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310" r:id="rId5"/>
    <p:sldId id="258" r:id="rId6"/>
    <p:sldId id="311" r:id="rId7"/>
    <p:sldId id="312" r:id="rId8"/>
    <p:sldId id="259" r:id="rId9"/>
    <p:sldId id="260" r:id="rId10"/>
    <p:sldId id="261" r:id="rId11"/>
    <p:sldId id="262" r:id="rId12"/>
    <p:sldId id="263" r:id="rId13"/>
    <p:sldId id="264" r:id="rId14"/>
    <p:sldId id="265" r:id="rId15"/>
    <p:sldId id="266" r:id="rId16"/>
    <p:sldId id="372" r:id="rId17"/>
    <p:sldId id="366" r:id="rId18"/>
    <p:sldId id="367" r:id="rId19"/>
    <p:sldId id="368" r:id="rId20"/>
    <p:sldId id="369" r:id="rId21"/>
    <p:sldId id="370" r:id="rId22"/>
    <p:sldId id="371" r:id="rId23"/>
    <p:sldId id="267" r:id="rId24"/>
    <p:sldId id="268" r:id="rId25"/>
    <p:sldId id="269" r:id="rId26"/>
    <p:sldId id="373" r:id="rId27"/>
    <p:sldId id="374" r:id="rId28"/>
    <p:sldId id="270" r:id="rId29"/>
    <p:sldId id="271" r:id="rId30"/>
    <p:sldId id="375" r:id="rId31"/>
    <p:sldId id="272" r:id="rId32"/>
    <p:sldId id="376" r:id="rId33"/>
    <p:sldId id="273" r:id="rId34"/>
    <p:sldId id="274" r:id="rId35"/>
    <p:sldId id="377" r:id="rId36"/>
    <p:sldId id="275" r:id="rId37"/>
    <p:sldId id="276" r:id="rId38"/>
    <p:sldId id="278" r:id="rId39"/>
    <p:sldId id="379" r:id="rId40"/>
    <p:sldId id="277" r:id="rId41"/>
    <p:sldId id="279" r:id="rId42"/>
    <p:sldId id="280" r:id="rId43"/>
    <p:sldId id="281" r:id="rId44"/>
    <p:sldId id="282" r:id="rId45"/>
    <p:sldId id="283" r:id="rId46"/>
    <p:sldId id="380" r:id="rId47"/>
    <p:sldId id="381" r:id="rId48"/>
    <p:sldId id="284" r:id="rId49"/>
    <p:sldId id="285" r:id="rId50"/>
    <p:sldId id="286" r:id="rId51"/>
    <p:sldId id="287" r:id="rId52"/>
    <p:sldId id="288" r:id="rId53"/>
    <p:sldId id="289" r:id="rId54"/>
    <p:sldId id="290" r:id="rId55"/>
    <p:sldId id="291" r:id="rId56"/>
    <p:sldId id="430" r:id="rId57"/>
    <p:sldId id="432" r:id="rId58"/>
    <p:sldId id="433" r:id="rId59"/>
    <p:sldId id="431" r:id="rId60"/>
    <p:sldId id="294" r:id="rId61"/>
    <p:sldId id="434" r:id="rId62"/>
    <p:sldId id="296" r:id="rId63"/>
    <p:sldId id="299" r:id="rId64"/>
    <p:sldId id="300" r:id="rId65"/>
    <p:sldId id="301" r:id="rId66"/>
    <p:sldId id="303" r:id="rId67"/>
    <p:sldId id="297" r:id="rId68"/>
    <p:sldId id="292" r:id="rId69"/>
    <p:sldId id="293" r:id="rId70"/>
    <p:sldId id="298" r:id="rId71"/>
    <p:sldId id="302" r:id="rId72"/>
    <p:sldId id="304" r:id="rId73"/>
    <p:sldId id="435" r:id="rId74"/>
    <p:sldId id="436" r:id="rId75"/>
    <p:sldId id="437" r:id="rId76"/>
    <p:sldId id="305" r:id="rId77"/>
    <p:sldId id="306" r:id="rId78"/>
    <p:sldId id="307" r:id="rId79"/>
    <p:sldId id="308" r:id="rId80"/>
    <p:sldId id="309" r:id="rId81"/>
  </p:sldIdLst>
  <p:sldSz cx="9144000" cy="6858000"/>
  <p:notesSz cx="9144000" cy="685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956"/>
        <p:guide pos="216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4" Type="http://schemas.openxmlformats.org/officeDocument/2006/relationships/tableStyles" Target="tableStyles.xml"/><Relationship Id="rId83" Type="http://schemas.openxmlformats.org/officeDocument/2006/relationships/viewProps" Target="viewProps.xml"/><Relationship Id="rId82" Type="http://schemas.openxmlformats.org/officeDocument/2006/relationships/presProps" Target="presProps.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rgbClr val="5A5C5E"/>
                </a:solidFill>
                <a:latin typeface="Palatino Linotype"/>
                <a:cs typeface="Palatino Linotype"/>
              </a:defRPr>
            </a:lvl1pPr>
          </a:lstStyle>
          <a:p/>
        </p:txBody>
      </p:sp>
      <p:sp>
        <p:nvSpPr>
          <p:cNvPr id="3" name="Holder 3"/>
          <p:cNvSpPr>
            <a:spLocks noGrp="1"/>
          </p:cNvSpPr>
          <p:nvPr>
            <p:ph type="body" idx="1"/>
          </p:nvPr>
        </p:nvSpPr>
        <p:spPr/>
        <p:txBody>
          <a:bodyPr lIns="0" tIns="0" rIns="0" bIns="0"/>
          <a:lstStyle>
            <a:lvl1pPr>
              <a:defRPr sz="1500" b="0" i="0">
                <a:solidFill>
                  <a:srgbClr val="434342"/>
                </a:solidFill>
                <a:latin typeface="Lucida Sans Unicode"/>
                <a:cs typeface="Lucida Sans Unicode"/>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rgbClr val="5A5C5E"/>
                </a:solidFill>
                <a:latin typeface="Palatino Linotype"/>
                <a:cs typeface="Palatino Linotype"/>
              </a:defRPr>
            </a:lvl1pPr>
          </a:lstStyle>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rgbClr val="5A5C5E"/>
                </a:solidFill>
                <a:latin typeface="Palatino Linotype"/>
                <a:cs typeface="Palatino Linotype"/>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6" cstate="print"/>
          <a:stretch>
            <a:fillRect/>
          </a:stretch>
        </p:blipFill>
        <p:spPr>
          <a:xfrm>
            <a:off x="91440" y="101600"/>
            <a:ext cx="8961120" cy="6664960"/>
          </a:xfrm>
          <a:prstGeom prst="rect">
            <a:avLst/>
          </a:prstGeom>
        </p:spPr>
      </p:pic>
      <p:sp>
        <p:nvSpPr>
          <p:cNvPr id="17" name="bg object 17"/>
          <p:cNvSpPr/>
          <p:nvPr/>
        </p:nvSpPr>
        <p:spPr>
          <a:xfrm>
            <a:off x="274319"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18" name="bg object 18"/>
          <p:cNvSpPr/>
          <p:nvPr/>
        </p:nvSpPr>
        <p:spPr>
          <a:xfrm>
            <a:off x="372862" y="372862"/>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sp>
        <p:nvSpPr>
          <p:cNvPr id="2" name="Holder 2"/>
          <p:cNvSpPr>
            <a:spLocks noGrp="1"/>
          </p:cNvSpPr>
          <p:nvPr>
            <p:ph type="title"/>
          </p:nvPr>
        </p:nvSpPr>
        <p:spPr>
          <a:xfrm>
            <a:off x="274319" y="278165"/>
            <a:ext cx="8595360" cy="1325880"/>
          </a:xfrm>
          <a:prstGeom prst="rect">
            <a:avLst/>
          </a:prstGeom>
        </p:spPr>
        <p:txBody>
          <a:bodyPr wrap="square" lIns="0" tIns="0" rIns="0" bIns="0">
            <a:spAutoFit/>
          </a:bodyPr>
          <a:lstStyle>
            <a:lvl1pPr>
              <a:defRPr sz="3500" b="0" i="0">
                <a:solidFill>
                  <a:srgbClr val="5A5C5E"/>
                </a:solidFill>
                <a:latin typeface="Palatino Linotype"/>
                <a:cs typeface="Palatino Linotype"/>
              </a:defRPr>
            </a:lvl1pPr>
          </a:lstStyle>
          <a:p/>
        </p:txBody>
      </p:sp>
      <p:sp>
        <p:nvSpPr>
          <p:cNvPr id="3" name="Holder 3"/>
          <p:cNvSpPr>
            <a:spLocks noGrp="1"/>
          </p:cNvSpPr>
          <p:nvPr>
            <p:ph type="body" idx="1"/>
          </p:nvPr>
        </p:nvSpPr>
        <p:spPr>
          <a:xfrm>
            <a:off x="286300" y="2684779"/>
            <a:ext cx="4041140" cy="4140200"/>
          </a:xfrm>
          <a:prstGeom prst="rect">
            <a:avLst/>
          </a:prstGeom>
        </p:spPr>
        <p:txBody>
          <a:bodyPr wrap="square" lIns="0" tIns="0" rIns="0" bIns="0">
            <a:spAutoFit/>
          </a:bodyPr>
          <a:lstStyle>
            <a:lvl1pPr>
              <a:defRPr sz="1500" b="0" i="0">
                <a:solidFill>
                  <a:srgbClr val="434342"/>
                </a:solidFill>
                <a:latin typeface="Lucida Sans Unicode"/>
                <a:cs typeface="Lucida Sans Unicode"/>
              </a:defRPr>
            </a:lvl1pPr>
          </a:lstStyle>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hyperlink" Target="mailto:silvina.micchielli@ucsf.edu.ar" TargetMode="Externa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jpe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hyperlink" Target="https://www.youtube.com/watch?v=LASmiv8PeYM&amp;list=PLkDEIuZKm0qMhOErfbZGzpdfrAFVi2o31&amp;index=9&amp;t=41s" TargetMode="Externa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4.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5.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9.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0.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1.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3.jpeg"/><Relationship Id="rId1" Type="http://schemas.openxmlformats.org/officeDocument/2006/relationships/image" Target="../media/image32.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9.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34.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jpeg"/><Relationship Id="rId1" Type="http://schemas.openxmlformats.org/officeDocument/2006/relationships/image" Target="../media/image3.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2.jpe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4.jpeg"/><Relationship Id="rId1" Type="http://schemas.openxmlformats.org/officeDocument/2006/relationships/image" Target="../media/image43.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34.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6.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jpeg"/><Relationship Id="rId1" Type="http://schemas.openxmlformats.org/officeDocument/2006/relationships/image" Target="../media/image3.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5.jpe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8.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8.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8.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jpe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9.jpe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9.jpe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0.jpeg"/></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9.jpe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sp>
        <p:nvSpPr>
          <p:cNvPr id="3" name="object 3"/>
          <p:cNvSpPr/>
          <p:nvPr/>
        </p:nvSpPr>
        <p:spPr>
          <a:xfrm>
            <a:off x="345440" y="2942601"/>
            <a:ext cx="7148195" cy="2463800"/>
          </a:xfrm>
          <a:custGeom>
            <a:avLst/>
            <a:gdLst/>
            <a:ahLst/>
            <a:cxnLst/>
            <a:rect l="l" t="t" r="r" b="b"/>
            <a:pathLst>
              <a:path w="7148195" h="2463800">
                <a:moveTo>
                  <a:pt x="7147930" y="2463799"/>
                </a:moveTo>
                <a:lnTo>
                  <a:pt x="0" y="2463799"/>
                </a:lnTo>
                <a:lnTo>
                  <a:pt x="0" y="0"/>
                </a:lnTo>
                <a:lnTo>
                  <a:pt x="7147930" y="0"/>
                </a:lnTo>
                <a:lnTo>
                  <a:pt x="7147930" y="2463799"/>
                </a:lnTo>
                <a:close/>
              </a:path>
            </a:pathLst>
          </a:custGeom>
          <a:solidFill>
            <a:srgbClr val="FFFFFF">
              <a:alpha val="82743"/>
            </a:srgbClr>
          </a:solidFill>
        </p:spPr>
        <p:txBody>
          <a:bodyPr wrap="square" lIns="0" tIns="0" rIns="0" bIns="0" rtlCol="0"/>
          <a:lstStyle/>
          <a:p/>
        </p:txBody>
      </p:sp>
      <p:grpSp>
        <p:nvGrpSpPr>
          <p:cNvPr id="4" name="object 4"/>
          <p:cNvGrpSpPr/>
          <p:nvPr/>
        </p:nvGrpSpPr>
        <p:grpSpPr>
          <a:xfrm>
            <a:off x="7572652" y="2944634"/>
            <a:ext cx="1190625" cy="2459990"/>
            <a:chOff x="7572652" y="2944634"/>
            <a:chExt cx="1190625" cy="2459990"/>
          </a:xfrm>
        </p:grpSpPr>
        <p:sp>
          <p:nvSpPr>
            <p:cNvPr id="5" name="object 5"/>
            <p:cNvSpPr/>
            <p:nvPr/>
          </p:nvSpPr>
          <p:spPr>
            <a:xfrm>
              <a:off x="7572652" y="2944634"/>
              <a:ext cx="1190625" cy="2459990"/>
            </a:xfrm>
            <a:custGeom>
              <a:avLst/>
              <a:gdLst/>
              <a:ahLst/>
              <a:cxnLst/>
              <a:rect l="l" t="t" r="r" b="b"/>
              <a:pathLst>
                <a:path w="1190625" h="2459990">
                  <a:moveTo>
                    <a:pt x="1190347" y="2459735"/>
                  </a:moveTo>
                  <a:lnTo>
                    <a:pt x="0" y="2459735"/>
                  </a:lnTo>
                  <a:lnTo>
                    <a:pt x="0" y="0"/>
                  </a:lnTo>
                  <a:lnTo>
                    <a:pt x="1190347" y="0"/>
                  </a:lnTo>
                  <a:lnTo>
                    <a:pt x="1190347" y="2459735"/>
                  </a:lnTo>
                  <a:close/>
                </a:path>
              </a:pathLst>
            </a:custGeom>
            <a:solidFill>
              <a:srgbClr val="FFFFFF">
                <a:alpha val="82743"/>
              </a:srgbClr>
            </a:solidFill>
          </p:spPr>
          <p:txBody>
            <a:bodyPr wrap="square" lIns="0" tIns="0" rIns="0" bIns="0" rtlCol="0"/>
            <a:lstStyle/>
            <a:p/>
          </p:txBody>
        </p:sp>
        <p:sp>
          <p:nvSpPr>
            <p:cNvPr id="6" name="object 6"/>
            <p:cNvSpPr/>
            <p:nvPr/>
          </p:nvSpPr>
          <p:spPr>
            <a:xfrm>
              <a:off x="7712713" y="3136658"/>
              <a:ext cx="910590" cy="2075814"/>
            </a:xfrm>
            <a:custGeom>
              <a:avLst/>
              <a:gdLst/>
              <a:ahLst/>
              <a:cxnLst/>
              <a:rect l="l" t="t" r="r" b="b"/>
              <a:pathLst>
                <a:path w="910590" h="2075814">
                  <a:moveTo>
                    <a:pt x="910224" y="2075687"/>
                  </a:moveTo>
                  <a:lnTo>
                    <a:pt x="0" y="2075687"/>
                  </a:lnTo>
                  <a:lnTo>
                    <a:pt x="0" y="0"/>
                  </a:lnTo>
                  <a:lnTo>
                    <a:pt x="910224" y="0"/>
                  </a:lnTo>
                  <a:lnTo>
                    <a:pt x="910224" y="2075687"/>
                  </a:lnTo>
                  <a:close/>
                </a:path>
              </a:pathLst>
            </a:custGeom>
            <a:solidFill>
              <a:srgbClr val="08A1D9">
                <a:alpha val="69802"/>
              </a:srgbClr>
            </a:solidFill>
          </p:spPr>
          <p:txBody>
            <a:bodyPr wrap="square" lIns="0" tIns="0" rIns="0" bIns="0" rtlCol="0"/>
            <a:lstStyle/>
            <a:p/>
          </p:txBody>
        </p:sp>
        <p:sp>
          <p:nvSpPr>
            <p:cNvPr id="7" name="object 7"/>
            <p:cNvSpPr/>
            <p:nvPr/>
          </p:nvSpPr>
          <p:spPr>
            <a:xfrm>
              <a:off x="7712713" y="3136658"/>
              <a:ext cx="910590" cy="2075814"/>
            </a:xfrm>
            <a:custGeom>
              <a:avLst/>
              <a:gdLst/>
              <a:ahLst/>
              <a:cxnLst/>
              <a:rect l="l" t="t" r="r" b="b"/>
              <a:pathLst>
                <a:path w="910590" h="2075814">
                  <a:moveTo>
                    <a:pt x="0" y="0"/>
                  </a:moveTo>
                  <a:lnTo>
                    <a:pt x="910224" y="0"/>
                  </a:lnTo>
                  <a:lnTo>
                    <a:pt x="910224" y="2075687"/>
                  </a:lnTo>
                  <a:lnTo>
                    <a:pt x="0" y="2075687"/>
                  </a:lnTo>
                  <a:lnTo>
                    <a:pt x="0" y="0"/>
                  </a:lnTo>
                  <a:close/>
                </a:path>
              </a:pathLst>
            </a:custGeom>
            <a:ln w="9524">
              <a:solidFill>
                <a:srgbClr val="5A5C5E"/>
              </a:solidFill>
            </a:ln>
          </p:spPr>
          <p:txBody>
            <a:bodyPr wrap="square" lIns="0" tIns="0" rIns="0" bIns="0" rtlCol="0"/>
            <a:lstStyle/>
            <a:p/>
          </p:txBody>
        </p:sp>
      </p:grpSp>
      <p:grpSp>
        <p:nvGrpSpPr>
          <p:cNvPr id="8" name="object 8"/>
          <p:cNvGrpSpPr/>
          <p:nvPr/>
        </p:nvGrpSpPr>
        <p:grpSpPr>
          <a:xfrm>
            <a:off x="445482" y="3055621"/>
            <a:ext cx="6948170" cy="2245360"/>
            <a:chOff x="445482" y="3055621"/>
            <a:chExt cx="6948170" cy="2245360"/>
          </a:xfrm>
        </p:grpSpPr>
        <p:sp>
          <p:nvSpPr>
            <p:cNvPr id="9" name="object 9"/>
            <p:cNvSpPr/>
            <p:nvPr/>
          </p:nvSpPr>
          <p:spPr>
            <a:xfrm>
              <a:off x="445482" y="3055621"/>
              <a:ext cx="6948170" cy="2245360"/>
            </a:xfrm>
            <a:custGeom>
              <a:avLst/>
              <a:gdLst/>
              <a:ahLst/>
              <a:cxnLst/>
              <a:rect l="l" t="t" r="r" b="b"/>
              <a:pathLst>
                <a:path w="6948170" h="2245360">
                  <a:moveTo>
                    <a:pt x="6947844" y="2245358"/>
                  </a:moveTo>
                  <a:lnTo>
                    <a:pt x="0" y="2245358"/>
                  </a:lnTo>
                  <a:lnTo>
                    <a:pt x="0" y="0"/>
                  </a:lnTo>
                  <a:lnTo>
                    <a:pt x="6947844" y="0"/>
                  </a:lnTo>
                  <a:lnTo>
                    <a:pt x="6947844" y="2245358"/>
                  </a:lnTo>
                  <a:close/>
                </a:path>
              </a:pathLst>
            </a:custGeom>
            <a:solidFill>
              <a:srgbClr val="FFFFFF"/>
            </a:solidFill>
          </p:spPr>
          <p:txBody>
            <a:bodyPr wrap="square" lIns="0" tIns="0" rIns="0" bIns="0" rtlCol="0"/>
            <a:lstStyle/>
            <a:p/>
          </p:txBody>
        </p:sp>
        <p:sp>
          <p:nvSpPr>
            <p:cNvPr id="10" name="object 10"/>
            <p:cNvSpPr/>
            <p:nvPr/>
          </p:nvSpPr>
          <p:spPr>
            <a:xfrm>
              <a:off x="541821" y="4559276"/>
              <a:ext cx="6755765" cy="664845"/>
            </a:xfrm>
            <a:custGeom>
              <a:avLst/>
              <a:gdLst/>
              <a:ahLst/>
              <a:cxnLst/>
              <a:rect l="l" t="t" r="r" b="b"/>
              <a:pathLst>
                <a:path w="6755765" h="664845">
                  <a:moveTo>
                    <a:pt x="6755166" y="664366"/>
                  </a:moveTo>
                  <a:lnTo>
                    <a:pt x="0" y="664366"/>
                  </a:lnTo>
                  <a:lnTo>
                    <a:pt x="0" y="0"/>
                  </a:lnTo>
                  <a:lnTo>
                    <a:pt x="6755166" y="0"/>
                  </a:lnTo>
                  <a:lnTo>
                    <a:pt x="6755166" y="664366"/>
                  </a:lnTo>
                  <a:close/>
                </a:path>
              </a:pathLst>
            </a:custGeom>
            <a:solidFill>
              <a:srgbClr val="787A7E"/>
            </a:solidFill>
          </p:spPr>
          <p:txBody>
            <a:bodyPr wrap="square" lIns="0" tIns="0" rIns="0" bIns="0" rtlCol="0"/>
            <a:lstStyle/>
            <a:p/>
          </p:txBody>
        </p:sp>
        <p:sp>
          <p:nvSpPr>
            <p:cNvPr id="11" name="object 11"/>
            <p:cNvSpPr/>
            <p:nvPr/>
          </p:nvSpPr>
          <p:spPr>
            <a:xfrm>
              <a:off x="535795" y="3136265"/>
              <a:ext cx="6767830" cy="2084070"/>
            </a:xfrm>
            <a:custGeom>
              <a:avLst/>
              <a:gdLst/>
              <a:ahLst/>
              <a:cxnLst/>
              <a:rect l="l" t="t" r="r" b="b"/>
              <a:pathLst>
                <a:path w="6767830" h="2084070">
                  <a:moveTo>
                    <a:pt x="0" y="3174"/>
                  </a:moveTo>
                  <a:lnTo>
                    <a:pt x="0" y="1421"/>
                  </a:lnTo>
                  <a:lnTo>
                    <a:pt x="1421" y="0"/>
                  </a:lnTo>
                  <a:lnTo>
                    <a:pt x="3174" y="0"/>
                  </a:lnTo>
                  <a:lnTo>
                    <a:pt x="6764042" y="0"/>
                  </a:lnTo>
                  <a:lnTo>
                    <a:pt x="6765796" y="0"/>
                  </a:lnTo>
                  <a:lnTo>
                    <a:pt x="6767217" y="1421"/>
                  </a:lnTo>
                  <a:lnTo>
                    <a:pt x="6767217" y="3174"/>
                  </a:lnTo>
                  <a:lnTo>
                    <a:pt x="6767217" y="2080894"/>
                  </a:lnTo>
                  <a:lnTo>
                    <a:pt x="6767217" y="2082648"/>
                  </a:lnTo>
                  <a:lnTo>
                    <a:pt x="6765796" y="2084069"/>
                  </a:lnTo>
                  <a:lnTo>
                    <a:pt x="6764042" y="2084069"/>
                  </a:lnTo>
                  <a:lnTo>
                    <a:pt x="3174" y="2084069"/>
                  </a:lnTo>
                  <a:lnTo>
                    <a:pt x="1421" y="2084069"/>
                  </a:lnTo>
                  <a:lnTo>
                    <a:pt x="0" y="2082648"/>
                  </a:lnTo>
                  <a:lnTo>
                    <a:pt x="0" y="2080894"/>
                  </a:lnTo>
                  <a:lnTo>
                    <a:pt x="0" y="3174"/>
                  </a:lnTo>
                  <a:close/>
                </a:path>
                <a:path w="6767830" h="2084070">
                  <a:moveTo>
                    <a:pt x="6349" y="6349"/>
                  </a:moveTo>
                  <a:lnTo>
                    <a:pt x="6760867" y="6349"/>
                  </a:lnTo>
                  <a:lnTo>
                    <a:pt x="6760867" y="2077719"/>
                  </a:lnTo>
                  <a:lnTo>
                    <a:pt x="6349" y="2077719"/>
                  </a:lnTo>
                  <a:lnTo>
                    <a:pt x="6349" y="6349"/>
                  </a:lnTo>
                  <a:close/>
                </a:path>
              </a:pathLst>
            </a:custGeom>
            <a:ln w="3175">
              <a:solidFill>
                <a:srgbClr val="5A5C5E"/>
              </a:solidFill>
            </a:ln>
          </p:spPr>
          <p:txBody>
            <a:bodyPr wrap="square" lIns="0" tIns="0" rIns="0" bIns="0" rtlCol="0"/>
            <a:lstStyle/>
            <a:p/>
          </p:txBody>
        </p:sp>
      </p:grpSp>
      <p:sp>
        <p:nvSpPr>
          <p:cNvPr id="12" name="object 12"/>
          <p:cNvSpPr txBox="1"/>
          <p:nvPr/>
        </p:nvSpPr>
        <p:spPr>
          <a:xfrm>
            <a:off x="345440" y="2942601"/>
            <a:ext cx="7148195" cy="2028190"/>
          </a:xfrm>
          <a:prstGeom prst="rect">
            <a:avLst/>
          </a:prstGeom>
        </p:spPr>
        <p:txBody>
          <a:bodyPr vert="horz" wrap="square" lIns="0" tIns="469900" rIns="0" bIns="0" rtlCol="0">
            <a:spAutoFit/>
          </a:bodyPr>
          <a:lstStyle/>
          <a:p>
            <a:pPr algn="ctr">
              <a:lnSpc>
                <a:spcPct val="100000"/>
              </a:lnSpc>
              <a:spcBef>
                <a:spcPts val="3700"/>
              </a:spcBef>
            </a:pPr>
            <a:r>
              <a:rPr sz="4000" spc="-5" dirty="0">
                <a:solidFill>
                  <a:srgbClr val="3C3D3E"/>
                </a:solidFill>
                <a:latin typeface="Palatino Linotype"/>
                <a:cs typeface="Palatino Linotype"/>
              </a:rPr>
              <a:t>BIOLOGÍA</a:t>
            </a:r>
            <a:r>
              <a:rPr lang="es-ES_tradnl" sz="4000" spc="-5" dirty="0">
                <a:solidFill>
                  <a:srgbClr val="3C3D3E"/>
                </a:solidFill>
                <a:latin typeface="Palatino Linotype"/>
                <a:cs typeface="Palatino Linotype"/>
              </a:rPr>
              <a:t> I</a:t>
            </a:r>
            <a:endParaRPr sz="4000">
              <a:latin typeface="Palatino Linotype"/>
              <a:cs typeface="Palatino Linotype"/>
            </a:endParaRPr>
          </a:p>
          <a:p>
            <a:pPr algn="ctr">
              <a:lnSpc>
                <a:spcPct val="100000"/>
              </a:lnSpc>
              <a:spcBef>
                <a:spcPts val="60"/>
              </a:spcBef>
            </a:pPr>
            <a:r>
              <a:rPr sz="2400" dirty="0">
                <a:solidFill>
                  <a:srgbClr val="3C3D3E"/>
                </a:solidFill>
                <a:latin typeface="Palatino Linotype"/>
                <a:cs typeface="Palatino Linotype"/>
              </a:rPr>
              <a:t>202</a:t>
            </a:r>
            <a:r>
              <a:rPr lang="es-ES_tradnl" sz="2400" dirty="0">
                <a:solidFill>
                  <a:srgbClr val="3C3D3E"/>
                </a:solidFill>
                <a:latin typeface="Palatino Linotype"/>
                <a:cs typeface="Palatino Linotype"/>
              </a:rPr>
              <a:t>3</a:t>
            </a:r>
            <a:endParaRPr sz="2400">
              <a:latin typeface="Palatino Linotype"/>
              <a:cs typeface="Palatino Linotype"/>
            </a:endParaRPr>
          </a:p>
          <a:p>
            <a:pPr marL="78740" algn="ctr">
              <a:lnSpc>
                <a:spcPct val="100000"/>
              </a:lnSpc>
              <a:spcBef>
                <a:spcPts val="2255"/>
              </a:spcBef>
            </a:pPr>
            <a:r>
              <a:rPr sz="1800" b="1" spc="-25" dirty="0">
                <a:solidFill>
                  <a:srgbClr val="E6DDD0"/>
                </a:solidFill>
                <a:latin typeface="Arial"/>
                <a:cs typeface="Arial"/>
              </a:rPr>
              <a:t>Principales</a:t>
            </a:r>
            <a:r>
              <a:rPr sz="1800" b="1" spc="10" dirty="0">
                <a:solidFill>
                  <a:srgbClr val="E6DDD0"/>
                </a:solidFill>
                <a:latin typeface="Arial"/>
                <a:cs typeface="Arial"/>
              </a:rPr>
              <a:t> </a:t>
            </a:r>
            <a:r>
              <a:rPr sz="1800" b="1" spc="-40" dirty="0">
                <a:solidFill>
                  <a:srgbClr val="E6DDD0"/>
                </a:solidFill>
                <a:latin typeface="Arial"/>
                <a:cs typeface="Arial"/>
              </a:rPr>
              <a:t>estructuras</a:t>
            </a:r>
            <a:r>
              <a:rPr sz="1800" b="1" spc="10" dirty="0">
                <a:solidFill>
                  <a:srgbClr val="E6DDD0"/>
                </a:solidFill>
                <a:latin typeface="Arial"/>
                <a:cs typeface="Arial"/>
              </a:rPr>
              <a:t> </a:t>
            </a:r>
            <a:r>
              <a:rPr sz="1800" b="1" spc="50" dirty="0">
                <a:solidFill>
                  <a:srgbClr val="E6DDD0"/>
                </a:solidFill>
                <a:latin typeface="Arial"/>
                <a:cs typeface="Arial"/>
              </a:rPr>
              <a:t>del</a:t>
            </a:r>
            <a:r>
              <a:rPr sz="1800" b="1" spc="10" dirty="0">
                <a:solidFill>
                  <a:srgbClr val="E6DDD0"/>
                </a:solidFill>
                <a:latin typeface="Arial"/>
                <a:cs typeface="Arial"/>
              </a:rPr>
              <a:t> </a:t>
            </a:r>
            <a:r>
              <a:rPr sz="1800" b="1" spc="55" dirty="0">
                <a:solidFill>
                  <a:srgbClr val="E6DDD0"/>
                </a:solidFill>
                <a:latin typeface="Arial"/>
                <a:cs typeface="Arial"/>
              </a:rPr>
              <a:t>encéfalo</a:t>
            </a:r>
            <a:endParaRPr sz="1800">
              <a:latin typeface="Arial"/>
              <a:cs typeface="Arial"/>
            </a:endParaRPr>
          </a:p>
        </p:txBody>
      </p:sp>
      <p:pic>
        <p:nvPicPr>
          <p:cNvPr id="13" name="object 13"/>
          <p:cNvPicPr/>
          <p:nvPr/>
        </p:nvPicPr>
        <p:blipFill>
          <a:blip r:embed="rId2" cstate="print"/>
          <a:stretch>
            <a:fillRect/>
          </a:stretch>
        </p:blipFill>
        <p:spPr>
          <a:xfrm>
            <a:off x="4348105" y="332656"/>
            <a:ext cx="4400358" cy="2475201"/>
          </a:xfrm>
          <a:prstGeom prst="rect">
            <a:avLst/>
          </a:prstGeom>
        </p:spPr>
      </p:pic>
      <p:sp>
        <p:nvSpPr>
          <p:cNvPr id="14" name="object 14"/>
          <p:cNvSpPr txBox="1"/>
          <p:nvPr/>
        </p:nvSpPr>
        <p:spPr>
          <a:xfrm>
            <a:off x="2420334" y="5591175"/>
            <a:ext cx="4345940" cy="365760"/>
          </a:xfrm>
          <a:prstGeom prst="rect">
            <a:avLst/>
          </a:prstGeom>
          <a:solidFill>
            <a:srgbClr val="CDD7D9"/>
          </a:solidFill>
        </p:spPr>
        <p:txBody>
          <a:bodyPr vert="horz" wrap="square" lIns="0" tIns="0" rIns="0" bIns="0" rtlCol="0">
            <a:spAutoFit/>
          </a:bodyPr>
          <a:lstStyle/>
          <a:p>
            <a:pPr>
              <a:lnSpc>
                <a:spcPts val="2785"/>
              </a:lnSpc>
            </a:pPr>
            <a:r>
              <a:rPr sz="2400" b="1" spc="-5" dirty="0">
                <a:latin typeface="Arial"/>
                <a:cs typeface="Arial"/>
                <a:hlinkClick r:id="rId3"/>
              </a:rPr>
              <a:t>silvina.micchielli@ucsf.edu.ar</a:t>
            </a:r>
            <a:endParaRPr sz="24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38225" y="1591449"/>
            <a:ext cx="8777174" cy="51117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802874" y="1619250"/>
            <a:ext cx="5714251" cy="5105400"/>
          </a:xfrm>
          <a:prstGeom prst="rect">
            <a:avLst/>
          </a:prstGeom>
        </p:spPr>
      </p:pic>
      <p:sp>
        <p:nvSpPr>
          <p:cNvPr id="3" name="object 3"/>
          <p:cNvSpPr txBox="1">
            <a:spLocks noGrp="1"/>
          </p:cNvSpPr>
          <p:nvPr>
            <p:ph type="title"/>
          </p:nvPr>
        </p:nvSpPr>
        <p:spPr>
          <a:xfrm>
            <a:off x="1452193" y="569595"/>
            <a:ext cx="6401435" cy="558800"/>
          </a:xfrm>
          <a:prstGeom prst="rect">
            <a:avLst/>
          </a:prstGeom>
        </p:spPr>
        <p:txBody>
          <a:bodyPr vert="horz" wrap="square" lIns="0" tIns="12700" rIns="0" bIns="0" rtlCol="0">
            <a:spAutoFit/>
          </a:bodyPr>
          <a:lstStyle/>
          <a:p>
            <a:pPr marL="12700">
              <a:lnSpc>
                <a:spcPct val="100000"/>
              </a:lnSpc>
              <a:spcBef>
                <a:spcPts val="100"/>
              </a:spcBef>
            </a:pPr>
            <a:r>
              <a:rPr spc="-10" dirty="0"/>
              <a:t>Las</a:t>
            </a:r>
            <a:r>
              <a:rPr spc="-25" dirty="0"/>
              <a:t> </a:t>
            </a:r>
            <a:r>
              <a:rPr spc="-10" dirty="0"/>
              <a:t>cinco</a:t>
            </a:r>
            <a:r>
              <a:rPr spc="-25" dirty="0"/>
              <a:t> </a:t>
            </a:r>
            <a:r>
              <a:rPr spc="-10" dirty="0"/>
              <a:t>divisiones</a:t>
            </a:r>
            <a:r>
              <a:rPr spc="-25" dirty="0"/>
              <a:t> </a:t>
            </a:r>
            <a:r>
              <a:rPr spc="-10" dirty="0"/>
              <a:t>del</a:t>
            </a:r>
            <a:r>
              <a:rPr spc="-25" dirty="0"/>
              <a:t> </a:t>
            </a:r>
            <a:r>
              <a:rPr dirty="0"/>
              <a:t>encéfalo</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65125" rIns="0" bIns="0" rtlCol="0">
            <a:spAutoFit/>
          </a:bodyPr>
          <a:lstStyle/>
          <a:p>
            <a:pPr marR="26670" algn="ctr">
              <a:lnSpc>
                <a:spcPct val="100000"/>
              </a:lnSpc>
              <a:spcBef>
                <a:spcPts val="2875"/>
              </a:spcBef>
            </a:pPr>
            <a:r>
              <a:rPr spc="-5" dirty="0"/>
              <a:t>Mielencéfalo</a:t>
            </a:r>
            <a:endParaRPr spc="-5" dirty="0"/>
          </a:p>
        </p:txBody>
      </p:sp>
      <p:sp>
        <p:nvSpPr>
          <p:cNvPr id="3" name="object 3"/>
          <p:cNvSpPr/>
          <p:nvPr/>
        </p:nvSpPr>
        <p:spPr>
          <a:xfrm>
            <a:off x="1278879" y="3306127"/>
            <a:ext cx="4812665" cy="29845"/>
          </a:xfrm>
          <a:custGeom>
            <a:avLst/>
            <a:gdLst/>
            <a:ahLst/>
            <a:cxnLst/>
            <a:rect l="l" t="t" r="r" b="b"/>
            <a:pathLst>
              <a:path w="4812665" h="29845">
                <a:moveTo>
                  <a:pt x="4812245" y="29489"/>
                </a:moveTo>
                <a:lnTo>
                  <a:pt x="0" y="29489"/>
                </a:lnTo>
                <a:lnTo>
                  <a:pt x="0" y="0"/>
                </a:lnTo>
                <a:lnTo>
                  <a:pt x="4812245" y="0"/>
                </a:lnTo>
                <a:lnTo>
                  <a:pt x="4812245" y="29489"/>
                </a:lnTo>
                <a:close/>
              </a:path>
            </a:pathLst>
          </a:custGeom>
          <a:solidFill>
            <a:srgbClr val="434342"/>
          </a:solidFill>
        </p:spPr>
        <p:txBody>
          <a:bodyPr wrap="square" lIns="0" tIns="0" rIns="0" bIns="0" rtlCol="0"/>
          <a:lstStyle/>
          <a:p/>
        </p:txBody>
      </p:sp>
      <p:sp>
        <p:nvSpPr>
          <p:cNvPr id="4" name="object 4"/>
          <p:cNvSpPr txBox="1"/>
          <p:nvPr/>
        </p:nvSpPr>
        <p:spPr>
          <a:xfrm>
            <a:off x="244475" y="1568297"/>
            <a:ext cx="5857240" cy="2974340"/>
          </a:xfrm>
          <a:prstGeom prst="rect">
            <a:avLst/>
          </a:prstGeom>
        </p:spPr>
        <p:txBody>
          <a:bodyPr vert="horz" wrap="square" lIns="0" tIns="11430" rIns="0" bIns="0" rtlCol="0">
            <a:spAutoFit/>
          </a:bodyPr>
          <a:lstStyle/>
          <a:p>
            <a:pPr marL="12700" marR="5080" algn="just">
              <a:lnSpc>
                <a:spcPct val="152000"/>
              </a:lnSpc>
              <a:spcBef>
                <a:spcPts val="90"/>
              </a:spcBef>
            </a:pPr>
            <a:r>
              <a:rPr sz="2550" spc="-114" dirty="0">
                <a:solidFill>
                  <a:srgbClr val="434342"/>
                </a:solidFill>
                <a:latin typeface="Lucida Sans Unicode"/>
                <a:cs typeface="Lucida Sans Unicode"/>
              </a:rPr>
              <a:t>El </a:t>
            </a:r>
            <a:r>
              <a:rPr sz="2550" b="1" spc="80" dirty="0">
                <a:solidFill>
                  <a:srgbClr val="434342"/>
                </a:solidFill>
                <a:latin typeface="Arial"/>
                <a:cs typeface="Arial"/>
              </a:rPr>
              <a:t>mielencéfalo </a:t>
            </a:r>
            <a:r>
              <a:rPr sz="2550" spc="120" dirty="0">
                <a:solidFill>
                  <a:srgbClr val="434342"/>
                </a:solidFill>
                <a:latin typeface="Lucida Sans Unicode"/>
                <a:cs typeface="Lucida Sans Unicode"/>
              </a:rPr>
              <a:t>(o </a:t>
            </a:r>
            <a:r>
              <a:rPr sz="2550" b="1" spc="50" dirty="0">
                <a:solidFill>
                  <a:srgbClr val="434342"/>
                </a:solidFill>
                <a:latin typeface="Arial"/>
                <a:cs typeface="Arial"/>
              </a:rPr>
              <a:t>bulbo </a:t>
            </a:r>
            <a:r>
              <a:rPr sz="2550" b="1" spc="60" dirty="0">
                <a:solidFill>
                  <a:srgbClr val="434342"/>
                </a:solidFill>
                <a:latin typeface="Arial"/>
                <a:cs typeface="Arial"/>
              </a:rPr>
              <a:t>raquídeo</a:t>
            </a:r>
            <a:r>
              <a:rPr sz="2550" spc="60" dirty="0">
                <a:solidFill>
                  <a:srgbClr val="434342"/>
                </a:solidFill>
                <a:latin typeface="Lucida Sans Unicode"/>
                <a:cs typeface="Lucida Sans Unicode"/>
              </a:rPr>
              <a:t>), </a:t>
            </a:r>
            <a:r>
              <a:rPr sz="2550" spc="65" dirty="0">
                <a:solidFill>
                  <a:srgbClr val="434342"/>
                </a:solidFill>
                <a:latin typeface="Lucida Sans Unicode"/>
                <a:cs typeface="Lucida Sans Unicode"/>
              </a:rPr>
              <a:t> </a:t>
            </a:r>
            <a:r>
              <a:rPr sz="2550" spc="50" dirty="0">
                <a:solidFill>
                  <a:srgbClr val="434342"/>
                </a:solidFill>
                <a:latin typeface="Lucida Sans Unicode"/>
                <a:cs typeface="Lucida Sans Unicode"/>
              </a:rPr>
              <a:t>está</a:t>
            </a:r>
            <a:r>
              <a:rPr sz="2550" spc="55" dirty="0">
                <a:solidFill>
                  <a:srgbClr val="434342"/>
                </a:solidFill>
                <a:latin typeface="Lucida Sans Unicode"/>
                <a:cs typeface="Lucida Sans Unicode"/>
              </a:rPr>
              <a:t> </a:t>
            </a:r>
            <a:r>
              <a:rPr sz="2550" spc="65" dirty="0">
                <a:solidFill>
                  <a:srgbClr val="434342"/>
                </a:solidFill>
                <a:latin typeface="Lucida Sans Unicode"/>
                <a:cs typeface="Lucida Sans Unicode"/>
              </a:rPr>
              <a:t>compuesto</a:t>
            </a:r>
            <a:r>
              <a:rPr sz="2550" spc="70" dirty="0">
                <a:solidFill>
                  <a:srgbClr val="434342"/>
                </a:solidFill>
                <a:latin typeface="Lucida Sans Unicode"/>
                <a:cs typeface="Lucida Sans Unicode"/>
              </a:rPr>
              <a:t> </a:t>
            </a:r>
            <a:r>
              <a:rPr sz="2550" spc="120" dirty="0">
                <a:solidFill>
                  <a:srgbClr val="434342"/>
                </a:solidFill>
                <a:latin typeface="Lucida Sans Unicode"/>
                <a:cs typeface="Lucida Sans Unicode"/>
              </a:rPr>
              <a:t>en</a:t>
            </a:r>
            <a:r>
              <a:rPr sz="2550" spc="125" dirty="0">
                <a:solidFill>
                  <a:srgbClr val="434342"/>
                </a:solidFill>
                <a:latin typeface="Lucida Sans Unicode"/>
                <a:cs typeface="Lucida Sans Unicode"/>
              </a:rPr>
              <a:t> </a:t>
            </a:r>
            <a:r>
              <a:rPr sz="2550" spc="50" dirty="0">
                <a:solidFill>
                  <a:srgbClr val="434342"/>
                </a:solidFill>
                <a:latin typeface="Lucida Sans Unicode"/>
                <a:cs typeface="Lucida Sans Unicode"/>
              </a:rPr>
              <a:t>gran</a:t>
            </a:r>
            <a:r>
              <a:rPr sz="2550" spc="55" dirty="0">
                <a:solidFill>
                  <a:srgbClr val="434342"/>
                </a:solidFill>
                <a:latin typeface="Lucida Sans Unicode"/>
                <a:cs typeface="Lucida Sans Unicode"/>
              </a:rPr>
              <a:t> </a:t>
            </a:r>
            <a:r>
              <a:rPr sz="2550" spc="114" dirty="0">
                <a:solidFill>
                  <a:srgbClr val="434342"/>
                </a:solidFill>
                <a:latin typeface="Lucida Sans Unicode"/>
                <a:cs typeface="Lucida Sans Unicode"/>
              </a:rPr>
              <a:t>medida </a:t>
            </a:r>
            <a:r>
              <a:rPr sz="2550" spc="-795" dirty="0">
                <a:solidFill>
                  <a:srgbClr val="434342"/>
                </a:solidFill>
                <a:latin typeface="Lucida Sans Unicode"/>
                <a:cs typeface="Lucida Sans Unicode"/>
              </a:rPr>
              <a:t> </a:t>
            </a:r>
            <a:r>
              <a:rPr sz="2550" dirty="0">
                <a:solidFill>
                  <a:srgbClr val="434342"/>
                </a:solidFill>
                <a:latin typeface="Lucida Sans Unicode"/>
                <a:cs typeface="Lucida Sans Unicode"/>
              </a:rPr>
              <a:t>por</a:t>
            </a:r>
            <a:r>
              <a:rPr sz="2550" spc="5" dirty="0">
                <a:solidFill>
                  <a:srgbClr val="434342"/>
                </a:solidFill>
                <a:latin typeface="Lucida Sans Unicode"/>
                <a:cs typeface="Lucida Sans Unicode"/>
              </a:rPr>
              <a:t> </a:t>
            </a:r>
            <a:r>
              <a:rPr sz="2550" spc="-5" dirty="0">
                <a:solidFill>
                  <a:srgbClr val="434342"/>
                </a:solidFill>
                <a:latin typeface="Lucida Sans Unicode"/>
                <a:cs typeface="Lucida Sans Unicode"/>
              </a:rPr>
              <a:t>fascículos</a:t>
            </a:r>
            <a:r>
              <a:rPr sz="2550" dirty="0">
                <a:solidFill>
                  <a:srgbClr val="434342"/>
                </a:solidFill>
                <a:latin typeface="Lucida Sans Unicode"/>
                <a:cs typeface="Lucida Sans Unicode"/>
              </a:rPr>
              <a:t> </a:t>
            </a:r>
            <a:r>
              <a:rPr sz="2550" spc="125" dirty="0">
                <a:solidFill>
                  <a:srgbClr val="434342"/>
                </a:solidFill>
                <a:latin typeface="Lucida Sans Unicode"/>
                <a:cs typeface="Lucida Sans Unicode"/>
              </a:rPr>
              <a:t>que</a:t>
            </a:r>
            <a:r>
              <a:rPr sz="2550" spc="130" dirty="0">
                <a:solidFill>
                  <a:srgbClr val="434342"/>
                </a:solidFill>
                <a:latin typeface="Lucida Sans Unicode"/>
                <a:cs typeface="Lucida Sans Unicode"/>
              </a:rPr>
              <a:t> </a:t>
            </a:r>
            <a:r>
              <a:rPr sz="2550" spc="-40" dirty="0">
                <a:solidFill>
                  <a:srgbClr val="434342"/>
                </a:solidFill>
                <a:latin typeface="Lucida Sans Unicode"/>
                <a:cs typeface="Lucida Sans Unicode"/>
              </a:rPr>
              <a:t>transmiten </a:t>
            </a:r>
            <a:r>
              <a:rPr sz="2550" spc="-35" dirty="0">
                <a:solidFill>
                  <a:srgbClr val="434342"/>
                </a:solidFill>
                <a:latin typeface="Lucida Sans Unicode"/>
                <a:cs typeface="Lucida Sans Unicode"/>
              </a:rPr>
              <a:t> </a:t>
            </a:r>
            <a:r>
              <a:rPr sz="2550" u="heavy" dirty="0">
                <a:solidFill>
                  <a:srgbClr val="434342"/>
                </a:solidFill>
                <a:uFill>
                  <a:solidFill>
                    <a:srgbClr val="434342"/>
                  </a:solidFill>
                </a:uFill>
                <a:latin typeface="Lucida Sans Unicode"/>
                <a:cs typeface="Lucida Sans Unicode"/>
              </a:rPr>
              <a:t>señales </a:t>
            </a:r>
            <a:r>
              <a:rPr sz="2550" u="heavy" spc="25" dirty="0">
                <a:solidFill>
                  <a:srgbClr val="434342"/>
                </a:solidFill>
                <a:uFill>
                  <a:solidFill>
                    <a:srgbClr val="434342"/>
                  </a:solidFill>
                </a:uFill>
                <a:latin typeface="Lucida Sans Unicode"/>
                <a:cs typeface="Lucida Sans Unicode"/>
              </a:rPr>
              <a:t>entre </a:t>
            </a:r>
            <a:r>
              <a:rPr sz="2550" u="heavy" spc="15" dirty="0">
                <a:solidFill>
                  <a:srgbClr val="434342"/>
                </a:solidFill>
                <a:uFill>
                  <a:solidFill>
                    <a:srgbClr val="434342"/>
                  </a:solidFill>
                </a:uFill>
                <a:latin typeface="Lucida Sans Unicode"/>
                <a:cs typeface="Lucida Sans Unicode"/>
              </a:rPr>
              <a:t>el </a:t>
            </a:r>
            <a:r>
              <a:rPr sz="2550" u="heavy" spc="-60" dirty="0">
                <a:solidFill>
                  <a:srgbClr val="434342"/>
                </a:solidFill>
                <a:uFill>
                  <a:solidFill>
                    <a:srgbClr val="434342"/>
                  </a:solidFill>
                </a:uFill>
                <a:latin typeface="Lucida Sans Unicode"/>
                <a:cs typeface="Lucida Sans Unicode"/>
              </a:rPr>
              <a:t>resto </a:t>
            </a:r>
            <a:r>
              <a:rPr sz="2550" u="heavy" spc="60" dirty="0">
                <a:solidFill>
                  <a:srgbClr val="434342"/>
                </a:solidFill>
                <a:uFill>
                  <a:solidFill>
                    <a:srgbClr val="434342"/>
                  </a:solidFill>
                </a:uFill>
                <a:latin typeface="Lucida Sans Unicode"/>
                <a:cs typeface="Lucida Sans Unicode"/>
              </a:rPr>
              <a:t>del </a:t>
            </a:r>
            <a:r>
              <a:rPr sz="2550" u="heavy" spc="120" dirty="0">
                <a:solidFill>
                  <a:srgbClr val="434342"/>
                </a:solidFill>
                <a:uFill>
                  <a:solidFill>
                    <a:srgbClr val="434342"/>
                  </a:solidFill>
                </a:uFill>
                <a:latin typeface="Lucida Sans Unicode"/>
                <a:cs typeface="Lucida Sans Unicode"/>
              </a:rPr>
              <a:t>encéfalo </a:t>
            </a:r>
            <a:r>
              <a:rPr sz="2550" u="heavy" spc="50" dirty="0">
                <a:solidFill>
                  <a:srgbClr val="434342"/>
                </a:solidFill>
                <a:uFill>
                  <a:solidFill>
                    <a:srgbClr val="434342"/>
                  </a:solidFill>
                </a:uFill>
                <a:latin typeface="Lucida Sans Unicode"/>
                <a:cs typeface="Lucida Sans Unicode"/>
              </a:rPr>
              <a:t>y </a:t>
            </a:r>
            <a:r>
              <a:rPr sz="2550" spc="-795" dirty="0">
                <a:solidFill>
                  <a:srgbClr val="434342"/>
                </a:solidFill>
                <a:latin typeface="Lucida Sans Unicode"/>
                <a:cs typeface="Lucida Sans Unicode"/>
              </a:rPr>
              <a:t> </a:t>
            </a:r>
            <a:r>
              <a:rPr sz="2550" u="heavy" spc="15" dirty="0">
                <a:solidFill>
                  <a:srgbClr val="434342"/>
                </a:solidFill>
                <a:uFill>
                  <a:solidFill>
                    <a:srgbClr val="434342"/>
                  </a:solidFill>
                </a:uFill>
                <a:latin typeface="Lucida Sans Unicode"/>
                <a:cs typeface="Lucida Sans Unicode"/>
              </a:rPr>
              <a:t>el</a:t>
            </a:r>
            <a:r>
              <a:rPr sz="2550" u="heavy" spc="-105" dirty="0">
                <a:solidFill>
                  <a:srgbClr val="434342"/>
                </a:solidFill>
                <a:uFill>
                  <a:solidFill>
                    <a:srgbClr val="434342"/>
                  </a:solidFill>
                </a:uFill>
                <a:latin typeface="Lucida Sans Unicode"/>
                <a:cs typeface="Lucida Sans Unicode"/>
              </a:rPr>
              <a:t> </a:t>
            </a:r>
            <a:r>
              <a:rPr sz="2550" u="heavy" spc="70" dirty="0">
                <a:solidFill>
                  <a:srgbClr val="434342"/>
                </a:solidFill>
                <a:uFill>
                  <a:solidFill>
                    <a:srgbClr val="434342"/>
                  </a:solidFill>
                </a:uFill>
                <a:latin typeface="Lucida Sans Unicode"/>
                <a:cs typeface="Lucida Sans Unicode"/>
              </a:rPr>
              <a:t>cuerpo</a:t>
            </a:r>
            <a:r>
              <a:rPr sz="2550" spc="70" dirty="0">
                <a:solidFill>
                  <a:srgbClr val="434342"/>
                </a:solidFill>
                <a:latin typeface="Lucida Sans Unicode"/>
                <a:cs typeface="Lucida Sans Unicode"/>
              </a:rPr>
              <a:t>.</a:t>
            </a:r>
            <a:endParaRPr sz="2550">
              <a:latin typeface="Lucida Sans Unicode"/>
              <a:cs typeface="Lucida Sans Unicode"/>
            </a:endParaRPr>
          </a:p>
        </p:txBody>
      </p:sp>
      <p:pic>
        <p:nvPicPr>
          <p:cNvPr id="5" name="object 5"/>
          <p:cNvPicPr/>
          <p:nvPr/>
        </p:nvPicPr>
        <p:blipFill>
          <a:blip r:embed="rId1" cstate="print"/>
          <a:stretch>
            <a:fillRect/>
          </a:stretch>
        </p:blipFill>
        <p:spPr>
          <a:xfrm>
            <a:off x="6176574" y="1752600"/>
            <a:ext cx="2815025" cy="490477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sp>
        <p:nvSpPr>
          <p:cNvPr id="6" name="object 6"/>
          <p:cNvSpPr txBox="1">
            <a:spLocks noGrp="1"/>
          </p:cNvSpPr>
          <p:nvPr>
            <p:ph type="title"/>
          </p:nvPr>
        </p:nvSpPr>
        <p:spPr>
          <a:xfrm>
            <a:off x="3411557" y="391864"/>
            <a:ext cx="2286635" cy="977265"/>
          </a:xfrm>
          <a:prstGeom prst="rect">
            <a:avLst/>
          </a:prstGeom>
        </p:spPr>
        <p:txBody>
          <a:bodyPr vert="horz" wrap="square" lIns="0" tIns="80010" rIns="0" bIns="0" rtlCol="0">
            <a:spAutoFit/>
          </a:bodyPr>
          <a:lstStyle/>
          <a:p>
            <a:pPr marL="12700">
              <a:lnSpc>
                <a:spcPct val="100000"/>
              </a:lnSpc>
              <a:spcBef>
                <a:spcPts val="630"/>
              </a:spcBef>
            </a:pPr>
            <a:r>
              <a:rPr sz="3150" spc="-5" dirty="0"/>
              <a:t>Mielencéfalo</a:t>
            </a:r>
            <a:endParaRPr sz="3150"/>
          </a:p>
          <a:p>
            <a:pPr marL="38735">
              <a:lnSpc>
                <a:spcPct val="100000"/>
              </a:lnSpc>
              <a:spcBef>
                <a:spcPts val="415"/>
              </a:spcBef>
            </a:pPr>
            <a:r>
              <a:rPr sz="2300" b="1" spc="40" dirty="0">
                <a:solidFill>
                  <a:srgbClr val="434342"/>
                </a:solidFill>
                <a:latin typeface="Arial"/>
                <a:cs typeface="Arial"/>
              </a:rPr>
              <a:t>bulbo</a:t>
            </a:r>
            <a:r>
              <a:rPr sz="2300" b="1" spc="-40" dirty="0">
                <a:solidFill>
                  <a:srgbClr val="434342"/>
                </a:solidFill>
                <a:latin typeface="Arial"/>
                <a:cs typeface="Arial"/>
              </a:rPr>
              <a:t> </a:t>
            </a:r>
            <a:r>
              <a:rPr sz="2300" b="1" spc="60" dirty="0">
                <a:solidFill>
                  <a:srgbClr val="434342"/>
                </a:solidFill>
                <a:latin typeface="Arial"/>
                <a:cs typeface="Arial"/>
              </a:rPr>
              <a:t>raquídeo</a:t>
            </a:r>
            <a:endParaRPr sz="2300">
              <a:latin typeface="Arial"/>
              <a:cs typeface="Arial"/>
            </a:endParaRPr>
          </a:p>
        </p:txBody>
      </p:sp>
      <p:pic>
        <p:nvPicPr>
          <p:cNvPr id="7" name="object 7"/>
          <p:cNvPicPr/>
          <p:nvPr/>
        </p:nvPicPr>
        <p:blipFill>
          <a:blip r:embed="rId2" cstate="print"/>
          <a:stretch>
            <a:fillRect/>
          </a:stretch>
        </p:blipFill>
        <p:spPr>
          <a:xfrm>
            <a:off x="304800" y="1598925"/>
            <a:ext cx="8690649" cy="51393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sp>
        <p:nvSpPr>
          <p:cNvPr id="6" name="object 6"/>
          <p:cNvSpPr txBox="1">
            <a:spLocks noGrp="1"/>
          </p:cNvSpPr>
          <p:nvPr>
            <p:ph type="title"/>
          </p:nvPr>
        </p:nvSpPr>
        <p:spPr>
          <a:prstGeom prst="rect">
            <a:avLst/>
          </a:prstGeom>
        </p:spPr>
        <p:txBody>
          <a:bodyPr vert="horz" wrap="square" lIns="0" tIns="365125" rIns="0" bIns="0" rtlCol="0">
            <a:spAutoFit/>
          </a:bodyPr>
          <a:lstStyle/>
          <a:p>
            <a:pPr marR="26670" algn="ctr">
              <a:lnSpc>
                <a:spcPct val="100000"/>
              </a:lnSpc>
              <a:spcBef>
                <a:spcPts val="2875"/>
              </a:spcBef>
            </a:pPr>
            <a:r>
              <a:rPr spc="-5" dirty="0"/>
              <a:t>Mielencéfalo</a:t>
            </a:r>
            <a:endParaRPr spc="-5" dirty="0"/>
          </a:p>
        </p:txBody>
      </p:sp>
      <p:sp>
        <p:nvSpPr>
          <p:cNvPr id="7" name="object 7"/>
          <p:cNvSpPr txBox="1"/>
          <p:nvPr/>
        </p:nvSpPr>
        <p:spPr>
          <a:xfrm>
            <a:off x="381000" y="1676400"/>
            <a:ext cx="4604385" cy="4280535"/>
          </a:xfrm>
          <a:prstGeom prst="rect">
            <a:avLst/>
          </a:prstGeom>
        </p:spPr>
        <p:txBody>
          <a:bodyPr vert="horz" wrap="square" lIns="0" tIns="11430" rIns="0" bIns="0" rtlCol="0">
            <a:spAutoFit/>
          </a:bodyPr>
          <a:lstStyle/>
          <a:p>
            <a:pPr marL="12700" marR="5080" algn="just">
              <a:lnSpc>
                <a:spcPct val="142000"/>
              </a:lnSpc>
              <a:spcBef>
                <a:spcPts val="90"/>
              </a:spcBef>
            </a:pPr>
            <a:r>
              <a:rPr sz="1950" i="1" dirty="0">
                <a:solidFill>
                  <a:srgbClr val="434342"/>
                </a:solidFill>
                <a:latin typeface="Arial"/>
                <a:cs typeface="Arial"/>
                <a:sym typeface="+mn-ea"/>
              </a:rPr>
              <a:t>el </a:t>
            </a:r>
            <a:r>
              <a:rPr sz="1950" b="1" dirty="0">
                <a:solidFill>
                  <a:srgbClr val="434342"/>
                </a:solidFill>
                <a:latin typeface="Arial"/>
                <a:cs typeface="Arial"/>
                <a:sym typeface="+mn-ea"/>
              </a:rPr>
              <a:t>bulbo raquídeo</a:t>
            </a:r>
            <a:r>
              <a:rPr sz="1950" i="1" dirty="0">
                <a:solidFill>
                  <a:srgbClr val="434342"/>
                </a:solidFill>
                <a:latin typeface="Arial"/>
                <a:cs typeface="Arial"/>
                <a:sym typeface="+mn-ea"/>
              </a:rPr>
              <a:t> desempeña un papel fundamental en la regulación de funciones vitales como</a:t>
            </a:r>
            <a:r>
              <a:rPr sz="1950" i="1" u="sng" dirty="0">
                <a:solidFill>
                  <a:srgbClr val="434342"/>
                </a:solidFill>
                <a:latin typeface="Arial"/>
                <a:cs typeface="Arial"/>
                <a:sym typeface="+mn-ea"/>
              </a:rPr>
              <a:t> la respiración, el ritmo cardíaco, la presión arterial, la coordinación motora y la transmisión de información sensorial y motora</a:t>
            </a:r>
            <a:r>
              <a:rPr sz="1950" i="1" dirty="0">
                <a:solidFill>
                  <a:srgbClr val="434342"/>
                </a:solidFill>
                <a:latin typeface="Arial"/>
                <a:cs typeface="Arial"/>
                <a:sym typeface="+mn-ea"/>
              </a:rPr>
              <a:t>. Su importancia radica en su conexión directa con la médula espinal y su papel como puente de comunicación entre el cerebro y el resto del cuerpo.</a:t>
            </a:r>
            <a:endParaRPr sz="1950" i="1" dirty="0">
              <a:solidFill>
                <a:srgbClr val="434342"/>
              </a:solidFill>
              <a:latin typeface="Arial"/>
              <a:cs typeface="Arial"/>
              <a:sym typeface="+mn-ea"/>
            </a:endParaRPr>
          </a:p>
          <a:p>
            <a:pPr marL="12700" marR="5080" algn="just">
              <a:lnSpc>
                <a:spcPct val="142000"/>
              </a:lnSpc>
              <a:spcBef>
                <a:spcPts val="90"/>
              </a:spcBef>
            </a:pPr>
            <a:endParaRPr lang="es-ES_tradnl" sz="1950" i="1" spc="140" dirty="0">
              <a:solidFill>
                <a:srgbClr val="434342"/>
              </a:solidFill>
              <a:latin typeface="Arial"/>
              <a:cs typeface="Arial"/>
            </a:endParaRPr>
          </a:p>
        </p:txBody>
      </p:sp>
      <p:pic>
        <p:nvPicPr>
          <p:cNvPr id="10" name="object 10"/>
          <p:cNvPicPr/>
          <p:nvPr/>
        </p:nvPicPr>
        <p:blipFill>
          <a:blip r:embed="rId2" cstate="print"/>
          <a:stretch>
            <a:fillRect/>
          </a:stretch>
        </p:blipFill>
        <p:spPr>
          <a:xfrm>
            <a:off x="5036849" y="1752600"/>
            <a:ext cx="3888400" cy="490477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sp>
        <p:nvSpPr>
          <p:cNvPr id="6" name="object 6"/>
          <p:cNvSpPr txBox="1">
            <a:spLocks noGrp="1"/>
          </p:cNvSpPr>
          <p:nvPr>
            <p:ph type="title"/>
          </p:nvPr>
        </p:nvSpPr>
        <p:spPr>
          <a:prstGeom prst="rect">
            <a:avLst/>
          </a:prstGeom>
        </p:spPr>
        <p:txBody>
          <a:bodyPr vert="horz" wrap="square" lIns="0" tIns="365125" rIns="0" bIns="0" rtlCol="0">
            <a:spAutoFit/>
          </a:bodyPr>
          <a:lstStyle/>
          <a:p>
            <a:pPr marR="26670" algn="ctr">
              <a:lnSpc>
                <a:spcPct val="100000"/>
              </a:lnSpc>
              <a:spcBef>
                <a:spcPts val="2875"/>
              </a:spcBef>
            </a:pPr>
            <a:r>
              <a:rPr spc="-5" dirty="0"/>
              <a:t>Mielencéfalo</a:t>
            </a:r>
            <a:endParaRPr spc="-5" dirty="0"/>
          </a:p>
        </p:txBody>
      </p:sp>
      <p:sp>
        <p:nvSpPr>
          <p:cNvPr id="7" name="object 7"/>
          <p:cNvSpPr txBox="1"/>
          <p:nvPr/>
        </p:nvSpPr>
        <p:spPr>
          <a:xfrm>
            <a:off x="286300" y="1647240"/>
            <a:ext cx="4431665" cy="4280535"/>
          </a:xfrm>
          <a:prstGeom prst="rect">
            <a:avLst/>
          </a:prstGeom>
        </p:spPr>
        <p:txBody>
          <a:bodyPr vert="horz" wrap="square" lIns="0" tIns="11430" rIns="0" bIns="0" rtlCol="0">
            <a:spAutoFit/>
          </a:bodyPr>
          <a:lstStyle/>
          <a:p>
            <a:pPr marL="12700" marR="5080" algn="just">
              <a:lnSpc>
                <a:spcPct val="142000"/>
              </a:lnSpc>
              <a:spcBef>
                <a:spcPts val="90"/>
              </a:spcBef>
            </a:pPr>
            <a:r>
              <a:rPr sz="1950" spc="70" dirty="0">
                <a:solidFill>
                  <a:srgbClr val="434342"/>
                </a:solidFill>
                <a:latin typeface="Lucida Sans Unicode"/>
                <a:cs typeface="Lucida Sans Unicode"/>
              </a:rPr>
              <a:t>La </a:t>
            </a:r>
            <a:r>
              <a:rPr sz="1950" b="1" spc="35" dirty="0">
                <a:solidFill>
                  <a:srgbClr val="434342"/>
                </a:solidFill>
                <a:latin typeface="Arial"/>
                <a:cs typeface="Arial"/>
              </a:rPr>
              <a:t>formación </a:t>
            </a:r>
            <a:r>
              <a:rPr sz="1950" b="1" spc="10" dirty="0">
                <a:solidFill>
                  <a:srgbClr val="434342"/>
                </a:solidFill>
                <a:latin typeface="Arial"/>
                <a:cs typeface="Arial"/>
              </a:rPr>
              <a:t>reticular, </a:t>
            </a:r>
            <a:r>
              <a:rPr sz="1950" spc="-15" dirty="0">
                <a:solidFill>
                  <a:srgbClr val="434342"/>
                </a:solidFill>
                <a:latin typeface="Lucida Sans Unicode"/>
                <a:cs typeface="Lucida Sans Unicode"/>
              </a:rPr>
              <a:t>se </a:t>
            </a:r>
            <a:r>
              <a:rPr sz="1950" spc="40" dirty="0">
                <a:solidFill>
                  <a:srgbClr val="434342"/>
                </a:solidFill>
                <a:latin typeface="Lucida Sans Unicode"/>
                <a:cs typeface="Lucida Sans Unicode"/>
              </a:rPr>
              <a:t>trata </a:t>
            </a:r>
            <a:r>
              <a:rPr sz="1950" spc="155" dirty="0">
                <a:solidFill>
                  <a:srgbClr val="434342"/>
                </a:solidFill>
                <a:latin typeface="Lucida Sans Unicode"/>
                <a:cs typeface="Lucida Sans Unicode"/>
              </a:rPr>
              <a:t>de </a:t>
            </a:r>
            <a:r>
              <a:rPr sz="1950" spc="160" dirty="0">
                <a:solidFill>
                  <a:srgbClr val="434342"/>
                </a:solidFill>
                <a:latin typeface="Lucida Sans Unicode"/>
                <a:cs typeface="Lucida Sans Unicode"/>
              </a:rPr>
              <a:t> </a:t>
            </a:r>
            <a:r>
              <a:rPr sz="1950" spc="85" dirty="0">
                <a:solidFill>
                  <a:srgbClr val="434342"/>
                </a:solidFill>
                <a:latin typeface="Lucida Sans Unicode"/>
                <a:cs typeface="Lucida Sans Unicode"/>
              </a:rPr>
              <a:t>una </a:t>
            </a:r>
            <a:r>
              <a:rPr sz="1950" u="heavy" spc="35" dirty="0">
                <a:solidFill>
                  <a:srgbClr val="434342"/>
                </a:solidFill>
                <a:uFill>
                  <a:solidFill>
                    <a:srgbClr val="434342"/>
                  </a:solidFill>
                </a:uFill>
                <a:latin typeface="Lucida Sans Unicode"/>
                <a:cs typeface="Lucida Sans Unicode"/>
              </a:rPr>
              <a:t>red</a:t>
            </a:r>
            <a:r>
              <a:rPr sz="1950" spc="35" dirty="0">
                <a:solidFill>
                  <a:srgbClr val="434342"/>
                </a:solidFill>
                <a:latin typeface="Lucida Sans Unicode"/>
                <a:cs typeface="Lucida Sans Unicode"/>
              </a:rPr>
              <a:t> </a:t>
            </a:r>
            <a:r>
              <a:rPr sz="1950" spc="75" dirty="0">
                <a:solidFill>
                  <a:srgbClr val="434342"/>
                </a:solidFill>
                <a:latin typeface="Lucida Sans Unicode"/>
                <a:cs typeface="Lucida Sans Unicode"/>
              </a:rPr>
              <a:t>compuesta </a:t>
            </a:r>
            <a:r>
              <a:rPr sz="1950" dirty="0">
                <a:solidFill>
                  <a:srgbClr val="434342"/>
                </a:solidFill>
                <a:latin typeface="Lucida Sans Unicode"/>
                <a:cs typeface="Lucida Sans Unicode"/>
              </a:rPr>
              <a:t>por </a:t>
            </a:r>
            <a:r>
              <a:rPr sz="1950" spc="-40" dirty="0">
                <a:solidFill>
                  <a:srgbClr val="434342"/>
                </a:solidFill>
                <a:latin typeface="Lucida Sans Unicode"/>
                <a:cs typeface="Lucida Sans Unicode"/>
              </a:rPr>
              <a:t>unos</a:t>
            </a:r>
            <a:r>
              <a:rPr sz="1950" spc="-35" dirty="0">
                <a:solidFill>
                  <a:srgbClr val="434342"/>
                </a:solidFill>
                <a:latin typeface="Lucida Sans Unicode"/>
                <a:cs typeface="Lucida Sans Unicode"/>
              </a:rPr>
              <a:t> </a:t>
            </a:r>
            <a:r>
              <a:rPr sz="1950" u="heavy" spc="-145" dirty="0">
                <a:solidFill>
                  <a:srgbClr val="434342"/>
                </a:solidFill>
                <a:uFill>
                  <a:solidFill>
                    <a:srgbClr val="434342"/>
                  </a:solidFill>
                </a:uFill>
                <a:latin typeface="Lucida Sans Unicode"/>
                <a:cs typeface="Lucida Sans Unicode"/>
              </a:rPr>
              <a:t>100 </a:t>
            </a:r>
            <a:r>
              <a:rPr sz="1950" spc="-140" dirty="0">
                <a:solidFill>
                  <a:srgbClr val="434342"/>
                </a:solidFill>
                <a:latin typeface="Lucida Sans Unicode"/>
                <a:cs typeface="Lucida Sans Unicode"/>
              </a:rPr>
              <a:t> </a:t>
            </a:r>
            <a:r>
              <a:rPr sz="1950" u="heavy" spc="20" dirty="0">
                <a:solidFill>
                  <a:srgbClr val="434342"/>
                </a:solidFill>
                <a:uFill>
                  <a:solidFill>
                    <a:srgbClr val="434342"/>
                  </a:solidFill>
                </a:uFill>
                <a:latin typeface="Lucida Sans Unicode"/>
                <a:cs typeface="Lucida Sans Unicode"/>
              </a:rPr>
              <a:t>núcleos</a:t>
            </a:r>
            <a:r>
              <a:rPr sz="1950" u="heavy" spc="25" dirty="0">
                <a:solidFill>
                  <a:srgbClr val="434342"/>
                </a:solidFill>
                <a:uFill>
                  <a:solidFill>
                    <a:srgbClr val="434342"/>
                  </a:solidFill>
                </a:uFill>
                <a:latin typeface="Lucida Sans Unicode"/>
                <a:cs typeface="Lucida Sans Unicode"/>
              </a:rPr>
              <a:t> </a:t>
            </a:r>
            <a:r>
              <a:rPr sz="1950" u="heavy" spc="-50" dirty="0">
                <a:solidFill>
                  <a:srgbClr val="434342"/>
                </a:solidFill>
                <a:uFill>
                  <a:solidFill>
                    <a:srgbClr val="434342"/>
                  </a:solidFill>
                </a:uFill>
                <a:latin typeface="Lucida Sans Unicode"/>
                <a:cs typeface="Lucida Sans Unicode"/>
              </a:rPr>
              <a:t>diminutos</a:t>
            </a:r>
            <a:r>
              <a:rPr sz="1950" spc="-50" dirty="0">
                <a:solidFill>
                  <a:srgbClr val="434342"/>
                </a:solidFill>
                <a:latin typeface="Lucida Sans Unicode"/>
                <a:cs typeface="Lucida Sans Unicode"/>
              </a:rPr>
              <a:t>,</a:t>
            </a:r>
            <a:r>
              <a:rPr sz="1950" u="heavy" spc="-45" dirty="0">
                <a:solidFill>
                  <a:srgbClr val="434342"/>
                </a:solidFill>
                <a:uFill>
                  <a:solidFill>
                    <a:srgbClr val="434342"/>
                  </a:solidFill>
                </a:uFill>
                <a:latin typeface="Lucida Sans Unicode"/>
                <a:cs typeface="Lucida Sans Unicode"/>
              </a:rPr>
              <a:t> </a:t>
            </a:r>
            <a:r>
              <a:rPr sz="1950" u="heavy" spc="100" dirty="0">
                <a:solidFill>
                  <a:srgbClr val="434342"/>
                </a:solidFill>
                <a:uFill>
                  <a:solidFill>
                    <a:srgbClr val="434342"/>
                  </a:solidFill>
                </a:uFill>
                <a:latin typeface="Lucida Sans Unicode"/>
                <a:cs typeface="Lucida Sans Unicode"/>
              </a:rPr>
              <a:t>que </a:t>
            </a:r>
            <a:r>
              <a:rPr sz="1950" u="heavy" spc="150" dirty="0">
                <a:solidFill>
                  <a:srgbClr val="434342"/>
                </a:solidFill>
                <a:uFill>
                  <a:solidFill>
                    <a:srgbClr val="434342"/>
                  </a:solidFill>
                </a:uFill>
                <a:latin typeface="Lucida Sans Unicode"/>
                <a:cs typeface="Lucida Sans Unicode"/>
              </a:rPr>
              <a:t>ocupa </a:t>
            </a:r>
            <a:r>
              <a:rPr sz="1950" u="heavy" spc="45" dirty="0">
                <a:solidFill>
                  <a:srgbClr val="434342"/>
                </a:solidFill>
                <a:uFill>
                  <a:solidFill>
                    <a:srgbClr val="434342"/>
                  </a:solidFill>
                </a:uFill>
                <a:latin typeface="Lucida Sans Unicode"/>
                <a:cs typeface="Lucida Sans Unicode"/>
              </a:rPr>
              <a:t>la </a:t>
            </a:r>
            <a:r>
              <a:rPr sz="1950" spc="50" dirty="0">
                <a:solidFill>
                  <a:srgbClr val="434342"/>
                </a:solidFill>
                <a:latin typeface="Lucida Sans Unicode"/>
                <a:cs typeface="Lucida Sans Unicode"/>
              </a:rPr>
              <a:t> </a:t>
            </a:r>
            <a:r>
              <a:rPr sz="1950" u="heavy" spc="60" dirty="0">
                <a:solidFill>
                  <a:srgbClr val="434342"/>
                </a:solidFill>
                <a:uFill>
                  <a:solidFill>
                    <a:srgbClr val="434342"/>
                  </a:solidFill>
                </a:uFill>
                <a:latin typeface="Lucida Sans Unicode"/>
                <a:cs typeface="Lucida Sans Unicode"/>
              </a:rPr>
              <a:t>parte</a:t>
            </a:r>
            <a:r>
              <a:rPr sz="1950" u="heavy" spc="-55" dirty="0">
                <a:solidFill>
                  <a:srgbClr val="434342"/>
                </a:solidFill>
                <a:uFill>
                  <a:solidFill>
                    <a:srgbClr val="434342"/>
                  </a:solidFill>
                </a:uFill>
                <a:latin typeface="Lucida Sans Unicode"/>
                <a:cs typeface="Lucida Sans Unicode"/>
              </a:rPr>
              <a:t> </a:t>
            </a:r>
            <a:r>
              <a:rPr sz="1950" u="heavy" spc="40" dirty="0">
                <a:solidFill>
                  <a:srgbClr val="434342"/>
                </a:solidFill>
                <a:uFill>
                  <a:solidFill>
                    <a:srgbClr val="434342"/>
                  </a:solidFill>
                </a:uFill>
                <a:latin typeface="Lucida Sans Unicode"/>
                <a:cs typeface="Lucida Sans Unicode"/>
              </a:rPr>
              <a:t>central</a:t>
            </a:r>
            <a:r>
              <a:rPr sz="1950" u="heavy" spc="-55" dirty="0">
                <a:solidFill>
                  <a:srgbClr val="434342"/>
                </a:solidFill>
                <a:uFill>
                  <a:solidFill>
                    <a:srgbClr val="434342"/>
                  </a:solidFill>
                </a:uFill>
                <a:latin typeface="Lucida Sans Unicode"/>
                <a:cs typeface="Lucida Sans Unicode"/>
              </a:rPr>
              <a:t> </a:t>
            </a:r>
            <a:r>
              <a:rPr sz="1950" u="heavy" spc="50" dirty="0">
                <a:solidFill>
                  <a:srgbClr val="434342"/>
                </a:solidFill>
                <a:uFill>
                  <a:solidFill>
                    <a:srgbClr val="434342"/>
                  </a:solidFill>
                </a:uFill>
                <a:latin typeface="Lucida Sans Unicode"/>
                <a:cs typeface="Lucida Sans Unicode"/>
              </a:rPr>
              <a:t>del</a:t>
            </a:r>
            <a:r>
              <a:rPr sz="1950" u="heavy" spc="-50" dirty="0">
                <a:solidFill>
                  <a:srgbClr val="434342"/>
                </a:solidFill>
                <a:uFill>
                  <a:solidFill>
                    <a:srgbClr val="434342"/>
                  </a:solidFill>
                </a:uFill>
                <a:latin typeface="Lucida Sans Unicode"/>
                <a:cs typeface="Lucida Sans Unicode"/>
              </a:rPr>
              <a:t> </a:t>
            </a:r>
            <a:r>
              <a:rPr sz="1950" u="heavy" spc="30" dirty="0">
                <a:solidFill>
                  <a:srgbClr val="434342"/>
                </a:solidFill>
                <a:uFill>
                  <a:solidFill>
                    <a:srgbClr val="434342"/>
                  </a:solidFill>
                </a:uFill>
                <a:latin typeface="Lucida Sans Unicode"/>
                <a:cs typeface="Lucida Sans Unicode"/>
              </a:rPr>
              <a:t>tronco</a:t>
            </a:r>
            <a:r>
              <a:rPr sz="1950" u="heavy" spc="-55" dirty="0">
                <a:solidFill>
                  <a:srgbClr val="434342"/>
                </a:solidFill>
                <a:uFill>
                  <a:solidFill>
                    <a:srgbClr val="434342"/>
                  </a:solidFill>
                </a:uFill>
                <a:latin typeface="Lucida Sans Unicode"/>
                <a:cs typeface="Lucida Sans Unicode"/>
              </a:rPr>
              <a:t> </a:t>
            </a:r>
            <a:r>
              <a:rPr sz="1950" u="heavy" spc="75" dirty="0">
                <a:solidFill>
                  <a:srgbClr val="434342"/>
                </a:solidFill>
                <a:uFill>
                  <a:solidFill>
                    <a:srgbClr val="434342"/>
                  </a:solidFill>
                </a:uFill>
                <a:latin typeface="Lucida Sans Unicode"/>
                <a:cs typeface="Lucida Sans Unicode"/>
              </a:rPr>
              <a:t>encefálico</a:t>
            </a:r>
            <a:r>
              <a:rPr sz="1950" spc="75" dirty="0">
                <a:solidFill>
                  <a:srgbClr val="434342"/>
                </a:solidFill>
                <a:latin typeface="Lucida Sans Unicode"/>
                <a:cs typeface="Lucida Sans Unicode"/>
              </a:rPr>
              <a:t>, </a:t>
            </a:r>
            <a:r>
              <a:rPr sz="1950" spc="-605" dirty="0">
                <a:solidFill>
                  <a:srgbClr val="434342"/>
                </a:solidFill>
                <a:latin typeface="Lucida Sans Unicode"/>
                <a:cs typeface="Lucida Sans Unicode"/>
              </a:rPr>
              <a:t> </a:t>
            </a:r>
            <a:r>
              <a:rPr sz="1950" spc="-50" dirty="0">
                <a:solidFill>
                  <a:srgbClr val="434342"/>
                </a:solidFill>
                <a:latin typeface="Lucida Sans Unicode"/>
                <a:cs typeface="Lucida Sans Unicode"/>
              </a:rPr>
              <a:t>estos </a:t>
            </a:r>
            <a:r>
              <a:rPr sz="1950" spc="20" dirty="0">
                <a:solidFill>
                  <a:srgbClr val="434342"/>
                </a:solidFill>
                <a:latin typeface="Lucida Sans Unicode"/>
                <a:cs typeface="Lucida Sans Unicode"/>
              </a:rPr>
              <a:t>núcleos </a:t>
            </a:r>
            <a:r>
              <a:rPr sz="1950" spc="160" dirty="0">
                <a:solidFill>
                  <a:srgbClr val="434342"/>
                </a:solidFill>
                <a:latin typeface="Lucida Sans Unicode"/>
                <a:cs typeface="Lucida Sans Unicode"/>
              </a:rPr>
              <a:t>de</a:t>
            </a:r>
            <a:r>
              <a:rPr sz="1950" spc="165" dirty="0">
                <a:solidFill>
                  <a:srgbClr val="434342"/>
                </a:solidFill>
                <a:latin typeface="Lucida Sans Unicode"/>
                <a:cs typeface="Lucida Sans Unicode"/>
              </a:rPr>
              <a:t> </a:t>
            </a:r>
            <a:r>
              <a:rPr sz="1950" spc="30" dirty="0">
                <a:solidFill>
                  <a:srgbClr val="434342"/>
                </a:solidFill>
                <a:latin typeface="Lucida Sans Unicode"/>
                <a:cs typeface="Lucida Sans Unicode"/>
              </a:rPr>
              <a:t>están </a:t>
            </a:r>
            <a:r>
              <a:rPr sz="1950" spc="15" dirty="0">
                <a:solidFill>
                  <a:srgbClr val="434342"/>
                </a:solidFill>
                <a:latin typeface="Lucida Sans Unicode"/>
                <a:cs typeface="Lucida Sans Unicode"/>
              </a:rPr>
              <a:t>implicados </a:t>
            </a:r>
            <a:r>
              <a:rPr sz="1950" spc="20" dirty="0">
                <a:solidFill>
                  <a:srgbClr val="434342"/>
                </a:solidFill>
                <a:latin typeface="Lucida Sans Unicode"/>
                <a:cs typeface="Lucida Sans Unicode"/>
              </a:rPr>
              <a:t> </a:t>
            </a:r>
            <a:r>
              <a:rPr sz="1950" spc="95" dirty="0">
                <a:solidFill>
                  <a:srgbClr val="434342"/>
                </a:solidFill>
                <a:latin typeface="Lucida Sans Unicode"/>
                <a:cs typeface="Lucida Sans Unicode"/>
              </a:rPr>
              <a:t>en</a:t>
            </a:r>
            <a:r>
              <a:rPr sz="1950" spc="100" dirty="0">
                <a:solidFill>
                  <a:srgbClr val="434342"/>
                </a:solidFill>
                <a:latin typeface="Lucida Sans Unicode"/>
                <a:cs typeface="Lucida Sans Unicode"/>
              </a:rPr>
              <a:t> </a:t>
            </a:r>
            <a:r>
              <a:rPr sz="1950" spc="85" dirty="0">
                <a:solidFill>
                  <a:srgbClr val="434342"/>
                </a:solidFill>
                <a:latin typeface="Lucida Sans Unicode"/>
                <a:cs typeface="Lucida Sans Unicode"/>
              </a:rPr>
              <a:t>una</a:t>
            </a:r>
            <a:r>
              <a:rPr sz="1950" spc="90" dirty="0">
                <a:solidFill>
                  <a:srgbClr val="434342"/>
                </a:solidFill>
                <a:latin typeface="Lucida Sans Unicode"/>
                <a:cs typeface="Lucida Sans Unicode"/>
              </a:rPr>
              <a:t> </a:t>
            </a:r>
            <a:r>
              <a:rPr sz="1950" spc="-45" dirty="0">
                <a:solidFill>
                  <a:srgbClr val="434342"/>
                </a:solidFill>
                <a:latin typeface="Lucida Sans Unicode"/>
                <a:cs typeface="Lucida Sans Unicode"/>
              </a:rPr>
              <a:t>serie</a:t>
            </a:r>
            <a:r>
              <a:rPr sz="1950" spc="-40" dirty="0">
                <a:solidFill>
                  <a:srgbClr val="434342"/>
                </a:solidFill>
                <a:latin typeface="Lucida Sans Unicode"/>
                <a:cs typeface="Lucida Sans Unicode"/>
              </a:rPr>
              <a:t> </a:t>
            </a:r>
            <a:r>
              <a:rPr sz="1950" spc="160" dirty="0">
                <a:solidFill>
                  <a:srgbClr val="434342"/>
                </a:solidFill>
                <a:latin typeface="Lucida Sans Unicode"/>
                <a:cs typeface="Lucida Sans Unicode"/>
              </a:rPr>
              <a:t>de</a:t>
            </a:r>
            <a:r>
              <a:rPr sz="1950" spc="940" dirty="0">
                <a:solidFill>
                  <a:srgbClr val="434342"/>
                </a:solidFill>
                <a:latin typeface="Lucida Sans Unicode"/>
                <a:cs typeface="Lucida Sans Unicode"/>
              </a:rPr>
              <a:t> </a:t>
            </a:r>
            <a:r>
              <a:rPr sz="1950" dirty="0">
                <a:solidFill>
                  <a:srgbClr val="434342"/>
                </a:solidFill>
                <a:latin typeface="Lucida Sans Unicode"/>
                <a:cs typeface="Lucida Sans Unicode"/>
              </a:rPr>
              <a:t>funciones </a:t>
            </a:r>
            <a:r>
              <a:rPr sz="1950" spc="5" dirty="0">
                <a:solidFill>
                  <a:srgbClr val="434342"/>
                </a:solidFill>
                <a:latin typeface="Lucida Sans Unicode"/>
                <a:cs typeface="Lucida Sans Unicode"/>
              </a:rPr>
              <a:t> </a:t>
            </a:r>
            <a:r>
              <a:rPr sz="1950" spc="35" dirty="0">
                <a:solidFill>
                  <a:srgbClr val="434342"/>
                </a:solidFill>
                <a:latin typeface="Lucida Sans Unicode"/>
                <a:cs typeface="Lucida Sans Unicode"/>
              </a:rPr>
              <a:t>incluyendo </a:t>
            </a:r>
            <a:r>
              <a:rPr sz="1950" i="1" spc="80" dirty="0">
                <a:solidFill>
                  <a:srgbClr val="434342"/>
                </a:solidFill>
                <a:latin typeface="Arial"/>
                <a:cs typeface="Arial"/>
              </a:rPr>
              <a:t>el </a:t>
            </a:r>
            <a:r>
              <a:rPr sz="1950" i="1" spc="70" dirty="0">
                <a:solidFill>
                  <a:srgbClr val="434342"/>
                </a:solidFill>
                <a:latin typeface="Arial"/>
                <a:cs typeface="Arial"/>
              </a:rPr>
              <a:t>sueño, </a:t>
            </a:r>
            <a:r>
              <a:rPr sz="1950" i="1" spc="110" dirty="0">
                <a:solidFill>
                  <a:srgbClr val="434342"/>
                </a:solidFill>
                <a:latin typeface="Arial"/>
                <a:cs typeface="Arial"/>
              </a:rPr>
              <a:t>la </a:t>
            </a:r>
            <a:r>
              <a:rPr sz="1950" i="1" spc="140" dirty="0">
                <a:solidFill>
                  <a:srgbClr val="434342"/>
                </a:solidFill>
                <a:latin typeface="Arial"/>
                <a:cs typeface="Arial"/>
              </a:rPr>
              <a:t>atención, </a:t>
            </a:r>
            <a:r>
              <a:rPr sz="1950" i="1" spc="75" dirty="0">
                <a:solidFill>
                  <a:srgbClr val="434342"/>
                </a:solidFill>
                <a:latin typeface="Arial"/>
                <a:cs typeface="Arial"/>
              </a:rPr>
              <a:t>el </a:t>
            </a:r>
            <a:r>
              <a:rPr sz="1950" i="1" spc="-530" dirty="0">
                <a:solidFill>
                  <a:srgbClr val="434342"/>
                </a:solidFill>
                <a:latin typeface="Arial"/>
                <a:cs typeface="Arial"/>
              </a:rPr>
              <a:t> </a:t>
            </a:r>
            <a:r>
              <a:rPr sz="1950" i="1" spc="120" dirty="0">
                <a:solidFill>
                  <a:srgbClr val="434342"/>
                </a:solidFill>
                <a:latin typeface="Arial"/>
                <a:cs typeface="Arial"/>
              </a:rPr>
              <a:t>movimiento,</a:t>
            </a:r>
            <a:r>
              <a:rPr sz="1950" i="1" spc="560" dirty="0">
                <a:solidFill>
                  <a:srgbClr val="434342"/>
                </a:solidFill>
                <a:latin typeface="Arial"/>
                <a:cs typeface="Arial"/>
              </a:rPr>
              <a:t> </a:t>
            </a:r>
            <a:r>
              <a:rPr sz="1950" i="1" spc="80" dirty="0">
                <a:solidFill>
                  <a:srgbClr val="434342"/>
                </a:solidFill>
                <a:latin typeface="Arial"/>
                <a:cs typeface="Arial"/>
              </a:rPr>
              <a:t>el</a:t>
            </a:r>
            <a:r>
              <a:rPr sz="1950" i="1" spc="565" dirty="0">
                <a:solidFill>
                  <a:srgbClr val="434342"/>
                </a:solidFill>
                <a:latin typeface="Arial"/>
                <a:cs typeface="Arial"/>
              </a:rPr>
              <a:t> </a:t>
            </a:r>
            <a:r>
              <a:rPr sz="1950" i="1" spc="140" dirty="0">
                <a:solidFill>
                  <a:srgbClr val="434342"/>
                </a:solidFill>
                <a:latin typeface="Arial"/>
                <a:cs typeface="Arial"/>
              </a:rPr>
              <a:t>mantenimiento</a:t>
            </a:r>
            <a:r>
              <a:rPr sz="1950" i="1" spc="560" dirty="0">
                <a:solidFill>
                  <a:srgbClr val="434342"/>
                </a:solidFill>
                <a:latin typeface="Arial"/>
                <a:cs typeface="Arial"/>
              </a:rPr>
              <a:t> </a:t>
            </a:r>
            <a:r>
              <a:rPr sz="1950" i="1" spc="140" dirty="0">
                <a:solidFill>
                  <a:srgbClr val="434342"/>
                </a:solidFill>
                <a:latin typeface="Arial"/>
                <a:cs typeface="Arial"/>
              </a:rPr>
              <a:t>del</a:t>
            </a:r>
            <a:r>
              <a:rPr lang="es-ES_tradnl" sz="1950" i="1" spc="140" dirty="0">
                <a:solidFill>
                  <a:srgbClr val="434342"/>
                </a:solidFill>
                <a:latin typeface="Arial"/>
                <a:cs typeface="Arial"/>
              </a:rPr>
              <a:t> t</a:t>
            </a:r>
            <a:r>
              <a:rPr sz="1950" i="1" spc="165" dirty="0">
                <a:solidFill>
                  <a:srgbClr val="434342"/>
                </a:solidFill>
                <a:latin typeface="Arial"/>
                <a:cs typeface="Arial"/>
                <a:sym typeface="+mn-ea"/>
              </a:rPr>
              <a:t>ono	</a:t>
            </a:r>
            <a:r>
              <a:rPr sz="1950" i="1" spc="85" dirty="0">
                <a:solidFill>
                  <a:srgbClr val="434342"/>
                </a:solidFill>
                <a:latin typeface="Arial"/>
                <a:cs typeface="Arial"/>
                <a:sym typeface="+mn-ea"/>
              </a:rPr>
              <a:t>muscular</a:t>
            </a:r>
            <a:r>
              <a:rPr lang="es-ES_tradnl" sz="1950" i="1" spc="85" dirty="0">
                <a:solidFill>
                  <a:srgbClr val="434342"/>
                </a:solidFill>
                <a:latin typeface="Arial"/>
                <a:cs typeface="Arial"/>
                <a:sym typeface="+mn-ea"/>
              </a:rPr>
              <a:t> </a:t>
            </a:r>
            <a:r>
              <a:rPr sz="1950" i="1" spc="85" dirty="0">
                <a:solidFill>
                  <a:srgbClr val="434342"/>
                </a:solidFill>
                <a:latin typeface="Arial"/>
                <a:cs typeface="Arial"/>
                <a:sym typeface="+mn-ea"/>
              </a:rPr>
              <a:t>y</a:t>
            </a:r>
            <a:r>
              <a:rPr lang="es-ES_tradnl" sz="1950" i="1" spc="85" dirty="0">
                <a:solidFill>
                  <a:srgbClr val="434342"/>
                </a:solidFill>
                <a:latin typeface="Arial"/>
                <a:cs typeface="Arial"/>
                <a:sym typeface="+mn-ea"/>
              </a:rPr>
              <a:t> </a:t>
            </a:r>
            <a:r>
              <a:rPr sz="1950" i="1" spc="45" dirty="0">
                <a:solidFill>
                  <a:srgbClr val="434342"/>
                </a:solidFill>
                <a:latin typeface="Arial"/>
                <a:cs typeface="Arial"/>
                <a:sym typeface="+mn-ea"/>
              </a:rPr>
              <a:t>varios </a:t>
            </a:r>
            <a:r>
              <a:rPr sz="1950" i="1" spc="50" dirty="0">
                <a:solidFill>
                  <a:srgbClr val="434342"/>
                </a:solidFill>
                <a:latin typeface="Arial"/>
                <a:cs typeface="Arial"/>
                <a:sym typeface="+mn-ea"/>
              </a:rPr>
              <a:t> </a:t>
            </a:r>
            <a:r>
              <a:rPr lang="es-ES_tradnl" sz="1950" i="1" spc="50" dirty="0">
                <a:solidFill>
                  <a:srgbClr val="434342"/>
                </a:solidFill>
                <a:latin typeface="Arial"/>
                <a:cs typeface="Arial"/>
                <a:sym typeface="+mn-ea"/>
              </a:rPr>
              <a:t>reflejos </a:t>
            </a:r>
            <a:r>
              <a:rPr sz="1950" i="1" spc="120" dirty="0">
                <a:solidFill>
                  <a:srgbClr val="434342"/>
                </a:solidFill>
                <a:latin typeface="Arial"/>
                <a:cs typeface="Arial"/>
                <a:sym typeface="+mn-ea"/>
              </a:rPr>
              <a:t>cardíacos</a:t>
            </a:r>
            <a:r>
              <a:rPr sz="1950" i="1" spc="70" dirty="0">
                <a:solidFill>
                  <a:srgbClr val="434342"/>
                </a:solidFill>
                <a:latin typeface="Arial"/>
                <a:cs typeface="Arial"/>
                <a:sym typeface="+mn-ea"/>
              </a:rPr>
              <a:t>,</a:t>
            </a:r>
            <a:r>
              <a:rPr sz="1950" i="1" spc="75" dirty="0">
                <a:solidFill>
                  <a:srgbClr val="434342"/>
                </a:solidFill>
                <a:latin typeface="Arial"/>
                <a:cs typeface="Arial"/>
                <a:sym typeface="+mn-ea"/>
              </a:rPr>
              <a:t>circulatorios  </a:t>
            </a:r>
            <a:r>
              <a:rPr sz="1950" i="1" spc="40" dirty="0">
                <a:solidFill>
                  <a:srgbClr val="434342"/>
                </a:solidFill>
                <a:latin typeface="Arial"/>
                <a:cs typeface="Arial"/>
                <a:sym typeface="+mn-ea"/>
              </a:rPr>
              <a:t>respiratorios.</a:t>
            </a:r>
            <a:endParaRPr sz="1950">
              <a:latin typeface="Arial"/>
              <a:cs typeface="Arial"/>
            </a:endParaRPr>
          </a:p>
          <a:p>
            <a:pPr marL="12700" marR="5080" algn="just">
              <a:lnSpc>
                <a:spcPct val="142000"/>
              </a:lnSpc>
              <a:spcBef>
                <a:spcPts val="90"/>
              </a:spcBef>
            </a:pPr>
            <a:endParaRPr lang="es-ES_tradnl" sz="1950" i="1" spc="140" dirty="0">
              <a:solidFill>
                <a:srgbClr val="434342"/>
              </a:solidFill>
              <a:latin typeface="Arial"/>
              <a:cs typeface="Arial"/>
            </a:endParaRPr>
          </a:p>
        </p:txBody>
      </p:sp>
      <p:pic>
        <p:nvPicPr>
          <p:cNvPr id="10" name="object 10"/>
          <p:cNvPicPr/>
          <p:nvPr/>
        </p:nvPicPr>
        <p:blipFill>
          <a:blip r:embed="rId2" cstate="print"/>
          <a:stretch>
            <a:fillRect/>
          </a:stretch>
        </p:blipFill>
        <p:spPr>
          <a:xfrm>
            <a:off x="5036849" y="1752600"/>
            <a:ext cx="3888400" cy="490477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sp>
        <p:nvSpPr>
          <p:cNvPr id="6" name="object 6"/>
          <p:cNvSpPr txBox="1">
            <a:spLocks noGrp="1"/>
          </p:cNvSpPr>
          <p:nvPr>
            <p:ph type="title"/>
          </p:nvPr>
        </p:nvSpPr>
        <p:spPr>
          <a:prstGeom prst="rect">
            <a:avLst/>
          </a:prstGeom>
        </p:spPr>
        <p:txBody>
          <a:bodyPr vert="horz" wrap="square" lIns="0" tIns="365125" rIns="0" bIns="0" rtlCol="0">
            <a:spAutoFit/>
          </a:bodyPr>
          <a:lstStyle/>
          <a:p>
            <a:pPr marR="26670" algn="ctr">
              <a:lnSpc>
                <a:spcPct val="100000"/>
              </a:lnSpc>
              <a:spcBef>
                <a:spcPts val="2875"/>
              </a:spcBef>
            </a:pPr>
            <a:r>
              <a:rPr spc="-5" dirty="0"/>
              <a:t>Mielencéfalo</a:t>
            </a:r>
            <a:endParaRPr spc="-5" dirty="0"/>
          </a:p>
        </p:txBody>
      </p:sp>
      <p:sp>
        <p:nvSpPr>
          <p:cNvPr id="7" name="object 7"/>
          <p:cNvSpPr txBox="1"/>
          <p:nvPr/>
        </p:nvSpPr>
        <p:spPr>
          <a:xfrm>
            <a:off x="286300" y="1647240"/>
            <a:ext cx="4431665" cy="3002915"/>
          </a:xfrm>
          <a:prstGeom prst="rect">
            <a:avLst/>
          </a:prstGeom>
        </p:spPr>
        <p:txBody>
          <a:bodyPr vert="horz" wrap="square" lIns="0" tIns="11430" rIns="0" bIns="0" rtlCol="0">
            <a:spAutoFit/>
          </a:bodyPr>
          <a:lstStyle/>
          <a:p>
            <a:pPr marL="12700" marR="5080" algn="just">
              <a:lnSpc>
                <a:spcPct val="142000"/>
              </a:lnSpc>
              <a:spcBef>
                <a:spcPts val="90"/>
              </a:spcBef>
            </a:pPr>
            <a:r>
              <a:rPr sz="1950" dirty="0">
                <a:solidFill>
                  <a:srgbClr val="434342"/>
                </a:solidFill>
              </a:rPr>
              <a:t>La </a:t>
            </a:r>
            <a:r>
              <a:rPr sz="1950" u="sng" dirty="0">
                <a:solidFill>
                  <a:srgbClr val="434342"/>
                </a:solidFill>
              </a:rPr>
              <a:t>formación reticular</a:t>
            </a:r>
            <a:r>
              <a:rPr sz="1950" dirty="0">
                <a:solidFill>
                  <a:srgbClr val="434342"/>
                </a:solidFill>
              </a:rPr>
              <a:t>, </a:t>
            </a:r>
            <a:r>
              <a:rPr lang="es-ES_tradnl" sz="1950" dirty="0">
                <a:solidFill>
                  <a:srgbClr val="434342"/>
                </a:solidFill>
              </a:rPr>
              <a:t>a</a:t>
            </a:r>
            <a:r>
              <a:rPr sz="1950" dirty="0">
                <a:solidFill>
                  <a:srgbClr val="434342"/>
                </a:solidFill>
              </a:rPr>
              <a:t>l ser un área de las más antiguas del cerebro humano, sus funciones s</a:t>
            </a:r>
            <a:r>
              <a:rPr lang="es-ES_tradnl" sz="1950" dirty="0">
                <a:solidFill>
                  <a:srgbClr val="434342"/>
                </a:solidFill>
              </a:rPr>
              <a:t>o</a:t>
            </a:r>
            <a:r>
              <a:rPr sz="1950" dirty="0">
                <a:solidFill>
                  <a:srgbClr val="434342"/>
                </a:solidFill>
              </a:rPr>
              <a:t>n</a:t>
            </a:r>
            <a:r>
              <a:rPr lang="es-ES_tradnl" sz="1950" dirty="0">
                <a:solidFill>
                  <a:srgbClr val="434342"/>
                </a:solidFill>
              </a:rPr>
              <a:t> de</a:t>
            </a:r>
            <a:r>
              <a:rPr sz="1950" dirty="0">
                <a:solidFill>
                  <a:srgbClr val="434342"/>
                </a:solidFill>
              </a:rPr>
              <a:t> las más </a:t>
            </a:r>
            <a:r>
              <a:rPr sz="1950" u="sng" dirty="0">
                <a:solidFill>
                  <a:srgbClr val="434342"/>
                </a:solidFill>
              </a:rPr>
              <a:t>básicas</a:t>
            </a:r>
            <a:r>
              <a:rPr sz="1950" dirty="0">
                <a:solidFill>
                  <a:srgbClr val="434342"/>
                </a:solidFill>
              </a:rPr>
              <a:t> e imprescindibles para la supervivencia</a:t>
            </a:r>
            <a:r>
              <a:rPr lang="es-ES_tradnl" sz="1950" dirty="0">
                <a:solidFill>
                  <a:srgbClr val="434342"/>
                </a:solidFill>
              </a:rPr>
              <a:t>. </a:t>
            </a:r>
            <a:endParaRPr lang="es-ES_tradnl" sz="1950" dirty="0">
              <a:solidFill>
                <a:srgbClr val="434342"/>
              </a:solidFill>
            </a:endParaRPr>
          </a:p>
          <a:p>
            <a:pPr marL="12700" marR="5080" algn="just">
              <a:lnSpc>
                <a:spcPct val="142000"/>
              </a:lnSpc>
              <a:spcBef>
                <a:spcPts val="90"/>
              </a:spcBef>
            </a:pPr>
            <a:endParaRPr lang="es-ES_tradnl" sz="1950" i="1" spc="140" dirty="0">
              <a:solidFill>
                <a:srgbClr val="434342"/>
              </a:solidFill>
              <a:latin typeface="Arial"/>
              <a:cs typeface="Arial"/>
            </a:endParaRPr>
          </a:p>
        </p:txBody>
      </p:sp>
      <p:pic>
        <p:nvPicPr>
          <p:cNvPr id="8" name="Picture 7" descr="formacion-reticular-400x336"/>
          <p:cNvPicPr>
            <a:picLocks noChangeAspect="1"/>
          </p:cNvPicPr>
          <p:nvPr/>
        </p:nvPicPr>
        <p:blipFill>
          <a:blip r:embed="rId2"/>
          <a:stretch>
            <a:fillRect/>
          </a:stretch>
        </p:blipFill>
        <p:spPr>
          <a:xfrm>
            <a:off x="4982845" y="2033270"/>
            <a:ext cx="3251200" cy="27317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sp>
        <p:nvSpPr>
          <p:cNvPr id="6" name="object 6"/>
          <p:cNvSpPr txBox="1">
            <a:spLocks noGrp="1"/>
          </p:cNvSpPr>
          <p:nvPr>
            <p:ph type="title"/>
          </p:nvPr>
        </p:nvSpPr>
        <p:spPr>
          <a:prstGeom prst="rect">
            <a:avLst/>
          </a:prstGeom>
        </p:spPr>
        <p:txBody>
          <a:bodyPr vert="horz" wrap="square" lIns="0" tIns="365125" rIns="0" bIns="0" rtlCol="0">
            <a:spAutoFit/>
          </a:bodyPr>
          <a:lstStyle/>
          <a:p>
            <a:pPr marR="26670" algn="ctr">
              <a:lnSpc>
                <a:spcPct val="100000"/>
              </a:lnSpc>
              <a:spcBef>
                <a:spcPts val="2875"/>
              </a:spcBef>
            </a:pPr>
            <a:r>
              <a:rPr spc="-5" dirty="0"/>
              <a:t>Mielencéfalo</a:t>
            </a:r>
            <a:endParaRPr spc="-5" dirty="0"/>
          </a:p>
        </p:txBody>
      </p:sp>
      <p:sp>
        <p:nvSpPr>
          <p:cNvPr id="7" name="object 7"/>
          <p:cNvSpPr txBox="1"/>
          <p:nvPr/>
        </p:nvSpPr>
        <p:spPr>
          <a:xfrm>
            <a:off x="286300" y="1647240"/>
            <a:ext cx="4431665" cy="4694555"/>
          </a:xfrm>
          <a:prstGeom prst="rect">
            <a:avLst/>
          </a:prstGeom>
        </p:spPr>
        <p:txBody>
          <a:bodyPr vert="horz" wrap="square" lIns="0" tIns="11430" rIns="0" bIns="0" rtlCol="0">
            <a:spAutoFit/>
          </a:bodyPr>
          <a:lstStyle/>
          <a:p>
            <a:pPr marL="355600" marR="5080" indent="-342900" algn="just">
              <a:lnSpc>
                <a:spcPct val="142000"/>
              </a:lnSpc>
              <a:spcBef>
                <a:spcPts val="90"/>
              </a:spcBef>
              <a:buFont typeface="Arial" panose="02080604020202020204" pitchFamily="34" charset="0"/>
              <a:buChar char="•"/>
            </a:pPr>
            <a:r>
              <a:rPr sz="1950" b="1" dirty="0">
                <a:solidFill>
                  <a:srgbClr val="434342"/>
                </a:solidFill>
              </a:rPr>
              <a:t>Regulación del nivel de alerta y vigilia</a:t>
            </a:r>
            <a:r>
              <a:rPr sz="1950" dirty="0">
                <a:solidFill>
                  <a:srgbClr val="434342"/>
                </a:solidFill>
              </a:rPr>
              <a:t>: desempeña un papel fundamental en la regulación del estado de alerta y vigilia. A través de conexiones con el tálamo y la corteza cerebral, la formación reticular activa y despierta el cerebro, promoviendo la conciencia y la capacidad de respuesta a estímulos externos.</a:t>
            </a:r>
            <a:endParaRPr sz="1950" dirty="0">
              <a:solidFill>
                <a:srgbClr val="434342"/>
              </a:solidFill>
            </a:endParaRPr>
          </a:p>
        </p:txBody>
      </p:sp>
      <p:pic>
        <p:nvPicPr>
          <p:cNvPr id="8" name="Picture 7" descr="formacion-reticular-400x336"/>
          <p:cNvPicPr>
            <a:picLocks noChangeAspect="1"/>
          </p:cNvPicPr>
          <p:nvPr/>
        </p:nvPicPr>
        <p:blipFill>
          <a:blip r:embed="rId2"/>
          <a:stretch>
            <a:fillRect/>
          </a:stretch>
        </p:blipFill>
        <p:spPr>
          <a:xfrm>
            <a:off x="4982845" y="2033270"/>
            <a:ext cx="3251200" cy="292163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sp>
        <p:nvSpPr>
          <p:cNvPr id="6" name="object 6"/>
          <p:cNvSpPr txBox="1">
            <a:spLocks noGrp="1"/>
          </p:cNvSpPr>
          <p:nvPr>
            <p:ph type="title"/>
          </p:nvPr>
        </p:nvSpPr>
        <p:spPr>
          <a:prstGeom prst="rect">
            <a:avLst/>
          </a:prstGeom>
        </p:spPr>
        <p:txBody>
          <a:bodyPr vert="horz" wrap="square" lIns="0" tIns="365125" rIns="0" bIns="0" rtlCol="0">
            <a:spAutoFit/>
          </a:bodyPr>
          <a:lstStyle/>
          <a:p>
            <a:pPr marR="26670" algn="ctr">
              <a:lnSpc>
                <a:spcPct val="100000"/>
              </a:lnSpc>
              <a:spcBef>
                <a:spcPts val="2875"/>
              </a:spcBef>
            </a:pPr>
            <a:r>
              <a:rPr spc="-5" dirty="0"/>
              <a:t>Mielencéfalo</a:t>
            </a:r>
            <a:endParaRPr spc="-5" dirty="0"/>
          </a:p>
        </p:txBody>
      </p:sp>
      <p:sp>
        <p:nvSpPr>
          <p:cNvPr id="7" name="object 7"/>
          <p:cNvSpPr txBox="1"/>
          <p:nvPr/>
        </p:nvSpPr>
        <p:spPr>
          <a:xfrm>
            <a:off x="286300" y="1647240"/>
            <a:ext cx="4431665" cy="4694555"/>
          </a:xfrm>
          <a:prstGeom prst="rect">
            <a:avLst/>
          </a:prstGeom>
        </p:spPr>
        <p:txBody>
          <a:bodyPr vert="horz" wrap="square" lIns="0" tIns="11430" rIns="0" bIns="0" rtlCol="0">
            <a:spAutoFit/>
          </a:bodyPr>
          <a:lstStyle/>
          <a:p>
            <a:pPr marL="355600" marR="5080" indent="-342900" algn="just">
              <a:lnSpc>
                <a:spcPct val="142000"/>
              </a:lnSpc>
              <a:spcBef>
                <a:spcPts val="90"/>
              </a:spcBef>
              <a:buFont typeface="Arial" panose="02080604020202020204" pitchFamily="34" charset="0"/>
              <a:buChar char="•"/>
            </a:pPr>
            <a:r>
              <a:rPr sz="1950" b="1" dirty="0">
                <a:solidFill>
                  <a:srgbClr val="434342"/>
                </a:solidFill>
              </a:rPr>
              <a:t>Control del ciclo de sueño-vigilia</a:t>
            </a:r>
            <a:r>
              <a:rPr sz="1950" dirty="0">
                <a:solidFill>
                  <a:srgbClr val="434342"/>
                </a:solidFill>
              </a:rPr>
              <a:t>: está involucrada en el control del ciclo de sueño-vigilia. Junto </a:t>
            </a:r>
            <a:r>
              <a:rPr lang="es-ES_tradnl" sz="1950" dirty="0">
                <a:solidFill>
                  <a:srgbClr val="434342"/>
                </a:solidFill>
              </a:rPr>
              <a:t>a</a:t>
            </a:r>
            <a:r>
              <a:rPr sz="1950" dirty="0">
                <a:solidFill>
                  <a:srgbClr val="434342"/>
                </a:solidFill>
              </a:rPr>
              <a:t> el núcleo supraquiasmático en el hipotálamo, la formación reticular regula la alternancia entre los estados de sueño y vigilia, contribuyendo a la consolidación del sueño y la arquitectura del sueño.</a:t>
            </a:r>
            <a:endParaRPr sz="1950" dirty="0">
              <a:solidFill>
                <a:srgbClr val="434342"/>
              </a:solidFill>
            </a:endParaRPr>
          </a:p>
        </p:txBody>
      </p:sp>
      <p:pic>
        <p:nvPicPr>
          <p:cNvPr id="8" name="Picture 7" descr="formacion-reticular-400x336"/>
          <p:cNvPicPr>
            <a:picLocks noChangeAspect="1"/>
          </p:cNvPicPr>
          <p:nvPr/>
        </p:nvPicPr>
        <p:blipFill>
          <a:blip r:embed="rId2"/>
          <a:stretch>
            <a:fillRect/>
          </a:stretch>
        </p:blipFill>
        <p:spPr>
          <a:xfrm>
            <a:off x="4982845" y="2033270"/>
            <a:ext cx="3251200" cy="292163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sp>
        <p:nvSpPr>
          <p:cNvPr id="6" name="object 6"/>
          <p:cNvSpPr txBox="1">
            <a:spLocks noGrp="1"/>
          </p:cNvSpPr>
          <p:nvPr>
            <p:ph type="title"/>
          </p:nvPr>
        </p:nvSpPr>
        <p:spPr>
          <a:prstGeom prst="rect">
            <a:avLst/>
          </a:prstGeom>
        </p:spPr>
        <p:txBody>
          <a:bodyPr vert="horz" wrap="square" lIns="0" tIns="365125" rIns="0" bIns="0" rtlCol="0">
            <a:spAutoFit/>
          </a:bodyPr>
          <a:lstStyle/>
          <a:p>
            <a:pPr marR="26670" algn="ctr">
              <a:lnSpc>
                <a:spcPct val="100000"/>
              </a:lnSpc>
              <a:spcBef>
                <a:spcPts val="2875"/>
              </a:spcBef>
            </a:pPr>
            <a:r>
              <a:rPr spc="-5" dirty="0"/>
              <a:t>Mielencéfalo</a:t>
            </a:r>
            <a:endParaRPr spc="-5" dirty="0"/>
          </a:p>
        </p:txBody>
      </p:sp>
      <p:sp>
        <p:nvSpPr>
          <p:cNvPr id="7" name="object 7"/>
          <p:cNvSpPr txBox="1"/>
          <p:nvPr/>
        </p:nvSpPr>
        <p:spPr>
          <a:xfrm>
            <a:off x="162560" y="1647190"/>
            <a:ext cx="4555490" cy="4269105"/>
          </a:xfrm>
          <a:prstGeom prst="rect">
            <a:avLst/>
          </a:prstGeom>
        </p:spPr>
        <p:txBody>
          <a:bodyPr vert="horz" wrap="square" lIns="0" tIns="11430" rIns="0" bIns="0" rtlCol="0">
            <a:spAutoFit/>
          </a:bodyPr>
          <a:lstStyle/>
          <a:p>
            <a:pPr marL="355600" marR="5080" indent="-342900" algn="just">
              <a:lnSpc>
                <a:spcPct val="142000"/>
              </a:lnSpc>
              <a:spcBef>
                <a:spcPts val="90"/>
              </a:spcBef>
              <a:buFont typeface="Arial" panose="02080604020202020204" pitchFamily="34" charset="0"/>
              <a:buChar char="•"/>
            </a:pPr>
            <a:r>
              <a:rPr sz="1950" b="1" dirty="0">
                <a:solidFill>
                  <a:srgbClr val="434342"/>
                </a:solidFill>
              </a:rPr>
              <a:t>Regulación de la atención</a:t>
            </a:r>
            <a:r>
              <a:rPr sz="1950" dirty="0">
                <a:solidFill>
                  <a:srgbClr val="434342"/>
                </a:solidFill>
              </a:rPr>
              <a:t>:   Ayuda a filtrar y modular la información sensorial que llega al cerebro, priorizando estímulos relevantes y suprimiendo estímulos irrelevantes. Esto permite dirigir la atención hacia estímulos importantes y mantener el enfoque en tareas específicas.</a:t>
            </a:r>
            <a:endParaRPr sz="1950" dirty="0">
              <a:solidFill>
                <a:srgbClr val="434342"/>
              </a:solidFill>
            </a:endParaRPr>
          </a:p>
        </p:txBody>
      </p:sp>
      <p:pic>
        <p:nvPicPr>
          <p:cNvPr id="8" name="Picture 7" descr="formacion-reticular-400x336"/>
          <p:cNvPicPr>
            <a:picLocks noChangeAspect="1"/>
          </p:cNvPicPr>
          <p:nvPr/>
        </p:nvPicPr>
        <p:blipFill>
          <a:blip r:embed="rId2"/>
          <a:stretch>
            <a:fillRect/>
          </a:stretch>
        </p:blipFill>
        <p:spPr>
          <a:xfrm>
            <a:off x="4982845" y="2033270"/>
            <a:ext cx="3251200" cy="29216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sp>
        <p:nvSpPr>
          <p:cNvPr id="6" name="object 6"/>
          <p:cNvSpPr txBox="1">
            <a:spLocks noGrp="1"/>
          </p:cNvSpPr>
          <p:nvPr>
            <p:ph type="title"/>
          </p:nvPr>
        </p:nvSpPr>
        <p:spPr>
          <a:prstGeom prst="rect">
            <a:avLst/>
          </a:prstGeom>
        </p:spPr>
        <p:txBody>
          <a:bodyPr vert="horz" wrap="square" lIns="0" tIns="365125" rIns="0" bIns="0" rtlCol="0">
            <a:spAutoFit/>
          </a:bodyPr>
          <a:lstStyle/>
          <a:p>
            <a:pPr marR="25400" algn="ctr">
              <a:lnSpc>
                <a:spcPct val="100000"/>
              </a:lnSpc>
              <a:spcBef>
                <a:spcPts val="2875"/>
              </a:spcBef>
            </a:pPr>
            <a:r>
              <a:rPr spc="-5" dirty="0"/>
              <a:t>Repaso</a:t>
            </a:r>
            <a:endParaRPr spc="-5" dirty="0"/>
          </a:p>
        </p:txBody>
      </p:sp>
      <p:sp>
        <p:nvSpPr>
          <p:cNvPr id="7" name="object 7"/>
          <p:cNvSpPr txBox="1"/>
          <p:nvPr/>
        </p:nvSpPr>
        <p:spPr>
          <a:xfrm>
            <a:off x="530225" y="1765808"/>
            <a:ext cx="8064500" cy="1122680"/>
          </a:xfrm>
          <a:prstGeom prst="rect">
            <a:avLst/>
          </a:prstGeom>
        </p:spPr>
        <p:txBody>
          <a:bodyPr vert="horz" wrap="square" lIns="0" tIns="12700" rIns="0" bIns="0" rtlCol="0">
            <a:spAutoFit/>
          </a:bodyPr>
          <a:lstStyle/>
          <a:p>
            <a:pPr marL="12700" marR="5080">
              <a:lnSpc>
                <a:spcPct val="100000"/>
              </a:lnSpc>
              <a:spcBef>
                <a:spcPts val="100"/>
              </a:spcBef>
            </a:pPr>
            <a:r>
              <a:rPr sz="2400" u="heavy" spc="-10" dirty="0">
                <a:solidFill>
                  <a:srgbClr val="5F5F5F"/>
                </a:solidFill>
                <a:uFill>
                  <a:solidFill>
                    <a:srgbClr val="5F5F5F"/>
                  </a:solidFill>
                </a:uFill>
                <a:latin typeface="Lucida Sans Unicode"/>
                <a:cs typeface="Lucida Sans Unicode"/>
                <a:hlinkClick r:id="rId2"/>
              </a:rPr>
              <a:t>https://www.youtube.com/watch?v=LASmiv8PeYM&amp;lis </a:t>
            </a:r>
            <a:r>
              <a:rPr sz="2400" spc="-745" dirty="0">
                <a:solidFill>
                  <a:srgbClr val="5F5F5F"/>
                </a:solidFill>
                <a:latin typeface="Lucida Sans Unicode"/>
                <a:cs typeface="Lucida Sans Unicode"/>
              </a:rPr>
              <a:t> </a:t>
            </a:r>
            <a:r>
              <a:rPr sz="2400" u="heavy" spc="-75" dirty="0">
                <a:solidFill>
                  <a:srgbClr val="5F5F5F"/>
                </a:solidFill>
                <a:uFill>
                  <a:solidFill>
                    <a:srgbClr val="5F5F5F"/>
                  </a:solidFill>
                </a:uFill>
                <a:latin typeface="Lucida Sans Unicode"/>
                <a:cs typeface="Lucida Sans Unicode"/>
                <a:hlinkClick r:id="rId2"/>
              </a:rPr>
              <a:t>t=PLkDEIuZKm0qMhOErfbZGzpdfrAFVi2o31&amp;index=9&amp;t</a:t>
            </a:r>
            <a:endParaRPr sz="2400">
              <a:latin typeface="Lucida Sans Unicode"/>
              <a:cs typeface="Lucida Sans Unicode"/>
            </a:endParaRPr>
          </a:p>
          <a:p>
            <a:pPr marL="12700">
              <a:lnSpc>
                <a:spcPct val="100000"/>
              </a:lnSpc>
            </a:pPr>
            <a:r>
              <a:rPr sz="2400" u="heavy" spc="-290" dirty="0">
                <a:solidFill>
                  <a:srgbClr val="5F5F5F"/>
                </a:solidFill>
                <a:uFill>
                  <a:solidFill>
                    <a:srgbClr val="5F5F5F"/>
                  </a:solidFill>
                </a:uFill>
                <a:latin typeface="Lucida Sans Unicode"/>
                <a:cs typeface="Lucida Sans Unicode"/>
                <a:hlinkClick r:id="rId2"/>
              </a:rPr>
              <a:t>=41s</a:t>
            </a:r>
            <a:endParaRPr sz="2400">
              <a:latin typeface="Lucida Sans Unicode"/>
              <a:cs typeface="Lucida Sans Unicode"/>
            </a:endParaRPr>
          </a:p>
        </p:txBody>
      </p:sp>
      <p:pic>
        <p:nvPicPr>
          <p:cNvPr id="8" name="object 8"/>
          <p:cNvPicPr/>
          <p:nvPr/>
        </p:nvPicPr>
        <p:blipFill>
          <a:blip r:embed="rId3" cstate="print"/>
          <a:stretch>
            <a:fillRect/>
          </a:stretch>
        </p:blipFill>
        <p:spPr>
          <a:xfrm>
            <a:off x="6344562" y="4926937"/>
            <a:ext cx="2619374" cy="17430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sp>
        <p:nvSpPr>
          <p:cNvPr id="6" name="object 6"/>
          <p:cNvSpPr txBox="1">
            <a:spLocks noGrp="1"/>
          </p:cNvSpPr>
          <p:nvPr>
            <p:ph type="title"/>
          </p:nvPr>
        </p:nvSpPr>
        <p:spPr>
          <a:prstGeom prst="rect">
            <a:avLst/>
          </a:prstGeom>
        </p:spPr>
        <p:txBody>
          <a:bodyPr vert="horz" wrap="square" lIns="0" tIns="365125" rIns="0" bIns="0" rtlCol="0">
            <a:spAutoFit/>
          </a:bodyPr>
          <a:lstStyle/>
          <a:p>
            <a:pPr marR="26670" algn="ctr">
              <a:lnSpc>
                <a:spcPct val="100000"/>
              </a:lnSpc>
              <a:spcBef>
                <a:spcPts val="2875"/>
              </a:spcBef>
            </a:pPr>
            <a:r>
              <a:rPr spc="-5" dirty="0"/>
              <a:t>Mielencéfalo</a:t>
            </a:r>
            <a:endParaRPr spc="-5" dirty="0"/>
          </a:p>
        </p:txBody>
      </p:sp>
      <p:sp>
        <p:nvSpPr>
          <p:cNvPr id="7" name="object 7"/>
          <p:cNvSpPr txBox="1"/>
          <p:nvPr/>
        </p:nvSpPr>
        <p:spPr>
          <a:xfrm>
            <a:off x="162560" y="1647190"/>
            <a:ext cx="4555490" cy="3843020"/>
          </a:xfrm>
          <a:prstGeom prst="rect">
            <a:avLst/>
          </a:prstGeom>
        </p:spPr>
        <p:txBody>
          <a:bodyPr vert="horz" wrap="square" lIns="0" tIns="11430" rIns="0" bIns="0" rtlCol="0">
            <a:spAutoFit/>
          </a:bodyPr>
          <a:lstStyle/>
          <a:p>
            <a:pPr marL="355600" marR="5080" indent="-342900" algn="just">
              <a:lnSpc>
                <a:spcPct val="142000"/>
              </a:lnSpc>
              <a:spcBef>
                <a:spcPts val="90"/>
              </a:spcBef>
              <a:buFont typeface="Arial" panose="02080604020202020204" pitchFamily="34" charset="0"/>
              <a:buChar char="•"/>
            </a:pPr>
            <a:r>
              <a:rPr sz="1950" b="1" dirty="0">
                <a:solidFill>
                  <a:srgbClr val="434342"/>
                </a:solidFill>
              </a:rPr>
              <a:t>Control de los reflejos y respuestas automáticas:</a:t>
            </a:r>
            <a:r>
              <a:rPr sz="1950" dirty="0">
                <a:solidFill>
                  <a:srgbClr val="434342"/>
                </a:solidFill>
              </a:rPr>
              <a:t>Está involucrada en la regulación de funciones básicas como la respiración, el ritmo cardíaco, la presión arterial y la deglución. </a:t>
            </a:r>
            <a:r>
              <a:rPr lang="es-ES_tradnl" sz="1950" dirty="0">
                <a:solidFill>
                  <a:srgbClr val="434342"/>
                </a:solidFill>
              </a:rPr>
              <a:t>C</a:t>
            </a:r>
            <a:r>
              <a:rPr sz="1950" dirty="0">
                <a:solidFill>
                  <a:srgbClr val="434342"/>
                </a:solidFill>
              </a:rPr>
              <a:t>oordina los movimientos automáticos necesarios para el equilibrio y la postura.</a:t>
            </a:r>
            <a:endParaRPr sz="1950" dirty="0">
              <a:solidFill>
                <a:srgbClr val="434342"/>
              </a:solidFill>
            </a:endParaRPr>
          </a:p>
        </p:txBody>
      </p:sp>
      <p:pic>
        <p:nvPicPr>
          <p:cNvPr id="8" name="Picture 7" descr="formacion-reticular-400x336"/>
          <p:cNvPicPr>
            <a:picLocks noChangeAspect="1"/>
          </p:cNvPicPr>
          <p:nvPr/>
        </p:nvPicPr>
        <p:blipFill>
          <a:blip r:embed="rId2"/>
          <a:stretch>
            <a:fillRect/>
          </a:stretch>
        </p:blipFill>
        <p:spPr>
          <a:xfrm>
            <a:off x="4982845" y="2033270"/>
            <a:ext cx="3251200" cy="292163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sp>
        <p:nvSpPr>
          <p:cNvPr id="6" name="object 6"/>
          <p:cNvSpPr txBox="1">
            <a:spLocks noGrp="1"/>
          </p:cNvSpPr>
          <p:nvPr>
            <p:ph type="title"/>
          </p:nvPr>
        </p:nvSpPr>
        <p:spPr>
          <a:prstGeom prst="rect">
            <a:avLst/>
          </a:prstGeom>
        </p:spPr>
        <p:txBody>
          <a:bodyPr vert="horz" wrap="square" lIns="0" tIns="365125" rIns="0" bIns="0" rtlCol="0">
            <a:spAutoFit/>
          </a:bodyPr>
          <a:lstStyle/>
          <a:p>
            <a:pPr marR="26670" algn="ctr">
              <a:lnSpc>
                <a:spcPct val="100000"/>
              </a:lnSpc>
              <a:spcBef>
                <a:spcPts val="2875"/>
              </a:spcBef>
            </a:pPr>
            <a:r>
              <a:rPr spc="-5" dirty="0"/>
              <a:t>Mielencéfalo</a:t>
            </a:r>
            <a:endParaRPr spc="-5" dirty="0"/>
          </a:p>
        </p:txBody>
      </p:sp>
      <p:sp>
        <p:nvSpPr>
          <p:cNvPr id="7" name="object 7"/>
          <p:cNvSpPr txBox="1"/>
          <p:nvPr/>
        </p:nvSpPr>
        <p:spPr>
          <a:xfrm>
            <a:off x="162560" y="1647190"/>
            <a:ext cx="4555490" cy="2991485"/>
          </a:xfrm>
          <a:prstGeom prst="rect">
            <a:avLst/>
          </a:prstGeom>
        </p:spPr>
        <p:txBody>
          <a:bodyPr vert="horz" wrap="square" lIns="0" tIns="11430" rIns="0" bIns="0" rtlCol="0">
            <a:spAutoFit/>
          </a:bodyPr>
          <a:lstStyle/>
          <a:p>
            <a:pPr marL="355600" marR="5080" indent="-342900" algn="just">
              <a:lnSpc>
                <a:spcPct val="142000"/>
              </a:lnSpc>
              <a:spcBef>
                <a:spcPts val="90"/>
              </a:spcBef>
              <a:buFont typeface="Arial" panose="02080604020202020204" pitchFamily="34" charset="0"/>
              <a:buChar char="•"/>
            </a:pPr>
            <a:r>
              <a:rPr sz="1950" b="1" dirty="0">
                <a:solidFill>
                  <a:srgbClr val="434342"/>
                </a:solidFill>
              </a:rPr>
              <a:t>Modulación del dolor:</a:t>
            </a:r>
            <a:r>
              <a:rPr sz="1950" dirty="0">
                <a:solidFill>
                  <a:srgbClr val="434342"/>
                </a:solidFill>
              </a:rPr>
              <a:t> A través de interacciones con el sistema límbico y la corteza cerebral, puede inhibir o atenuar la percepción del dolor, actuando como un sistema de control y regulación del dolor.</a:t>
            </a:r>
            <a:endParaRPr sz="1950" dirty="0">
              <a:solidFill>
                <a:srgbClr val="434342"/>
              </a:solidFill>
            </a:endParaRPr>
          </a:p>
        </p:txBody>
      </p:sp>
      <p:pic>
        <p:nvPicPr>
          <p:cNvPr id="8" name="Picture 7" descr="formacion-reticular-400x336"/>
          <p:cNvPicPr>
            <a:picLocks noChangeAspect="1"/>
          </p:cNvPicPr>
          <p:nvPr/>
        </p:nvPicPr>
        <p:blipFill>
          <a:blip r:embed="rId2"/>
          <a:stretch>
            <a:fillRect/>
          </a:stretch>
        </p:blipFill>
        <p:spPr>
          <a:xfrm>
            <a:off x="4982845" y="2033270"/>
            <a:ext cx="3251200" cy="292163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802874" y="1619250"/>
            <a:ext cx="5714251" cy="5105400"/>
          </a:xfrm>
          <a:prstGeom prst="rect">
            <a:avLst/>
          </a:prstGeom>
        </p:spPr>
      </p:pic>
      <p:sp>
        <p:nvSpPr>
          <p:cNvPr id="3" name="object 3"/>
          <p:cNvSpPr txBox="1">
            <a:spLocks noGrp="1"/>
          </p:cNvSpPr>
          <p:nvPr>
            <p:ph type="title"/>
          </p:nvPr>
        </p:nvSpPr>
        <p:spPr>
          <a:xfrm>
            <a:off x="1452193" y="569595"/>
            <a:ext cx="6401435" cy="558800"/>
          </a:xfrm>
          <a:prstGeom prst="rect">
            <a:avLst/>
          </a:prstGeom>
        </p:spPr>
        <p:txBody>
          <a:bodyPr vert="horz" wrap="square" lIns="0" tIns="12700" rIns="0" bIns="0" rtlCol="0">
            <a:spAutoFit/>
          </a:bodyPr>
          <a:lstStyle/>
          <a:p>
            <a:pPr marL="12700">
              <a:lnSpc>
                <a:spcPct val="100000"/>
              </a:lnSpc>
              <a:spcBef>
                <a:spcPts val="100"/>
              </a:spcBef>
            </a:pPr>
            <a:r>
              <a:rPr spc="-10" dirty="0"/>
              <a:t>Las</a:t>
            </a:r>
            <a:r>
              <a:rPr spc="-25" dirty="0"/>
              <a:t> </a:t>
            </a:r>
            <a:r>
              <a:rPr spc="-10" dirty="0"/>
              <a:t>cinco</a:t>
            </a:r>
            <a:r>
              <a:rPr spc="-25" dirty="0"/>
              <a:t> </a:t>
            </a:r>
            <a:r>
              <a:rPr spc="-10" dirty="0"/>
              <a:t>divisiones</a:t>
            </a:r>
            <a:r>
              <a:rPr spc="-25" dirty="0"/>
              <a:t> </a:t>
            </a:r>
            <a:r>
              <a:rPr spc="-10" dirty="0"/>
              <a:t>del</a:t>
            </a:r>
            <a:r>
              <a:rPr spc="-25" dirty="0"/>
              <a:t> </a:t>
            </a:r>
            <a:r>
              <a:rPr dirty="0"/>
              <a:t>encéfalo</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65125" rIns="0" bIns="0" rtlCol="0">
            <a:spAutoFit/>
          </a:bodyPr>
          <a:lstStyle/>
          <a:p>
            <a:pPr marR="26670" algn="ctr">
              <a:lnSpc>
                <a:spcPct val="100000"/>
              </a:lnSpc>
              <a:spcBef>
                <a:spcPts val="2875"/>
              </a:spcBef>
            </a:pPr>
            <a:r>
              <a:rPr spc="-5" dirty="0"/>
              <a:t>Metencéfalo</a:t>
            </a:r>
            <a:endParaRPr spc="-5" dirty="0"/>
          </a:p>
        </p:txBody>
      </p:sp>
      <p:sp>
        <p:nvSpPr>
          <p:cNvPr id="3" name="object 3"/>
          <p:cNvSpPr txBox="1"/>
          <p:nvPr/>
        </p:nvSpPr>
        <p:spPr>
          <a:xfrm>
            <a:off x="309974" y="1695183"/>
            <a:ext cx="5706745" cy="4100195"/>
          </a:xfrm>
          <a:prstGeom prst="rect">
            <a:avLst/>
          </a:prstGeom>
        </p:spPr>
        <p:txBody>
          <a:bodyPr vert="horz" wrap="square" lIns="0" tIns="12065" rIns="0" bIns="0" rtlCol="0">
            <a:spAutoFit/>
          </a:bodyPr>
          <a:lstStyle/>
          <a:p>
            <a:pPr marL="12700" marR="5080" algn="just">
              <a:lnSpc>
                <a:spcPct val="151000"/>
              </a:lnSpc>
              <a:spcBef>
                <a:spcPts val="95"/>
              </a:spcBef>
            </a:pPr>
            <a:r>
              <a:rPr sz="2200" spc="-100" dirty="0">
                <a:solidFill>
                  <a:srgbClr val="434342"/>
                </a:solidFill>
                <a:cs typeface="+mn-lt"/>
              </a:rPr>
              <a:t>El </a:t>
            </a:r>
            <a:r>
              <a:rPr sz="2200" b="1" spc="75" dirty="0">
                <a:solidFill>
                  <a:srgbClr val="434342"/>
                </a:solidFill>
                <a:cs typeface="+mn-lt"/>
              </a:rPr>
              <a:t>metencéfalo,</a:t>
            </a:r>
            <a:r>
              <a:rPr sz="2200" b="1" spc="80" dirty="0">
                <a:solidFill>
                  <a:srgbClr val="434342"/>
                </a:solidFill>
                <a:cs typeface="+mn-lt"/>
              </a:rPr>
              <a:t> </a:t>
            </a:r>
            <a:r>
              <a:rPr lang="es-ES_tradnl" sz="2200" spc="80" dirty="0">
                <a:solidFill>
                  <a:srgbClr val="434342"/>
                </a:solidFill>
                <a:cs typeface="+mn-lt"/>
              </a:rPr>
              <a:t>alberga múltiples fascículos ascendentes y descendentes y tambien parte de la formación reticular. Forman una prominencia conocida como </a:t>
            </a:r>
            <a:r>
              <a:rPr sz="2200" spc="55" dirty="0">
                <a:solidFill>
                  <a:srgbClr val="434342"/>
                </a:solidFill>
                <a:cs typeface="+mn-lt"/>
              </a:rPr>
              <a:t> </a:t>
            </a:r>
            <a:r>
              <a:rPr sz="2200" i="1" u="heavy" spc="160" dirty="0">
                <a:solidFill>
                  <a:srgbClr val="434342"/>
                </a:solidFill>
                <a:uFill>
                  <a:solidFill>
                    <a:srgbClr val="434342"/>
                  </a:solidFill>
                </a:uFill>
                <a:cs typeface="+mn-lt"/>
              </a:rPr>
              <a:t>protuberancia</a:t>
            </a:r>
            <a:r>
              <a:rPr sz="2200" i="1" u="heavy" spc="165" dirty="0">
                <a:solidFill>
                  <a:srgbClr val="434342"/>
                </a:solidFill>
                <a:uFill>
                  <a:solidFill>
                    <a:srgbClr val="434342"/>
                  </a:solidFill>
                </a:uFill>
                <a:cs typeface="+mn-lt"/>
              </a:rPr>
              <a:t> </a:t>
            </a:r>
            <a:r>
              <a:rPr sz="2200" i="1" u="heavy" spc="195" dirty="0">
                <a:solidFill>
                  <a:srgbClr val="434342"/>
                </a:solidFill>
                <a:uFill>
                  <a:solidFill>
                    <a:srgbClr val="434342"/>
                  </a:solidFill>
                </a:uFill>
                <a:cs typeface="+mn-lt"/>
              </a:rPr>
              <a:t>o</a:t>
            </a:r>
            <a:r>
              <a:rPr sz="2200" i="1" u="heavy" spc="200" dirty="0">
                <a:solidFill>
                  <a:srgbClr val="434342"/>
                </a:solidFill>
                <a:uFill>
                  <a:solidFill>
                    <a:srgbClr val="434342"/>
                  </a:solidFill>
                </a:uFill>
                <a:cs typeface="+mn-lt"/>
              </a:rPr>
              <a:t> </a:t>
            </a:r>
            <a:r>
              <a:rPr sz="2200" i="1" u="heavy" spc="155" dirty="0">
                <a:solidFill>
                  <a:srgbClr val="434342"/>
                </a:solidFill>
                <a:uFill>
                  <a:solidFill>
                    <a:srgbClr val="434342"/>
                  </a:solidFill>
                </a:uFill>
                <a:cs typeface="+mn-lt"/>
              </a:rPr>
              <a:t>puente,</a:t>
            </a:r>
            <a:r>
              <a:rPr sz="2200" i="1" spc="160" dirty="0">
                <a:solidFill>
                  <a:srgbClr val="434342"/>
                </a:solidFill>
                <a:cs typeface="+mn-lt"/>
              </a:rPr>
              <a:t> </a:t>
            </a:r>
            <a:r>
              <a:rPr sz="2200" spc="-15" dirty="0">
                <a:solidFill>
                  <a:srgbClr val="434342"/>
                </a:solidFill>
                <a:cs typeface="+mn-lt"/>
              </a:rPr>
              <a:t>sobre</a:t>
            </a:r>
            <a:r>
              <a:rPr sz="2200" spc="670" dirty="0">
                <a:solidFill>
                  <a:srgbClr val="434342"/>
                </a:solidFill>
                <a:cs typeface="+mn-lt"/>
              </a:rPr>
              <a:t> </a:t>
            </a:r>
            <a:r>
              <a:rPr sz="2200" spc="50" dirty="0">
                <a:solidFill>
                  <a:srgbClr val="434342"/>
                </a:solidFill>
                <a:cs typeface="+mn-lt"/>
              </a:rPr>
              <a:t>la </a:t>
            </a:r>
            <a:r>
              <a:rPr sz="2200" spc="55" dirty="0">
                <a:solidFill>
                  <a:srgbClr val="434342"/>
                </a:solidFill>
                <a:cs typeface="+mn-lt"/>
              </a:rPr>
              <a:t> </a:t>
            </a:r>
            <a:r>
              <a:rPr sz="2200" spc="-20" dirty="0">
                <a:solidFill>
                  <a:srgbClr val="434342"/>
                </a:solidFill>
                <a:cs typeface="+mn-lt"/>
              </a:rPr>
              <a:t>superficie </a:t>
            </a:r>
            <a:r>
              <a:rPr sz="2200" spc="10" dirty="0">
                <a:solidFill>
                  <a:srgbClr val="434342"/>
                </a:solidFill>
                <a:cs typeface="+mn-lt"/>
              </a:rPr>
              <a:t>ventral </a:t>
            </a:r>
            <a:r>
              <a:rPr sz="2200" spc="50" dirty="0">
                <a:solidFill>
                  <a:srgbClr val="434342"/>
                </a:solidFill>
                <a:cs typeface="+mn-lt"/>
              </a:rPr>
              <a:t>del </a:t>
            </a:r>
            <a:r>
              <a:rPr sz="2200" spc="25" dirty="0">
                <a:solidFill>
                  <a:srgbClr val="434342"/>
                </a:solidFill>
                <a:cs typeface="+mn-lt"/>
              </a:rPr>
              <a:t>tronco </a:t>
            </a:r>
            <a:r>
              <a:rPr sz="2200" spc="60" dirty="0">
                <a:solidFill>
                  <a:srgbClr val="434342"/>
                </a:solidFill>
                <a:cs typeface="+mn-lt"/>
              </a:rPr>
              <a:t>cerebral </a:t>
            </a:r>
            <a:r>
              <a:rPr sz="2200" spc="40" dirty="0">
                <a:solidFill>
                  <a:srgbClr val="434342"/>
                </a:solidFill>
                <a:cs typeface="+mn-lt"/>
              </a:rPr>
              <a:t>y </a:t>
            </a:r>
            <a:r>
              <a:rPr sz="2200" spc="50" dirty="0">
                <a:solidFill>
                  <a:srgbClr val="434342"/>
                </a:solidFill>
                <a:cs typeface="+mn-lt"/>
              </a:rPr>
              <a:t>la </a:t>
            </a:r>
            <a:r>
              <a:rPr sz="2200" spc="-690" dirty="0">
                <a:solidFill>
                  <a:srgbClr val="434342"/>
                </a:solidFill>
                <a:cs typeface="+mn-lt"/>
              </a:rPr>
              <a:t> </a:t>
            </a:r>
            <a:r>
              <a:rPr sz="2200" spc="20" dirty="0">
                <a:solidFill>
                  <a:srgbClr val="434342"/>
                </a:solidFill>
                <a:cs typeface="+mn-lt"/>
              </a:rPr>
              <a:t>otra</a:t>
            </a:r>
            <a:r>
              <a:rPr sz="2200" spc="-95" dirty="0">
                <a:solidFill>
                  <a:srgbClr val="434342"/>
                </a:solidFill>
                <a:cs typeface="+mn-lt"/>
              </a:rPr>
              <a:t> </a:t>
            </a:r>
            <a:r>
              <a:rPr lang="es-ES_tradnl" sz="2200" spc="-95" dirty="0">
                <a:solidFill>
                  <a:srgbClr val="434342"/>
                </a:solidFill>
                <a:cs typeface="+mn-lt"/>
              </a:rPr>
              <a:t>estructura </a:t>
            </a:r>
            <a:r>
              <a:rPr sz="2200" spc="-25" dirty="0">
                <a:solidFill>
                  <a:srgbClr val="434342"/>
                </a:solidFill>
                <a:cs typeface="+mn-lt"/>
              </a:rPr>
              <a:t>es</a:t>
            </a:r>
            <a:r>
              <a:rPr sz="2200" spc="-65" dirty="0">
                <a:solidFill>
                  <a:srgbClr val="434342"/>
                </a:solidFill>
                <a:cs typeface="+mn-lt"/>
              </a:rPr>
              <a:t> </a:t>
            </a:r>
            <a:r>
              <a:rPr sz="2200" u="heavy" spc="10" dirty="0">
                <a:solidFill>
                  <a:srgbClr val="434342"/>
                </a:solidFill>
                <a:uFill>
                  <a:solidFill>
                    <a:srgbClr val="434342"/>
                  </a:solidFill>
                </a:uFill>
                <a:cs typeface="+mn-lt"/>
              </a:rPr>
              <a:t>el</a:t>
            </a:r>
            <a:r>
              <a:rPr sz="2200" u="heavy" spc="-90" dirty="0">
                <a:solidFill>
                  <a:srgbClr val="434342"/>
                </a:solidFill>
                <a:uFill>
                  <a:solidFill>
                    <a:srgbClr val="434342"/>
                  </a:solidFill>
                </a:uFill>
                <a:cs typeface="+mn-lt"/>
              </a:rPr>
              <a:t> </a:t>
            </a:r>
            <a:r>
              <a:rPr sz="2200" u="heavy" spc="90" dirty="0">
                <a:solidFill>
                  <a:srgbClr val="434342"/>
                </a:solidFill>
                <a:uFill>
                  <a:solidFill>
                    <a:srgbClr val="434342"/>
                  </a:solidFill>
                </a:uFill>
                <a:cs typeface="+mn-lt"/>
              </a:rPr>
              <a:t>cerebelo</a:t>
            </a:r>
            <a:r>
              <a:rPr sz="2200" spc="-60" dirty="0">
                <a:solidFill>
                  <a:srgbClr val="434342"/>
                </a:solidFill>
                <a:cs typeface="+mn-lt"/>
              </a:rPr>
              <a:t> </a:t>
            </a:r>
            <a:r>
              <a:rPr sz="2200" spc="50" dirty="0">
                <a:solidFill>
                  <a:srgbClr val="434342"/>
                </a:solidFill>
                <a:cs typeface="+mn-lt"/>
              </a:rPr>
              <a:t>.</a:t>
            </a:r>
            <a:endParaRPr sz="2200">
              <a:cs typeface="+mn-lt"/>
            </a:endParaRPr>
          </a:p>
        </p:txBody>
      </p:sp>
      <p:pic>
        <p:nvPicPr>
          <p:cNvPr id="4" name="object 4"/>
          <p:cNvPicPr/>
          <p:nvPr/>
        </p:nvPicPr>
        <p:blipFill>
          <a:blip r:embed="rId1" cstate="print"/>
          <a:stretch>
            <a:fillRect/>
          </a:stretch>
        </p:blipFill>
        <p:spPr>
          <a:xfrm>
            <a:off x="6100374" y="1752674"/>
            <a:ext cx="2876676" cy="501217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sp>
        <p:nvSpPr>
          <p:cNvPr id="6" name="object 6"/>
          <p:cNvSpPr txBox="1">
            <a:spLocks noGrp="1"/>
          </p:cNvSpPr>
          <p:nvPr>
            <p:ph type="title"/>
          </p:nvPr>
        </p:nvSpPr>
        <p:spPr>
          <a:prstGeom prst="rect">
            <a:avLst/>
          </a:prstGeom>
        </p:spPr>
        <p:txBody>
          <a:bodyPr vert="horz" wrap="square" lIns="0" tIns="153670" rIns="0" bIns="0" rtlCol="0">
            <a:spAutoFit/>
          </a:bodyPr>
          <a:lstStyle/>
          <a:p>
            <a:pPr marR="26670" algn="ctr">
              <a:lnSpc>
                <a:spcPct val="100000"/>
              </a:lnSpc>
              <a:spcBef>
                <a:spcPts val="1210"/>
              </a:spcBef>
            </a:pPr>
            <a:r>
              <a:rPr sz="3150" spc="-5" dirty="0"/>
              <a:t>Metencéfalo</a:t>
            </a:r>
            <a:endParaRPr sz="3150"/>
          </a:p>
        </p:txBody>
      </p:sp>
      <p:sp>
        <p:nvSpPr>
          <p:cNvPr id="7" name="object 7"/>
          <p:cNvSpPr txBox="1"/>
          <p:nvPr/>
        </p:nvSpPr>
        <p:spPr>
          <a:xfrm>
            <a:off x="302725" y="1605761"/>
            <a:ext cx="5720715" cy="2448560"/>
          </a:xfrm>
          <a:prstGeom prst="rect">
            <a:avLst/>
          </a:prstGeom>
        </p:spPr>
        <p:txBody>
          <a:bodyPr vert="horz" wrap="square" lIns="0" tIns="12065" rIns="0" bIns="0" rtlCol="0">
            <a:spAutoFit/>
          </a:bodyPr>
          <a:lstStyle/>
          <a:p>
            <a:pPr marL="12700" marR="5080" algn="just">
              <a:lnSpc>
                <a:spcPct val="151000"/>
              </a:lnSpc>
              <a:spcBef>
                <a:spcPts val="95"/>
              </a:spcBef>
            </a:pPr>
            <a:r>
              <a:rPr sz="2100" spc="-95" dirty="0">
                <a:solidFill>
                  <a:srgbClr val="434342"/>
                </a:solidFill>
                <a:latin typeface="Lucida Sans Unicode"/>
                <a:cs typeface="Lucida Sans Unicode"/>
              </a:rPr>
              <a:t>El</a:t>
            </a:r>
            <a:r>
              <a:rPr sz="2100" spc="-90" dirty="0">
                <a:solidFill>
                  <a:srgbClr val="434342"/>
                </a:solidFill>
                <a:latin typeface="Lucida Sans Unicode"/>
                <a:cs typeface="Lucida Sans Unicode"/>
              </a:rPr>
              <a:t> </a:t>
            </a:r>
            <a:r>
              <a:rPr sz="2100" b="1" spc="85" dirty="0">
                <a:solidFill>
                  <a:srgbClr val="434342"/>
                </a:solidFill>
                <a:latin typeface="Arial"/>
                <a:cs typeface="Arial"/>
              </a:rPr>
              <a:t>cerebelo</a:t>
            </a:r>
            <a:r>
              <a:rPr sz="2100" b="1" spc="90" dirty="0">
                <a:solidFill>
                  <a:srgbClr val="434342"/>
                </a:solidFill>
                <a:latin typeface="Arial"/>
                <a:cs typeface="Arial"/>
              </a:rPr>
              <a:t> </a:t>
            </a:r>
            <a:r>
              <a:rPr sz="2100" spc="-25" dirty="0">
                <a:solidFill>
                  <a:srgbClr val="434342"/>
                </a:solidFill>
                <a:latin typeface="Lucida Sans Unicode"/>
                <a:cs typeface="Lucida Sans Unicode"/>
              </a:rPr>
              <a:t>es</a:t>
            </a:r>
            <a:r>
              <a:rPr sz="2100" spc="-20" dirty="0">
                <a:solidFill>
                  <a:srgbClr val="434342"/>
                </a:solidFill>
                <a:latin typeface="Lucida Sans Unicode"/>
                <a:cs typeface="Lucida Sans Unicode"/>
              </a:rPr>
              <a:t> </a:t>
            </a:r>
            <a:r>
              <a:rPr sz="2100" spc="50" dirty="0">
                <a:solidFill>
                  <a:srgbClr val="434342"/>
                </a:solidFill>
                <a:latin typeface="Lucida Sans Unicode"/>
                <a:cs typeface="Lucida Sans Unicode"/>
              </a:rPr>
              <a:t>la</a:t>
            </a:r>
            <a:r>
              <a:rPr sz="2100" spc="55" dirty="0">
                <a:solidFill>
                  <a:srgbClr val="434342"/>
                </a:solidFill>
                <a:latin typeface="Lucida Sans Unicode"/>
                <a:cs typeface="Lucida Sans Unicode"/>
              </a:rPr>
              <a:t> </a:t>
            </a:r>
            <a:r>
              <a:rPr sz="2100" spc="-20" dirty="0">
                <a:solidFill>
                  <a:srgbClr val="434342"/>
                </a:solidFill>
                <a:latin typeface="Lucida Sans Unicode"/>
                <a:cs typeface="Lucida Sans Unicode"/>
              </a:rPr>
              <a:t>e</a:t>
            </a:r>
            <a:r>
              <a:rPr sz="2100" u="heavy" spc="-20" dirty="0">
                <a:solidFill>
                  <a:srgbClr val="434342"/>
                </a:solidFill>
                <a:uFill>
                  <a:solidFill>
                    <a:srgbClr val="434342"/>
                  </a:solidFill>
                </a:uFill>
                <a:latin typeface="Lucida Sans Unicode"/>
                <a:cs typeface="Lucida Sans Unicode"/>
              </a:rPr>
              <a:t>structura,</a:t>
            </a:r>
            <a:r>
              <a:rPr sz="2100" u="heavy" spc="-15" dirty="0">
                <a:solidFill>
                  <a:srgbClr val="434342"/>
                </a:solidFill>
                <a:uFill>
                  <a:solidFill>
                    <a:srgbClr val="434342"/>
                  </a:solidFill>
                </a:uFill>
                <a:latin typeface="Lucida Sans Unicode"/>
                <a:cs typeface="Lucida Sans Unicode"/>
              </a:rPr>
              <a:t> </a:t>
            </a:r>
            <a:r>
              <a:rPr sz="2100" u="heavy" spc="80" dirty="0">
                <a:solidFill>
                  <a:srgbClr val="434342"/>
                </a:solidFill>
                <a:uFill>
                  <a:solidFill>
                    <a:srgbClr val="434342"/>
                  </a:solidFill>
                </a:uFill>
                <a:latin typeface="Lucida Sans Unicode"/>
                <a:cs typeface="Lucida Sans Unicode"/>
              </a:rPr>
              <a:t>grande</a:t>
            </a:r>
            <a:r>
              <a:rPr sz="2100" u="heavy" spc="85" dirty="0">
                <a:solidFill>
                  <a:srgbClr val="434342"/>
                </a:solidFill>
                <a:uFill>
                  <a:solidFill>
                    <a:srgbClr val="434342"/>
                  </a:solidFill>
                </a:uFill>
                <a:latin typeface="Lucida Sans Unicode"/>
                <a:cs typeface="Lucida Sans Unicode"/>
              </a:rPr>
              <a:t> </a:t>
            </a:r>
            <a:r>
              <a:rPr sz="2100" u="heavy" spc="35" dirty="0">
                <a:solidFill>
                  <a:srgbClr val="434342"/>
                </a:solidFill>
                <a:uFill>
                  <a:solidFill>
                    <a:srgbClr val="434342"/>
                  </a:solidFill>
                </a:uFill>
                <a:latin typeface="Lucida Sans Unicode"/>
                <a:cs typeface="Lucida Sans Unicode"/>
              </a:rPr>
              <a:t>y </a:t>
            </a:r>
            <a:r>
              <a:rPr sz="2100" spc="40" dirty="0">
                <a:solidFill>
                  <a:srgbClr val="434342"/>
                </a:solidFill>
                <a:latin typeface="Lucida Sans Unicode"/>
                <a:cs typeface="Lucida Sans Unicode"/>
              </a:rPr>
              <a:t> </a:t>
            </a:r>
            <a:r>
              <a:rPr sz="2100" u="heavy" spc="45" dirty="0">
                <a:solidFill>
                  <a:srgbClr val="434342"/>
                </a:solidFill>
                <a:uFill>
                  <a:solidFill>
                    <a:srgbClr val="434342"/>
                  </a:solidFill>
                </a:uFill>
                <a:latin typeface="Lucida Sans Unicode"/>
                <a:cs typeface="Lucida Sans Unicode"/>
              </a:rPr>
              <a:t>lobulada</a:t>
            </a:r>
            <a:r>
              <a:rPr sz="2100" spc="45" dirty="0">
                <a:solidFill>
                  <a:srgbClr val="434342"/>
                </a:solidFill>
                <a:latin typeface="Lucida Sans Unicode"/>
                <a:cs typeface="Lucida Sans Unicode"/>
              </a:rPr>
              <a:t>, </a:t>
            </a:r>
            <a:r>
              <a:rPr sz="2100" spc="100" dirty="0">
                <a:solidFill>
                  <a:srgbClr val="434342"/>
                </a:solidFill>
                <a:latin typeface="Lucida Sans Unicode"/>
                <a:cs typeface="Lucida Sans Unicode"/>
              </a:rPr>
              <a:t>que </a:t>
            </a:r>
            <a:r>
              <a:rPr sz="2100" spc="-25" dirty="0">
                <a:solidFill>
                  <a:srgbClr val="434342"/>
                </a:solidFill>
                <a:latin typeface="Lucida Sans Unicode"/>
                <a:cs typeface="Lucida Sans Unicode"/>
              </a:rPr>
              <a:t>se </a:t>
            </a:r>
            <a:r>
              <a:rPr sz="2100" spc="-50" dirty="0">
                <a:solidFill>
                  <a:srgbClr val="434342"/>
                </a:solidFill>
                <a:latin typeface="Lucida Sans Unicode"/>
                <a:cs typeface="Lucida Sans Unicode"/>
              </a:rPr>
              <a:t>sitúa </a:t>
            </a:r>
            <a:r>
              <a:rPr sz="2100" spc="-15" dirty="0">
                <a:solidFill>
                  <a:srgbClr val="434342"/>
                </a:solidFill>
                <a:latin typeface="Lucida Sans Unicode"/>
                <a:cs typeface="Lucida Sans Unicode"/>
              </a:rPr>
              <a:t>sobre </a:t>
            </a:r>
            <a:r>
              <a:rPr sz="2100" spc="50" dirty="0">
                <a:solidFill>
                  <a:srgbClr val="434342"/>
                </a:solidFill>
                <a:latin typeface="Lucida Sans Unicode"/>
                <a:cs typeface="Lucida Sans Unicode"/>
              </a:rPr>
              <a:t>la </a:t>
            </a:r>
            <a:r>
              <a:rPr sz="2100" spc="-20" dirty="0">
                <a:solidFill>
                  <a:srgbClr val="434342"/>
                </a:solidFill>
                <a:latin typeface="Lucida Sans Unicode"/>
                <a:cs typeface="Lucida Sans Unicode"/>
              </a:rPr>
              <a:t>superficie </a:t>
            </a:r>
            <a:r>
              <a:rPr sz="2100" spc="-15" dirty="0">
                <a:solidFill>
                  <a:srgbClr val="434342"/>
                </a:solidFill>
                <a:latin typeface="Lucida Sans Unicode"/>
                <a:cs typeface="Lucida Sans Unicode"/>
              </a:rPr>
              <a:t> </a:t>
            </a:r>
            <a:r>
              <a:rPr sz="2100" u="heavy" spc="-30" dirty="0">
                <a:solidFill>
                  <a:srgbClr val="434342"/>
                </a:solidFill>
                <a:uFill>
                  <a:solidFill>
                    <a:srgbClr val="434342"/>
                  </a:solidFill>
                </a:uFill>
                <a:latin typeface="Lucida Sans Unicode"/>
                <a:cs typeface="Lucida Sans Unicode"/>
              </a:rPr>
              <a:t>dorsal</a:t>
            </a:r>
            <a:r>
              <a:rPr sz="2100" u="heavy" spc="-25" dirty="0">
                <a:solidFill>
                  <a:srgbClr val="434342"/>
                </a:solidFill>
                <a:uFill>
                  <a:solidFill>
                    <a:srgbClr val="434342"/>
                  </a:solidFill>
                </a:uFill>
                <a:latin typeface="Lucida Sans Unicode"/>
                <a:cs typeface="Lucida Sans Unicode"/>
              </a:rPr>
              <a:t> </a:t>
            </a:r>
            <a:r>
              <a:rPr sz="2100" u="heavy" spc="45" dirty="0">
                <a:solidFill>
                  <a:srgbClr val="434342"/>
                </a:solidFill>
                <a:uFill>
                  <a:solidFill>
                    <a:srgbClr val="434342"/>
                  </a:solidFill>
                </a:uFill>
                <a:latin typeface="Lucida Sans Unicode"/>
                <a:cs typeface="Lucida Sans Unicode"/>
              </a:rPr>
              <a:t>del</a:t>
            </a:r>
            <a:r>
              <a:rPr sz="2100" u="heavy" spc="50" dirty="0">
                <a:solidFill>
                  <a:srgbClr val="434342"/>
                </a:solidFill>
                <a:uFill>
                  <a:solidFill>
                    <a:srgbClr val="434342"/>
                  </a:solidFill>
                </a:uFill>
                <a:latin typeface="Lucida Sans Unicode"/>
                <a:cs typeface="Lucida Sans Unicode"/>
              </a:rPr>
              <a:t> </a:t>
            </a:r>
            <a:r>
              <a:rPr sz="2100" u="heavy" spc="25" dirty="0">
                <a:solidFill>
                  <a:srgbClr val="434342"/>
                </a:solidFill>
                <a:uFill>
                  <a:solidFill>
                    <a:srgbClr val="434342"/>
                  </a:solidFill>
                </a:uFill>
                <a:latin typeface="Lucida Sans Unicode"/>
                <a:cs typeface="Lucida Sans Unicode"/>
              </a:rPr>
              <a:t>tronco</a:t>
            </a:r>
            <a:r>
              <a:rPr sz="2100" u="heavy" spc="30" dirty="0">
                <a:solidFill>
                  <a:srgbClr val="434342"/>
                </a:solidFill>
                <a:uFill>
                  <a:solidFill>
                    <a:srgbClr val="434342"/>
                  </a:solidFill>
                </a:uFill>
                <a:latin typeface="Lucida Sans Unicode"/>
                <a:cs typeface="Lucida Sans Unicode"/>
              </a:rPr>
              <a:t> </a:t>
            </a:r>
            <a:r>
              <a:rPr sz="2100" u="heavy" spc="45" dirty="0">
                <a:solidFill>
                  <a:srgbClr val="434342"/>
                </a:solidFill>
                <a:uFill>
                  <a:solidFill>
                    <a:srgbClr val="434342"/>
                  </a:solidFill>
                </a:uFill>
                <a:latin typeface="Lucida Sans Unicode"/>
                <a:cs typeface="Lucida Sans Unicode"/>
              </a:rPr>
              <a:t>del</a:t>
            </a:r>
            <a:r>
              <a:rPr sz="2100" u="heavy" spc="50" dirty="0">
                <a:solidFill>
                  <a:srgbClr val="434342"/>
                </a:solidFill>
                <a:uFill>
                  <a:solidFill>
                    <a:srgbClr val="434342"/>
                  </a:solidFill>
                </a:uFill>
                <a:latin typeface="Lucida Sans Unicode"/>
                <a:cs typeface="Lucida Sans Unicode"/>
              </a:rPr>
              <a:t> </a:t>
            </a:r>
            <a:r>
              <a:rPr sz="2100" u="heavy" spc="80" dirty="0">
                <a:solidFill>
                  <a:srgbClr val="434342"/>
                </a:solidFill>
                <a:uFill>
                  <a:solidFill>
                    <a:srgbClr val="434342"/>
                  </a:solidFill>
                </a:uFill>
                <a:latin typeface="Lucida Sans Unicode"/>
                <a:cs typeface="Lucida Sans Unicode"/>
              </a:rPr>
              <a:t>encéfalo</a:t>
            </a:r>
            <a:r>
              <a:rPr sz="2100" spc="80" dirty="0">
                <a:solidFill>
                  <a:srgbClr val="434342"/>
                </a:solidFill>
                <a:latin typeface="Lucida Sans Unicode"/>
                <a:cs typeface="Lucida Sans Unicode"/>
              </a:rPr>
              <a:t>.</a:t>
            </a:r>
            <a:r>
              <a:rPr sz="2100" spc="85" dirty="0">
                <a:solidFill>
                  <a:srgbClr val="434342"/>
                </a:solidFill>
                <a:latin typeface="Lucida Sans Unicode"/>
                <a:cs typeface="Lucida Sans Unicode"/>
              </a:rPr>
              <a:t> </a:t>
            </a:r>
            <a:r>
              <a:rPr sz="2100" spc="-130" dirty="0">
                <a:solidFill>
                  <a:srgbClr val="434342"/>
                </a:solidFill>
                <a:latin typeface="Lucida Sans Unicode"/>
                <a:cs typeface="Lucida Sans Unicode"/>
              </a:rPr>
              <a:t>Es</a:t>
            </a:r>
            <a:r>
              <a:rPr sz="2100" spc="-125" dirty="0">
                <a:solidFill>
                  <a:srgbClr val="434342"/>
                </a:solidFill>
                <a:latin typeface="Lucida Sans Unicode"/>
                <a:cs typeface="Lucida Sans Unicode"/>
              </a:rPr>
              <a:t> </a:t>
            </a:r>
            <a:r>
              <a:rPr sz="2100" spc="80" dirty="0">
                <a:solidFill>
                  <a:srgbClr val="434342"/>
                </a:solidFill>
                <a:latin typeface="Lucida Sans Unicode"/>
                <a:cs typeface="Lucida Sans Unicode"/>
              </a:rPr>
              <a:t>una </a:t>
            </a:r>
            <a:r>
              <a:rPr sz="2100" spc="85" dirty="0">
                <a:solidFill>
                  <a:srgbClr val="434342"/>
                </a:solidFill>
                <a:latin typeface="Lucida Sans Unicode"/>
                <a:cs typeface="Lucida Sans Unicode"/>
              </a:rPr>
              <a:t> </a:t>
            </a:r>
            <a:r>
              <a:rPr sz="2100" i="1" spc="90" dirty="0">
                <a:solidFill>
                  <a:srgbClr val="434342"/>
                </a:solidFill>
                <a:latin typeface="Arial"/>
                <a:cs typeface="Arial"/>
              </a:rPr>
              <a:t>estructura</a:t>
            </a:r>
            <a:r>
              <a:rPr sz="2100" i="1" spc="95" dirty="0">
                <a:solidFill>
                  <a:srgbClr val="434342"/>
                </a:solidFill>
                <a:latin typeface="Arial"/>
                <a:cs typeface="Arial"/>
              </a:rPr>
              <a:t> </a:t>
            </a:r>
            <a:r>
              <a:rPr sz="2100" i="1" spc="30" dirty="0">
                <a:solidFill>
                  <a:srgbClr val="434342"/>
                </a:solidFill>
                <a:latin typeface="Arial"/>
                <a:cs typeface="Arial"/>
              </a:rPr>
              <a:t>sensitivomotriz,</a:t>
            </a:r>
            <a:r>
              <a:rPr sz="2100" i="1" spc="35" dirty="0">
                <a:solidFill>
                  <a:srgbClr val="434342"/>
                </a:solidFill>
                <a:latin typeface="Arial"/>
                <a:cs typeface="Arial"/>
              </a:rPr>
              <a:t> </a:t>
            </a:r>
            <a:r>
              <a:rPr sz="2100" i="1" spc="145" dirty="0">
                <a:solidFill>
                  <a:srgbClr val="434342"/>
                </a:solidFill>
                <a:latin typeface="Arial"/>
                <a:cs typeface="Arial"/>
              </a:rPr>
              <a:t>cognitiva</a:t>
            </a:r>
            <a:r>
              <a:rPr sz="2100" i="1" spc="150" dirty="0">
                <a:solidFill>
                  <a:srgbClr val="434342"/>
                </a:solidFill>
                <a:latin typeface="Arial"/>
                <a:cs typeface="Arial"/>
              </a:rPr>
              <a:t> </a:t>
            </a:r>
            <a:r>
              <a:rPr sz="2100" i="1" spc="85" dirty="0">
                <a:solidFill>
                  <a:srgbClr val="434342"/>
                </a:solidFill>
                <a:latin typeface="Arial"/>
                <a:cs typeface="Arial"/>
              </a:rPr>
              <a:t>y </a:t>
            </a:r>
            <a:r>
              <a:rPr sz="2100" i="1" spc="90" dirty="0">
                <a:solidFill>
                  <a:srgbClr val="434342"/>
                </a:solidFill>
                <a:latin typeface="Arial"/>
                <a:cs typeface="Arial"/>
              </a:rPr>
              <a:t> </a:t>
            </a:r>
            <a:r>
              <a:rPr sz="2100" i="1" spc="165" dirty="0">
                <a:solidFill>
                  <a:srgbClr val="434342"/>
                </a:solidFill>
                <a:latin typeface="Arial"/>
                <a:cs typeface="Arial"/>
              </a:rPr>
              <a:t>emocional</a:t>
            </a:r>
            <a:r>
              <a:rPr sz="2100" i="1" spc="25" dirty="0">
                <a:solidFill>
                  <a:srgbClr val="434342"/>
                </a:solidFill>
                <a:latin typeface="Arial"/>
                <a:cs typeface="Arial"/>
              </a:rPr>
              <a:t> </a:t>
            </a:r>
            <a:r>
              <a:rPr sz="2100" spc="165" dirty="0">
                <a:solidFill>
                  <a:srgbClr val="434342"/>
                </a:solidFill>
                <a:latin typeface="Lucida Sans Unicode"/>
                <a:cs typeface="Lucida Sans Unicode"/>
              </a:rPr>
              <a:t>de</a:t>
            </a:r>
            <a:r>
              <a:rPr sz="2100" spc="-80" dirty="0">
                <a:solidFill>
                  <a:srgbClr val="434342"/>
                </a:solidFill>
                <a:latin typeface="Lucida Sans Unicode"/>
                <a:cs typeface="Lucida Sans Unicode"/>
              </a:rPr>
              <a:t> </a:t>
            </a:r>
            <a:r>
              <a:rPr sz="2100" spc="35" dirty="0">
                <a:solidFill>
                  <a:srgbClr val="434342"/>
                </a:solidFill>
                <a:latin typeface="Lucida Sans Unicode"/>
                <a:cs typeface="Lucida Sans Unicode"/>
              </a:rPr>
              <a:t>gran</a:t>
            </a:r>
            <a:r>
              <a:rPr sz="2100" spc="-90" dirty="0">
                <a:solidFill>
                  <a:srgbClr val="434342"/>
                </a:solidFill>
                <a:latin typeface="Lucida Sans Unicode"/>
                <a:cs typeface="Lucida Sans Unicode"/>
              </a:rPr>
              <a:t> </a:t>
            </a:r>
            <a:r>
              <a:rPr sz="2100" spc="25" dirty="0">
                <a:solidFill>
                  <a:srgbClr val="434342"/>
                </a:solidFill>
                <a:latin typeface="Lucida Sans Unicode"/>
                <a:cs typeface="Lucida Sans Unicode"/>
              </a:rPr>
              <a:t>importancia.</a:t>
            </a:r>
            <a:endParaRPr sz="2100">
              <a:latin typeface="Lucida Sans Unicode"/>
              <a:cs typeface="Lucida Sans Unicode"/>
            </a:endParaRPr>
          </a:p>
        </p:txBody>
      </p:sp>
      <p:pic>
        <p:nvPicPr>
          <p:cNvPr id="8" name="object 8"/>
          <p:cNvPicPr/>
          <p:nvPr/>
        </p:nvPicPr>
        <p:blipFill>
          <a:blip r:embed="rId2" cstate="print"/>
          <a:stretch>
            <a:fillRect/>
          </a:stretch>
        </p:blipFill>
        <p:spPr>
          <a:xfrm>
            <a:off x="6100374" y="1752674"/>
            <a:ext cx="2910276" cy="5105324"/>
          </a:xfrm>
          <a:prstGeom prst="rect">
            <a:avLst/>
          </a:prstGeom>
        </p:spPr>
      </p:pic>
      <p:pic>
        <p:nvPicPr>
          <p:cNvPr id="9" name="object 9"/>
          <p:cNvPicPr/>
          <p:nvPr/>
        </p:nvPicPr>
        <p:blipFill>
          <a:blip r:embed="rId3" cstate="print"/>
          <a:stretch>
            <a:fillRect/>
          </a:stretch>
        </p:blipFill>
        <p:spPr>
          <a:xfrm>
            <a:off x="229700" y="4238775"/>
            <a:ext cx="2447999" cy="244799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sp>
        <p:nvSpPr>
          <p:cNvPr id="6" name="object 6"/>
          <p:cNvSpPr txBox="1">
            <a:spLocks noGrp="1"/>
          </p:cNvSpPr>
          <p:nvPr>
            <p:ph type="title"/>
          </p:nvPr>
        </p:nvSpPr>
        <p:spPr>
          <a:prstGeom prst="rect">
            <a:avLst/>
          </a:prstGeom>
        </p:spPr>
        <p:txBody>
          <a:bodyPr vert="horz" wrap="square" lIns="0" tIns="153670" rIns="0" bIns="0" rtlCol="0">
            <a:spAutoFit/>
          </a:bodyPr>
          <a:lstStyle/>
          <a:p>
            <a:pPr marR="26670" algn="ctr">
              <a:lnSpc>
                <a:spcPct val="100000"/>
              </a:lnSpc>
              <a:spcBef>
                <a:spcPts val="1210"/>
              </a:spcBef>
            </a:pPr>
            <a:r>
              <a:rPr sz="3150" spc="-5" dirty="0"/>
              <a:t>Metencéfalo</a:t>
            </a:r>
            <a:endParaRPr sz="3150"/>
          </a:p>
        </p:txBody>
      </p:sp>
      <p:sp>
        <p:nvSpPr>
          <p:cNvPr id="7" name="object 7"/>
          <p:cNvSpPr txBox="1"/>
          <p:nvPr/>
        </p:nvSpPr>
        <p:spPr>
          <a:xfrm>
            <a:off x="302725" y="1605761"/>
            <a:ext cx="5720715" cy="1963420"/>
          </a:xfrm>
          <a:prstGeom prst="rect">
            <a:avLst/>
          </a:prstGeom>
        </p:spPr>
        <p:txBody>
          <a:bodyPr vert="horz" wrap="square" lIns="0" tIns="12065" rIns="0" bIns="0" rtlCol="0">
            <a:spAutoFit/>
          </a:bodyPr>
          <a:lstStyle/>
          <a:p>
            <a:pPr marL="12700" marR="5080" algn="just">
              <a:lnSpc>
                <a:spcPct val="151000"/>
              </a:lnSpc>
              <a:spcBef>
                <a:spcPts val="95"/>
              </a:spcBef>
            </a:pPr>
            <a:r>
              <a:rPr sz="2100">
                <a:cs typeface="+mn-lt"/>
              </a:rPr>
              <a:t>Algunas de las funciones principales del </a:t>
            </a:r>
            <a:r>
              <a:rPr sz="2100" b="1">
                <a:cs typeface="+mn-lt"/>
              </a:rPr>
              <a:t>cerebelo </a:t>
            </a:r>
            <a:r>
              <a:rPr sz="2100">
                <a:cs typeface="+mn-lt"/>
              </a:rPr>
              <a:t>son:</a:t>
            </a:r>
            <a:r>
              <a:rPr lang="es-ES_tradnl" sz="2100">
                <a:cs typeface="+mn-lt"/>
              </a:rPr>
              <a:t> </a:t>
            </a:r>
            <a:r>
              <a:rPr lang="es-ES_tradnl" sz="2100" u="sng">
                <a:cs typeface="+mn-lt"/>
              </a:rPr>
              <a:t>Coordinación motora, equilibrio y control postural, aprendizaje motor y habilidades motoras.</a:t>
            </a:r>
            <a:endParaRPr lang="es-ES_tradnl" sz="2100" u="sng">
              <a:cs typeface="+mn-lt"/>
            </a:endParaRPr>
          </a:p>
        </p:txBody>
      </p:sp>
      <p:pic>
        <p:nvPicPr>
          <p:cNvPr id="8" name="object 8"/>
          <p:cNvPicPr/>
          <p:nvPr/>
        </p:nvPicPr>
        <p:blipFill>
          <a:blip r:embed="rId2" cstate="print"/>
          <a:stretch>
            <a:fillRect/>
          </a:stretch>
        </p:blipFill>
        <p:spPr>
          <a:xfrm>
            <a:off x="6100374" y="1752674"/>
            <a:ext cx="2910276" cy="5105324"/>
          </a:xfrm>
          <a:prstGeom prst="rect">
            <a:avLst/>
          </a:prstGeom>
        </p:spPr>
      </p:pic>
      <p:pic>
        <p:nvPicPr>
          <p:cNvPr id="10" name="Picture 9" descr="Regiones-del-cerebelo"/>
          <p:cNvPicPr>
            <a:picLocks noChangeAspect="1"/>
          </p:cNvPicPr>
          <p:nvPr/>
        </p:nvPicPr>
        <p:blipFill>
          <a:blip r:embed="rId3"/>
          <a:stretch>
            <a:fillRect/>
          </a:stretch>
        </p:blipFill>
        <p:spPr>
          <a:xfrm>
            <a:off x="1447800" y="3505200"/>
            <a:ext cx="3729355" cy="333946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sp>
        <p:nvSpPr>
          <p:cNvPr id="6" name="object 6"/>
          <p:cNvSpPr txBox="1">
            <a:spLocks noGrp="1"/>
          </p:cNvSpPr>
          <p:nvPr>
            <p:ph type="title"/>
          </p:nvPr>
        </p:nvSpPr>
        <p:spPr>
          <a:prstGeom prst="rect">
            <a:avLst/>
          </a:prstGeom>
        </p:spPr>
        <p:txBody>
          <a:bodyPr vert="horz" wrap="square" lIns="0" tIns="153670" rIns="0" bIns="0" rtlCol="0">
            <a:spAutoFit/>
          </a:bodyPr>
          <a:lstStyle/>
          <a:p>
            <a:pPr marR="26670" algn="ctr">
              <a:lnSpc>
                <a:spcPct val="100000"/>
              </a:lnSpc>
              <a:spcBef>
                <a:spcPts val="1210"/>
              </a:spcBef>
            </a:pPr>
            <a:r>
              <a:rPr sz="3150" spc="-5" dirty="0"/>
              <a:t>Metencéfalo</a:t>
            </a:r>
            <a:endParaRPr sz="3150"/>
          </a:p>
        </p:txBody>
      </p:sp>
      <p:sp>
        <p:nvSpPr>
          <p:cNvPr id="7" name="object 7"/>
          <p:cNvSpPr txBox="1"/>
          <p:nvPr/>
        </p:nvSpPr>
        <p:spPr>
          <a:xfrm>
            <a:off x="302725" y="1605761"/>
            <a:ext cx="5720715" cy="4891405"/>
          </a:xfrm>
          <a:prstGeom prst="rect">
            <a:avLst/>
          </a:prstGeom>
        </p:spPr>
        <p:txBody>
          <a:bodyPr vert="horz" wrap="square" lIns="0" tIns="12065" rIns="0" bIns="0" rtlCol="0">
            <a:spAutoFit/>
          </a:bodyPr>
          <a:lstStyle/>
          <a:p>
            <a:pPr marL="12700" marR="5080" algn="just">
              <a:lnSpc>
                <a:spcPct val="151000"/>
              </a:lnSpc>
              <a:spcBef>
                <a:spcPts val="95"/>
              </a:spcBef>
            </a:pPr>
            <a:r>
              <a:rPr sz="2100" b="1">
                <a:cs typeface="+mn-lt"/>
              </a:rPr>
              <a:t>Funciones cognitivas y emocionales: </a:t>
            </a:r>
            <a:r>
              <a:rPr sz="2100">
                <a:cs typeface="+mn-lt"/>
              </a:rPr>
              <a:t>Además de su papel en el control motor, </a:t>
            </a:r>
            <a:r>
              <a:rPr lang="es-ES_tradnl" sz="2100">
                <a:cs typeface="+mn-lt"/>
              </a:rPr>
              <a:t>e</a:t>
            </a:r>
            <a:r>
              <a:rPr sz="2100">
                <a:cs typeface="+mn-lt"/>
              </a:rPr>
              <a:t>stá conectado con áreas de la corteza cerebral </a:t>
            </a:r>
            <a:r>
              <a:rPr sz="2100" u="sng">
                <a:cs typeface="+mn-lt"/>
              </a:rPr>
              <a:t>relacionadas con el lenguaje, la atención, la memoria de trabajo y las emociones</a:t>
            </a:r>
            <a:r>
              <a:rPr sz="2100">
                <a:cs typeface="+mn-lt"/>
              </a:rPr>
              <a:t>. Se cree que el cerebelo desempeña un papel </a:t>
            </a:r>
            <a:r>
              <a:rPr sz="2100" u="sng">
                <a:cs typeface="+mn-lt"/>
              </a:rPr>
              <a:t>en la regulación de las funciones ejecutivas y en la modulación de las respuestas emocionales</a:t>
            </a:r>
            <a:r>
              <a:rPr sz="2100">
                <a:cs typeface="+mn-lt"/>
              </a:rPr>
              <a:t>.</a:t>
            </a:r>
            <a:endParaRPr sz="2100">
              <a:cs typeface="+mn-lt"/>
            </a:endParaRPr>
          </a:p>
        </p:txBody>
      </p:sp>
      <p:pic>
        <p:nvPicPr>
          <p:cNvPr id="9" name="object 9"/>
          <p:cNvPicPr/>
          <p:nvPr/>
        </p:nvPicPr>
        <p:blipFill>
          <a:blip r:embed="rId2" cstate="print"/>
          <a:stretch>
            <a:fillRect/>
          </a:stretch>
        </p:blipFill>
        <p:spPr>
          <a:xfrm>
            <a:off x="6400800" y="1752600"/>
            <a:ext cx="1987550" cy="230949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600199" y="1637174"/>
            <a:ext cx="6525173" cy="5220824"/>
          </a:xfrm>
          <a:prstGeom prst="rect">
            <a:avLst/>
          </a:prstGeom>
        </p:spPr>
      </p:pic>
      <p:sp>
        <p:nvSpPr>
          <p:cNvPr id="3" name="object 3"/>
          <p:cNvSpPr txBox="1">
            <a:spLocks noGrp="1"/>
          </p:cNvSpPr>
          <p:nvPr>
            <p:ph type="title"/>
          </p:nvPr>
        </p:nvSpPr>
        <p:spPr>
          <a:xfrm>
            <a:off x="1516593" y="626745"/>
            <a:ext cx="6401435" cy="558800"/>
          </a:xfrm>
          <a:prstGeom prst="rect">
            <a:avLst/>
          </a:prstGeom>
        </p:spPr>
        <p:txBody>
          <a:bodyPr vert="horz" wrap="square" lIns="0" tIns="12700" rIns="0" bIns="0" rtlCol="0">
            <a:spAutoFit/>
          </a:bodyPr>
          <a:lstStyle/>
          <a:p>
            <a:pPr marL="12700">
              <a:lnSpc>
                <a:spcPct val="100000"/>
              </a:lnSpc>
              <a:spcBef>
                <a:spcPts val="100"/>
              </a:spcBef>
            </a:pPr>
            <a:r>
              <a:rPr spc="-10" dirty="0"/>
              <a:t>Las</a:t>
            </a:r>
            <a:r>
              <a:rPr spc="-25" dirty="0"/>
              <a:t> </a:t>
            </a:r>
            <a:r>
              <a:rPr spc="-10" dirty="0"/>
              <a:t>cinco</a:t>
            </a:r>
            <a:r>
              <a:rPr spc="-25" dirty="0"/>
              <a:t> </a:t>
            </a:r>
            <a:r>
              <a:rPr spc="-10" dirty="0"/>
              <a:t>divisiones</a:t>
            </a:r>
            <a:r>
              <a:rPr spc="-25" dirty="0"/>
              <a:t> </a:t>
            </a:r>
            <a:r>
              <a:rPr spc="-10" dirty="0"/>
              <a:t>del</a:t>
            </a:r>
            <a:r>
              <a:rPr spc="-25" dirty="0"/>
              <a:t> </a:t>
            </a:r>
            <a:r>
              <a:rPr dirty="0"/>
              <a:t>encéfalo</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65125" rIns="0" bIns="0" rtlCol="0">
            <a:spAutoFit/>
          </a:bodyPr>
          <a:lstStyle/>
          <a:p>
            <a:pPr marR="26670" algn="ctr">
              <a:lnSpc>
                <a:spcPct val="100000"/>
              </a:lnSpc>
              <a:spcBef>
                <a:spcPts val="2875"/>
              </a:spcBef>
            </a:pPr>
            <a:r>
              <a:rPr spc="-5" dirty="0"/>
              <a:t>Mesencéfalo</a:t>
            </a:r>
            <a:endParaRPr spc="-5" dirty="0"/>
          </a:p>
        </p:txBody>
      </p:sp>
      <p:pic>
        <p:nvPicPr>
          <p:cNvPr id="5" name="object 3"/>
          <p:cNvPicPr/>
          <p:nvPr/>
        </p:nvPicPr>
        <p:blipFill>
          <a:blip r:embed="rId1" cstate="print"/>
          <a:stretch>
            <a:fillRect/>
          </a:stretch>
        </p:blipFill>
        <p:spPr>
          <a:xfrm>
            <a:off x="210820" y="1594485"/>
            <a:ext cx="8695055" cy="192595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65125" rIns="0" bIns="0" rtlCol="0">
            <a:spAutoFit/>
          </a:bodyPr>
          <a:lstStyle/>
          <a:p>
            <a:pPr marR="26670" algn="ctr">
              <a:lnSpc>
                <a:spcPct val="100000"/>
              </a:lnSpc>
              <a:spcBef>
                <a:spcPts val="2875"/>
              </a:spcBef>
            </a:pPr>
            <a:r>
              <a:rPr spc="-5" dirty="0"/>
              <a:t>Mesencéfalo</a:t>
            </a:r>
            <a:endParaRPr spc="-5" dirty="0"/>
          </a:p>
        </p:txBody>
      </p:sp>
      <p:sp>
        <p:nvSpPr>
          <p:cNvPr id="3" name="object 3"/>
          <p:cNvSpPr txBox="1"/>
          <p:nvPr/>
        </p:nvSpPr>
        <p:spPr>
          <a:xfrm>
            <a:off x="206375" y="1765808"/>
            <a:ext cx="4551680" cy="1536065"/>
          </a:xfrm>
          <a:prstGeom prst="rect">
            <a:avLst/>
          </a:prstGeom>
        </p:spPr>
        <p:txBody>
          <a:bodyPr vert="horz" wrap="square" lIns="0" tIns="12700" rIns="0" bIns="0" rtlCol="0">
            <a:spAutoFit/>
          </a:bodyPr>
          <a:lstStyle/>
          <a:p>
            <a:pPr marL="12700">
              <a:lnSpc>
                <a:spcPct val="100000"/>
              </a:lnSpc>
              <a:spcBef>
                <a:spcPts val="100"/>
              </a:spcBef>
            </a:pPr>
            <a:r>
              <a:rPr sz="2400" spc="-155" dirty="0">
                <a:solidFill>
                  <a:srgbClr val="434342"/>
                </a:solidFill>
                <a:latin typeface="Lucida Sans Unicode"/>
                <a:cs typeface="Lucida Sans Unicode"/>
              </a:rPr>
              <a:t>E</a:t>
            </a:r>
            <a:r>
              <a:rPr sz="2400" spc="-80" dirty="0">
                <a:solidFill>
                  <a:srgbClr val="434342"/>
                </a:solidFill>
                <a:latin typeface="Lucida Sans Unicode"/>
                <a:cs typeface="Lucida Sans Unicode"/>
              </a:rPr>
              <a:t>l</a:t>
            </a:r>
            <a:r>
              <a:rPr sz="2400" spc="-95" dirty="0">
                <a:solidFill>
                  <a:srgbClr val="434342"/>
                </a:solidFill>
                <a:latin typeface="Lucida Sans Unicode"/>
                <a:cs typeface="Lucida Sans Unicode"/>
              </a:rPr>
              <a:t> </a:t>
            </a:r>
            <a:r>
              <a:rPr sz="2400" b="1" spc="60" dirty="0">
                <a:solidFill>
                  <a:srgbClr val="434342"/>
                </a:solidFill>
                <a:latin typeface="Arial"/>
                <a:cs typeface="Arial"/>
              </a:rPr>
              <a:t>mesencéfal</a:t>
            </a:r>
            <a:r>
              <a:rPr sz="2400" b="1" spc="90" dirty="0">
                <a:solidFill>
                  <a:srgbClr val="434342"/>
                </a:solidFill>
                <a:latin typeface="Arial"/>
                <a:cs typeface="Arial"/>
              </a:rPr>
              <a:t>o</a:t>
            </a:r>
            <a:r>
              <a:rPr sz="2400" spc="-95" dirty="0">
                <a:solidFill>
                  <a:srgbClr val="434342"/>
                </a:solidFill>
                <a:latin typeface="Lucida Sans Unicode"/>
                <a:cs typeface="Lucida Sans Unicode"/>
              </a:rPr>
              <a:t>,</a:t>
            </a:r>
            <a:r>
              <a:rPr sz="2400" spc="-105" dirty="0">
                <a:solidFill>
                  <a:srgbClr val="434342"/>
                </a:solidFill>
                <a:latin typeface="Lucida Sans Unicode"/>
                <a:cs typeface="Lucida Sans Unicode"/>
              </a:rPr>
              <a:t> </a:t>
            </a:r>
            <a:r>
              <a:rPr sz="2400" spc="50" dirty="0">
                <a:solidFill>
                  <a:srgbClr val="434342"/>
                </a:solidFill>
                <a:latin typeface="Lucida Sans Unicode"/>
                <a:cs typeface="Lucida Sans Unicode"/>
              </a:rPr>
              <a:t>const</a:t>
            </a:r>
            <a:r>
              <a:rPr sz="2400" spc="55" dirty="0">
                <a:solidFill>
                  <a:srgbClr val="434342"/>
                </a:solidFill>
                <a:latin typeface="Lucida Sans Unicode"/>
                <a:cs typeface="Lucida Sans Unicode"/>
              </a:rPr>
              <a:t>a</a:t>
            </a:r>
            <a:r>
              <a:rPr sz="2400" spc="-105" dirty="0">
                <a:solidFill>
                  <a:srgbClr val="434342"/>
                </a:solidFill>
                <a:latin typeface="Lucida Sans Unicode"/>
                <a:cs typeface="Lucida Sans Unicode"/>
              </a:rPr>
              <a:t> </a:t>
            </a:r>
            <a:r>
              <a:rPr sz="2400" spc="180" dirty="0">
                <a:solidFill>
                  <a:srgbClr val="434342"/>
                </a:solidFill>
                <a:latin typeface="Lucida Sans Unicode"/>
                <a:cs typeface="Lucida Sans Unicode"/>
              </a:rPr>
              <a:t>d</a:t>
            </a:r>
            <a:r>
              <a:rPr sz="2400" spc="165" dirty="0">
                <a:solidFill>
                  <a:srgbClr val="434342"/>
                </a:solidFill>
                <a:latin typeface="Lucida Sans Unicode"/>
                <a:cs typeface="Lucida Sans Unicode"/>
              </a:rPr>
              <a:t>e</a:t>
            </a:r>
            <a:r>
              <a:rPr sz="2400" spc="-100" dirty="0">
                <a:solidFill>
                  <a:srgbClr val="434342"/>
                </a:solidFill>
                <a:latin typeface="Lucida Sans Unicode"/>
                <a:cs typeface="Lucida Sans Unicode"/>
              </a:rPr>
              <a:t> </a:t>
            </a:r>
            <a:r>
              <a:rPr sz="2400" spc="-30" dirty="0">
                <a:solidFill>
                  <a:srgbClr val="434342"/>
                </a:solidFill>
                <a:latin typeface="Lucida Sans Unicode"/>
                <a:cs typeface="Lucida Sans Unicode"/>
              </a:rPr>
              <a:t>dos</a:t>
            </a:r>
            <a:endParaRPr sz="2400">
              <a:latin typeface="Lucida Sans Unicode"/>
              <a:cs typeface="Lucida Sans Unicode"/>
            </a:endParaRPr>
          </a:p>
          <a:p>
            <a:pPr marL="12700" marR="46990">
              <a:lnSpc>
                <a:spcPct val="150000"/>
              </a:lnSpc>
              <a:spcBef>
                <a:spcPts val="360"/>
              </a:spcBef>
            </a:pPr>
            <a:r>
              <a:rPr sz="2400" spc="-15" dirty="0">
                <a:solidFill>
                  <a:srgbClr val="434342"/>
                </a:solidFill>
                <a:latin typeface="Lucida Sans Unicode"/>
                <a:cs typeface="Lucida Sans Unicode"/>
              </a:rPr>
              <a:t>partes.</a:t>
            </a:r>
            <a:r>
              <a:rPr sz="2400" spc="-110" dirty="0">
                <a:solidFill>
                  <a:srgbClr val="434342"/>
                </a:solidFill>
                <a:latin typeface="Lucida Sans Unicode"/>
                <a:cs typeface="Lucida Sans Unicode"/>
              </a:rPr>
              <a:t> </a:t>
            </a:r>
            <a:r>
              <a:rPr sz="2400" spc="-80" dirty="0">
                <a:solidFill>
                  <a:srgbClr val="434342"/>
                </a:solidFill>
                <a:latin typeface="Lucida Sans Unicode"/>
                <a:cs typeface="Lucida Sans Unicode"/>
              </a:rPr>
              <a:t>Estas</a:t>
            </a:r>
            <a:r>
              <a:rPr sz="2400" spc="-105" dirty="0">
                <a:solidFill>
                  <a:srgbClr val="434342"/>
                </a:solidFill>
                <a:latin typeface="Lucida Sans Unicode"/>
                <a:cs typeface="Lucida Sans Unicode"/>
              </a:rPr>
              <a:t> </a:t>
            </a:r>
            <a:r>
              <a:rPr sz="2400" spc="-80" dirty="0">
                <a:solidFill>
                  <a:srgbClr val="434342"/>
                </a:solidFill>
                <a:latin typeface="Lucida Sans Unicode"/>
                <a:cs typeface="Lucida Sans Unicode"/>
              </a:rPr>
              <a:t>son</a:t>
            </a:r>
            <a:r>
              <a:rPr sz="2400" spc="-105" dirty="0">
                <a:solidFill>
                  <a:srgbClr val="434342"/>
                </a:solidFill>
                <a:latin typeface="Lucida Sans Unicode"/>
                <a:cs typeface="Lucida Sans Unicode"/>
              </a:rPr>
              <a:t> </a:t>
            </a:r>
            <a:r>
              <a:rPr sz="2400" dirty="0">
                <a:solidFill>
                  <a:srgbClr val="434342"/>
                </a:solidFill>
                <a:latin typeface="Lucida Sans Unicode"/>
                <a:cs typeface="Lucida Sans Unicode"/>
              </a:rPr>
              <a:t>el</a:t>
            </a:r>
            <a:r>
              <a:rPr sz="2400" spc="-85" dirty="0">
                <a:solidFill>
                  <a:srgbClr val="434342"/>
                </a:solidFill>
                <a:latin typeface="Lucida Sans Unicode"/>
                <a:cs typeface="Lucida Sans Unicode"/>
              </a:rPr>
              <a:t> </a:t>
            </a:r>
            <a:r>
              <a:rPr sz="2400" i="1" u="heavy" spc="200" dirty="0">
                <a:solidFill>
                  <a:srgbClr val="434342"/>
                </a:solidFill>
                <a:uFill>
                  <a:solidFill>
                    <a:srgbClr val="434342"/>
                  </a:solidFill>
                </a:uFill>
                <a:latin typeface="Arial"/>
                <a:cs typeface="Arial"/>
              </a:rPr>
              <a:t>téctum</a:t>
            </a:r>
            <a:r>
              <a:rPr sz="2400" i="1" u="heavy" spc="-15" dirty="0">
                <a:solidFill>
                  <a:srgbClr val="434342"/>
                </a:solidFill>
                <a:uFill>
                  <a:solidFill>
                    <a:srgbClr val="434342"/>
                  </a:solidFill>
                </a:uFill>
                <a:latin typeface="Arial"/>
                <a:cs typeface="Arial"/>
              </a:rPr>
              <a:t> </a:t>
            </a:r>
            <a:r>
              <a:rPr sz="2400" i="1" u="heavy" spc="85" dirty="0">
                <a:solidFill>
                  <a:srgbClr val="434342"/>
                </a:solidFill>
                <a:uFill>
                  <a:solidFill>
                    <a:srgbClr val="434342"/>
                  </a:solidFill>
                </a:uFill>
                <a:latin typeface="Arial"/>
                <a:cs typeface="Arial"/>
              </a:rPr>
              <a:t>y</a:t>
            </a:r>
            <a:r>
              <a:rPr sz="2400" i="1" u="heavy" spc="-15" dirty="0">
                <a:solidFill>
                  <a:srgbClr val="434342"/>
                </a:solidFill>
                <a:uFill>
                  <a:solidFill>
                    <a:srgbClr val="434342"/>
                  </a:solidFill>
                </a:uFill>
                <a:latin typeface="Arial"/>
                <a:cs typeface="Arial"/>
              </a:rPr>
              <a:t> </a:t>
            </a:r>
            <a:r>
              <a:rPr sz="2400" i="1" u="heavy" spc="80" dirty="0">
                <a:solidFill>
                  <a:srgbClr val="434342"/>
                </a:solidFill>
                <a:uFill>
                  <a:solidFill>
                    <a:srgbClr val="434342"/>
                  </a:solidFill>
                </a:uFill>
                <a:latin typeface="Arial"/>
                <a:cs typeface="Arial"/>
              </a:rPr>
              <a:t>el </a:t>
            </a:r>
            <a:r>
              <a:rPr sz="2400" i="1" spc="-650" dirty="0">
                <a:solidFill>
                  <a:srgbClr val="434342"/>
                </a:solidFill>
                <a:latin typeface="Arial"/>
                <a:cs typeface="Arial"/>
              </a:rPr>
              <a:t> </a:t>
            </a:r>
            <a:r>
              <a:rPr sz="2400" i="1" u="heavy" spc="190" dirty="0">
                <a:solidFill>
                  <a:srgbClr val="434342"/>
                </a:solidFill>
                <a:uFill>
                  <a:solidFill>
                    <a:srgbClr val="434342"/>
                  </a:solidFill>
                </a:uFill>
                <a:latin typeface="Arial"/>
                <a:cs typeface="Arial"/>
              </a:rPr>
              <a:t>tegmentum</a:t>
            </a:r>
            <a:r>
              <a:rPr lang="es-ES_tradnl" sz="2400" i="1" u="heavy" spc="190" dirty="0">
                <a:solidFill>
                  <a:srgbClr val="434342"/>
                </a:solidFill>
                <a:uFill>
                  <a:solidFill>
                    <a:srgbClr val="434342"/>
                  </a:solidFill>
                </a:uFill>
                <a:latin typeface="Arial"/>
                <a:cs typeface="Arial"/>
              </a:rPr>
              <a:t>.</a:t>
            </a:r>
            <a:endParaRPr lang="es-ES_tradnl" sz="2400" i="1" u="heavy" spc="190" dirty="0">
              <a:solidFill>
                <a:srgbClr val="434342"/>
              </a:solidFill>
              <a:uFill>
                <a:solidFill>
                  <a:srgbClr val="434342"/>
                </a:solidFill>
              </a:uFill>
              <a:latin typeface="Arial"/>
              <a:cs typeface="Arial"/>
            </a:endParaRPr>
          </a:p>
        </p:txBody>
      </p:sp>
      <p:pic>
        <p:nvPicPr>
          <p:cNvPr id="4" name="object 4"/>
          <p:cNvPicPr/>
          <p:nvPr/>
        </p:nvPicPr>
        <p:blipFill>
          <a:blip r:embed="rId1" cstate="print"/>
          <a:stretch>
            <a:fillRect/>
          </a:stretch>
        </p:blipFill>
        <p:spPr>
          <a:xfrm>
            <a:off x="5377099" y="1752600"/>
            <a:ext cx="3690699" cy="49919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327660" y="1752600"/>
            <a:ext cx="4908550" cy="5586095"/>
          </a:xfrm>
        </p:spPr>
        <p:txBody>
          <a:bodyPr wrap="square"/>
          <a:p>
            <a:pPr algn="just">
              <a:lnSpc>
                <a:spcPct val="150000"/>
              </a:lnSpc>
            </a:pPr>
            <a:r>
              <a:rPr lang="es-ES_tradnl" sz="2200" spc="-20" dirty="0">
                <a:latin typeface="+mn-lt"/>
                <a:cs typeface="+mn-lt"/>
                <a:sym typeface="+mn-ea"/>
              </a:rPr>
              <a:t>E</a:t>
            </a:r>
            <a:r>
              <a:rPr sz="2200" spc="-20" dirty="0">
                <a:latin typeface="+mn-lt"/>
                <a:cs typeface="+mn-lt"/>
                <a:sym typeface="+mn-ea"/>
              </a:rPr>
              <a:t>n </a:t>
            </a:r>
            <a:r>
              <a:rPr sz="2200" dirty="0">
                <a:latin typeface="+mn-lt"/>
                <a:cs typeface="+mn-lt"/>
                <a:sym typeface="+mn-ea"/>
              </a:rPr>
              <a:t>el </a:t>
            </a:r>
            <a:r>
              <a:rPr sz="2200" spc="-10" dirty="0">
                <a:latin typeface="+mn-lt"/>
                <a:cs typeface="+mn-lt"/>
                <a:sym typeface="+mn-ea"/>
              </a:rPr>
              <a:t>embrión </a:t>
            </a:r>
            <a:r>
              <a:rPr sz="2200" spc="160" dirty="0">
                <a:latin typeface="+mn-lt"/>
                <a:cs typeface="+mn-lt"/>
                <a:sym typeface="+mn-ea"/>
              </a:rPr>
              <a:t>de </a:t>
            </a:r>
            <a:r>
              <a:rPr sz="2200" spc="-130" dirty="0">
                <a:latin typeface="+mn-lt"/>
                <a:cs typeface="+mn-lt"/>
                <a:sym typeface="+mn-ea"/>
              </a:rPr>
              <a:t>los </a:t>
            </a:r>
            <a:r>
              <a:rPr sz="2200" spc="10" dirty="0">
                <a:latin typeface="+mn-lt"/>
                <a:cs typeface="+mn-lt"/>
                <a:sym typeface="+mn-ea"/>
              </a:rPr>
              <a:t>vertebrados, </a:t>
            </a:r>
            <a:r>
              <a:rPr sz="2200" spc="-5" dirty="0">
                <a:latin typeface="+mn-lt"/>
                <a:cs typeface="+mn-lt"/>
                <a:sym typeface="+mn-ea"/>
              </a:rPr>
              <a:t>el </a:t>
            </a:r>
            <a:r>
              <a:rPr sz="2200" dirty="0">
                <a:latin typeface="+mn-lt"/>
                <a:cs typeface="+mn-lt"/>
                <a:sym typeface="+mn-ea"/>
              </a:rPr>
              <a:t> </a:t>
            </a:r>
            <a:r>
              <a:rPr sz="2200" spc="-20" dirty="0">
                <a:latin typeface="+mn-lt"/>
                <a:cs typeface="+mn-lt"/>
                <a:sym typeface="+mn-ea"/>
              </a:rPr>
              <a:t>tejido </a:t>
            </a:r>
            <a:r>
              <a:rPr sz="2200" spc="90" dirty="0">
                <a:latin typeface="+mn-lt"/>
                <a:cs typeface="+mn-lt"/>
                <a:sym typeface="+mn-ea"/>
              </a:rPr>
              <a:t>que </a:t>
            </a:r>
            <a:r>
              <a:rPr sz="2200" spc="-35" dirty="0">
                <a:latin typeface="+mn-lt"/>
                <a:cs typeface="+mn-lt"/>
                <a:sym typeface="+mn-ea"/>
              </a:rPr>
              <a:t>se transforma </a:t>
            </a:r>
            <a:r>
              <a:rPr sz="2200" spc="85" dirty="0">
                <a:latin typeface="+mn-lt"/>
                <a:cs typeface="+mn-lt"/>
                <a:sym typeface="+mn-ea"/>
              </a:rPr>
              <a:t>en </a:t>
            </a:r>
            <a:r>
              <a:rPr sz="2200" dirty="0">
                <a:latin typeface="+mn-lt"/>
                <a:cs typeface="+mn-lt"/>
                <a:sym typeface="+mn-ea"/>
              </a:rPr>
              <a:t>el </a:t>
            </a:r>
            <a:r>
              <a:rPr sz="2200" spc="50" dirty="0">
                <a:latin typeface="+mn-lt"/>
                <a:cs typeface="+mn-lt"/>
                <a:sym typeface="+mn-ea"/>
              </a:rPr>
              <a:t>SNC </a:t>
            </a:r>
            <a:r>
              <a:rPr sz="2200" spc="55" dirty="0">
                <a:latin typeface="+mn-lt"/>
                <a:cs typeface="+mn-lt"/>
                <a:sym typeface="+mn-ea"/>
              </a:rPr>
              <a:t> </a:t>
            </a:r>
            <a:r>
              <a:rPr sz="2200" spc="114" dirty="0">
                <a:latin typeface="+mn-lt"/>
                <a:cs typeface="+mn-lt"/>
                <a:sym typeface="+mn-ea"/>
              </a:rPr>
              <a:t>puede </a:t>
            </a:r>
            <a:r>
              <a:rPr sz="2200" spc="-10" dirty="0">
                <a:latin typeface="+mn-lt"/>
                <a:cs typeface="+mn-lt"/>
                <a:sym typeface="+mn-ea"/>
              </a:rPr>
              <a:t>verse </a:t>
            </a:r>
            <a:r>
              <a:rPr sz="2200" spc="114" dirty="0">
                <a:latin typeface="+mn-lt"/>
                <a:cs typeface="+mn-lt"/>
                <a:sym typeface="+mn-ea"/>
              </a:rPr>
              <a:t>como </a:t>
            </a:r>
            <a:r>
              <a:rPr sz="2200" spc="-30" dirty="0">
                <a:latin typeface="+mn-lt"/>
                <a:cs typeface="+mn-lt"/>
                <a:sym typeface="+mn-ea"/>
              </a:rPr>
              <a:t>un </a:t>
            </a:r>
            <a:r>
              <a:rPr sz="2200" b="1" spc="15" dirty="0">
                <a:latin typeface="+mn-lt"/>
                <a:cs typeface="+mn-lt"/>
                <a:sym typeface="+mn-ea"/>
              </a:rPr>
              <a:t>tubo </a:t>
            </a:r>
            <a:r>
              <a:rPr sz="2200" b="1" spc="25" dirty="0">
                <a:latin typeface="+mn-lt"/>
                <a:cs typeface="+mn-lt"/>
                <a:sym typeface="+mn-ea"/>
              </a:rPr>
              <a:t>repleto </a:t>
            </a:r>
            <a:r>
              <a:rPr sz="2200" b="1" spc="30" dirty="0">
                <a:latin typeface="+mn-lt"/>
                <a:cs typeface="+mn-lt"/>
                <a:sym typeface="+mn-ea"/>
              </a:rPr>
              <a:t> </a:t>
            </a:r>
            <a:r>
              <a:rPr sz="2200" b="1" spc="140" dirty="0">
                <a:latin typeface="+mn-lt"/>
                <a:cs typeface="+mn-lt"/>
                <a:sym typeface="+mn-ea"/>
              </a:rPr>
              <a:t>de</a:t>
            </a:r>
            <a:r>
              <a:rPr sz="2200" b="1" spc="-5" dirty="0">
                <a:latin typeface="+mn-lt"/>
                <a:cs typeface="+mn-lt"/>
                <a:sym typeface="+mn-ea"/>
              </a:rPr>
              <a:t> líquido.</a:t>
            </a:r>
            <a:r>
              <a:rPr lang="es-ES_tradnl" sz="2200" b="1" spc="-5" dirty="0">
                <a:latin typeface="+mn-lt"/>
                <a:cs typeface="+mn-lt"/>
                <a:sym typeface="+mn-ea"/>
              </a:rPr>
              <a:t> </a:t>
            </a:r>
            <a:br>
              <a:rPr lang="es-ES_tradnl" sz="2200" b="1" spc="-5" dirty="0">
                <a:latin typeface="+mn-lt"/>
                <a:cs typeface="+mn-lt"/>
                <a:sym typeface="+mn-ea"/>
              </a:rPr>
            </a:br>
            <a:br>
              <a:rPr sz="2200">
                <a:latin typeface="+mn-lt"/>
                <a:cs typeface="+mn-lt"/>
              </a:rPr>
            </a:br>
            <a:r>
              <a:rPr sz="2200" spc="-120" dirty="0">
                <a:latin typeface="+mn-lt"/>
                <a:cs typeface="+mn-lt"/>
                <a:sym typeface="+mn-ea"/>
              </a:rPr>
              <a:t>Los</a:t>
            </a:r>
            <a:r>
              <a:rPr sz="2200" spc="295" dirty="0">
                <a:latin typeface="+mn-lt"/>
                <a:cs typeface="+mn-lt"/>
                <a:sym typeface="+mn-ea"/>
              </a:rPr>
              <a:t> </a:t>
            </a:r>
            <a:r>
              <a:rPr sz="2200" spc="-70" dirty="0">
                <a:latin typeface="+mn-lt"/>
                <a:cs typeface="+mn-lt"/>
                <a:sym typeface="+mn-ea"/>
              </a:rPr>
              <a:t>primeros</a:t>
            </a:r>
            <a:r>
              <a:rPr sz="2200" spc="300" dirty="0">
                <a:latin typeface="+mn-lt"/>
                <a:cs typeface="+mn-lt"/>
                <a:sym typeface="+mn-ea"/>
              </a:rPr>
              <a:t> </a:t>
            </a:r>
            <a:r>
              <a:rPr sz="2200" spc="-55" dirty="0">
                <a:latin typeface="+mn-lt"/>
                <a:cs typeface="+mn-lt"/>
                <a:sym typeface="+mn-ea"/>
              </a:rPr>
              <a:t>indicios</a:t>
            </a:r>
            <a:r>
              <a:rPr sz="2200" spc="300" dirty="0">
                <a:latin typeface="+mn-lt"/>
                <a:cs typeface="+mn-lt"/>
                <a:sym typeface="+mn-ea"/>
              </a:rPr>
              <a:t> </a:t>
            </a:r>
            <a:r>
              <a:rPr sz="2200" spc="160" dirty="0">
                <a:latin typeface="+mn-lt"/>
                <a:cs typeface="+mn-lt"/>
                <a:sym typeface="+mn-ea"/>
              </a:rPr>
              <a:t>de</a:t>
            </a:r>
            <a:r>
              <a:rPr sz="2200" spc="300" dirty="0">
                <a:latin typeface="+mn-lt"/>
                <a:cs typeface="+mn-lt"/>
                <a:sym typeface="+mn-ea"/>
              </a:rPr>
              <a:t> </a:t>
            </a:r>
            <a:r>
              <a:rPr sz="2200" spc="-30" dirty="0">
                <a:latin typeface="+mn-lt"/>
                <a:cs typeface="+mn-lt"/>
                <a:sym typeface="+mn-ea"/>
              </a:rPr>
              <a:t>un</a:t>
            </a:r>
            <a:r>
              <a:rPr sz="2200" spc="300" dirty="0">
                <a:latin typeface="+mn-lt"/>
                <a:cs typeface="+mn-lt"/>
                <a:sym typeface="+mn-ea"/>
              </a:rPr>
              <a:t> </a:t>
            </a:r>
            <a:r>
              <a:rPr sz="2200" spc="55" dirty="0">
                <a:latin typeface="+mn-lt"/>
                <a:cs typeface="+mn-lt"/>
                <a:sym typeface="+mn-ea"/>
              </a:rPr>
              <a:t>cerebro </a:t>
            </a:r>
            <a:r>
              <a:rPr sz="2200" spc="-680" dirty="0">
                <a:latin typeface="+mn-lt"/>
                <a:cs typeface="+mn-lt"/>
                <a:sym typeface="+mn-ea"/>
              </a:rPr>
              <a:t> </a:t>
            </a:r>
            <a:r>
              <a:rPr sz="2200" spc="85" dirty="0">
                <a:latin typeface="+mn-lt"/>
                <a:cs typeface="+mn-lt"/>
                <a:sym typeface="+mn-ea"/>
              </a:rPr>
              <a:t>en</a:t>
            </a:r>
            <a:r>
              <a:rPr lang="es-ES_tradnl" sz="2200" spc="85" dirty="0">
                <a:latin typeface="+mn-lt"/>
                <a:cs typeface="+mn-lt"/>
                <a:sym typeface="+mn-ea"/>
              </a:rPr>
              <a:t> </a:t>
            </a:r>
            <a:r>
              <a:rPr sz="2200" spc="-30" dirty="0">
                <a:latin typeface="+mn-lt"/>
                <a:cs typeface="+mn-lt"/>
                <a:sym typeface="+mn-ea"/>
              </a:rPr>
              <a:t>vías	</a:t>
            </a:r>
            <a:r>
              <a:rPr sz="2200" spc="160" dirty="0">
                <a:latin typeface="+mn-lt"/>
                <a:cs typeface="+mn-lt"/>
                <a:sym typeface="+mn-ea"/>
              </a:rPr>
              <a:t>de</a:t>
            </a:r>
            <a:r>
              <a:rPr lang="es-ES_tradnl" sz="2200" spc="160" dirty="0">
                <a:latin typeface="+mn-lt"/>
                <a:cs typeface="+mn-lt"/>
                <a:sym typeface="+mn-ea"/>
              </a:rPr>
              <a:t> d</a:t>
            </a:r>
            <a:r>
              <a:rPr sz="2200" spc="-40" dirty="0">
                <a:latin typeface="+mn-lt"/>
                <a:cs typeface="+mn-lt"/>
                <a:sym typeface="+mn-ea"/>
              </a:rPr>
              <a:t>esarrollo</a:t>
            </a:r>
            <a:r>
              <a:rPr lang="es-ES_tradnl" sz="2200" spc="-40" dirty="0">
                <a:latin typeface="+mn-lt"/>
                <a:cs typeface="+mn-lt"/>
                <a:sym typeface="+mn-ea"/>
              </a:rPr>
              <a:t> </a:t>
            </a:r>
            <a:r>
              <a:rPr sz="2200" spc="-75" dirty="0">
                <a:latin typeface="+mn-lt"/>
                <a:cs typeface="+mn-lt"/>
                <a:sym typeface="+mn-ea"/>
              </a:rPr>
              <a:t>son	</a:t>
            </a:r>
            <a:r>
              <a:rPr sz="2200" b="1" spc="-80" dirty="0">
                <a:latin typeface="+mn-lt"/>
                <a:cs typeface="+mn-lt"/>
                <a:sym typeface="+mn-ea"/>
              </a:rPr>
              <a:t>tres </a:t>
            </a:r>
            <a:r>
              <a:rPr sz="2200" b="1" spc="-75" dirty="0">
                <a:latin typeface="+mn-lt"/>
                <a:cs typeface="+mn-lt"/>
                <a:sym typeface="+mn-ea"/>
              </a:rPr>
              <a:t> </a:t>
            </a:r>
            <a:r>
              <a:rPr sz="2200" b="1" spc="20" dirty="0">
                <a:latin typeface="+mn-lt"/>
                <a:cs typeface="+mn-lt"/>
                <a:sym typeface="+mn-ea"/>
              </a:rPr>
              <a:t>ensanchamientos</a:t>
            </a:r>
            <a:r>
              <a:rPr sz="2200" b="1" spc="215" dirty="0">
                <a:latin typeface="+mn-lt"/>
                <a:cs typeface="+mn-lt"/>
                <a:sym typeface="+mn-ea"/>
              </a:rPr>
              <a:t> </a:t>
            </a:r>
            <a:r>
              <a:rPr sz="2200" spc="90" dirty="0">
                <a:latin typeface="+mn-lt"/>
                <a:cs typeface="+mn-lt"/>
                <a:sym typeface="+mn-ea"/>
              </a:rPr>
              <a:t>que</a:t>
            </a:r>
            <a:r>
              <a:rPr sz="2200" spc="125" dirty="0">
                <a:latin typeface="+mn-lt"/>
                <a:cs typeface="+mn-lt"/>
                <a:sym typeface="+mn-ea"/>
              </a:rPr>
              <a:t> </a:t>
            </a:r>
            <a:r>
              <a:rPr lang="es-ES_tradnl" sz="2200" spc="125" dirty="0">
                <a:latin typeface="+mn-lt"/>
                <a:cs typeface="+mn-lt"/>
                <a:sym typeface="+mn-ea"/>
              </a:rPr>
              <a:t>a</a:t>
            </a:r>
            <a:r>
              <a:rPr sz="2200" spc="135" dirty="0">
                <a:latin typeface="+mn-lt"/>
                <a:cs typeface="+mn-lt"/>
                <a:sym typeface="+mn-ea"/>
              </a:rPr>
              <a:t>parecen</a:t>
            </a:r>
            <a:r>
              <a:rPr sz="2200" spc="130" dirty="0">
                <a:latin typeface="+mn-lt"/>
                <a:cs typeface="+mn-lt"/>
                <a:sym typeface="+mn-ea"/>
              </a:rPr>
              <a:t> </a:t>
            </a:r>
            <a:r>
              <a:rPr sz="2200" spc="85" dirty="0">
                <a:latin typeface="+mn-lt"/>
                <a:cs typeface="+mn-lt"/>
                <a:sym typeface="+mn-ea"/>
              </a:rPr>
              <a:t>en </a:t>
            </a:r>
            <a:r>
              <a:rPr sz="2200" spc="-680" dirty="0">
                <a:latin typeface="+mn-lt"/>
                <a:cs typeface="+mn-lt"/>
                <a:sym typeface="+mn-ea"/>
              </a:rPr>
              <a:t> </a:t>
            </a:r>
            <a:r>
              <a:rPr sz="2200" dirty="0">
                <a:latin typeface="+mn-lt"/>
                <a:cs typeface="+mn-lt"/>
                <a:sym typeface="+mn-ea"/>
              </a:rPr>
              <a:t>el	</a:t>
            </a:r>
            <a:r>
              <a:rPr lang="es-ES_tradnl" sz="2200" dirty="0">
                <a:latin typeface="+mn-lt"/>
                <a:cs typeface="+mn-lt"/>
                <a:sym typeface="+mn-ea"/>
              </a:rPr>
              <a:t> </a:t>
            </a:r>
            <a:r>
              <a:rPr sz="2200" spc="-20" dirty="0">
                <a:latin typeface="+mn-lt"/>
                <a:cs typeface="+mn-lt"/>
                <a:sym typeface="+mn-ea"/>
              </a:rPr>
              <a:t>extremo</a:t>
            </a:r>
            <a:r>
              <a:rPr lang="es-ES_tradnl" sz="2200" spc="-20" dirty="0">
                <a:latin typeface="+mn-lt"/>
                <a:cs typeface="+mn-lt"/>
                <a:sym typeface="+mn-ea"/>
              </a:rPr>
              <a:t> </a:t>
            </a:r>
            <a:r>
              <a:rPr sz="2200" spc="-30" dirty="0">
                <a:latin typeface="+mn-lt"/>
                <a:cs typeface="+mn-lt"/>
                <a:sym typeface="+mn-ea"/>
              </a:rPr>
              <a:t>anterio</a:t>
            </a:r>
            <a:r>
              <a:rPr sz="2200" spc="-25" dirty="0">
                <a:latin typeface="+mn-lt"/>
                <a:cs typeface="+mn-lt"/>
                <a:sym typeface="+mn-ea"/>
              </a:rPr>
              <a:t>r</a:t>
            </a:r>
            <a:r>
              <a:rPr lang="es-ES_tradnl" sz="2200" spc="-25" dirty="0">
                <a:latin typeface="+mn-lt"/>
                <a:cs typeface="+mn-lt"/>
                <a:sym typeface="+mn-ea"/>
              </a:rPr>
              <a:t> </a:t>
            </a:r>
            <a:r>
              <a:rPr sz="2200" spc="165" dirty="0">
                <a:latin typeface="+mn-lt"/>
                <a:cs typeface="+mn-lt"/>
                <a:sym typeface="+mn-ea"/>
              </a:rPr>
              <a:t>d</a:t>
            </a:r>
            <a:r>
              <a:rPr sz="2200" spc="150" dirty="0">
                <a:latin typeface="+mn-lt"/>
                <a:cs typeface="+mn-lt"/>
                <a:sym typeface="+mn-ea"/>
              </a:rPr>
              <a:t>e</a:t>
            </a:r>
            <a:r>
              <a:rPr lang="es-ES_tradnl" sz="2200" spc="150" dirty="0">
                <a:latin typeface="+mn-lt"/>
                <a:cs typeface="+mn-lt"/>
                <a:sym typeface="+mn-ea"/>
              </a:rPr>
              <a:t> </a:t>
            </a:r>
            <a:r>
              <a:rPr sz="2200" spc="10" dirty="0">
                <a:latin typeface="+mn-lt"/>
                <a:cs typeface="+mn-lt"/>
                <a:sym typeface="+mn-ea"/>
              </a:rPr>
              <a:t>est</a:t>
            </a:r>
            <a:r>
              <a:rPr sz="2200" spc="15" dirty="0">
                <a:latin typeface="+mn-lt"/>
                <a:cs typeface="+mn-lt"/>
                <a:sym typeface="+mn-ea"/>
              </a:rPr>
              <a:t>e</a:t>
            </a:r>
            <a:r>
              <a:rPr lang="es-ES_tradnl" sz="2200" spc="15" dirty="0">
                <a:latin typeface="+mn-lt"/>
                <a:cs typeface="+mn-lt"/>
                <a:sym typeface="+mn-ea"/>
              </a:rPr>
              <a:t> </a:t>
            </a:r>
            <a:r>
              <a:rPr sz="2200" spc="-5" dirty="0">
                <a:latin typeface="+mn-lt"/>
                <a:cs typeface="+mn-lt"/>
                <a:sym typeface="+mn-ea"/>
              </a:rPr>
              <a:t>tubo. </a:t>
            </a:r>
            <a:r>
              <a:rPr sz="2200" spc="-5" dirty="0">
                <a:latin typeface="Lucida Sans Unicode"/>
                <a:cs typeface="Lucida Sans Unicode"/>
                <a:sym typeface="+mn-ea"/>
              </a:rPr>
              <a:t> </a:t>
            </a:r>
            <a:br>
              <a:rPr sz="2200">
                <a:latin typeface="Lucida Sans Unicode"/>
                <a:cs typeface="Lucida Sans Unicode"/>
              </a:rPr>
            </a:br>
            <a:endParaRPr lang="en-US" sz="2200"/>
          </a:p>
        </p:txBody>
      </p:sp>
      <p:sp>
        <p:nvSpPr>
          <p:cNvPr id="100" name="Text Box 99"/>
          <p:cNvSpPr txBox="1"/>
          <p:nvPr/>
        </p:nvSpPr>
        <p:spPr>
          <a:xfrm>
            <a:off x="1371600" y="914400"/>
            <a:ext cx="5080000" cy="583565"/>
          </a:xfrm>
          <a:prstGeom prst="rect">
            <a:avLst/>
          </a:prstGeom>
          <a:noFill/>
          <a:ln w="9525">
            <a:noFill/>
          </a:ln>
        </p:spPr>
        <p:txBody>
          <a:bodyPr>
            <a:spAutoFit/>
          </a:bodyPr>
          <a:p>
            <a:pPr marL="0" indent="0" algn="ctr"/>
            <a:r>
              <a:rPr lang="en-US" sz="3200" b="0">
                <a:uFill>
                  <a:solidFill>
                    <a:srgbClr val="000000"/>
                  </a:solidFill>
                </a:uFill>
                <a:latin typeface="Calibri" charset="0"/>
                <a:cs typeface="sans-serif" charset="0"/>
              </a:rPr>
              <a:t>Origen embriológico</a:t>
            </a:r>
            <a:endParaRPr lang="en-US" sz="3200" b="0">
              <a:uFill>
                <a:solidFill>
                  <a:srgbClr val="000000"/>
                </a:solidFill>
              </a:uFill>
              <a:latin typeface="Calibri" charset="0"/>
              <a:cs typeface="sans-serif" charset="0"/>
            </a:endParaRPr>
          </a:p>
        </p:txBody>
      </p:sp>
      <p:pic>
        <p:nvPicPr>
          <p:cNvPr id="7" name="object 7"/>
          <p:cNvPicPr/>
          <p:nvPr/>
        </p:nvPicPr>
        <p:blipFill>
          <a:blip r:embed="rId1" cstate="print"/>
          <a:stretch>
            <a:fillRect/>
          </a:stretch>
        </p:blipFill>
        <p:spPr>
          <a:xfrm>
            <a:off x="5296024" y="1752600"/>
            <a:ext cx="3714624" cy="499109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3670" rIns="0" bIns="0" rtlCol="0">
            <a:spAutoFit/>
          </a:bodyPr>
          <a:lstStyle/>
          <a:p>
            <a:pPr marR="26670" algn="ctr">
              <a:lnSpc>
                <a:spcPct val="100000"/>
              </a:lnSpc>
              <a:spcBef>
                <a:spcPts val="1210"/>
              </a:spcBef>
            </a:pPr>
            <a:r>
              <a:rPr sz="3150" spc="-5" dirty="0"/>
              <a:t>Mesencéfalo</a:t>
            </a:r>
            <a:endParaRPr sz="3150"/>
          </a:p>
        </p:txBody>
      </p:sp>
      <p:sp>
        <p:nvSpPr>
          <p:cNvPr id="3" name="object 3"/>
          <p:cNvSpPr/>
          <p:nvPr/>
        </p:nvSpPr>
        <p:spPr>
          <a:xfrm>
            <a:off x="316900" y="4345622"/>
            <a:ext cx="4759960" cy="27940"/>
          </a:xfrm>
          <a:custGeom>
            <a:avLst/>
            <a:gdLst/>
            <a:ahLst/>
            <a:cxnLst/>
            <a:rect l="l" t="t" r="r" b="b"/>
            <a:pathLst>
              <a:path w="4759960" h="27939">
                <a:moveTo>
                  <a:pt x="4759949" y="27432"/>
                </a:moveTo>
                <a:lnTo>
                  <a:pt x="0" y="27432"/>
                </a:lnTo>
                <a:lnTo>
                  <a:pt x="0" y="0"/>
                </a:lnTo>
                <a:lnTo>
                  <a:pt x="4759949" y="0"/>
                </a:lnTo>
                <a:lnTo>
                  <a:pt x="4759949" y="27432"/>
                </a:lnTo>
                <a:close/>
              </a:path>
            </a:pathLst>
          </a:custGeom>
          <a:solidFill>
            <a:srgbClr val="434342"/>
          </a:solidFill>
        </p:spPr>
        <p:txBody>
          <a:bodyPr wrap="square" lIns="0" tIns="0" rIns="0" bIns="0" rtlCol="0"/>
          <a:lstStyle/>
          <a:p/>
        </p:txBody>
      </p:sp>
      <p:sp>
        <p:nvSpPr>
          <p:cNvPr id="4" name="object 4"/>
          <p:cNvSpPr txBox="1"/>
          <p:nvPr/>
        </p:nvSpPr>
        <p:spPr>
          <a:xfrm>
            <a:off x="205105" y="1594485"/>
            <a:ext cx="5062220" cy="4726940"/>
          </a:xfrm>
          <a:prstGeom prst="rect">
            <a:avLst/>
          </a:prstGeom>
        </p:spPr>
        <p:txBody>
          <a:bodyPr vert="horz" wrap="square" lIns="0" tIns="1270" rIns="0" bIns="0" rtlCol="0">
            <a:spAutoFit/>
          </a:bodyPr>
          <a:lstStyle/>
          <a:p>
            <a:pPr marL="12700" marR="5080" algn="just">
              <a:lnSpc>
                <a:spcPct val="128000"/>
              </a:lnSpc>
              <a:spcBef>
                <a:spcPts val="10"/>
              </a:spcBef>
              <a:tabLst>
                <a:tab pos="443230" algn="l"/>
                <a:tab pos="1689100" algn="l"/>
                <a:tab pos="2989580" algn="l"/>
                <a:tab pos="3509645" algn="l"/>
                <a:tab pos="3985260" algn="l"/>
              </a:tabLst>
            </a:pPr>
            <a:r>
              <a:rPr sz="2400" spc="-120" dirty="0">
                <a:solidFill>
                  <a:srgbClr val="434342"/>
                </a:solidFill>
                <a:cs typeface="+mn-lt"/>
              </a:rPr>
              <a:t>El	</a:t>
            </a:r>
            <a:r>
              <a:rPr sz="2400" b="1" spc="50" dirty="0">
                <a:solidFill>
                  <a:srgbClr val="434342"/>
                </a:solidFill>
                <a:cs typeface="+mn-lt"/>
              </a:rPr>
              <a:t>téctum</a:t>
            </a:r>
            <a:r>
              <a:rPr sz="2400" spc="80" dirty="0">
                <a:solidFill>
                  <a:srgbClr val="434342"/>
                </a:solidFill>
                <a:cs typeface="+mn-lt"/>
              </a:rPr>
              <a:t>(techo)	</a:t>
            </a:r>
            <a:r>
              <a:rPr sz="2400" spc="-40" dirty="0">
                <a:solidFill>
                  <a:srgbClr val="434342"/>
                </a:solidFill>
                <a:cs typeface="+mn-lt"/>
              </a:rPr>
              <a:t>es	</a:t>
            </a:r>
            <a:r>
              <a:rPr sz="2400" spc="45" dirty="0">
                <a:solidFill>
                  <a:srgbClr val="434342"/>
                </a:solidFill>
                <a:cs typeface="+mn-lt"/>
              </a:rPr>
              <a:t>la	</a:t>
            </a:r>
            <a:r>
              <a:rPr sz="2400" dirty="0">
                <a:solidFill>
                  <a:srgbClr val="434342"/>
                </a:solidFill>
                <a:cs typeface="+mn-lt"/>
              </a:rPr>
              <a:t>zona </a:t>
            </a:r>
            <a:r>
              <a:rPr sz="2400" spc="-745" dirty="0">
                <a:solidFill>
                  <a:srgbClr val="434342"/>
                </a:solidFill>
                <a:cs typeface="+mn-lt"/>
              </a:rPr>
              <a:t> </a:t>
            </a:r>
            <a:r>
              <a:rPr sz="2400" spc="-45" dirty="0">
                <a:solidFill>
                  <a:srgbClr val="434342"/>
                </a:solidFill>
                <a:cs typeface="+mn-lt"/>
              </a:rPr>
              <a:t>dorsal</a:t>
            </a:r>
            <a:r>
              <a:rPr sz="2400" spc="45" dirty="0">
                <a:solidFill>
                  <a:srgbClr val="434342"/>
                </a:solidFill>
                <a:cs typeface="+mn-lt"/>
              </a:rPr>
              <a:t> </a:t>
            </a:r>
            <a:r>
              <a:rPr sz="2400" spc="40" dirty="0">
                <a:solidFill>
                  <a:srgbClr val="434342"/>
                </a:solidFill>
                <a:cs typeface="+mn-lt"/>
              </a:rPr>
              <a:t>del</a:t>
            </a:r>
            <a:r>
              <a:rPr sz="2400" spc="50" dirty="0">
                <a:solidFill>
                  <a:srgbClr val="434342"/>
                </a:solidFill>
                <a:cs typeface="+mn-lt"/>
              </a:rPr>
              <a:t> mesencéfalo.</a:t>
            </a:r>
            <a:r>
              <a:rPr lang="es-ES_tradnl" sz="2400" spc="50" dirty="0">
                <a:solidFill>
                  <a:srgbClr val="434342"/>
                </a:solidFill>
                <a:cs typeface="+mn-lt"/>
              </a:rPr>
              <a:t> Incluye dos pares de prominencias,e</a:t>
            </a:r>
            <a:r>
              <a:rPr sz="2400" spc="-120" dirty="0">
                <a:solidFill>
                  <a:srgbClr val="434342"/>
                </a:solidFill>
                <a:cs typeface="+mn-lt"/>
              </a:rPr>
              <a:t>l </a:t>
            </a:r>
            <a:r>
              <a:rPr sz="2400" spc="170" dirty="0">
                <a:solidFill>
                  <a:srgbClr val="434342"/>
                </a:solidFill>
                <a:cs typeface="+mn-lt"/>
              </a:rPr>
              <a:t>par </a:t>
            </a:r>
            <a:r>
              <a:rPr sz="2400" spc="50" dirty="0">
                <a:solidFill>
                  <a:srgbClr val="434342"/>
                </a:solidFill>
                <a:cs typeface="+mn-lt"/>
              </a:rPr>
              <a:t>posterior, </a:t>
            </a:r>
            <a:r>
              <a:rPr sz="2400" spc="45" dirty="0">
                <a:solidFill>
                  <a:srgbClr val="434342"/>
                </a:solidFill>
                <a:cs typeface="+mn-lt"/>
              </a:rPr>
              <a:t>al </a:t>
            </a:r>
            <a:r>
              <a:rPr sz="2400" spc="100" dirty="0">
                <a:solidFill>
                  <a:srgbClr val="434342"/>
                </a:solidFill>
                <a:cs typeface="+mn-lt"/>
              </a:rPr>
              <a:t>que </a:t>
            </a:r>
            <a:r>
              <a:rPr sz="2400" spc="-40" dirty="0">
                <a:solidFill>
                  <a:srgbClr val="434342"/>
                </a:solidFill>
                <a:cs typeface="+mn-lt"/>
              </a:rPr>
              <a:t>se </a:t>
            </a:r>
            <a:r>
              <a:rPr sz="2400" spc="35" dirty="0">
                <a:solidFill>
                  <a:srgbClr val="434342"/>
                </a:solidFill>
                <a:cs typeface="+mn-lt"/>
              </a:rPr>
              <a:t>llama </a:t>
            </a:r>
            <a:r>
              <a:rPr sz="2400" spc="-745" dirty="0">
                <a:solidFill>
                  <a:srgbClr val="434342"/>
                </a:solidFill>
                <a:cs typeface="+mn-lt"/>
              </a:rPr>
              <a:t> </a:t>
            </a:r>
            <a:r>
              <a:rPr sz="2400" u="sng" spc="-85" dirty="0">
                <a:solidFill>
                  <a:srgbClr val="434342"/>
                </a:solidFill>
                <a:cs typeface="+mn-lt"/>
              </a:rPr>
              <a:t>t</a:t>
            </a:r>
            <a:r>
              <a:rPr sz="2400" u="sng" spc="100" dirty="0">
                <a:solidFill>
                  <a:srgbClr val="434342"/>
                </a:solidFill>
                <a:cs typeface="+mn-lt"/>
              </a:rPr>
              <a:t>ubérculo</a:t>
            </a:r>
            <a:r>
              <a:rPr sz="2400" u="sng" spc="110" dirty="0">
                <a:solidFill>
                  <a:srgbClr val="434342"/>
                </a:solidFill>
                <a:cs typeface="+mn-lt"/>
              </a:rPr>
              <a:t>s</a:t>
            </a:r>
            <a:r>
              <a:rPr lang="es-ES_tradnl" sz="2400" u="sng" spc="110" dirty="0">
                <a:solidFill>
                  <a:srgbClr val="434342"/>
                </a:solidFill>
                <a:cs typeface="+mn-lt"/>
              </a:rPr>
              <a:t> </a:t>
            </a:r>
            <a:r>
              <a:rPr sz="2400" u="sng" spc="120" dirty="0">
                <a:solidFill>
                  <a:srgbClr val="434342"/>
                </a:solidFill>
                <a:cs typeface="+mn-lt"/>
              </a:rPr>
              <a:t>cuadrigéminos  </a:t>
            </a:r>
            <a:r>
              <a:rPr sz="2400" u="sng" spc="20" dirty="0">
                <a:solidFill>
                  <a:srgbClr val="434342"/>
                </a:solidFill>
                <a:uFill>
                  <a:solidFill>
                    <a:srgbClr val="434342"/>
                  </a:solidFill>
                </a:uFill>
                <a:cs typeface="+mn-lt"/>
              </a:rPr>
              <a:t>inferiores</a:t>
            </a:r>
            <a:r>
              <a:rPr sz="2400" spc="20" dirty="0">
                <a:solidFill>
                  <a:srgbClr val="434342"/>
                </a:solidFill>
                <a:uFill>
                  <a:solidFill>
                    <a:srgbClr val="434342"/>
                  </a:solidFill>
                </a:uFill>
                <a:cs typeface="+mn-lt"/>
              </a:rPr>
              <a:t>,</a:t>
            </a:r>
            <a:r>
              <a:rPr sz="2400" spc="-105" dirty="0">
                <a:solidFill>
                  <a:srgbClr val="434342"/>
                </a:solidFill>
                <a:cs typeface="+mn-lt"/>
              </a:rPr>
              <a:t> </a:t>
            </a:r>
            <a:r>
              <a:rPr sz="2400" spc="5" dirty="0">
                <a:solidFill>
                  <a:srgbClr val="434342"/>
                </a:solidFill>
                <a:cs typeface="+mn-lt"/>
              </a:rPr>
              <a:t>(función</a:t>
            </a:r>
            <a:r>
              <a:rPr sz="2400" spc="-95" dirty="0">
                <a:solidFill>
                  <a:srgbClr val="434342"/>
                </a:solidFill>
                <a:cs typeface="+mn-lt"/>
              </a:rPr>
              <a:t> </a:t>
            </a:r>
            <a:r>
              <a:rPr sz="2400" spc="40" dirty="0">
                <a:solidFill>
                  <a:srgbClr val="434342"/>
                </a:solidFill>
                <a:uFill>
                  <a:solidFill>
                    <a:srgbClr val="434342"/>
                  </a:solidFill>
                </a:uFill>
                <a:cs typeface="+mn-lt"/>
              </a:rPr>
              <a:t>auditiva</a:t>
            </a:r>
            <a:r>
              <a:rPr sz="2400" spc="40" dirty="0">
                <a:solidFill>
                  <a:srgbClr val="434342"/>
                </a:solidFill>
                <a:cs typeface="+mn-lt"/>
              </a:rPr>
              <a:t>)</a:t>
            </a:r>
            <a:r>
              <a:rPr lang="es-ES_tradnl" sz="2400" spc="40" dirty="0">
                <a:solidFill>
                  <a:srgbClr val="434342"/>
                </a:solidFill>
                <a:cs typeface="+mn-lt"/>
              </a:rPr>
              <a:t> y e</a:t>
            </a:r>
            <a:r>
              <a:rPr sz="2400" spc="-120" dirty="0">
                <a:solidFill>
                  <a:srgbClr val="434342"/>
                </a:solidFill>
                <a:cs typeface="+mn-lt"/>
              </a:rPr>
              <a:t>l</a:t>
            </a:r>
            <a:r>
              <a:rPr sz="2400" spc="-114" dirty="0">
                <a:solidFill>
                  <a:srgbClr val="434342"/>
                </a:solidFill>
                <a:cs typeface="+mn-lt"/>
              </a:rPr>
              <a:t> </a:t>
            </a:r>
            <a:r>
              <a:rPr sz="2400" spc="55" dirty="0">
                <a:solidFill>
                  <a:srgbClr val="434342"/>
                </a:solidFill>
                <a:cs typeface="+mn-lt"/>
              </a:rPr>
              <a:t>par</a:t>
            </a:r>
            <a:r>
              <a:rPr sz="2400" spc="60" dirty="0">
                <a:solidFill>
                  <a:srgbClr val="434342"/>
                </a:solidFill>
                <a:cs typeface="+mn-lt"/>
              </a:rPr>
              <a:t> </a:t>
            </a:r>
            <a:r>
              <a:rPr sz="2400" spc="-40" dirty="0">
                <a:solidFill>
                  <a:srgbClr val="434342"/>
                </a:solidFill>
                <a:cs typeface="+mn-lt"/>
              </a:rPr>
              <a:t>anterior,</a:t>
            </a:r>
            <a:r>
              <a:rPr sz="2400" spc="680" dirty="0">
                <a:solidFill>
                  <a:srgbClr val="434342"/>
                </a:solidFill>
                <a:cs typeface="+mn-lt"/>
              </a:rPr>
              <a:t> </a:t>
            </a:r>
            <a:r>
              <a:rPr sz="2400" spc="45" dirty="0">
                <a:solidFill>
                  <a:srgbClr val="434342"/>
                </a:solidFill>
                <a:cs typeface="+mn-lt"/>
              </a:rPr>
              <a:t>al</a:t>
            </a:r>
            <a:r>
              <a:rPr sz="2400" spc="50" dirty="0">
                <a:solidFill>
                  <a:srgbClr val="434342"/>
                </a:solidFill>
                <a:cs typeface="+mn-lt"/>
              </a:rPr>
              <a:t> </a:t>
            </a:r>
            <a:r>
              <a:rPr sz="2400" spc="100" dirty="0">
                <a:solidFill>
                  <a:srgbClr val="434342"/>
                </a:solidFill>
                <a:cs typeface="+mn-lt"/>
              </a:rPr>
              <a:t>que</a:t>
            </a:r>
            <a:r>
              <a:rPr sz="2400" spc="105" dirty="0">
                <a:solidFill>
                  <a:srgbClr val="434342"/>
                </a:solidFill>
                <a:cs typeface="+mn-lt"/>
              </a:rPr>
              <a:t> </a:t>
            </a:r>
            <a:r>
              <a:rPr sz="2400" spc="-40" dirty="0">
                <a:solidFill>
                  <a:srgbClr val="434342"/>
                </a:solidFill>
                <a:cs typeface="+mn-lt"/>
              </a:rPr>
              <a:t>se </a:t>
            </a:r>
            <a:r>
              <a:rPr sz="2400" spc="-745" dirty="0">
                <a:solidFill>
                  <a:srgbClr val="434342"/>
                </a:solidFill>
                <a:cs typeface="+mn-lt"/>
              </a:rPr>
              <a:t> </a:t>
            </a:r>
            <a:r>
              <a:rPr sz="2400" spc="55" dirty="0">
                <a:solidFill>
                  <a:srgbClr val="434342"/>
                </a:solidFill>
                <a:cs typeface="+mn-lt"/>
              </a:rPr>
              <a:t>denomina</a:t>
            </a:r>
            <a:r>
              <a:rPr lang="es-ES_tradnl" sz="2400" spc="55" dirty="0">
                <a:solidFill>
                  <a:srgbClr val="434342"/>
                </a:solidFill>
                <a:cs typeface="+mn-lt"/>
              </a:rPr>
              <a:t> </a:t>
            </a:r>
            <a:r>
              <a:rPr sz="2400" u="sng" spc="100" dirty="0">
                <a:solidFill>
                  <a:srgbClr val="434342"/>
                </a:solidFill>
                <a:uFill>
                  <a:solidFill>
                    <a:srgbClr val="434342"/>
                  </a:solidFill>
                </a:uFill>
                <a:cs typeface="+mn-lt"/>
              </a:rPr>
              <a:t>tubérculos </a:t>
            </a:r>
            <a:r>
              <a:rPr sz="2400" u="sng" spc="60" dirty="0">
                <a:solidFill>
                  <a:srgbClr val="434342"/>
                </a:solidFill>
                <a:cs typeface="+mn-lt"/>
              </a:rPr>
              <a:t> </a:t>
            </a:r>
            <a:r>
              <a:rPr sz="2400" u="sng" spc="130" dirty="0">
                <a:solidFill>
                  <a:srgbClr val="434342"/>
                </a:solidFill>
                <a:uFill>
                  <a:solidFill>
                    <a:srgbClr val="434342"/>
                  </a:solidFill>
                </a:uFill>
                <a:cs typeface="+mn-lt"/>
              </a:rPr>
              <a:t>cuadrigéminos </a:t>
            </a:r>
            <a:r>
              <a:rPr sz="2400" u="sng" spc="25" dirty="0">
                <a:solidFill>
                  <a:srgbClr val="434342"/>
                </a:solidFill>
                <a:uFill>
                  <a:solidFill>
                    <a:srgbClr val="434342"/>
                  </a:solidFill>
                </a:uFill>
                <a:cs typeface="+mn-lt"/>
              </a:rPr>
              <a:t>superiores</a:t>
            </a:r>
            <a:r>
              <a:rPr sz="2400" spc="25" dirty="0">
                <a:solidFill>
                  <a:srgbClr val="434342"/>
                </a:solidFill>
                <a:cs typeface="+mn-lt"/>
              </a:rPr>
              <a:t>, </a:t>
            </a:r>
            <a:r>
              <a:rPr sz="2400" spc="15" dirty="0">
                <a:solidFill>
                  <a:srgbClr val="434342"/>
                </a:solidFill>
                <a:cs typeface="+mn-lt"/>
              </a:rPr>
              <a:t>tiene </a:t>
            </a:r>
            <a:r>
              <a:rPr sz="2400" spc="-745" dirty="0">
                <a:solidFill>
                  <a:srgbClr val="434342"/>
                </a:solidFill>
                <a:cs typeface="+mn-lt"/>
              </a:rPr>
              <a:t> </a:t>
            </a:r>
            <a:r>
              <a:rPr sz="2400" spc="80" dirty="0">
                <a:solidFill>
                  <a:srgbClr val="434342"/>
                </a:solidFill>
                <a:cs typeface="+mn-lt"/>
              </a:rPr>
              <a:t>una</a:t>
            </a:r>
            <a:r>
              <a:rPr sz="2400" spc="-110" dirty="0">
                <a:solidFill>
                  <a:srgbClr val="434342"/>
                </a:solidFill>
                <a:cs typeface="+mn-lt"/>
              </a:rPr>
              <a:t> </a:t>
            </a:r>
            <a:r>
              <a:rPr lang="es-ES_tradnl" sz="2400" spc="-110" dirty="0">
                <a:solidFill>
                  <a:srgbClr val="434342"/>
                </a:solidFill>
                <a:cs typeface="+mn-lt"/>
              </a:rPr>
              <a:t>(</a:t>
            </a:r>
            <a:r>
              <a:rPr sz="2400" spc="-5" dirty="0">
                <a:solidFill>
                  <a:srgbClr val="434342"/>
                </a:solidFill>
                <a:cs typeface="+mn-lt"/>
              </a:rPr>
              <a:t>función</a:t>
            </a:r>
            <a:r>
              <a:rPr sz="2400" spc="-60" dirty="0">
                <a:solidFill>
                  <a:srgbClr val="434342"/>
                </a:solidFill>
                <a:cs typeface="+mn-lt"/>
              </a:rPr>
              <a:t> </a:t>
            </a:r>
            <a:r>
              <a:rPr sz="2400" spc="-70" dirty="0">
                <a:solidFill>
                  <a:srgbClr val="434342"/>
                </a:solidFill>
                <a:uFill>
                  <a:solidFill>
                    <a:srgbClr val="434342"/>
                  </a:solidFill>
                </a:uFill>
                <a:cs typeface="+mn-lt"/>
              </a:rPr>
              <a:t>visual</a:t>
            </a:r>
            <a:r>
              <a:rPr lang="es-ES_tradnl" sz="2400" spc="-70" dirty="0">
                <a:solidFill>
                  <a:srgbClr val="434342"/>
                </a:solidFill>
                <a:uFill>
                  <a:solidFill>
                    <a:srgbClr val="434342"/>
                  </a:solidFill>
                </a:uFill>
                <a:cs typeface="+mn-lt"/>
              </a:rPr>
              <a:t>)</a:t>
            </a:r>
            <a:r>
              <a:rPr sz="2400" spc="-70" dirty="0">
                <a:solidFill>
                  <a:srgbClr val="434342"/>
                </a:solidFill>
                <a:uFill>
                  <a:solidFill>
                    <a:srgbClr val="434342"/>
                  </a:solidFill>
                </a:uFill>
                <a:cs typeface="+mn-lt"/>
              </a:rPr>
              <a:t>.</a:t>
            </a:r>
            <a:endParaRPr sz="2400">
              <a:cs typeface="+mn-lt"/>
            </a:endParaRPr>
          </a:p>
        </p:txBody>
      </p:sp>
      <p:pic>
        <p:nvPicPr>
          <p:cNvPr id="5" name="object 5"/>
          <p:cNvPicPr/>
          <p:nvPr/>
        </p:nvPicPr>
        <p:blipFill>
          <a:blip r:embed="rId1" cstate="print"/>
          <a:stretch>
            <a:fillRect/>
          </a:stretch>
        </p:blipFill>
        <p:spPr>
          <a:xfrm>
            <a:off x="5377099" y="1676400"/>
            <a:ext cx="3690699" cy="499192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3670" rIns="0" bIns="0" rtlCol="0">
            <a:spAutoFit/>
          </a:bodyPr>
          <a:lstStyle/>
          <a:p>
            <a:pPr marR="26670" algn="ctr">
              <a:lnSpc>
                <a:spcPct val="100000"/>
              </a:lnSpc>
              <a:spcBef>
                <a:spcPts val="1210"/>
              </a:spcBef>
            </a:pPr>
            <a:r>
              <a:rPr sz="3150" spc="-5" dirty="0"/>
              <a:t>Mesencéfalo</a:t>
            </a:r>
            <a:endParaRPr sz="3150"/>
          </a:p>
        </p:txBody>
      </p:sp>
      <p:sp>
        <p:nvSpPr>
          <p:cNvPr id="3" name="object 3"/>
          <p:cNvSpPr/>
          <p:nvPr/>
        </p:nvSpPr>
        <p:spPr>
          <a:xfrm>
            <a:off x="316900" y="4345622"/>
            <a:ext cx="4759960" cy="27940"/>
          </a:xfrm>
          <a:custGeom>
            <a:avLst/>
            <a:gdLst/>
            <a:ahLst/>
            <a:cxnLst/>
            <a:rect l="l" t="t" r="r" b="b"/>
            <a:pathLst>
              <a:path w="4759960" h="27939">
                <a:moveTo>
                  <a:pt x="4759949" y="27432"/>
                </a:moveTo>
                <a:lnTo>
                  <a:pt x="0" y="27432"/>
                </a:lnTo>
                <a:lnTo>
                  <a:pt x="0" y="0"/>
                </a:lnTo>
                <a:lnTo>
                  <a:pt x="4759949" y="0"/>
                </a:lnTo>
                <a:lnTo>
                  <a:pt x="4759949" y="27432"/>
                </a:lnTo>
                <a:close/>
              </a:path>
            </a:pathLst>
          </a:custGeom>
          <a:solidFill>
            <a:srgbClr val="434342"/>
          </a:solidFill>
        </p:spPr>
        <p:txBody>
          <a:bodyPr wrap="square" lIns="0" tIns="0" rIns="0" bIns="0" rtlCol="0"/>
          <a:lstStyle/>
          <a:p/>
        </p:txBody>
      </p:sp>
      <p:sp>
        <p:nvSpPr>
          <p:cNvPr id="4" name="object 4"/>
          <p:cNvSpPr txBox="1"/>
          <p:nvPr/>
        </p:nvSpPr>
        <p:spPr>
          <a:xfrm>
            <a:off x="205105" y="1594485"/>
            <a:ext cx="5062220" cy="473710"/>
          </a:xfrm>
          <a:prstGeom prst="rect">
            <a:avLst/>
          </a:prstGeom>
        </p:spPr>
        <p:txBody>
          <a:bodyPr vert="horz" wrap="square" lIns="0" tIns="1270" rIns="0" bIns="0" rtlCol="0">
            <a:spAutoFit/>
          </a:bodyPr>
          <a:lstStyle/>
          <a:p>
            <a:pPr marL="12700" marR="5080" algn="just">
              <a:lnSpc>
                <a:spcPct val="128000"/>
              </a:lnSpc>
              <a:spcBef>
                <a:spcPts val="10"/>
              </a:spcBef>
              <a:tabLst>
                <a:tab pos="443230" algn="l"/>
                <a:tab pos="1689100" algn="l"/>
                <a:tab pos="2989580" algn="l"/>
                <a:tab pos="3509645" algn="l"/>
                <a:tab pos="3985260" algn="l"/>
              </a:tabLst>
            </a:pPr>
            <a:r>
              <a:rPr sz="2400" spc="-40" dirty="0">
                <a:solidFill>
                  <a:srgbClr val="434342"/>
                </a:solidFill>
                <a:cs typeface="+mn-lt"/>
              </a:rPr>
              <a:t> </a:t>
            </a:r>
            <a:endParaRPr sz="2400">
              <a:cs typeface="+mn-lt"/>
            </a:endParaRPr>
          </a:p>
        </p:txBody>
      </p:sp>
      <p:pic>
        <p:nvPicPr>
          <p:cNvPr id="6" name="Picture 5" descr="tectum"/>
          <p:cNvPicPr>
            <a:picLocks noChangeAspect="1"/>
          </p:cNvPicPr>
          <p:nvPr/>
        </p:nvPicPr>
        <p:blipFill>
          <a:blip r:embed="rId1"/>
          <a:stretch>
            <a:fillRect/>
          </a:stretch>
        </p:blipFill>
        <p:spPr>
          <a:xfrm>
            <a:off x="5334000" y="1604010"/>
            <a:ext cx="3064510" cy="1896110"/>
          </a:xfrm>
          <a:prstGeom prst="rect">
            <a:avLst/>
          </a:prstGeom>
        </p:spPr>
      </p:pic>
      <p:pic>
        <p:nvPicPr>
          <p:cNvPr id="7" name="Picture 6" descr="Mid-Brain_Different_Parts"/>
          <p:cNvPicPr>
            <a:picLocks noChangeAspect="1"/>
          </p:cNvPicPr>
          <p:nvPr/>
        </p:nvPicPr>
        <p:blipFill>
          <a:blip r:embed="rId2"/>
          <a:stretch>
            <a:fillRect/>
          </a:stretch>
        </p:blipFill>
        <p:spPr>
          <a:xfrm>
            <a:off x="182245" y="1604010"/>
            <a:ext cx="5107305" cy="308102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65125" rIns="0" bIns="0" rtlCol="0">
            <a:spAutoFit/>
          </a:bodyPr>
          <a:lstStyle/>
          <a:p>
            <a:pPr marR="26670" algn="ctr">
              <a:lnSpc>
                <a:spcPct val="100000"/>
              </a:lnSpc>
              <a:spcBef>
                <a:spcPts val="2875"/>
              </a:spcBef>
            </a:pPr>
            <a:r>
              <a:rPr spc="-5" dirty="0"/>
              <a:t>Mesencéfalo</a:t>
            </a:r>
            <a:endParaRPr spc="-5" dirty="0"/>
          </a:p>
        </p:txBody>
      </p:sp>
      <p:pic>
        <p:nvPicPr>
          <p:cNvPr id="10" name="object 10"/>
          <p:cNvPicPr/>
          <p:nvPr/>
        </p:nvPicPr>
        <p:blipFill>
          <a:blip r:embed="rId1" cstate="print"/>
          <a:stretch>
            <a:fillRect/>
          </a:stretch>
        </p:blipFill>
        <p:spPr>
          <a:xfrm>
            <a:off x="5377099" y="1676400"/>
            <a:ext cx="3690699" cy="4991924"/>
          </a:xfrm>
          <a:prstGeom prst="rect">
            <a:avLst/>
          </a:prstGeom>
        </p:spPr>
      </p:pic>
      <p:sp>
        <p:nvSpPr>
          <p:cNvPr id="11" name="Text Box 10"/>
          <p:cNvSpPr txBox="1"/>
          <p:nvPr/>
        </p:nvSpPr>
        <p:spPr>
          <a:xfrm>
            <a:off x="274320" y="1676400"/>
            <a:ext cx="4794250" cy="5241925"/>
          </a:xfrm>
          <a:prstGeom prst="rect">
            <a:avLst/>
          </a:prstGeom>
          <a:noFill/>
        </p:spPr>
        <p:txBody>
          <a:bodyPr wrap="square" rtlCol="0">
            <a:spAutoFit/>
          </a:bodyPr>
          <a:p>
            <a:pPr algn="just">
              <a:lnSpc>
                <a:spcPct val="120000"/>
              </a:lnSpc>
            </a:pPr>
            <a:r>
              <a:rPr lang="en-US" sz="2400"/>
              <a:t>El </a:t>
            </a:r>
            <a:r>
              <a:rPr lang="en-US" sz="2400" b="1"/>
              <a:t>tegmentum </a:t>
            </a:r>
            <a:r>
              <a:rPr lang="en-US" sz="2400"/>
              <a:t>es la división del mesencéfalo ventral al</a:t>
            </a:r>
            <a:r>
              <a:rPr lang="es-ES_tradnl" altLang="en-US" sz="2400"/>
              <a:t> </a:t>
            </a:r>
            <a:r>
              <a:rPr lang="en-US" sz="2400"/>
              <a:t>téctum</a:t>
            </a:r>
            <a:r>
              <a:rPr lang="es-ES_tradnl" altLang="en-US" sz="2400"/>
              <a:t>, a</a:t>
            </a:r>
            <a:r>
              <a:rPr lang="en-US" sz="2400"/>
              <a:t>demás de la formación reticular y de los fascículos que lo atraviesan, el tegmentum </a:t>
            </a:r>
            <a:r>
              <a:rPr lang="en-US" sz="2400" u="sng"/>
              <a:t>contiene tres estructuras «coloreadas»</a:t>
            </a:r>
            <a:r>
              <a:rPr lang="es-ES_tradnl" altLang="en-US" sz="2400" u="sng"/>
              <a:t>:</a:t>
            </a:r>
            <a:endParaRPr lang="es-ES_tradnl" altLang="en-US" sz="2400" u="sng"/>
          </a:p>
          <a:p>
            <a:pPr algn="just">
              <a:lnSpc>
                <a:spcPct val="120000"/>
              </a:lnSpc>
            </a:pPr>
            <a:r>
              <a:rPr lang="en-US" sz="2400" u="sng"/>
              <a:t>la sustancia gris periacueductal, </a:t>
            </a:r>
            <a:endParaRPr lang="en-US" sz="2400" u="sng"/>
          </a:p>
          <a:p>
            <a:pPr algn="just">
              <a:lnSpc>
                <a:spcPct val="120000"/>
              </a:lnSpc>
            </a:pPr>
            <a:r>
              <a:rPr lang="en-US" sz="2400" u="sng"/>
              <a:t>la sustan</a:t>
            </a:r>
            <a:r>
              <a:rPr lang="es-ES_tradnl" altLang="en-US" sz="2400" u="sng"/>
              <a:t>c</a:t>
            </a:r>
            <a:r>
              <a:rPr lang="en-US" sz="2400" u="sng"/>
              <a:t>ia negra y </a:t>
            </a:r>
            <a:endParaRPr lang="en-US" sz="2400" u="sng"/>
          </a:p>
          <a:p>
            <a:pPr algn="just">
              <a:lnSpc>
                <a:spcPct val="120000"/>
              </a:lnSpc>
            </a:pPr>
            <a:r>
              <a:rPr lang="en-US" sz="2400" u="sng"/>
              <a:t>el núcleo rojo</a:t>
            </a:r>
            <a:r>
              <a:rPr lang="es-ES_tradnl" altLang="en-US" sz="2400" u="sng"/>
              <a:t>.</a:t>
            </a:r>
            <a:endParaRPr lang="es-ES_tradnl" altLang="en-US" sz="2400" u="sng"/>
          </a:p>
          <a:p>
            <a:pPr algn="just"/>
            <a:r>
              <a:rPr lang="en-US"/>
              <a:t> </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93700" rIns="0" bIns="0" rtlCol="0">
            <a:spAutoFit/>
          </a:bodyPr>
          <a:lstStyle/>
          <a:p>
            <a:pPr marR="26670" algn="ctr">
              <a:lnSpc>
                <a:spcPct val="100000"/>
              </a:lnSpc>
              <a:spcBef>
                <a:spcPts val="3100"/>
              </a:spcBef>
            </a:pPr>
            <a:r>
              <a:rPr sz="3150" spc="-5" dirty="0"/>
              <a:t>Mesencéfalo</a:t>
            </a:r>
            <a:endParaRPr sz="3150"/>
          </a:p>
        </p:txBody>
      </p:sp>
      <p:sp>
        <p:nvSpPr>
          <p:cNvPr id="3" name="object 3"/>
          <p:cNvSpPr txBox="1"/>
          <p:nvPr/>
        </p:nvSpPr>
        <p:spPr>
          <a:xfrm>
            <a:off x="263525" y="1463675"/>
            <a:ext cx="5670550" cy="5334635"/>
          </a:xfrm>
          <a:prstGeom prst="rect">
            <a:avLst/>
          </a:prstGeom>
        </p:spPr>
        <p:txBody>
          <a:bodyPr vert="horz" wrap="square" lIns="0" tIns="11430" rIns="0" bIns="0" rtlCol="0">
            <a:spAutoFit/>
          </a:bodyPr>
          <a:lstStyle/>
          <a:p>
            <a:pPr marL="12700" marR="8255" algn="just">
              <a:lnSpc>
                <a:spcPct val="143000"/>
              </a:lnSpc>
              <a:spcBef>
                <a:spcPts val="90"/>
              </a:spcBef>
            </a:pPr>
            <a:r>
              <a:rPr sz="2400" spc="80" dirty="0">
                <a:solidFill>
                  <a:srgbClr val="434342"/>
                </a:solidFill>
                <a:cs typeface="+mn-lt"/>
              </a:rPr>
              <a:t>La </a:t>
            </a:r>
            <a:r>
              <a:rPr sz="2400" b="1" spc="5" dirty="0">
                <a:solidFill>
                  <a:srgbClr val="434342"/>
                </a:solidFill>
                <a:cs typeface="+mn-lt"/>
              </a:rPr>
              <a:t>sustancia </a:t>
            </a:r>
            <a:r>
              <a:rPr sz="2400" b="1" spc="-80" dirty="0">
                <a:solidFill>
                  <a:srgbClr val="434342"/>
                </a:solidFill>
                <a:cs typeface="+mn-lt"/>
              </a:rPr>
              <a:t>gris </a:t>
            </a:r>
            <a:r>
              <a:rPr sz="2400" b="1" spc="80" dirty="0">
                <a:solidFill>
                  <a:srgbClr val="434342"/>
                </a:solidFill>
                <a:cs typeface="+mn-lt"/>
              </a:rPr>
              <a:t>periacueductal </a:t>
            </a:r>
            <a:r>
              <a:rPr sz="2400" b="1" spc="-570" dirty="0">
                <a:solidFill>
                  <a:srgbClr val="434342"/>
                </a:solidFill>
                <a:cs typeface="+mn-lt"/>
              </a:rPr>
              <a:t> </a:t>
            </a:r>
            <a:r>
              <a:rPr sz="2400" spc="-15" dirty="0">
                <a:solidFill>
                  <a:srgbClr val="434342"/>
                </a:solidFill>
                <a:cs typeface="+mn-lt"/>
              </a:rPr>
              <a:t>es</a:t>
            </a:r>
            <a:r>
              <a:rPr sz="2400" spc="-10" dirty="0">
                <a:solidFill>
                  <a:srgbClr val="434342"/>
                </a:solidFill>
                <a:cs typeface="+mn-lt"/>
              </a:rPr>
              <a:t> </a:t>
            </a:r>
            <a:r>
              <a:rPr sz="2400" spc="55" dirty="0">
                <a:solidFill>
                  <a:srgbClr val="434342"/>
                </a:solidFill>
                <a:cs typeface="+mn-lt"/>
              </a:rPr>
              <a:t>la</a:t>
            </a:r>
            <a:r>
              <a:rPr sz="2400" spc="60" dirty="0">
                <a:solidFill>
                  <a:srgbClr val="434342"/>
                </a:solidFill>
                <a:cs typeface="+mn-lt"/>
              </a:rPr>
              <a:t> </a:t>
            </a:r>
            <a:r>
              <a:rPr sz="2400" i="1" spc="85" dirty="0">
                <a:solidFill>
                  <a:srgbClr val="434342"/>
                </a:solidFill>
                <a:cs typeface="+mn-lt"/>
              </a:rPr>
              <a:t>sustancia</a:t>
            </a:r>
            <a:r>
              <a:rPr sz="2400" i="1" spc="90" dirty="0">
                <a:solidFill>
                  <a:srgbClr val="434342"/>
                </a:solidFill>
                <a:cs typeface="+mn-lt"/>
              </a:rPr>
              <a:t> </a:t>
            </a:r>
            <a:r>
              <a:rPr sz="2400" i="1" spc="-15" dirty="0">
                <a:solidFill>
                  <a:srgbClr val="434342"/>
                </a:solidFill>
                <a:cs typeface="+mn-lt"/>
              </a:rPr>
              <a:t>gris</a:t>
            </a:r>
            <a:r>
              <a:rPr sz="2400" i="1" spc="555" dirty="0">
                <a:solidFill>
                  <a:srgbClr val="434342"/>
                </a:solidFill>
                <a:cs typeface="+mn-lt"/>
              </a:rPr>
              <a:t> </a:t>
            </a:r>
            <a:r>
              <a:rPr sz="2400" spc="110" dirty="0">
                <a:solidFill>
                  <a:srgbClr val="434342"/>
                </a:solidFill>
                <a:cs typeface="+mn-lt"/>
              </a:rPr>
              <a:t>que</a:t>
            </a:r>
            <a:r>
              <a:rPr sz="2400" spc="114" dirty="0">
                <a:solidFill>
                  <a:srgbClr val="434342"/>
                </a:solidFill>
                <a:cs typeface="+mn-lt"/>
              </a:rPr>
              <a:t> </a:t>
            </a:r>
            <a:r>
              <a:rPr sz="2400" spc="-20" dirty="0">
                <a:solidFill>
                  <a:srgbClr val="434342"/>
                </a:solidFill>
                <a:cs typeface="+mn-lt"/>
              </a:rPr>
              <a:t>se </a:t>
            </a:r>
            <a:r>
              <a:rPr sz="2400" spc="-15" dirty="0">
                <a:solidFill>
                  <a:srgbClr val="434342"/>
                </a:solidFill>
                <a:cs typeface="+mn-lt"/>
              </a:rPr>
              <a:t> </a:t>
            </a:r>
            <a:r>
              <a:rPr sz="2400" spc="15" dirty="0">
                <a:solidFill>
                  <a:srgbClr val="434342"/>
                </a:solidFill>
                <a:cs typeface="+mn-lt"/>
              </a:rPr>
              <a:t>localiza </a:t>
            </a:r>
            <a:r>
              <a:rPr sz="2400" spc="105" dirty="0">
                <a:solidFill>
                  <a:srgbClr val="434342"/>
                </a:solidFill>
                <a:cs typeface="+mn-lt"/>
              </a:rPr>
              <a:t>en </a:t>
            </a:r>
            <a:r>
              <a:rPr sz="2400" spc="-20" dirty="0">
                <a:solidFill>
                  <a:srgbClr val="434342"/>
                </a:solidFill>
                <a:cs typeface="+mn-lt"/>
              </a:rPr>
              <a:t>torno </a:t>
            </a:r>
            <a:r>
              <a:rPr sz="2400" spc="55" dirty="0">
                <a:solidFill>
                  <a:srgbClr val="434342"/>
                </a:solidFill>
                <a:cs typeface="+mn-lt"/>
              </a:rPr>
              <a:t>al </a:t>
            </a:r>
            <a:r>
              <a:rPr sz="2400" spc="140" dirty="0">
                <a:solidFill>
                  <a:srgbClr val="434342"/>
                </a:solidFill>
                <a:cs typeface="+mn-lt"/>
              </a:rPr>
              <a:t>acueducto </a:t>
            </a:r>
            <a:r>
              <a:rPr sz="2400" spc="145" dirty="0">
                <a:solidFill>
                  <a:srgbClr val="434342"/>
                </a:solidFill>
                <a:cs typeface="+mn-lt"/>
              </a:rPr>
              <a:t> </a:t>
            </a:r>
            <a:r>
              <a:rPr sz="2400" spc="50" dirty="0">
                <a:solidFill>
                  <a:srgbClr val="434342"/>
                </a:solidFill>
                <a:cs typeface="+mn-lt"/>
              </a:rPr>
              <a:t>cerebral,</a:t>
            </a:r>
            <a:r>
              <a:rPr sz="2400" spc="55" dirty="0">
                <a:solidFill>
                  <a:srgbClr val="434342"/>
                </a:solidFill>
                <a:cs typeface="+mn-lt"/>
              </a:rPr>
              <a:t> </a:t>
            </a:r>
            <a:r>
              <a:rPr sz="2400" spc="15" dirty="0">
                <a:solidFill>
                  <a:srgbClr val="434342"/>
                </a:solidFill>
                <a:cs typeface="+mn-lt"/>
              </a:rPr>
              <a:t>el</a:t>
            </a:r>
            <a:r>
              <a:rPr sz="2400" spc="20" dirty="0">
                <a:solidFill>
                  <a:srgbClr val="434342"/>
                </a:solidFill>
                <a:cs typeface="+mn-lt"/>
              </a:rPr>
              <a:t> </a:t>
            </a:r>
            <a:r>
              <a:rPr sz="2400" spc="105" dirty="0">
                <a:solidFill>
                  <a:srgbClr val="434342"/>
                </a:solidFill>
                <a:cs typeface="+mn-lt"/>
              </a:rPr>
              <a:t>conducto</a:t>
            </a:r>
            <a:r>
              <a:rPr sz="2400" spc="110" dirty="0">
                <a:solidFill>
                  <a:srgbClr val="434342"/>
                </a:solidFill>
                <a:cs typeface="+mn-lt"/>
              </a:rPr>
              <a:t> que </a:t>
            </a:r>
            <a:r>
              <a:rPr sz="2400" spc="114" dirty="0">
                <a:solidFill>
                  <a:srgbClr val="434342"/>
                </a:solidFill>
                <a:cs typeface="+mn-lt"/>
              </a:rPr>
              <a:t> </a:t>
            </a:r>
            <a:r>
              <a:rPr sz="2400" spc="105" dirty="0">
                <a:solidFill>
                  <a:srgbClr val="434342"/>
                </a:solidFill>
                <a:cs typeface="+mn-lt"/>
              </a:rPr>
              <a:t>comunica</a:t>
            </a:r>
            <a:r>
              <a:rPr sz="2400" spc="110" dirty="0">
                <a:solidFill>
                  <a:srgbClr val="434342"/>
                </a:solidFill>
                <a:cs typeface="+mn-lt"/>
              </a:rPr>
              <a:t> </a:t>
            </a:r>
            <a:r>
              <a:rPr sz="2400" spc="15" dirty="0">
                <a:solidFill>
                  <a:srgbClr val="434342"/>
                </a:solidFill>
                <a:cs typeface="+mn-lt"/>
              </a:rPr>
              <a:t>el</a:t>
            </a:r>
            <a:r>
              <a:rPr sz="2400" spc="20" dirty="0">
                <a:solidFill>
                  <a:srgbClr val="434342"/>
                </a:solidFill>
                <a:cs typeface="+mn-lt"/>
              </a:rPr>
              <a:t> </a:t>
            </a:r>
            <a:r>
              <a:rPr sz="2400" spc="35" dirty="0">
                <a:solidFill>
                  <a:srgbClr val="434342"/>
                </a:solidFill>
                <a:cs typeface="+mn-lt"/>
              </a:rPr>
              <a:t>tercer</a:t>
            </a:r>
            <a:r>
              <a:rPr sz="2400" spc="40" dirty="0">
                <a:solidFill>
                  <a:srgbClr val="434342"/>
                </a:solidFill>
                <a:cs typeface="+mn-lt"/>
              </a:rPr>
              <a:t> </a:t>
            </a:r>
            <a:r>
              <a:rPr sz="2400" dirty="0">
                <a:solidFill>
                  <a:srgbClr val="434342"/>
                </a:solidFill>
                <a:cs typeface="+mn-lt"/>
              </a:rPr>
              <a:t>ventrículo </a:t>
            </a:r>
            <a:r>
              <a:rPr sz="2400" spc="-650" dirty="0">
                <a:solidFill>
                  <a:srgbClr val="434342"/>
                </a:solidFill>
                <a:cs typeface="+mn-lt"/>
              </a:rPr>
              <a:t> </a:t>
            </a:r>
            <a:r>
              <a:rPr sz="2400" spc="135" dirty="0">
                <a:solidFill>
                  <a:srgbClr val="434342"/>
                </a:solidFill>
                <a:cs typeface="+mn-lt"/>
              </a:rPr>
              <a:t>con</a:t>
            </a:r>
            <a:r>
              <a:rPr sz="2400" spc="-85" dirty="0">
                <a:solidFill>
                  <a:srgbClr val="434342"/>
                </a:solidFill>
                <a:cs typeface="+mn-lt"/>
              </a:rPr>
              <a:t> </a:t>
            </a:r>
            <a:r>
              <a:rPr sz="2400" spc="15" dirty="0">
                <a:solidFill>
                  <a:srgbClr val="434342"/>
                </a:solidFill>
                <a:cs typeface="+mn-lt"/>
              </a:rPr>
              <a:t>el</a:t>
            </a:r>
            <a:r>
              <a:rPr sz="2400" spc="-80" dirty="0">
                <a:solidFill>
                  <a:srgbClr val="434342"/>
                </a:solidFill>
                <a:cs typeface="+mn-lt"/>
              </a:rPr>
              <a:t> </a:t>
            </a:r>
            <a:r>
              <a:rPr sz="2400" spc="45" dirty="0">
                <a:solidFill>
                  <a:srgbClr val="434342"/>
                </a:solidFill>
                <a:cs typeface="+mn-lt"/>
              </a:rPr>
              <a:t>cuarto.</a:t>
            </a:r>
            <a:endParaRPr sz="2400">
              <a:cs typeface="+mn-lt"/>
            </a:endParaRPr>
          </a:p>
          <a:p>
            <a:pPr marL="12700" marR="5080" algn="just">
              <a:lnSpc>
                <a:spcPct val="143000"/>
              </a:lnSpc>
              <a:spcBef>
                <a:spcPts val="360"/>
              </a:spcBef>
            </a:pPr>
            <a:r>
              <a:rPr sz="2400" spc="10" dirty="0">
                <a:solidFill>
                  <a:srgbClr val="434342"/>
                </a:solidFill>
                <a:cs typeface="+mn-lt"/>
              </a:rPr>
              <a:t>Ambos, </a:t>
            </a:r>
            <a:r>
              <a:rPr sz="2400" i="1" spc="120" dirty="0">
                <a:solidFill>
                  <a:srgbClr val="434342"/>
                </a:solidFill>
                <a:cs typeface="+mn-lt"/>
              </a:rPr>
              <a:t>la </a:t>
            </a:r>
            <a:r>
              <a:rPr sz="2400" b="1" i="1" spc="5" dirty="0">
                <a:solidFill>
                  <a:srgbClr val="434342"/>
                </a:solidFill>
                <a:cs typeface="+mn-lt"/>
              </a:rPr>
              <a:t>sustancia </a:t>
            </a:r>
            <a:r>
              <a:rPr sz="2400" b="1" i="1" spc="80" dirty="0">
                <a:solidFill>
                  <a:srgbClr val="434342"/>
                </a:solidFill>
                <a:cs typeface="+mn-lt"/>
              </a:rPr>
              <a:t>negra </a:t>
            </a:r>
            <a:r>
              <a:rPr sz="2400" b="1" i="1" spc="70" dirty="0">
                <a:solidFill>
                  <a:srgbClr val="434342"/>
                </a:solidFill>
                <a:cs typeface="+mn-lt"/>
              </a:rPr>
              <a:t>y </a:t>
            </a:r>
            <a:r>
              <a:rPr sz="2400" b="1" i="1" spc="55" dirty="0">
                <a:solidFill>
                  <a:srgbClr val="434342"/>
                </a:solidFill>
                <a:cs typeface="+mn-lt"/>
              </a:rPr>
              <a:t>el </a:t>
            </a:r>
            <a:r>
              <a:rPr sz="2400" b="1" i="1" spc="60" dirty="0">
                <a:solidFill>
                  <a:srgbClr val="434342"/>
                </a:solidFill>
                <a:cs typeface="+mn-lt"/>
              </a:rPr>
              <a:t> </a:t>
            </a:r>
            <a:r>
              <a:rPr sz="2400" b="1" i="1" spc="65" dirty="0">
                <a:solidFill>
                  <a:srgbClr val="434342"/>
                </a:solidFill>
                <a:cs typeface="+mn-lt"/>
              </a:rPr>
              <a:t>núcleo </a:t>
            </a:r>
            <a:r>
              <a:rPr sz="2400" b="1" i="1" dirty="0">
                <a:solidFill>
                  <a:srgbClr val="434342"/>
                </a:solidFill>
                <a:cs typeface="+mn-lt"/>
              </a:rPr>
              <a:t>rojo,</a:t>
            </a:r>
            <a:r>
              <a:rPr sz="2400" b="1" i="1" spc="5" dirty="0">
                <a:solidFill>
                  <a:srgbClr val="434342"/>
                </a:solidFill>
                <a:cs typeface="+mn-lt"/>
              </a:rPr>
              <a:t> </a:t>
            </a:r>
            <a:r>
              <a:rPr sz="2400" i="1" spc="45" dirty="0">
                <a:solidFill>
                  <a:srgbClr val="434342"/>
                </a:solidFill>
                <a:cs typeface="+mn-lt"/>
              </a:rPr>
              <a:t>son </a:t>
            </a:r>
            <a:r>
              <a:rPr sz="2400" i="1" spc="170" dirty="0">
                <a:solidFill>
                  <a:srgbClr val="434342"/>
                </a:solidFill>
                <a:cs typeface="+mn-lt"/>
              </a:rPr>
              <a:t>componentes </a:t>
            </a:r>
            <a:r>
              <a:rPr sz="2400" i="1" spc="175" dirty="0">
                <a:solidFill>
                  <a:srgbClr val="434342"/>
                </a:solidFill>
                <a:cs typeface="+mn-lt"/>
              </a:rPr>
              <a:t> </a:t>
            </a:r>
            <a:r>
              <a:rPr sz="2400" i="1" spc="120" dirty="0">
                <a:solidFill>
                  <a:srgbClr val="434342"/>
                </a:solidFill>
                <a:cs typeface="+mn-lt"/>
              </a:rPr>
              <a:t>importantes</a:t>
            </a:r>
            <a:r>
              <a:rPr sz="2400" i="1" spc="125" dirty="0">
                <a:solidFill>
                  <a:srgbClr val="434342"/>
                </a:solidFill>
                <a:cs typeface="+mn-lt"/>
              </a:rPr>
              <a:t> </a:t>
            </a:r>
            <a:r>
              <a:rPr sz="2400" i="1" spc="155" dirty="0">
                <a:solidFill>
                  <a:srgbClr val="434342"/>
                </a:solidFill>
                <a:cs typeface="+mn-lt"/>
              </a:rPr>
              <a:t>del</a:t>
            </a:r>
            <a:r>
              <a:rPr sz="2400" i="1" spc="160" dirty="0">
                <a:solidFill>
                  <a:srgbClr val="434342"/>
                </a:solidFill>
                <a:cs typeface="+mn-lt"/>
              </a:rPr>
              <a:t> </a:t>
            </a:r>
            <a:r>
              <a:rPr sz="2400" i="1" spc="55" dirty="0">
                <a:solidFill>
                  <a:srgbClr val="434342"/>
                </a:solidFill>
                <a:cs typeface="+mn-lt"/>
              </a:rPr>
              <a:t>sistema </a:t>
            </a:r>
            <a:r>
              <a:rPr sz="2400" i="1" spc="-570" dirty="0">
                <a:solidFill>
                  <a:srgbClr val="434342"/>
                </a:solidFill>
                <a:cs typeface="+mn-lt"/>
              </a:rPr>
              <a:t> </a:t>
            </a:r>
            <a:r>
              <a:rPr sz="2400" i="1" spc="60" dirty="0">
                <a:solidFill>
                  <a:srgbClr val="434342"/>
                </a:solidFill>
                <a:cs typeface="+mn-lt"/>
              </a:rPr>
              <a:t>sensitivo-motor</a:t>
            </a:r>
            <a:r>
              <a:rPr sz="2400" spc="60" dirty="0">
                <a:solidFill>
                  <a:srgbClr val="434342"/>
                </a:solidFill>
                <a:cs typeface="+mn-lt"/>
              </a:rPr>
              <a:t>.</a:t>
            </a:r>
            <a:endParaRPr sz="2400">
              <a:cs typeface="+mn-lt"/>
            </a:endParaRPr>
          </a:p>
        </p:txBody>
      </p:sp>
      <p:pic>
        <p:nvPicPr>
          <p:cNvPr id="6" name="object 6"/>
          <p:cNvPicPr/>
          <p:nvPr/>
        </p:nvPicPr>
        <p:blipFill>
          <a:blip r:embed="rId1" cstate="print"/>
          <a:stretch>
            <a:fillRect/>
          </a:stretch>
        </p:blipFill>
        <p:spPr>
          <a:xfrm>
            <a:off x="6324600" y="2362200"/>
            <a:ext cx="1978025" cy="264223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93700" rIns="0" bIns="0" rtlCol="0">
            <a:spAutoFit/>
          </a:bodyPr>
          <a:lstStyle/>
          <a:p>
            <a:pPr marR="26670" algn="ctr">
              <a:lnSpc>
                <a:spcPct val="100000"/>
              </a:lnSpc>
              <a:spcBef>
                <a:spcPts val="3100"/>
              </a:spcBef>
            </a:pPr>
            <a:r>
              <a:rPr sz="3150" spc="-5" dirty="0"/>
              <a:t>Mesencéfalo</a:t>
            </a:r>
            <a:endParaRPr sz="3150"/>
          </a:p>
        </p:txBody>
      </p:sp>
      <p:pic>
        <p:nvPicPr>
          <p:cNvPr id="4" name="Picture 3" descr="Midbrain"/>
          <p:cNvPicPr>
            <a:picLocks noChangeAspect="1"/>
          </p:cNvPicPr>
          <p:nvPr/>
        </p:nvPicPr>
        <p:blipFill>
          <a:blip r:embed="rId1"/>
          <a:stretch>
            <a:fillRect/>
          </a:stretch>
        </p:blipFill>
        <p:spPr>
          <a:xfrm>
            <a:off x="219075" y="1604010"/>
            <a:ext cx="8641080" cy="47974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543050" y="1652424"/>
            <a:ext cx="6506124" cy="5205574"/>
          </a:xfrm>
          <a:prstGeom prst="rect">
            <a:avLst/>
          </a:prstGeom>
        </p:spPr>
      </p:pic>
      <p:sp>
        <p:nvSpPr>
          <p:cNvPr id="3" name="object 3"/>
          <p:cNvSpPr txBox="1">
            <a:spLocks noGrp="1"/>
          </p:cNvSpPr>
          <p:nvPr>
            <p:ph type="title"/>
          </p:nvPr>
        </p:nvSpPr>
        <p:spPr>
          <a:xfrm>
            <a:off x="1221393" y="664845"/>
            <a:ext cx="6401435" cy="558800"/>
          </a:xfrm>
          <a:prstGeom prst="rect">
            <a:avLst/>
          </a:prstGeom>
        </p:spPr>
        <p:txBody>
          <a:bodyPr vert="horz" wrap="square" lIns="0" tIns="12700" rIns="0" bIns="0" rtlCol="0">
            <a:spAutoFit/>
          </a:bodyPr>
          <a:lstStyle/>
          <a:p>
            <a:pPr marL="12700">
              <a:lnSpc>
                <a:spcPct val="100000"/>
              </a:lnSpc>
              <a:spcBef>
                <a:spcPts val="100"/>
              </a:spcBef>
            </a:pPr>
            <a:r>
              <a:rPr spc="-10" dirty="0"/>
              <a:t>Las</a:t>
            </a:r>
            <a:r>
              <a:rPr spc="-25" dirty="0"/>
              <a:t> </a:t>
            </a:r>
            <a:r>
              <a:rPr spc="-10" dirty="0"/>
              <a:t>cinco</a:t>
            </a:r>
            <a:r>
              <a:rPr spc="-25" dirty="0"/>
              <a:t> </a:t>
            </a:r>
            <a:r>
              <a:rPr spc="-10" dirty="0"/>
              <a:t>divisiones</a:t>
            </a:r>
            <a:r>
              <a:rPr spc="-25" dirty="0"/>
              <a:t> </a:t>
            </a:r>
            <a:r>
              <a:rPr spc="-10" dirty="0"/>
              <a:t>del</a:t>
            </a:r>
            <a:r>
              <a:rPr spc="-25" dirty="0"/>
              <a:t> </a:t>
            </a:r>
            <a:r>
              <a:rPr dirty="0"/>
              <a:t>encéfalo</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65125" rIns="0" bIns="0" rtlCol="0">
            <a:spAutoFit/>
          </a:bodyPr>
          <a:lstStyle/>
          <a:p>
            <a:pPr marR="26670" algn="ctr">
              <a:lnSpc>
                <a:spcPct val="100000"/>
              </a:lnSpc>
              <a:spcBef>
                <a:spcPts val="2875"/>
              </a:spcBef>
            </a:pPr>
            <a:r>
              <a:rPr spc="-5" dirty="0"/>
              <a:t>Diencéfalo</a:t>
            </a:r>
            <a:endParaRPr spc="-5" dirty="0"/>
          </a:p>
        </p:txBody>
      </p:sp>
      <p:pic>
        <p:nvPicPr>
          <p:cNvPr id="5" name="object 3"/>
          <p:cNvPicPr/>
          <p:nvPr/>
        </p:nvPicPr>
        <p:blipFill>
          <a:blip r:embed="rId1" cstate="print"/>
          <a:stretch>
            <a:fillRect/>
          </a:stretch>
        </p:blipFill>
        <p:spPr>
          <a:xfrm>
            <a:off x="320040" y="1691005"/>
            <a:ext cx="8585835" cy="182943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9960" y="659389"/>
            <a:ext cx="1909445" cy="505459"/>
          </a:xfrm>
          <a:prstGeom prst="rect">
            <a:avLst/>
          </a:prstGeom>
        </p:spPr>
        <p:txBody>
          <a:bodyPr vert="horz" wrap="square" lIns="0" tIns="12700" rIns="0" bIns="0" rtlCol="0">
            <a:spAutoFit/>
          </a:bodyPr>
          <a:lstStyle/>
          <a:p>
            <a:pPr marL="12700">
              <a:lnSpc>
                <a:spcPct val="100000"/>
              </a:lnSpc>
              <a:spcBef>
                <a:spcPts val="100"/>
              </a:spcBef>
            </a:pPr>
            <a:r>
              <a:rPr sz="3150" spc="-5" dirty="0"/>
              <a:t>Diencéfalo</a:t>
            </a:r>
            <a:endParaRPr sz="3150"/>
          </a:p>
        </p:txBody>
      </p:sp>
      <p:pic>
        <p:nvPicPr>
          <p:cNvPr id="3" name="object 3"/>
          <p:cNvPicPr/>
          <p:nvPr/>
        </p:nvPicPr>
        <p:blipFill>
          <a:blip r:embed="rId1" cstate="print"/>
          <a:stretch>
            <a:fillRect/>
          </a:stretch>
        </p:blipFill>
        <p:spPr>
          <a:xfrm>
            <a:off x="355974" y="1828800"/>
            <a:ext cx="8417923" cy="430147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9960" y="659389"/>
            <a:ext cx="1909445" cy="505459"/>
          </a:xfrm>
          <a:prstGeom prst="rect">
            <a:avLst/>
          </a:prstGeom>
        </p:spPr>
        <p:txBody>
          <a:bodyPr vert="horz" wrap="square" lIns="0" tIns="12700" rIns="0" bIns="0" rtlCol="0">
            <a:spAutoFit/>
          </a:bodyPr>
          <a:lstStyle/>
          <a:p>
            <a:pPr marL="12700">
              <a:lnSpc>
                <a:spcPct val="100000"/>
              </a:lnSpc>
              <a:spcBef>
                <a:spcPts val="100"/>
              </a:spcBef>
            </a:pPr>
            <a:r>
              <a:rPr sz="3150" spc="-5" dirty="0"/>
              <a:t>Diencéfalo</a:t>
            </a:r>
            <a:endParaRPr sz="3150"/>
          </a:p>
        </p:txBody>
      </p:sp>
      <p:pic>
        <p:nvPicPr>
          <p:cNvPr id="4" name="Picture 3" descr="TALAMO"/>
          <p:cNvPicPr>
            <a:picLocks noChangeAspect="1"/>
          </p:cNvPicPr>
          <p:nvPr/>
        </p:nvPicPr>
        <p:blipFill>
          <a:blip r:embed="rId1"/>
          <a:stretch>
            <a:fillRect/>
          </a:stretch>
        </p:blipFill>
        <p:spPr>
          <a:xfrm>
            <a:off x="1443355" y="1581150"/>
            <a:ext cx="6115050" cy="512254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93700" rIns="0" bIns="0" rtlCol="0">
            <a:spAutoFit/>
          </a:bodyPr>
          <a:lstStyle/>
          <a:p>
            <a:pPr marR="26670" algn="ctr">
              <a:lnSpc>
                <a:spcPct val="100000"/>
              </a:lnSpc>
              <a:spcBef>
                <a:spcPts val="3100"/>
              </a:spcBef>
            </a:pPr>
            <a:r>
              <a:rPr sz="3150" spc="-5" dirty="0"/>
              <a:t>Diencéfalo</a:t>
            </a:r>
            <a:endParaRPr sz="3150"/>
          </a:p>
        </p:txBody>
      </p:sp>
      <p:sp>
        <p:nvSpPr>
          <p:cNvPr id="3" name="object 3"/>
          <p:cNvSpPr txBox="1"/>
          <p:nvPr/>
        </p:nvSpPr>
        <p:spPr>
          <a:xfrm>
            <a:off x="301625" y="1707286"/>
            <a:ext cx="5048885" cy="5534025"/>
          </a:xfrm>
          <a:prstGeom prst="rect">
            <a:avLst/>
          </a:prstGeom>
        </p:spPr>
        <p:txBody>
          <a:bodyPr vert="horz" wrap="square" lIns="0" tIns="83820" rIns="0" bIns="0" rtlCol="0">
            <a:spAutoFit/>
          </a:bodyPr>
          <a:lstStyle/>
          <a:p>
            <a:pPr marL="12700" marR="7620" algn="just">
              <a:lnSpc>
                <a:spcPct val="150000"/>
              </a:lnSpc>
              <a:spcBef>
                <a:spcPts val="660"/>
              </a:spcBef>
            </a:pPr>
            <a:r>
              <a:rPr sz="2400" spc="-120" dirty="0">
                <a:solidFill>
                  <a:srgbClr val="434342"/>
                </a:solidFill>
                <a:cs typeface="+mn-lt"/>
              </a:rPr>
              <a:t>El</a:t>
            </a:r>
            <a:r>
              <a:rPr sz="2400" spc="-114" dirty="0">
                <a:solidFill>
                  <a:srgbClr val="434342"/>
                </a:solidFill>
                <a:cs typeface="+mn-lt"/>
              </a:rPr>
              <a:t> </a:t>
            </a:r>
            <a:r>
              <a:rPr sz="2400" b="1" spc="80" dirty="0">
                <a:solidFill>
                  <a:srgbClr val="434342"/>
                </a:solidFill>
                <a:cs typeface="+mn-lt"/>
              </a:rPr>
              <a:t>tálamo </a:t>
            </a:r>
            <a:r>
              <a:rPr sz="2400" spc="-40" dirty="0">
                <a:solidFill>
                  <a:srgbClr val="434342"/>
                </a:solidFill>
                <a:cs typeface="+mn-lt"/>
              </a:rPr>
              <a:t>es </a:t>
            </a:r>
            <a:r>
              <a:rPr sz="2400" spc="45" dirty="0">
                <a:solidFill>
                  <a:srgbClr val="434342"/>
                </a:solidFill>
                <a:cs typeface="+mn-lt"/>
              </a:rPr>
              <a:t>la </a:t>
            </a:r>
            <a:r>
              <a:rPr sz="2400" spc="30" dirty="0">
                <a:solidFill>
                  <a:srgbClr val="434342"/>
                </a:solidFill>
                <a:cs typeface="+mn-lt"/>
              </a:rPr>
              <a:t>gran </a:t>
            </a:r>
            <a:r>
              <a:rPr sz="2400" spc="-35" dirty="0">
                <a:solidFill>
                  <a:srgbClr val="434342"/>
                </a:solidFill>
                <a:cs typeface="+mn-lt"/>
              </a:rPr>
              <a:t>estructura, </a:t>
            </a:r>
            <a:r>
              <a:rPr sz="2400" spc="-30" dirty="0">
                <a:solidFill>
                  <a:srgbClr val="434342"/>
                </a:solidFill>
                <a:cs typeface="+mn-lt"/>
              </a:rPr>
              <a:t> </a:t>
            </a:r>
            <a:r>
              <a:rPr sz="2400" spc="70" dirty="0">
                <a:solidFill>
                  <a:srgbClr val="434342"/>
                </a:solidFill>
                <a:cs typeface="+mn-lt"/>
              </a:rPr>
              <a:t>compuesta </a:t>
            </a:r>
            <a:r>
              <a:rPr sz="2400" spc="-20" dirty="0">
                <a:solidFill>
                  <a:srgbClr val="434342"/>
                </a:solidFill>
                <a:cs typeface="+mn-lt"/>
              </a:rPr>
              <a:t>por </a:t>
            </a:r>
            <a:r>
              <a:rPr sz="2400" spc="-25" dirty="0">
                <a:solidFill>
                  <a:srgbClr val="434342"/>
                </a:solidFill>
                <a:cs typeface="+mn-lt"/>
              </a:rPr>
              <a:t>dos </a:t>
            </a:r>
            <a:r>
              <a:rPr sz="2400" spc="-70" dirty="0">
                <a:solidFill>
                  <a:srgbClr val="434342"/>
                </a:solidFill>
                <a:cs typeface="+mn-lt"/>
              </a:rPr>
              <a:t>lóbulos, </a:t>
            </a:r>
            <a:r>
              <a:rPr sz="2400" spc="100" dirty="0">
                <a:solidFill>
                  <a:srgbClr val="434342"/>
                </a:solidFill>
                <a:cs typeface="+mn-lt"/>
              </a:rPr>
              <a:t>que </a:t>
            </a:r>
            <a:r>
              <a:rPr sz="2400" spc="105" dirty="0">
                <a:solidFill>
                  <a:srgbClr val="434342"/>
                </a:solidFill>
                <a:cs typeface="+mn-lt"/>
              </a:rPr>
              <a:t> </a:t>
            </a:r>
            <a:r>
              <a:rPr sz="2400" spc="-10" dirty="0">
                <a:solidFill>
                  <a:srgbClr val="434342"/>
                </a:solidFill>
                <a:cs typeface="+mn-lt"/>
              </a:rPr>
              <a:t>constituye</a:t>
            </a:r>
            <a:r>
              <a:rPr sz="2400" spc="165" dirty="0">
                <a:solidFill>
                  <a:srgbClr val="434342"/>
                </a:solidFill>
                <a:cs typeface="+mn-lt"/>
              </a:rPr>
              <a:t> </a:t>
            </a:r>
            <a:r>
              <a:rPr sz="2400" spc="45" dirty="0">
                <a:solidFill>
                  <a:srgbClr val="434342"/>
                </a:solidFill>
                <a:cs typeface="+mn-lt"/>
              </a:rPr>
              <a:t>la</a:t>
            </a:r>
            <a:r>
              <a:rPr sz="2400" spc="170" dirty="0">
                <a:solidFill>
                  <a:srgbClr val="434342"/>
                </a:solidFill>
                <a:cs typeface="+mn-lt"/>
              </a:rPr>
              <a:t> </a:t>
            </a:r>
            <a:r>
              <a:rPr sz="2400" spc="15" dirty="0">
                <a:solidFill>
                  <a:srgbClr val="434342"/>
                </a:solidFill>
                <a:cs typeface="+mn-lt"/>
              </a:rPr>
              <a:t>porción</a:t>
            </a:r>
            <a:r>
              <a:rPr sz="2400" spc="170" dirty="0">
                <a:solidFill>
                  <a:srgbClr val="434342"/>
                </a:solidFill>
                <a:cs typeface="+mn-lt"/>
              </a:rPr>
              <a:t> </a:t>
            </a:r>
            <a:r>
              <a:rPr sz="2400" spc="-85" dirty="0">
                <a:solidFill>
                  <a:srgbClr val="434342"/>
                </a:solidFill>
                <a:cs typeface="+mn-lt"/>
              </a:rPr>
              <a:t>superior</a:t>
            </a:r>
            <a:r>
              <a:rPr sz="2400" spc="170" dirty="0">
                <a:solidFill>
                  <a:srgbClr val="434342"/>
                </a:solidFill>
                <a:cs typeface="+mn-lt"/>
              </a:rPr>
              <a:t> </a:t>
            </a:r>
            <a:r>
              <a:rPr sz="2400" spc="40" dirty="0">
                <a:solidFill>
                  <a:srgbClr val="434342"/>
                </a:solidFill>
                <a:cs typeface="+mn-lt"/>
              </a:rPr>
              <a:t>del</a:t>
            </a:r>
            <a:r>
              <a:rPr lang="es-ES_tradnl" sz="2400" spc="40" dirty="0">
                <a:solidFill>
                  <a:srgbClr val="434342"/>
                </a:solidFill>
                <a:cs typeface="+mn-lt"/>
              </a:rPr>
              <a:t> </a:t>
            </a:r>
            <a:r>
              <a:rPr sz="2400" spc="20" dirty="0">
                <a:solidFill>
                  <a:srgbClr val="434342"/>
                </a:solidFill>
                <a:cs typeface="+mn-lt"/>
              </a:rPr>
              <a:t>tronco </a:t>
            </a:r>
            <a:r>
              <a:rPr sz="2400" spc="70" dirty="0">
                <a:solidFill>
                  <a:srgbClr val="434342"/>
                </a:solidFill>
                <a:cs typeface="+mn-lt"/>
              </a:rPr>
              <a:t>encefálico. </a:t>
            </a:r>
            <a:endParaRPr sz="2400" spc="70" dirty="0">
              <a:solidFill>
                <a:srgbClr val="434342"/>
              </a:solidFill>
              <a:cs typeface="+mn-lt"/>
            </a:endParaRPr>
          </a:p>
          <a:p>
            <a:pPr marL="12700" marR="7620" algn="just">
              <a:lnSpc>
                <a:spcPct val="150000"/>
              </a:lnSpc>
              <a:spcBef>
                <a:spcPts val="660"/>
              </a:spcBef>
            </a:pPr>
            <a:r>
              <a:rPr sz="2400" spc="254" dirty="0">
                <a:solidFill>
                  <a:srgbClr val="434342"/>
                </a:solidFill>
                <a:cs typeface="+mn-lt"/>
              </a:rPr>
              <a:t>Cada </a:t>
            </a:r>
            <a:r>
              <a:rPr sz="2400" spc="-30" dirty="0">
                <a:solidFill>
                  <a:srgbClr val="434342"/>
                </a:solidFill>
                <a:cs typeface="+mn-lt"/>
              </a:rPr>
              <a:t>lóbulo </a:t>
            </a:r>
            <a:r>
              <a:rPr sz="2400" spc="-25" dirty="0">
                <a:solidFill>
                  <a:srgbClr val="434342"/>
                </a:solidFill>
                <a:cs typeface="+mn-lt"/>
              </a:rPr>
              <a:t> </a:t>
            </a:r>
            <a:r>
              <a:rPr sz="2400" spc="-40" dirty="0">
                <a:solidFill>
                  <a:srgbClr val="434342"/>
                </a:solidFill>
                <a:cs typeface="+mn-lt"/>
              </a:rPr>
              <a:t>se </a:t>
            </a:r>
            <a:r>
              <a:rPr sz="2400" spc="25" dirty="0">
                <a:solidFill>
                  <a:srgbClr val="434342"/>
                </a:solidFill>
                <a:cs typeface="+mn-lt"/>
              </a:rPr>
              <a:t>asienta </a:t>
            </a:r>
            <a:r>
              <a:rPr sz="2400" spc="310" dirty="0">
                <a:solidFill>
                  <a:srgbClr val="434342"/>
                </a:solidFill>
                <a:cs typeface="+mn-lt"/>
              </a:rPr>
              <a:t>a </a:t>
            </a:r>
            <a:r>
              <a:rPr sz="2400" spc="10" dirty="0">
                <a:solidFill>
                  <a:srgbClr val="434342"/>
                </a:solidFill>
                <a:cs typeface="+mn-lt"/>
              </a:rPr>
              <a:t>uno </a:t>
            </a:r>
            <a:r>
              <a:rPr sz="2400" spc="175" dirty="0">
                <a:solidFill>
                  <a:srgbClr val="434342"/>
                </a:solidFill>
                <a:cs typeface="+mn-lt"/>
              </a:rPr>
              <a:t>de </a:t>
            </a:r>
            <a:r>
              <a:rPr sz="2400" spc="-140" dirty="0">
                <a:solidFill>
                  <a:srgbClr val="434342"/>
                </a:solidFill>
                <a:cs typeface="+mn-lt"/>
              </a:rPr>
              <a:t>los </a:t>
            </a:r>
            <a:r>
              <a:rPr sz="2400" dirty="0">
                <a:solidFill>
                  <a:srgbClr val="434342"/>
                </a:solidFill>
                <a:cs typeface="+mn-lt"/>
              </a:rPr>
              <a:t>lados </a:t>
            </a:r>
            <a:r>
              <a:rPr sz="2400" spc="40" dirty="0">
                <a:solidFill>
                  <a:srgbClr val="434342"/>
                </a:solidFill>
                <a:cs typeface="+mn-lt"/>
              </a:rPr>
              <a:t>del </a:t>
            </a:r>
            <a:r>
              <a:rPr sz="2400" spc="-745" dirty="0">
                <a:solidFill>
                  <a:srgbClr val="434342"/>
                </a:solidFill>
                <a:cs typeface="+mn-lt"/>
              </a:rPr>
              <a:t> </a:t>
            </a:r>
            <a:r>
              <a:rPr sz="2400" spc="20" dirty="0">
                <a:solidFill>
                  <a:srgbClr val="434342"/>
                </a:solidFill>
                <a:cs typeface="+mn-lt"/>
              </a:rPr>
              <a:t>tercer </a:t>
            </a:r>
            <a:r>
              <a:rPr sz="2400" spc="-25" dirty="0">
                <a:solidFill>
                  <a:srgbClr val="434342"/>
                </a:solidFill>
                <a:cs typeface="+mn-lt"/>
              </a:rPr>
              <a:t>ventrículo, </a:t>
            </a:r>
            <a:r>
              <a:rPr sz="2400" spc="30" dirty="0">
                <a:solidFill>
                  <a:srgbClr val="434342"/>
                </a:solidFill>
                <a:cs typeface="+mn-lt"/>
              </a:rPr>
              <a:t>y </a:t>
            </a:r>
            <a:r>
              <a:rPr sz="2400" spc="-140" dirty="0">
                <a:solidFill>
                  <a:srgbClr val="434342"/>
                </a:solidFill>
                <a:cs typeface="+mn-lt"/>
              </a:rPr>
              <a:t>los </a:t>
            </a:r>
            <a:r>
              <a:rPr sz="2400" spc="-25" dirty="0">
                <a:solidFill>
                  <a:srgbClr val="434342"/>
                </a:solidFill>
                <a:cs typeface="+mn-lt"/>
              </a:rPr>
              <a:t>dos </a:t>
            </a:r>
            <a:r>
              <a:rPr sz="2400" spc="20" dirty="0">
                <a:solidFill>
                  <a:srgbClr val="434342"/>
                </a:solidFill>
                <a:cs typeface="+mn-lt"/>
              </a:rPr>
              <a:t>están </a:t>
            </a:r>
            <a:r>
              <a:rPr sz="2400" spc="25" dirty="0">
                <a:solidFill>
                  <a:srgbClr val="434342"/>
                </a:solidFill>
                <a:cs typeface="+mn-lt"/>
              </a:rPr>
              <a:t> </a:t>
            </a:r>
            <a:r>
              <a:rPr sz="2400" spc="-60" dirty="0">
                <a:solidFill>
                  <a:srgbClr val="434342"/>
                </a:solidFill>
                <a:cs typeface="+mn-lt"/>
              </a:rPr>
              <a:t>unidos</a:t>
            </a:r>
            <a:r>
              <a:rPr sz="2400" spc="-55" dirty="0">
                <a:solidFill>
                  <a:srgbClr val="434342"/>
                </a:solidFill>
                <a:cs typeface="+mn-lt"/>
              </a:rPr>
              <a:t> </a:t>
            </a:r>
            <a:r>
              <a:rPr sz="2400" spc="-20" dirty="0">
                <a:solidFill>
                  <a:srgbClr val="434342"/>
                </a:solidFill>
                <a:cs typeface="+mn-lt"/>
              </a:rPr>
              <a:t>por</a:t>
            </a:r>
            <a:r>
              <a:rPr sz="2400" spc="-15" dirty="0">
                <a:solidFill>
                  <a:srgbClr val="434342"/>
                </a:solidFill>
                <a:cs typeface="+mn-lt"/>
              </a:rPr>
              <a:t> </a:t>
            </a:r>
            <a:r>
              <a:rPr sz="2400" spc="45" dirty="0">
                <a:solidFill>
                  <a:srgbClr val="434342"/>
                </a:solidFill>
                <a:cs typeface="+mn-lt"/>
              </a:rPr>
              <a:t>la </a:t>
            </a:r>
            <a:r>
              <a:rPr sz="2400" spc="80" dirty="0">
                <a:solidFill>
                  <a:srgbClr val="434342"/>
                </a:solidFill>
                <a:cs typeface="+mn-lt"/>
              </a:rPr>
              <a:t>masa </a:t>
            </a:r>
            <a:r>
              <a:rPr sz="2400" spc="-5" dirty="0">
                <a:solidFill>
                  <a:srgbClr val="434342"/>
                </a:solidFill>
                <a:cs typeface="+mn-lt"/>
              </a:rPr>
              <a:t>intermedia, </a:t>
            </a:r>
            <a:r>
              <a:rPr sz="2400" dirty="0">
                <a:solidFill>
                  <a:srgbClr val="434342"/>
                </a:solidFill>
                <a:cs typeface="+mn-lt"/>
              </a:rPr>
              <a:t> </a:t>
            </a:r>
            <a:r>
              <a:rPr sz="2400" spc="100" dirty="0">
                <a:solidFill>
                  <a:srgbClr val="434342"/>
                </a:solidFill>
                <a:cs typeface="+mn-lt"/>
              </a:rPr>
              <a:t>que </a:t>
            </a:r>
            <a:r>
              <a:rPr sz="2400" spc="40" dirty="0">
                <a:solidFill>
                  <a:srgbClr val="434342"/>
                </a:solidFill>
                <a:cs typeface="+mn-lt"/>
              </a:rPr>
              <a:t>atraviesa </a:t>
            </a:r>
            <a:r>
              <a:rPr sz="2400" dirty="0">
                <a:solidFill>
                  <a:srgbClr val="434342"/>
                </a:solidFill>
                <a:cs typeface="+mn-lt"/>
              </a:rPr>
              <a:t>el </a:t>
            </a:r>
            <a:r>
              <a:rPr sz="2400" spc="-25" dirty="0">
                <a:solidFill>
                  <a:srgbClr val="434342"/>
                </a:solidFill>
                <a:cs typeface="+mn-lt"/>
              </a:rPr>
              <a:t>ventrículo.</a:t>
            </a:r>
            <a:endParaRPr sz="2400" spc="-25" dirty="0">
              <a:solidFill>
                <a:srgbClr val="434342"/>
              </a:solidFill>
              <a:cs typeface="+mn-lt"/>
            </a:endParaRPr>
          </a:p>
          <a:p>
            <a:pPr marL="12700" marR="7620" algn="just">
              <a:lnSpc>
                <a:spcPts val="2300"/>
              </a:lnSpc>
              <a:spcBef>
                <a:spcPts val="660"/>
              </a:spcBef>
            </a:pPr>
            <a:endParaRPr sz="2400">
              <a:cs typeface="+mn-lt"/>
            </a:endParaRPr>
          </a:p>
        </p:txBody>
      </p:sp>
      <p:pic>
        <p:nvPicPr>
          <p:cNvPr id="4" name="object 4"/>
          <p:cNvPicPr/>
          <p:nvPr/>
        </p:nvPicPr>
        <p:blipFill>
          <a:blip r:embed="rId1" cstate="print"/>
          <a:stretch>
            <a:fillRect/>
          </a:stretch>
        </p:blipFill>
        <p:spPr>
          <a:xfrm>
            <a:off x="5428100" y="1754274"/>
            <a:ext cx="3599099" cy="50392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sp>
        <p:nvSpPr>
          <p:cNvPr id="6" name="object 6"/>
          <p:cNvSpPr txBox="1">
            <a:spLocks noGrp="1"/>
          </p:cNvSpPr>
          <p:nvPr>
            <p:ph type="title"/>
          </p:nvPr>
        </p:nvSpPr>
        <p:spPr>
          <a:xfrm>
            <a:off x="274319" y="278165"/>
            <a:ext cx="8595360" cy="821690"/>
          </a:xfrm>
          <a:prstGeom prst="rect">
            <a:avLst/>
          </a:prstGeom>
        </p:spPr>
        <p:txBody>
          <a:bodyPr vert="horz" wrap="square" lIns="0" tIns="283210" rIns="0" bIns="0" rtlCol="0">
            <a:spAutoFit/>
          </a:bodyPr>
          <a:lstStyle/>
          <a:p>
            <a:pPr marR="297815" algn="ctr">
              <a:lnSpc>
                <a:spcPct val="100000"/>
              </a:lnSpc>
              <a:spcBef>
                <a:spcPts val="2230"/>
              </a:spcBef>
            </a:pPr>
            <a:r>
              <a:rPr lang="en-US">
                <a:uFill>
                  <a:solidFill>
                    <a:srgbClr val="000000"/>
                  </a:solidFill>
                </a:uFill>
                <a:latin typeface="Calibri" charset="0"/>
                <a:cs typeface="sans-serif" charset="0"/>
                <a:sym typeface="+mn-ea"/>
              </a:rPr>
              <a:t>Origen embriológico</a:t>
            </a:r>
            <a:endParaRPr dirty="0"/>
          </a:p>
        </p:txBody>
      </p:sp>
      <p:pic>
        <p:nvPicPr>
          <p:cNvPr id="7" name="object 7"/>
          <p:cNvPicPr/>
          <p:nvPr/>
        </p:nvPicPr>
        <p:blipFill>
          <a:blip r:embed="rId2" cstate="print"/>
          <a:stretch>
            <a:fillRect/>
          </a:stretch>
        </p:blipFill>
        <p:spPr>
          <a:xfrm>
            <a:off x="5296024" y="1752600"/>
            <a:ext cx="3714624" cy="4991099"/>
          </a:xfrm>
          <a:prstGeom prst="rect">
            <a:avLst/>
          </a:prstGeom>
        </p:spPr>
      </p:pic>
      <p:sp>
        <p:nvSpPr>
          <p:cNvPr id="8" name="object 8"/>
          <p:cNvSpPr txBox="1"/>
          <p:nvPr/>
        </p:nvSpPr>
        <p:spPr>
          <a:xfrm>
            <a:off x="187325" y="1666875"/>
            <a:ext cx="4453255" cy="3039110"/>
          </a:xfrm>
          <a:prstGeom prst="rect">
            <a:avLst/>
          </a:prstGeom>
        </p:spPr>
        <p:txBody>
          <a:bodyPr vert="horz" wrap="square" lIns="0" tIns="12700" rIns="0" bIns="0" rtlCol="0">
            <a:spAutoFit/>
          </a:bodyPr>
          <a:lstStyle/>
          <a:p>
            <a:pPr marL="469900" marR="7620" indent="-457200" algn="just">
              <a:lnSpc>
                <a:spcPct val="110000"/>
              </a:lnSpc>
              <a:spcBef>
                <a:spcPts val="100"/>
              </a:spcBef>
              <a:buAutoNum type="arabicPeriod"/>
            </a:pPr>
            <a:r>
              <a:rPr sz="2200" dirty="0"/>
              <a:t>prosencéfalo o cerebro anterior </a:t>
            </a:r>
            <a:endParaRPr sz="2200" dirty="0"/>
          </a:p>
          <a:p>
            <a:pPr marL="12700" marR="7620" indent="0" algn="just">
              <a:lnSpc>
                <a:spcPct val="110000"/>
              </a:lnSpc>
              <a:spcBef>
                <a:spcPts val="100"/>
              </a:spcBef>
              <a:buNone/>
            </a:pPr>
            <a:endParaRPr sz="2200" dirty="0"/>
          </a:p>
          <a:p>
            <a:pPr marL="12700" marR="7620" indent="0" algn="just">
              <a:lnSpc>
                <a:spcPct val="110000"/>
              </a:lnSpc>
              <a:spcBef>
                <a:spcPts val="100"/>
              </a:spcBef>
              <a:buNone/>
            </a:pPr>
            <a:r>
              <a:rPr lang="es-ES_tradnl" sz="2200" dirty="0"/>
              <a:t>2. </a:t>
            </a:r>
            <a:r>
              <a:rPr sz="2200" dirty="0"/>
              <a:t>el mesencéfalo o cerebro medio y </a:t>
            </a:r>
            <a:endParaRPr sz="2200" dirty="0"/>
          </a:p>
          <a:p>
            <a:pPr marL="12700" marR="7620" indent="0" algn="just">
              <a:lnSpc>
                <a:spcPct val="110000"/>
              </a:lnSpc>
              <a:spcBef>
                <a:spcPts val="100"/>
              </a:spcBef>
              <a:buNone/>
            </a:pPr>
            <a:endParaRPr sz="2200" dirty="0"/>
          </a:p>
          <a:p>
            <a:pPr marL="12700" marR="7620" indent="0" algn="just">
              <a:lnSpc>
                <a:spcPct val="110000"/>
              </a:lnSpc>
              <a:spcBef>
                <a:spcPts val="100"/>
              </a:spcBef>
              <a:buNone/>
            </a:pPr>
            <a:r>
              <a:rPr lang="es-ES_tradnl" sz="2200" dirty="0"/>
              <a:t>3. </a:t>
            </a:r>
            <a:r>
              <a:rPr sz="2200" dirty="0"/>
              <a:t>el rombencefalo o cerebro posterior </a:t>
            </a:r>
            <a:endParaRPr sz="2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3670" rIns="0" bIns="0" rtlCol="0">
            <a:spAutoFit/>
          </a:bodyPr>
          <a:lstStyle/>
          <a:p>
            <a:pPr marR="26670" algn="ctr">
              <a:lnSpc>
                <a:spcPct val="100000"/>
              </a:lnSpc>
              <a:spcBef>
                <a:spcPts val="1210"/>
              </a:spcBef>
            </a:pPr>
            <a:r>
              <a:rPr sz="3150" spc="-5" dirty="0"/>
              <a:t>Diencéfalo</a:t>
            </a:r>
            <a:endParaRPr sz="3150"/>
          </a:p>
        </p:txBody>
      </p:sp>
      <p:sp>
        <p:nvSpPr>
          <p:cNvPr id="3" name="object 3"/>
          <p:cNvSpPr txBox="1"/>
          <p:nvPr/>
        </p:nvSpPr>
        <p:spPr>
          <a:xfrm>
            <a:off x="206550" y="1692407"/>
            <a:ext cx="5473065" cy="3890645"/>
          </a:xfrm>
          <a:prstGeom prst="rect">
            <a:avLst/>
          </a:prstGeom>
        </p:spPr>
        <p:txBody>
          <a:bodyPr vert="horz" wrap="square" lIns="0" tIns="12700" rIns="0" bIns="0" rtlCol="0">
            <a:spAutoFit/>
          </a:bodyPr>
          <a:lstStyle/>
          <a:p>
            <a:pPr marL="12700" algn="just">
              <a:lnSpc>
                <a:spcPct val="150000"/>
              </a:lnSpc>
              <a:spcBef>
                <a:spcPts val="100"/>
              </a:spcBef>
            </a:pPr>
            <a:r>
              <a:rPr sz="2100" spc="-105" dirty="0">
                <a:solidFill>
                  <a:srgbClr val="434342"/>
                </a:solidFill>
                <a:cs typeface="+mn-lt"/>
              </a:rPr>
              <a:t>El</a:t>
            </a:r>
            <a:r>
              <a:rPr sz="2100" spc="-55" dirty="0">
                <a:solidFill>
                  <a:srgbClr val="434342"/>
                </a:solidFill>
                <a:cs typeface="+mn-lt"/>
              </a:rPr>
              <a:t> </a:t>
            </a:r>
            <a:r>
              <a:rPr sz="2100" b="1" spc="70" dirty="0">
                <a:solidFill>
                  <a:srgbClr val="434342"/>
                </a:solidFill>
                <a:cs typeface="+mn-lt"/>
              </a:rPr>
              <a:t>tálamo</a:t>
            </a:r>
            <a:r>
              <a:rPr sz="2100" b="1" spc="30" dirty="0">
                <a:solidFill>
                  <a:srgbClr val="434342"/>
                </a:solidFill>
                <a:cs typeface="+mn-lt"/>
              </a:rPr>
              <a:t> </a:t>
            </a:r>
            <a:r>
              <a:rPr sz="2100" spc="5" dirty="0">
                <a:solidFill>
                  <a:srgbClr val="434342"/>
                </a:solidFill>
                <a:cs typeface="+mn-lt"/>
              </a:rPr>
              <a:t>incluye</a:t>
            </a:r>
            <a:r>
              <a:rPr sz="2100" spc="-60" dirty="0">
                <a:solidFill>
                  <a:srgbClr val="434342"/>
                </a:solidFill>
                <a:cs typeface="+mn-lt"/>
              </a:rPr>
              <a:t> </a:t>
            </a:r>
            <a:r>
              <a:rPr sz="2100" spc="5" dirty="0">
                <a:solidFill>
                  <a:srgbClr val="434342"/>
                </a:solidFill>
                <a:cs typeface="+mn-lt"/>
              </a:rPr>
              <a:t>muchos</a:t>
            </a:r>
            <a:r>
              <a:rPr sz="2100" spc="-65" dirty="0">
                <a:solidFill>
                  <a:srgbClr val="434342"/>
                </a:solidFill>
                <a:cs typeface="+mn-lt"/>
              </a:rPr>
              <a:t> </a:t>
            </a:r>
            <a:r>
              <a:rPr sz="2100" spc="15" dirty="0">
                <a:solidFill>
                  <a:srgbClr val="434342"/>
                </a:solidFill>
                <a:cs typeface="+mn-lt"/>
              </a:rPr>
              <a:t>pares</a:t>
            </a:r>
            <a:r>
              <a:rPr sz="2100" spc="-55" dirty="0">
                <a:solidFill>
                  <a:srgbClr val="434342"/>
                </a:solidFill>
                <a:cs typeface="+mn-lt"/>
              </a:rPr>
              <a:t> </a:t>
            </a:r>
            <a:r>
              <a:rPr sz="2100" spc="-25" dirty="0">
                <a:solidFill>
                  <a:srgbClr val="434342"/>
                </a:solidFill>
                <a:cs typeface="+mn-lt"/>
              </a:rPr>
              <a:t>diferentes</a:t>
            </a:r>
            <a:r>
              <a:rPr lang="es-ES_tradnl" sz="2100">
                <a:cs typeface="+mn-lt"/>
              </a:rPr>
              <a:t> </a:t>
            </a:r>
            <a:r>
              <a:rPr sz="2100" spc="150" dirty="0">
                <a:solidFill>
                  <a:srgbClr val="434342"/>
                </a:solidFill>
                <a:cs typeface="+mn-lt"/>
              </a:rPr>
              <a:t>de </a:t>
            </a:r>
            <a:r>
              <a:rPr sz="2100" spc="-10" dirty="0">
                <a:solidFill>
                  <a:srgbClr val="434342"/>
                </a:solidFill>
                <a:cs typeface="+mn-lt"/>
              </a:rPr>
              <a:t>núcleos,</a:t>
            </a:r>
            <a:r>
              <a:rPr sz="2100" spc="-5" dirty="0">
                <a:solidFill>
                  <a:srgbClr val="434342"/>
                </a:solidFill>
                <a:cs typeface="+mn-lt"/>
              </a:rPr>
              <a:t> </a:t>
            </a:r>
            <a:r>
              <a:rPr sz="2100" spc="40" dirty="0">
                <a:solidFill>
                  <a:srgbClr val="434342"/>
                </a:solidFill>
                <a:cs typeface="+mn-lt"/>
              </a:rPr>
              <a:t>la</a:t>
            </a:r>
            <a:r>
              <a:rPr sz="2100" spc="45" dirty="0">
                <a:solidFill>
                  <a:srgbClr val="434342"/>
                </a:solidFill>
                <a:cs typeface="+mn-lt"/>
              </a:rPr>
              <a:t> </a:t>
            </a:r>
            <a:r>
              <a:rPr sz="2100" spc="30" dirty="0">
                <a:solidFill>
                  <a:srgbClr val="434342"/>
                </a:solidFill>
                <a:cs typeface="+mn-lt"/>
              </a:rPr>
              <a:t>mayoría</a:t>
            </a:r>
            <a:r>
              <a:rPr sz="2100" spc="35" dirty="0">
                <a:solidFill>
                  <a:srgbClr val="434342"/>
                </a:solidFill>
                <a:cs typeface="+mn-lt"/>
              </a:rPr>
              <a:t> </a:t>
            </a:r>
            <a:r>
              <a:rPr sz="2100" spc="150" dirty="0">
                <a:solidFill>
                  <a:srgbClr val="434342"/>
                </a:solidFill>
                <a:cs typeface="+mn-lt"/>
              </a:rPr>
              <a:t>de </a:t>
            </a:r>
            <a:r>
              <a:rPr sz="2100" spc="-125" dirty="0">
                <a:solidFill>
                  <a:srgbClr val="434342"/>
                </a:solidFill>
                <a:cs typeface="+mn-lt"/>
              </a:rPr>
              <a:t>los</a:t>
            </a:r>
            <a:r>
              <a:rPr sz="2100" spc="-120" dirty="0">
                <a:solidFill>
                  <a:srgbClr val="434342"/>
                </a:solidFill>
                <a:cs typeface="+mn-lt"/>
              </a:rPr>
              <a:t> </a:t>
            </a:r>
            <a:r>
              <a:rPr sz="2100" spc="40" dirty="0">
                <a:solidFill>
                  <a:srgbClr val="434342"/>
                </a:solidFill>
                <a:cs typeface="+mn-lt"/>
              </a:rPr>
              <a:t>cuales </a:t>
            </a:r>
            <a:r>
              <a:rPr sz="2100" spc="45" dirty="0">
                <a:solidFill>
                  <a:srgbClr val="434342"/>
                </a:solidFill>
                <a:cs typeface="+mn-lt"/>
              </a:rPr>
              <a:t> </a:t>
            </a:r>
            <a:r>
              <a:rPr sz="2100" spc="65" dirty="0">
                <a:solidFill>
                  <a:srgbClr val="434342"/>
                </a:solidFill>
                <a:cs typeface="+mn-lt"/>
              </a:rPr>
              <a:t>proyectan</a:t>
            </a:r>
            <a:r>
              <a:rPr sz="2100" spc="70" dirty="0">
                <a:solidFill>
                  <a:srgbClr val="434342"/>
                </a:solidFill>
                <a:cs typeface="+mn-lt"/>
              </a:rPr>
              <a:t> </a:t>
            </a:r>
            <a:r>
              <a:rPr sz="2100" spc="270" dirty="0">
                <a:solidFill>
                  <a:srgbClr val="434342"/>
                </a:solidFill>
                <a:cs typeface="+mn-lt"/>
              </a:rPr>
              <a:t>a </a:t>
            </a:r>
            <a:r>
              <a:rPr sz="2100" spc="40" dirty="0">
                <a:solidFill>
                  <a:srgbClr val="434342"/>
                </a:solidFill>
                <a:cs typeface="+mn-lt"/>
              </a:rPr>
              <a:t>la</a:t>
            </a:r>
            <a:r>
              <a:rPr sz="2100" spc="45" dirty="0">
                <a:solidFill>
                  <a:srgbClr val="434342"/>
                </a:solidFill>
                <a:cs typeface="+mn-lt"/>
              </a:rPr>
              <a:t> </a:t>
            </a:r>
            <a:r>
              <a:rPr sz="2100" spc="10" dirty="0">
                <a:solidFill>
                  <a:srgbClr val="434342"/>
                </a:solidFill>
                <a:cs typeface="+mn-lt"/>
              </a:rPr>
              <a:t>corteza.</a:t>
            </a:r>
            <a:r>
              <a:rPr sz="2100" spc="15" dirty="0">
                <a:solidFill>
                  <a:srgbClr val="434342"/>
                </a:solidFill>
                <a:cs typeface="+mn-lt"/>
              </a:rPr>
              <a:t> </a:t>
            </a:r>
            <a:r>
              <a:rPr sz="2100" spc="-35" dirty="0">
                <a:solidFill>
                  <a:srgbClr val="434342"/>
                </a:solidFill>
                <a:cs typeface="+mn-lt"/>
              </a:rPr>
              <a:t>Algunos</a:t>
            </a:r>
            <a:r>
              <a:rPr sz="2100" spc="-30" dirty="0">
                <a:solidFill>
                  <a:srgbClr val="434342"/>
                </a:solidFill>
                <a:cs typeface="+mn-lt"/>
              </a:rPr>
              <a:t> </a:t>
            </a:r>
            <a:r>
              <a:rPr sz="2100" spc="-70" dirty="0">
                <a:solidFill>
                  <a:srgbClr val="434342"/>
                </a:solidFill>
                <a:cs typeface="+mn-lt"/>
              </a:rPr>
              <a:t>son </a:t>
            </a:r>
            <a:r>
              <a:rPr sz="2100" spc="-65" dirty="0">
                <a:solidFill>
                  <a:srgbClr val="434342"/>
                </a:solidFill>
                <a:cs typeface="+mn-lt"/>
              </a:rPr>
              <a:t> </a:t>
            </a:r>
            <a:r>
              <a:rPr sz="2100" spc="5" dirty="0">
                <a:solidFill>
                  <a:srgbClr val="434342"/>
                </a:solidFill>
                <a:cs typeface="+mn-lt"/>
              </a:rPr>
              <a:t>núcleos </a:t>
            </a:r>
            <a:r>
              <a:rPr sz="2100" spc="150" dirty="0">
                <a:solidFill>
                  <a:srgbClr val="434342"/>
                </a:solidFill>
                <a:cs typeface="+mn-lt"/>
              </a:rPr>
              <a:t>de </a:t>
            </a:r>
            <a:r>
              <a:rPr sz="2100" spc="15" dirty="0">
                <a:solidFill>
                  <a:srgbClr val="434342"/>
                </a:solidFill>
                <a:cs typeface="+mn-lt"/>
              </a:rPr>
              <a:t>relevo </a:t>
            </a:r>
            <a:r>
              <a:rPr sz="2100" spc="-75" dirty="0">
                <a:solidFill>
                  <a:srgbClr val="434342"/>
                </a:solidFill>
                <a:cs typeface="+mn-lt"/>
              </a:rPr>
              <a:t>sensorial, </a:t>
            </a:r>
            <a:r>
              <a:rPr sz="2100" spc="5" dirty="0">
                <a:solidFill>
                  <a:srgbClr val="434342"/>
                </a:solidFill>
                <a:cs typeface="+mn-lt"/>
              </a:rPr>
              <a:t>núcleos </a:t>
            </a:r>
            <a:r>
              <a:rPr sz="2100" spc="85" dirty="0">
                <a:solidFill>
                  <a:srgbClr val="434342"/>
                </a:solidFill>
                <a:cs typeface="+mn-lt"/>
              </a:rPr>
              <a:t>que </a:t>
            </a:r>
            <a:r>
              <a:rPr sz="2100" spc="90" dirty="0">
                <a:solidFill>
                  <a:srgbClr val="434342"/>
                </a:solidFill>
                <a:cs typeface="+mn-lt"/>
              </a:rPr>
              <a:t> </a:t>
            </a:r>
            <a:r>
              <a:rPr sz="2100" spc="45" dirty="0">
                <a:solidFill>
                  <a:srgbClr val="434342"/>
                </a:solidFill>
                <a:cs typeface="+mn-lt"/>
              </a:rPr>
              <a:t>reciben</a:t>
            </a:r>
            <a:r>
              <a:rPr sz="2100" spc="50" dirty="0">
                <a:solidFill>
                  <a:srgbClr val="434342"/>
                </a:solidFill>
                <a:cs typeface="+mn-lt"/>
              </a:rPr>
              <a:t> </a:t>
            </a:r>
            <a:r>
              <a:rPr sz="2100" spc="-15" dirty="0">
                <a:solidFill>
                  <a:srgbClr val="434342"/>
                </a:solidFill>
                <a:cs typeface="+mn-lt"/>
              </a:rPr>
              <a:t>señales</a:t>
            </a:r>
            <a:r>
              <a:rPr sz="2100" spc="-10" dirty="0">
                <a:solidFill>
                  <a:srgbClr val="434342"/>
                </a:solidFill>
                <a:cs typeface="+mn-lt"/>
              </a:rPr>
              <a:t> </a:t>
            </a:r>
            <a:r>
              <a:rPr sz="2100" spc="150" dirty="0">
                <a:solidFill>
                  <a:srgbClr val="434342"/>
                </a:solidFill>
                <a:cs typeface="+mn-lt"/>
              </a:rPr>
              <a:t>de</a:t>
            </a:r>
            <a:r>
              <a:rPr sz="2100" spc="155" dirty="0">
                <a:solidFill>
                  <a:srgbClr val="434342"/>
                </a:solidFill>
                <a:cs typeface="+mn-lt"/>
              </a:rPr>
              <a:t> </a:t>
            </a:r>
            <a:r>
              <a:rPr sz="2100" spc="-125" dirty="0">
                <a:solidFill>
                  <a:srgbClr val="434342"/>
                </a:solidFill>
                <a:cs typeface="+mn-lt"/>
              </a:rPr>
              <a:t>los</a:t>
            </a:r>
            <a:r>
              <a:rPr sz="2100" spc="-120" dirty="0">
                <a:solidFill>
                  <a:srgbClr val="434342"/>
                </a:solidFill>
                <a:cs typeface="+mn-lt"/>
              </a:rPr>
              <a:t> </a:t>
            </a:r>
            <a:r>
              <a:rPr sz="2100" spc="20" dirty="0">
                <a:solidFill>
                  <a:srgbClr val="434342"/>
                </a:solidFill>
                <a:cs typeface="+mn-lt"/>
              </a:rPr>
              <a:t>receptores </a:t>
            </a:r>
            <a:r>
              <a:rPr sz="2100" spc="25" dirty="0">
                <a:solidFill>
                  <a:srgbClr val="434342"/>
                </a:solidFill>
                <a:cs typeface="+mn-lt"/>
              </a:rPr>
              <a:t> </a:t>
            </a:r>
            <a:r>
              <a:rPr sz="2100" spc="-95" dirty="0">
                <a:solidFill>
                  <a:srgbClr val="434342"/>
                </a:solidFill>
                <a:cs typeface="+mn-lt"/>
              </a:rPr>
              <a:t>sensitivos,</a:t>
            </a:r>
            <a:r>
              <a:rPr sz="2100" spc="-90" dirty="0">
                <a:solidFill>
                  <a:srgbClr val="434342"/>
                </a:solidFill>
                <a:cs typeface="+mn-lt"/>
              </a:rPr>
              <a:t> </a:t>
            </a:r>
            <a:r>
              <a:rPr sz="2100" spc="-60" dirty="0">
                <a:solidFill>
                  <a:srgbClr val="434342"/>
                </a:solidFill>
                <a:cs typeface="+mn-lt"/>
              </a:rPr>
              <a:t>las</a:t>
            </a:r>
            <a:r>
              <a:rPr sz="2100" spc="-55" dirty="0">
                <a:solidFill>
                  <a:srgbClr val="434342"/>
                </a:solidFill>
                <a:cs typeface="+mn-lt"/>
              </a:rPr>
              <a:t> </a:t>
            </a:r>
            <a:r>
              <a:rPr sz="2100" spc="50" dirty="0">
                <a:solidFill>
                  <a:srgbClr val="434342"/>
                </a:solidFill>
                <a:cs typeface="+mn-lt"/>
              </a:rPr>
              <a:t>procesan</a:t>
            </a:r>
            <a:r>
              <a:rPr sz="2100" spc="55" dirty="0">
                <a:solidFill>
                  <a:srgbClr val="434342"/>
                </a:solidFill>
                <a:cs typeface="+mn-lt"/>
              </a:rPr>
              <a:t> </a:t>
            </a:r>
            <a:r>
              <a:rPr sz="2100" spc="25" dirty="0">
                <a:solidFill>
                  <a:srgbClr val="434342"/>
                </a:solidFill>
                <a:cs typeface="+mn-lt"/>
              </a:rPr>
              <a:t>y</a:t>
            </a:r>
            <a:r>
              <a:rPr sz="2100" spc="30" dirty="0">
                <a:solidFill>
                  <a:srgbClr val="434342"/>
                </a:solidFill>
                <a:cs typeface="+mn-lt"/>
              </a:rPr>
              <a:t> luego</a:t>
            </a:r>
            <a:r>
              <a:rPr sz="2100" spc="35" dirty="0">
                <a:solidFill>
                  <a:srgbClr val="434342"/>
                </a:solidFill>
                <a:cs typeface="+mn-lt"/>
              </a:rPr>
              <a:t> </a:t>
            </a:r>
            <a:r>
              <a:rPr sz="2100" spc="-65" dirty="0">
                <a:solidFill>
                  <a:srgbClr val="434342"/>
                </a:solidFill>
                <a:cs typeface="+mn-lt"/>
              </a:rPr>
              <a:t>las </a:t>
            </a:r>
            <a:r>
              <a:rPr sz="2100" spc="-60" dirty="0">
                <a:solidFill>
                  <a:srgbClr val="434342"/>
                </a:solidFill>
                <a:cs typeface="+mn-lt"/>
              </a:rPr>
              <a:t> </a:t>
            </a:r>
            <a:r>
              <a:rPr sz="2100" spc="-45" dirty="0">
                <a:solidFill>
                  <a:srgbClr val="434342"/>
                </a:solidFill>
                <a:cs typeface="+mn-lt"/>
              </a:rPr>
              <a:t>transmiten </a:t>
            </a:r>
            <a:r>
              <a:rPr sz="2100" spc="270" dirty="0">
                <a:solidFill>
                  <a:srgbClr val="434342"/>
                </a:solidFill>
                <a:cs typeface="+mn-lt"/>
              </a:rPr>
              <a:t>a </a:t>
            </a:r>
            <a:r>
              <a:rPr sz="2100" spc="-60" dirty="0">
                <a:solidFill>
                  <a:srgbClr val="434342"/>
                </a:solidFill>
                <a:cs typeface="+mn-lt"/>
              </a:rPr>
              <a:t>las </a:t>
            </a:r>
            <a:r>
              <a:rPr sz="2100" spc="-50" dirty="0">
                <a:solidFill>
                  <a:srgbClr val="434342"/>
                </a:solidFill>
                <a:cs typeface="+mn-lt"/>
              </a:rPr>
              <a:t>zonas </a:t>
            </a:r>
            <a:r>
              <a:rPr sz="2100" spc="50" dirty="0">
                <a:solidFill>
                  <a:srgbClr val="434342"/>
                </a:solidFill>
                <a:cs typeface="+mn-lt"/>
              </a:rPr>
              <a:t>apropiadas </a:t>
            </a:r>
            <a:r>
              <a:rPr sz="2100" spc="150" dirty="0">
                <a:solidFill>
                  <a:srgbClr val="434342"/>
                </a:solidFill>
                <a:cs typeface="+mn-lt"/>
              </a:rPr>
              <a:t>de </a:t>
            </a:r>
            <a:r>
              <a:rPr sz="2100" spc="35" dirty="0">
                <a:solidFill>
                  <a:srgbClr val="434342"/>
                </a:solidFill>
                <a:cs typeface="+mn-lt"/>
              </a:rPr>
              <a:t>la </a:t>
            </a:r>
            <a:r>
              <a:rPr sz="2100" spc="40" dirty="0">
                <a:solidFill>
                  <a:srgbClr val="434342"/>
                </a:solidFill>
                <a:cs typeface="+mn-lt"/>
              </a:rPr>
              <a:t> </a:t>
            </a:r>
            <a:r>
              <a:rPr sz="2100" spc="25" dirty="0">
                <a:solidFill>
                  <a:srgbClr val="434342"/>
                </a:solidFill>
                <a:cs typeface="+mn-lt"/>
              </a:rPr>
              <a:t>corteza</a:t>
            </a:r>
            <a:r>
              <a:rPr sz="2100" spc="-95" dirty="0">
                <a:solidFill>
                  <a:srgbClr val="434342"/>
                </a:solidFill>
                <a:cs typeface="+mn-lt"/>
              </a:rPr>
              <a:t> </a:t>
            </a:r>
            <a:r>
              <a:rPr sz="2100" spc="-60" dirty="0">
                <a:solidFill>
                  <a:srgbClr val="434342"/>
                </a:solidFill>
                <a:cs typeface="+mn-lt"/>
              </a:rPr>
              <a:t>sensitiva.</a:t>
            </a:r>
            <a:endParaRPr sz="2100">
              <a:cs typeface="+mn-lt"/>
            </a:endParaRPr>
          </a:p>
        </p:txBody>
      </p:sp>
      <p:pic>
        <p:nvPicPr>
          <p:cNvPr id="4" name="object 4"/>
          <p:cNvPicPr/>
          <p:nvPr/>
        </p:nvPicPr>
        <p:blipFill>
          <a:blip r:embed="rId1" cstate="print"/>
          <a:stretch>
            <a:fillRect/>
          </a:stretch>
        </p:blipFill>
        <p:spPr>
          <a:xfrm>
            <a:off x="5756724" y="1602699"/>
            <a:ext cx="3299374" cy="507174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sp>
        <p:nvSpPr>
          <p:cNvPr id="6" name="object 6"/>
          <p:cNvSpPr txBox="1">
            <a:spLocks noGrp="1"/>
          </p:cNvSpPr>
          <p:nvPr>
            <p:ph type="title"/>
          </p:nvPr>
        </p:nvSpPr>
        <p:spPr>
          <a:prstGeom prst="rect">
            <a:avLst/>
          </a:prstGeom>
        </p:spPr>
        <p:txBody>
          <a:bodyPr vert="horz" wrap="square" lIns="0" tIns="153670" rIns="0" bIns="0" rtlCol="0">
            <a:spAutoFit/>
          </a:bodyPr>
          <a:lstStyle/>
          <a:p>
            <a:pPr marR="26670" algn="ctr">
              <a:lnSpc>
                <a:spcPct val="100000"/>
              </a:lnSpc>
              <a:spcBef>
                <a:spcPts val="1210"/>
              </a:spcBef>
            </a:pPr>
            <a:r>
              <a:rPr sz="3150" spc="-5" dirty="0"/>
              <a:t>Diencéfalo</a:t>
            </a:r>
            <a:endParaRPr sz="3150"/>
          </a:p>
        </p:txBody>
      </p:sp>
      <p:sp>
        <p:nvSpPr>
          <p:cNvPr id="7" name="object 7"/>
          <p:cNvSpPr txBox="1"/>
          <p:nvPr/>
        </p:nvSpPr>
        <p:spPr>
          <a:xfrm>
            <a:off x="239875" y="1522930"/>
            <a:ext cx="5209540" cy="5334635"/>
          </a:xfrm>
          <a:prstGeom prst="rect">
            <a:avLst/>
          </a:prstGeom>
        </p:spPr>
        <p:txBody>
          <a:bodyPr vert="horz" wrap="square" lIns="0" tIns="12700" rIns="0" bIns="0" rtlCol="0">
            <a:spAutoFit/>
          </a:bodyPr>
          <a:lstStyle/>
          <a:p>
            <a:pPr marL="12700" marR="5080" algn="just">
              <a:lnSpc>
                <a:spcPct val="130000"/>
              </a:lnSpc>
              <a:spcBef>
                <a:spcPts val="100"/>
              </a:spcBef>
            </a:pPr>
            <a:r>
              <a:rPr sz="2400" spc="-120" dirty="0">
                <a:solidFill>
                  <a:srgbClr val="434342"/>
                </a:solidFill>
                <a:cs typeface="+mn-lt"/>
              </a:rPr>
              <a:t>El</a:t>
            </a:r>
            <a:r>
              <a:rPr sz="2400" spc="-114" dirty="0">
                <a:solidFill>
                  <a:srgbClr val="434342"/>
                </a:solidFill>
                <a:cs typeface="+mn-lt"/>
              </a:rPr>
              <a:t> </a:t>
            </a:r>
            <a:r>
              <a:rPr sz="2400" b="1" spc="50" dirty="0">
                <a:solidFill>
                  <a:srgbClr val="434342"/>
                </a:solidFill>
                <a:cs typeface="+mn-lt"/>
              </a:rPr>
              <a:t>hipotálamo</a:t>
            </a:r>
            <a:r>
              <a:rPr sz="2400" b="1" spc="55" dirty="0">
                <a:solidFill>
                  <a:srgbClr val="434342"/>
                </a:solidFill>
                <a:cs typeface="+mn-lt"/>
              </a:rPr>
              <a:t> </a:t>
            </a:r>
            <a:r>
              <a:rPr sz="2400" spc="-40" dirty="0">
                <a:solidFill>
                  <a:srgbClr val="434342"/>
                </a:solidFill>
                <a:cs typeface="+mn-lt"/>
              </a:rPr>
              <a:t>se</a:t>
            </a:r>
            <a:r>
              <a:rPr sz="2400" spc="-35" dirty="0">
                <a:solidFill>
                  <a:srgbClr val="434342"/>
                </a:solidFill>
                <a:cs typeface="+mn-lt"/>
              </a:rPr>
              <a:t> </a:t>
            </a:r>
            <a:r>
              <a:rPr sz="2400" dirty="0">
                <a:solidFill>
                  <a:srgbClr val="434342"/>
                </a:solidFill>
                <a:cs typeface="+mn-lt"/>
              </a:rPr>
              <a:t>localiza</a:t>
            </a:r>
            <a:r>
              <a:rPr sz="2400" spc="5" dirty="0">
                <a:solidFill>
                  <a:srgbClr val="434342"/>
                </a:solidFill>
                <a:cs typeface="+mn-lt"/>
              </a:rPr>
              <a:t> </a:t>
            </a:r>
            <a:r>
              <a:rPr sz="2400" spc="-120" dirty="0">
                <a:solidFill>
                  <a:srgbClr val="434342"/>
                </a:solidFill>
                <a:cs typeface="+mn-lt"/>
              </a:rPr>
              <a:t>justo </a:t>
            </a:r>
            <a:r>
              <a:rPr sz="2400" spc="-114" dirty="0">
                <a:solidFill>
                  <a:srgbClr val="434342"/>
                </a:solidFill>
                <a:cs typeface="+mn-lt"/>
              </a:rPr>
              <a:t> </a:t>
            </a:r>
            <a:r>
              <a:rPr sz="2400" spc="100" dirty="0">
                <a:solidFill>
                  <a:srgbClr val="434342"/>
                </a:solidFill>
                <a:cs typeface="+mn-lt"/>
              </a:rPr>
              <a:t>debajo </a:t>
            </a:r>
            <a:r>
              <a:rPr sz="2400" spc="40" dirty="0">
                <a:solidFill>
                  <a:srgbClr val="434342"/>
                </a:solidFill>
                <a:cs typeface="+mn-lt"/>
              </a:rPr>
              <a:t>del </a:t>
            </a:r>
            <a:r>
              <a:rPr sz="2400" spc="65" dirty="0">
                <a:solidFill>
                  <a:srgbClr val="434342"/>
                </a:solidFill>
                <a:cs typeface="+mn-lt"/>
              </a:rPr>
              <a:t>tálamo </a:t>
            </a:r>
            <a:r>
              <a:rPr sz="2400" spc="-35" dirty="0">
                <a:solidFill>
                  <a:srgbClr val="434342"/>
                </a:solidFill>
                <a:cs typeface="+mn-lt"/>
              </a:rPr>
              <a:t>anterior </a:t>
            </a:r>
            <a:r>
              <a:rPr sz="2400" spc="10" dirty="0">
                <a:solidFill>
                  <a:srgbClr val="434342"/>
                </a:solidFill>
                <a:cs typeface="+mn-lt"/>
              </a:rPr>
              <a:t>(hipo </a:t>
            </a:r>
            <a:r>
              <a:rPr sz="2400" spc="15" dirty="0">
                <a:solidFill>
                  <a:srgbClr val="434342"/>
                </a:solidFill>
                <a:cs typeface="+mn-lt"/>
              </a:rPr>
              <a:t> </a:t>
            </a:r>
            <a:r>
              <a:rPr sz="2400" spc="-45" dirty="0">
                <a:solidFill>
                  <a:srgbClr val="434342"/>
                </a:solidFill>
                <a:cs typeface="+mn-lt"/>
              </a:rPr>
              <a:t>significa</a:t>
            </a:r>
            <a:r>
              <a:rPr sz="2400" spc="-105" dirty="0">
                <a:solidFill>
                  <a:srgbClr val="434342"/>
                </a:solidFill>
                <a:cs typeface="+mn-lt"/>
              </a:rPr>
              <a:t> </a:t>
            </a:r>
            <a:r>
              <a:rPr sz="2400" spc="25" dirty="0">
                <a:solidFill>
                  <a:srgbClr val="434342"/>
                </a:solidFill>
                <a:cs typeface="+mn-lt"/>
              </a:rPr>
              <a:t>«debajo»)</a:t>
            </a:r>
            <a:endParaRPr sz="2400">
              <a:cs typeface="+mn-lt"/>
            </a:endParaRPr>
          </a:p>
          <a:p>
            <a:pPr marL="12700" marR="5080" algn="just">
              <a:lnSpc>
                <a:spcPct val="130000"/>
              </a:lnSpc>
              <a:spcBef>
                <a:spcPts val="360"/>
              </a:spcBef>
            </a:pPr>
            <a:r>
              <a:rPr sz="2400" spc="30" dirty="0">
                <a:solidFill>
                  <a:srgbClr val="434342"/>
                </a:solidFill>
                <a:cs typeface="+mn-lt"/>
              </a:rPr>
              <a:t>Representa</a:t>
            </a:r>
            <a:r>
              <a:rPr sz="2400" spc="35" dirty="0">
                <a:solidFill>
                  <a:srgbClr val="434342"/>
                </a:solidFill>
                <a:cs typeface="+mn-lt"/>
              </a:rPr>
              <a:t> </a:t>
            </a:r>
            <a:r>
              <a:rPr sz="2400" spc="-35" dirty="0">
                <a:solidFill>
                  <a:srgbClr val="434342"/>
                </a:solidFill>
                <a:cs typeface="+mn-lt"/>
              </a:rPr>
              <a:t>un</a:t>
            </a:r>
            <a:r>
              <a:rPr sz="2400" spc="-30" dirty="0">
                <a:solidFill>
                  <a:srgbClr val="434342"/>
                </a:solidFill>
                <a:cs typeface="+mn-lt"/>
              </a:rPr>
              <a:t> </a:t>
            </a:r>
            <a:r>
              <a:rPr sz="2400" spc="110" dirty="0">
                <a:solidFill>
                  <a:srgbClr val="434342"/>
                </a:solidFill>
                <a:cs typeface="+mn-lt"/>
              </a:rPr>
              <a:t>papel </a:t>
            </a:r>
            <a:r>
              <a:rPr sz="2400" spc="5" dirty="0">
                <a:solidFill>
                  <a:srgbClr val="434342"/>
                </a:solidFill>
                <a:cs typeface="+mn-lt"/>
              </a:rPr>
              <a:t>importante </a:t>
            </a:r>
            <a:r>
              <a:rPr sz="2400" spc="10" dirty="0">
                <a:solidFill>
                  <a:srgbClr val="434342"/>
                </a:solidFill>
                <a:cs typeface="+mn-lt"/>
              </a:rPr>
              <a:t> </a:t>
            </a:r>
            <a:r>
              <a:rPr sz="2400" spc="95" dirty="0">
                <a:solidFill>
                  <a:srgbClr val="434342"/>
                </a:solidFill>
                <a:cs typeface="+mn-lt"/>
              </a:rPr>
              <a:t>en </a:t>
            </a:r>
            <a:r>
              <a:rPr sz="2400" dirty="0">
                <a:solidFill>
                  <a:srgbClr val="434342"/>
                </a:solidFill>
                <a:cs typeface="+mn-lt"/>
              </a:rPr>
              <a:t>el </a:t>
            </a:r>
            <a:r>
              <a:rPr sz="2400" spc="-15" dirty="0">
                <a:solidFill>
                  <a:srgbClr val="434342"/>
                </a:solidFill>
                <a:cs typeface="+mn-lt"/>
              </a:rPr>
              <a:t>control </a:t>
            </a:r>
            <a:r>
              <a:rPr sz="2400" spc="175" dirty="0">
                <a:solidFill>
                  <a:srgbClr val="434342"/>
                </a:solidFill>
                <a:cs typeface="+mn-lt"/>
              </a:rPr>
              <a:t>de </a:t>
            </a:r>
            <a:r>
              <a:rPr sz="2400" spc="-15" dirty="0">
                <a:solidFill>
                  <a:srgbClr val="434342"/>
                </a:solidFill>
                <a:cs typeface="+mn-lt"/>
              </a:rPr>
              <a:t>varias </a:t>
            </a:r>
            <a:r>
              <a:rPr sz="2400" spc="75" dirty="0">
                <a:solidFill>
                  <a:srgbClr val="434342"/>
                </a:solidFill>
                <a:cs typeface="+mn-lt"/>
              </a:rPr>
              <a:t>conductas </a:t>
            </a:r>
            <a:r>
              <a:rPr sz="2400" spc="80" dirty="0">
                <a:solidFill>
                  <a:srgbClr val="434342"/>
                </a:solidFill>
                <a:cs typeface="+mn-lt"/>
              </a:rPr>
              <a:t> </a:t>
            </a:r>
            <a:r>
              <a:rPr sz="2400" spc="175" dirty="0">
                <a:solidFill>
                  <a:srgbClr val="434342"/>
                </a:solidFill>
                <a:cs typeface="+mn-lt"/>
              </a:rPr>
              <a:t>de </a:t>
            </a:r>
            <a:r>
              <a:rPr sz="2400" spc="20" dirty="0">
                <a:solidFill>
                  <a:srgbClr val="434342"/>
                </a:solidFill>
                <a:cs typeface="+mn-lt"/>
              </a:rPr>
              <a:t>motivación, </a:t>
            </a:r>
            <a:r>
              <a:rPr sz="2400" spc="75" dirty="0">
                <a:solidFill>
                  <a:srgbClr val="434342"/>
                </a:solidFill>
                <a:cs typeface="+mn-lt"/>
              </a:rPr>
              <a:t>ejerce </a:t>
            </a:r>
            <a:r>
              <a:rPr sz="2400" spc="-210" dirty="0">
                <a:solidFill>
                  <a:srgbClr val="434342"/>
                </a:solidFill>
                <a:cs typeface="+mn-lt"/>
              </a:rPr>
              <a:t>sus</a:t>
            </a:r>
            <a:r>
              <a:rPr sz="2400" spc="-204" dirty="0">
                <a:solidFill>
                  <a:srgbClr val="434342"/>
                </a:solidFill>
                <a:cs typeface="+mn-lt"/>
              </a:rPr>
              <a:t> </a:t>
            </a:r>
            <a:r>
              <a:rPr sz="2400" spc="45" dirty="0">
                <a:solidFill>
                  <a:srgbClr val="434342"/>
                </a:solidFill>
                <a:cs typeface="+mn-lt"/>
              </a:rPr>
              <a:t>efectos </a:t>
            </a:r>
            <a:r>
              <a:rPr sz="2400" spc="-745" dirty="0">
                <a:solidFill>
                  <a:srgbClr val="434342"/>
                </a:solidFill>
                <a:cs typeface="+mn-lt"/>
              </a:rPr>
              <a:t> </a:t>
            </a:r>
            <a:r>
              <a:rPr sz="2400" spc="35" dirty="0">
                <a:solidFill>
                  <a:srgbClr val="434342"/>
                </a:solidFill>
                <a:cs typeface="+mn-lt"/>
              </a:rPr>
              <a:t>regulando</a:t>
            </a:r>
            <a:r>
              <a:rPr sz="2400" spc="40" dirty="0">
                <a:solidFill>
                  <a:srgbClr val="434342"/>
                </a:solidFill>
                <a:cs typeface="+mn-lt"/>
              </a:rPr>
              <a:t> </a:t>
            </a:r>
            <a:r>
              <a:rPr sz="2400" spc="45" dirty="0">
                <a:solidFill>
                  <a:srgbClr val="434342"/>
                </a:solidFill>
                <a:cs typeface="+mn-lt"/>
              </a:rPr>
              <a:t>la</a:t>
            </a:r>
            <a:r>
              <a:rPr sz="2400" spc="50" dirty="0">
                <a:solidFill>
                  <a:srgbClr val="434342"/>
                </a:solidFill>
                <a:cs typeface="+mn-lt"/>
              </a:rPr>
              <a:t> </a:t>
            </a:r>
            <a:r>
              <a:rPr sz="2400" spc="10" dirty="0">
                <a:solidFill>
                  <a:srgbClr val="434342"/>
                </a:solidFill>
                <a:cs typeface="+mn-lt"/>
              </a:rPr>
              <a:t>liberación</a:t>
            </a:r>
            <a:r>
              <a:rPr sz="2400" spc="15" dirty="0">
                <a:solidFill>
                  <a:srgbClr val="434342"/>
                </a:solidFill>
                <a:cs typeface="+mn-lt"/>
              </a:rPr>
              <a:t> </a:t>
            </a:r>
            <a:r>
              <a:rPr sz="2400" spc="170" dirty="0">
                <a:solidFill>
                  <a:srgbClr val="434342"/>
                </a:solidFill>
                <a:cs typeface="+mn-lt"/>
              </a:rPr>
              <a:t>de </a:t>
            </a:r>
            <a:r>
              <a:rPr sz="2400" spc="175" dirty="0">
                <a:solidFill>
                  <a:srgbClr val="434342"/>
                </a:solidFill>
                <a:cs typeface="+mn-lt"/>
              </a:rPr>
              <a:t> </a:t>
            </a:r>
            <a:r>
              <a:rPr sz="2400" spc="-15" dirty="0">
                <a:solidFill>
                  <a:srgbClr val="434342"/>
                </a:solidFill>
                <a:cs typeface="+mn-lt"/>
              </a:rPr>
              <a:t>hormonas</a:t>
            </a:r>
            <a:r>
              <a:rPr sz="2400" spc="-10" dirty="0">
                <a:solidFill>
                  <a:srgbClr val="434342"/>
                </a:solidFill>
                <a:cs typeface="+mn-lt"/>
              </a:rPr>
              <a:t> </a:t>
            </a:r>
            <a:r>
              <a:rPr sz="2400" spc="-20" dirty="0">
                <a:solidFill>
                  <a:srgbClr val="434342"/>
                </a:solidFill>
                <a:cs typeface="+mn-lt"/>
              </a:rPr>
              <a:t>por</a:t>
            </a:r>
            <a:r>
              <a:rPr sz="2400" dirty="0">
                <a:solidFill>
                  <a:srgbClr val="434342"/>
                </a:solidFill>
                <a:cs typeface="+mn-lt"/>
              </a:rPr>
              <a:t> </a:t>
            </a:r>
            <a:r>
              <a:rPr sz="2400" spc="55" dirty="0">
                <a:solidFill>
                  <a:srgbClr val="434342"/>
                </a:solidFill>
                <a:cs typeface="+mn-lt"/>
              </a:rPr>
              <a:t>parte</a:t>
            </a:r>
            <a:r>
              <a:rPr sz="2400" spc="-5" dirty="0">
                <a:solidFill>
                  <a:srgbClr val="434342"/>
                </a:solidFill>
                <a:cs typeface="+mn-lt"/>
              </a:rPr>
              <a:t> </a:t>
            </a:r>
            <a:r>
              <a:rPr sz="2400" spc="175" dirty="0">
                <a:solidFill>
                  <a:srgbClr val="434342"/>
                </a:solidFill>
                <a:cs typeface="+mn-lt"/>
              </a:rPr>
              <a:t>de</a:t>
            </a:r>
            <a:r>
              <a:rPr sz="2400" dirty="0">
                <a:solidFill>
                  <a:srgbClr val="434342"/>
                </a:solidFill>
                <a:cs typeface="+mn-lt"/>
              </a:rPr>
              <a:t> </a:t>
            </a:r>
            <a:r>
              <a:rPr sz="2400" spc="45" dirty="0">
                <a:solidFill>
                  <a:srgbClr val="434342"/>
                </a:solidFill>
                <a:cs typeface="+mn-lt"/>
              </a:rPr>
              <a:t>la </a:t>
            </a:r>
            <a:r>
              <a:rPr sz="2400" b="1" spc="-95" dirty="0">
                <a:solidFill>
                  <a:srgbClr val="434342"/>
                </a:solidFill>
                <a:cs typeface="+mn-lt"/>
              </a:rPr>
              <a:t>hipófisis</a:t>
            </a:r>
            <a:r>
              <a:rPr sz="2400" spc="-95" dirty="0">
                <a:solidFill>
                  <a:srgbClr val="434342"/>
                </a:solidFill>
                <a:cs typeface="+mn-lt"/>
              </a:rPr>
              <a:t>, </a:t>
            </a:r>
            <a:r>
              <a:rPr sz="2400" spc="-745" dirty="0">
                <a:solidFill>
                  <a:srgbClr val="434342"/>
                </a:solidFill>
                <a:cs typeface="+mn-lt"/>
              </a:rPr>
              <a:t> </a:t>
            </a:r>
            <a:r>
              <a:rPr sz="2400" spc="100" dirty="0">
                <a:solidFill>
                  <a:srgbClr val="434342"/>
                </a:solidFill>
                <a:cs typeface="+mn-lt"/>
              </a:rPr>
              <a:t>que </a:t>
            </a:r>
            <a:r>
              <a:rPr sz="2400" spc="130" dirty="0">
                <a:solidFill>
                  <a:srgbClr val="434342"/>
                </a:solidFill>
                <a:cs typeface="+mn-lt"/>
              </a:rPr>
              <a:t>pende </a:t>
            </a:r>
            <a:r>
              <a:rPr sz="2400" spc="40" dirty="0">
                <a:solidFill>
                  <a:srgbClr val="434342"/>
                </a:solidFill>
                <a:cs typeface="+mn-lt"/>
              </a:rPr>
              <a:t>del </a:t>
            </a:r>
            <a:r>
              <a:rPr sz="2400" spc="35" dirty="0">
                <a:solidFill>
                  <a:srgbClr val="434342"/>
                </a:solidFill>
                <a:cs typeface="+mn-lt"/>
              </a:rPr>
              <a:t>hipotálamo </a:t>
            </a:r>
            <a:r>
              <a:rPr sz="2400" spc="95" dirty="0">
                <a:solidFill>
                  <a:srgbClr val="434342"/>
                </a:solidFill>
                <a:cs typeface="+mn-lt"/>
              </a:rPr>
              <a:t>en </a:t>
            </a:r>
            <a:r>
              <a:rPr sz="2400" spc="45" dirty="0">
                <a:solidFill>
                  <a:srgbClr val="434342"/>
                </a:solidFill>
                <a:cs typeface="+mn-lt"/>
              </a:rPr>
              <a:t>la </a:t>
            </a:r>
            <a:r>
              <a:rPr sz="2400" spc="50" dirty="0">
                <a:solidFill>
                  <a:srgbClr val="434342"/>
                </a:solidFill>
                <a:cs typeface="+mn-lt"/>
              </a:rPr>
              <a:t> </a:t>
            </a:r>
            <a:r>
              <a:rPr sz="2400" spc="-30" dirty="0">
                <a:solidFill>
                  <a:srgbClr val="434342"/>
                </a:solidFill>
                <a:cs typeface="+mn-lt"/>
              </a:rPr>
              <a:t>superficie</a:t>
            </a:r>
            <a:r>
              <a:rPr sz="2400" spc="-105" dirty="0">
                <a:solidFill>
                  <a:srgbClr val="434342"/>
                </a:solidFill>
                <a:cs typeface="+mn-lt"/>
              </a:rPr>
              <a:t> </a:t>
            </a:r>
            <a:r>
              <a:rPr sz="2400" dirty="0">
                <a:solidFill>
                  <a:srgbClr val="434342"/>
                </a:solidFill>
                <a:cs typeface="+mn-lt"/>
              </a:rPr>
              <a:t>ventral</a:t>
            </a:r>
            <a:r>
              <a:rPr sz="2400" spc="-105" dirty="0">
                <a:solidFill>
                  <a:srgbClr val="434342"/>
                </a:solidFill>
                <a:cs typeface="+mn-lt"/>
              </a:rPr>
              <a:t> </a:t>
            </a:r>
            <a:r>
              <a:rPr sz="2400" spc="40" dirty="0">
                <a:solidFill>
                  <a:srgbClr val="434342"/>
                </a:solidFill>
                <a:cs typeface="+mn-lt"/>
              </a:rPr>
              <a:t>del</a:t>
            </a:r>
            <a:r>
              <a:rPr sz="2400" spc="-105" dirty="0">
                <a:solidFill>
                  <a:srgbClr val="434342"/>
                </a:solidFill>
                <a:cs typeface="+mn-lt"/>
              </a:rPr>
              <a:t> </a:t>
            </a:r>
            <a:r>
              <a:rPr sz="2400" spc="40" dirty="0">
                <a:solidFill>
                  <a:srgbClr val="434342"/>
                </a:solidFill>
                <a:cs typeface="+mn-lt"/>
              </a:rPr>
              <a:t>cerebro.</a:t>
            </a:r>
            <a:endParaRPr sz="2400">
              <a:cs typeface="+mn-lt"/>
            </a:endParaRPr>
          </a:p>
        </p:txBody>
      </p:sp>
      <p:pic>
        <p:nvPicPr>
          <p:cNvPr id="8" name="object 8"/>
          <p:cNvPicPr/>
          <p:nvPr/>
        </p:nvPicPr>
        <p:blipFill>
          <a:blip r:embed="rId2" cstate="print"/>
          <a:stretch>
            <a:fillRect/>
          </a:stretch>
        </p:blipFill>
        <p:spPr>
          <a:xfrm>
            <a:off x="5528124" y="1602699"/>
            <a:ext cx="3299374" cy="5071749"/>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sp>
        <p:nvSpPr>
          <p:cNvPr id="6" name="object 6"/>
          <p:cNvSpPr txBox="1">
            <a:spLocks noGrp="1"/>
          </p:cNvSpPr>
          <p:nvPr>
            <p:ph type="title"/>
          </p:nvPr>
        </p:nvSpPr>
        <p:spPr>
          <a:prstGeom prst="rect">
            <a:avLst/>
          </a:prstGeom>
        </p:spPr>
        <p:txBody>
          <a:bodyPr vert="horz" wrap="square" lIns="0" tIns="365125" rIns="0" bIns="0" rtlCol="0">
            <a:spAutoFit/>
          </a:bodyPr>
          <a:lstStyle/>
          <a:p>
            <a:pPr marR="26670" algn="ctr">
              <a:lnSpc>
                <a:spcPct val="100000"/>
              </a:lnSpc>
              <a:spcBef>
                <a:spcPts val="2875"/>
              </a:spcBef>
            </a:pPr>
            <a:r>
              <a:rPr spc="-5" dirty="0"/>
              <a:t>Diencéfalo</a:t>
            </a:r>
            <a:endParaRPr spc="-5" dirty="0"/>
          </a:p>
        </p:txBody>
      </p:sp>
      <p:sp>
        <p:nvSpPr>
          <p:cNvPr id="7" name="object 7"/>
          <p:cNvSpPr txBox="1"/>
          <p:nvPr/>
        </p:nvSpPr>
        <p:spPr>
          <a:xfrm>
            <a:off x="73025" y="1457325"/>
            <a:ext cx="5455285" cy="4860290"/>
          </a:xfrm>
          <a:prstGeom prst="rect">
            <a:avLst/>
          </a:prstGeom>
        </p:spPr>
        <p:txBody>
          <a:bodyPr vert="horz" wrap="square" lIns="0" tIns="12700" rIns="0" bIns="0" rtlCol="0">
            <a:spAutoFit/>
          </a:bodyPr>
          <a:lstStyle/>
          <a:p>
            <a:pPr marL="12700" marR="5080" algn="just">
              <a:lnSpc>
                <a:spcPct val="150000"/>
              </a:lnSpc>
              <a:spcBef>
                <a:spcPts val="100"/>
              </a:spcBef>
            </a:pPr>
            <a:r>
              <a:rPr sz="2100" spc="70" dirty="0">
                <a:solidFill>
                  <a:srgbClr val="434342"/>
                </a:solidFill>
                <a:cs typeface="+mn-lt"/>
              </a:rPr>
              <a:t>Ademá</a:t>
            </a:r>
            <a:r>
              <a:rPr sz="2100" spc="55" dirty="0">
                <a:solidFill>
                  <a:srgbClr val="434342"/>
                </a:solidFill>
                <a:cs typeface="+mn-lt"/>
              </a:rPr>
              <a:t>s</a:t>
            </a:r>
            <a:r>
              <a:rPr sz="2100" spc="-90" dirty="0">
                <a:solidFill>
                  <a:srgbClr val="434342"/>
                </a:solidFill>
                <a:cs typeface="+mn-lt"/>
              </a:rPr>
              <a:t> </a:t>
            </a:r>
            <a:r>
              <a:rPr sz="2100" spc="160" dirty="0">
                <a:solidFill>
                  <a:srgbClr val="434342"/>
                </a:solidFill>
                <a:cs typeface="+mn-lt"/>
              </a:rPr>
              <a:t>d</a:t>
            </a:r>
            <a:r>
              <a:rPr sz="2100" spc="145" dirty="0">
                <a:solidFill>
                  <a:srgbClr val="434342"/>
                </a:solidFill>
                <a:cs typeface="+mn-lt"/>
              </a:rPr>
              <a:t>e</a:t>
            </a:r>
            <a:r>
              <a:rPr sz="2100" spc="-90" dirty="0">
                <a:solidFill>
                  <a:srgbClr val="434342"/>
                </a:solidFill>
                <a:cs typeface="+mn-lt"/>
              </a:rPr>
              <a:t> </a:t>
            </a:r>
            <a:r>
              <a:rPr sz="2100" spc="25" dirty="0">
                <a:solidFill>
                  <a:srgbClr val="434342"/>
                </a:solidFill>
                <a:cs typeface="+mn-lt"/>
              </a:rPr>
              <a:t>l</a:t>
            </a:r>
            <a:r>
              <a:rPr sz="2100" spc="55" dirty="0">
                <a:solidFill>
                  <a:srgbClr val="434342"/>
                </a:solidFill>
                <a:cs typeface="+mn-lt"/>
              </a:rPr>
              <a:t>a</a:t>
            </a:r>
            <a:r>
              <a:rPr sz="2100" spc="-60" dirty="0">
                <a:solidFill>
                  <a:srgbClr val="434342"/>
                </a:solidFill>
                <a:cs typeface="+mn-lt"/>
              </a:rPr>
              <a:t> </a:t>
            </a:r>
            <a:r>
              <a:rPr sz="2100" b="1" spc="-85" dirty="0">
                <a:solidFill>
                  <a:srgbClr val="434342"/>
                </a:solidFill>
                <a:cs typeface="+mn-lt"/>
              </a:rPr>
              <a:t>hipófisi</a:t>
            </a:r>
            <a:r>
              <a:rPr sz="2100" b="1" spc="-95" dirty="0">
                <a:solidFill>
                  <a:srgbClr val="434342"/>
                </a:solidFill>
                <a:cs typeface="+mn-lt"/>
              </a:rPr>
              <a:t>s</a:t>
            </a:r>
            <a:r>
              <a:rPr sz="2100" spc="-85" dirty="0">
                <a:solidFill>
                  <a:srgbClr val="434342"/>
                </a:solidFill>
                <a:cs typeface="+mn-lt"/>
              </a:rPr>
              <a:t>,</a:t>
            </a:r>
            <a:r>
              <a:rPr sz="2100" spc="-90" dirty="0">
                <a:solidFill>
                  <a:srgbClr val="434342"/>
                </a:solidFill>
                <a:cs typeface="+mn-lt"/>
              </a:rPr>
              <a:t> </a:t>
            </a:r>
            <a:r>
              <a:rPr sz="2100" spc="75" dirty="0">
                <a:solidFill>
                  <a:srgbClr val="434342"/>
                </a:solidFill>
                <a:cs typeface="+mn-lt"/>
              </a:rPr>
              <a:t>e</a:t>
            </a:r>
            <a:r>
              <a:rPr sz="2100" spc="90" dirty="0">
                <a:solidFill>
                  <a:srgbClr val="434342"/>
                </a:solidFill>
                <a:cs typeface="+mn-lt"/>
              </a:rPr>
              <a:t>n</a:t>
            </a:r>
            <a:r>
              <a:rPr sz="2100" spc="-90" dirty="0">
                <a:solidFill>
                  <a:srgbClr val="434342"/>
                </a:solidFill>
                <a:cs typeface="+mn-lt"/>
              </a:rPr>
              <a:t> </a:t>
            </a:r>
            <a:r>
              <a:rPr sz="2100" spc="25" dirty="0">
                <a:solidFill>
                  <a:srgbClr val="434342"/>
                </a:solidFill>
                <a:cs typeface="+mn-lt"/>
              </a:rPr>
              <a:t>l</a:t>
            </a:r>
            <a:r>
              <a:rPr sz="2100" spc="55" dirty="0">
                <a:solidFill>
                  <a:srgbClr val="434342"/>
                </a:solidFill>
                <a:cs typeface="+mn-lt"/>
              </a:rPr>
              <a:t>a</a:t>
            </a:r>
            <a:r>
              <a:rPr sz="2100" spc="-90" dirty="0">
                <a:solidFill>
                  <a:srgbClr val="434342"/>
                </a:solidFill>
                <a:cs typeface="+mn-lt"/>
              </a:rPr>
              <a:t> </a:t>
            </a:r>
            <a:r>
              <a:rPr sz="2100" spc="140" dirty="0">
                <a:solidFill>
                  <a:srgbClr val="434342"/>
                </a:solidFill>
                <a:cs typeface="+mn-lt"/>
              </a:rPr>
              <a:t>car</a:t>
            </a:r>
            <a:r>
              <a:rPr sz="2100" spc="160" dirty="0">
                <a:solidFill>
                  <a:srgbClr val="434342"/>
                </a:solidFill>
                <a:cs typeface="+mn-lt"/>
              </a:rPr>
              <a:t>a</a:t>
            </a:r>
            <a:r>
              <a:rPr sz="2100" spc="-90" dirty="0">
                <a:solidFill>
                  <a:srgbClr val="434342"/>
                </a:solidFill>
                <a:cs typeface="+mn-lt"/>
              </a:rPr>
              <a:t> inferior  </a:t>
            </a:r>
            <a:r>
              <a:rPr sz="2100" spc="35" dirty="0">
                <a:solidFill>
                  <a:srgbClr val="434342"/>
                </a:solidFill>
                <a:cs typeface="+mn-lt"/>
              </a:rPr>
              <a:t>del </a:t>
            </a:r>
            <a:r>
              <a:rPr sz="2100" spc="30" dirty="0">
                <a:solidFill>
                  <a:srgbClr val="434342"/>
                </a:solidFill>
                <a:cs typeface="+mn-lt"/>
              </a:rPr>
              <a:t>hipotálamo </a:t>
            </a:r>
            <a:r>
              <a:rPr sz="2100" spc="90" dirty="0">
                <a:solidFill>
                  <a:srgbClr val="434342"/>
                </a:solidFill>
                <a:cs typeface="+mn-lt"/>
              </a:rPr>
              <a:t>pueden </a:t>
            </a:r>
            <a:r>
              <a:rPr sz="2100" spc="-10" dirty="0">
                <a:solidFill>
                  <a:srgbClr val="434342"/>
                </a:solidFill>
                <a:cs typeface="+mn-lt"/>
              </a:rPr>
              <a:t>verse </a:t>
            </a:r>
            <a:r>
              <a:rPr sz="2100" spc="-45" dirty="0">
                <a:solidFill>
                  <a:srgbClr val="434342"/>
                </a:solidFill>
                <a:cs typeface="+mn-lt"/>
              </a:rPr>
              <a:t>otras </a:t>
            </a:r>
            <a:r>
              <a:rPr sz="2100" spc="-25" dirty="0">
                <a:solidFill>
                  <a:srgbClr val="434342"/>
                </a:solidFill>
                <a:cs typeface="+mn-lt"/>
              </a:rPr>
              <a:t>dos </a:t>
            </a:r>
            <a:r>
              <a:rPr sz="2100" spc="-20" dirty="0">
                <a:solidFill>
                  <a:srgbClr val="434342"/>
                </a:solidFill>
                <a:cs typeface="+mn-lt"/>
              </a:rPr>
              <a:t> </a:t>
            </a:r>
            <a:r>
              <a:rPr sz="2100" spc="-50" dirty="0">
                <a:solidFill>
                  <a:srgbClr val="434342"/>
                </a:solidFill>
                <a:cs typeface="+mn-lt"/>
              </a:rPr>
              <a:t>estructuras: </a:t>
            </a:r>
            <a:r>
              <a:rPr sz="2100" dirty="0">
                <a:solidFill>
                  <a:srgbClr val="434342"/>
                </a:solidFill>
                <a:cs typeface="+mn-lt"/>
              </a:rPr>
              <a:t>el </a:t>
            </a:r>
            <a:r>
              <a:rPr sz="2100" spc="20" dirty="0">
                <a:solidFill>
                  <a:srgbClr val="434342"/>
                </a:solidFill>
                <a:cs typeface="+mn-lt"/>
              </a:rPr>
              <a:t>quiasma </a:t>
            </a:r>
            <a:r>
              <a:rPr sz="2100" spc="45" dirty="0">
                <a:solidFill>
                  <a:srgbClr val="434342"/>
                </a:solidFill>
                <a:cs typeface="+mn-lt"/>
              </a:rPr>
              <a:t>óptico </a:t>
            </a:r>
            <a:r>
              <a:rPr sz="2100" spc="25" dirty="0">
                <a:solidFill>
                  <a:srgbClr val="434342"/>
                </a:solidFill>
                <a:cs typeface="+mn-lt"/>
              </a:rPr>
              <a:t>y </a:t>
            </a:r>
            <a:r>
              <a:rPr sz="2100" spc="-125" dirty="0">
                <a:solidFill>
                  <a:srgbClr val="434342"/>
                </a:solidFill>
                <a:cs typeface="+mn-lt"/>
              </a:rPr>
              <a:t>los </a:t>
            </a:r>
            <a:r>
              <a:rPr sz="2100" spc="-120" dirty="0">
                <a:solidFill>
                  <a:srgbClr val="434342"/>
                </a:solidFill>
                <a:cs typeface="+mn-lt"/>
              </a:rPr>
              <a:t> </a:t>
            </a:r>
            <a:r>
              <a:rPr sz="2100" spc="15" dirty="0">
                <a:solidFill>
                  <a:srgbClr val="434342"/>
                </a:solidFill>
                <a:cs typeface="+mn-lt"/>
              </a:rPr>
              <a:t>cuerpos </a:t>
            </a:r>
            <a:r>
              <a:rPr sz="2100" spc="-25" dirty="0">
                <a:solidFill>
                  <a:srgbClr val="434342"/>
                </a:solidFill>
                <a:cs typeface="+mn-lt"/>
              </a:rPr>
              <a:t>mamilares. </a:t>
            </a:r>
            <a:r>
              <a:rPr sz="2100" spc="-105" dirty="0">
                <a:solidFill>
                  <a:srgbClr val="434342"/>
                </a:solidFill>
                <a:cs typeface="+mn-lt"/>
              </a:rPr>
              <a:t>El </a:t>
            </a:r>
            <a:r>
              <a:rPr sz="2100" b="1" spc="35" dirty="0">
                <a:solidFill>
                  <a:srgbClr val="434342"/>
                </a:solidFill>
                <a:cs typeface="+mn-lt"/>
              </a:rPr>
              <a:t>quiasma óptico </a:t>
            </a:r>
            <a:r>
              <a:rPr sz="2100" spc="-40" dirty="0">
                <a:solidFill>
                  <a:srgbClr val="434342"/>
                </a:solidFill>
                <a:cs typeface="+mn-lt"/>
              </a:rPr>
              <a:t>es </a:t>
            </a:r>
            <a:r>
              <a:rPr sz="2100" spc="-650" dirty="0">
                <a:solidFill>
                  <a:srgbClr val="434342"/>
                </a:solidFill>
                <a:cs typeface="+mn-lt"/>
              </a:rPr>
              <a:t> </a:t>
            </a:r>
            <a:r>
              <a:rPr sz="2100" dirty="0">
                <a:solidFill>
                  <a:srgbClr val="434342"/>
                </a:solidFill>
                <a:cs typeface="+mn-lt"/>
              </a:rPr>
              <a:t>el</a:t>
            </a:r>
            <a:r>
              <a:rPr sz="2100" spc="-90" dirty="0">
                <a:solidFill>
                  <a:srgbClr val="434342"/>
                </a:solidFill>
                <a:cs typeface="+mn-lt"/>
              </a:rPr>
              <a:t> </a:t>
            </a:r>
            <a:r>
              <a:rPr sz="2100" spc="5" dirty="0">
                <a:solidFill>
                  <a:srgbClr val="434342"/>
                </a:solidFill>
                <a:cs typeface="+mn-lt"/>
              </a:rPr>
              <a:t>punt</a:t>
            </a:r>
            <a:r>
              <a:rPr sz="2100" spc="15" dirty="0">
                <a:solidFill>
                  <a:srgbClr val="434342"/>
                </a:solidFill>
                <a:cs typeface="+mn-lt"/>
              </a:rPr>
              <a:t>o</a:t>
            </a:r>
            <a:r>
              <a:rPr sz="2100" spc="-90" dirty="0">
                <a:solidFill>
                  <a:srgbClr val="434342"/>
                </a:solidFill>
                <a:cs typeface="+mn-lt"/>
              </a:rPr>
              <a:t> </a:t>
            </a:r>
            <a:r>
              <a:rPr sz="2100" spc="75" dirty="0">
                <a:solidFill>
                  <a:srgbClr val="434342"/>
                </a:solidFill>
                <a:cs typeface="+mn-lt"/>
              </a:rPr>
              <a:t>e</a:t>
            </a:r>
            <a:r>
              <a:rPr sz="2100" spc="90" dirty="0">
                <a:solidFill>
                  <a:srgbClr val="434342"/>
                </a:solidFill>
                <a:cs typeface="+mn-lt"/>
              </a:rPr>
              <a:t>n</a:t>
            </a:r>
            <a:r>
              <a:rPr sz="2100" spc="-90" dirty="0">
                <a:solidFill>
                  <a:srgbClr val="434342"/>
                </a:solidFill>
                <a:cs typeface="+mn-lt"/>
              </a:rPr>
              <a:t> </a:t>
            </a:r>
            <a:r>
              <a:rPr sz="2100" dirty="0">
                <a:solidFill>
                  <a:srgbClr val="434342"/>
                </a:solidFill>
                <a:cs typeface="+mn-lt"/>
              </a:rPr>
              <a:t>el</a:t>
            </a:r>
            <a:r>
              <a:rPr sz="2100" spc="-90" dirty="0">
                <a:solidFill>
                  <a:srgbClr val="434342"/>
                </a:solidFill>
                <a:cs typeface="+mn-lt"/>
              </a:rPr>
              <a:t> </a:t>
            </a:r>
            <a:r>
              <a:rPr sz="2100" spc="90" dirty="0">
                <a:solidFill>
                  <a:srgbClr val="434342"/>
                </a:solidFill>
                <a:cs typeface="+mn-lt"/>
              </a:rPr>
              <a:t>qu</a:t>
            </a:r>
            <a:r>
              <a:rPr sz="2100" spc="85" dirty="0">
                <a:solidFill>
                  <a:srgbClr val="434342"/>
                </a:solidFill>
                <a:cs typeface="+mn-lt"/>
              </a:rPr>
              <a:t>e</a:t>
            </a:r>
            <a:r>
              <a:rPr sz="2100" spc="-90" dirty="0">
                <a:solidFill>
                  <a:srgbClr val="434342"/>
                </a:solidFill>
                <a:cs typeface="+mn-lt"/>
              </a:rPr>
              <a:t> </a:t>
            </a:r>
            <a:r>
              <a:rPr sz="2100" spc="65" dirty="0">
                <a:solidFill>
                  <a:srgbClr val="434342"/>
                </a:solidFill>
                <a:cs typeface="+mn-lt"/>
              </a:rPr>
              <a:t>converge</a:t>
            </a:r>
            <a:r>
              <a:rPr sz="2100" spc="80" dirty="0">
                <a:solidFill>
                  <a:srgbClr val="434342"/>
                </a:solidFill>
                <a:cs typeface="+mn-lt"/>
              </a:rPr>
              <a:t>n</a:t>
            </a:r>
            <a:r>
              <a:rPr sz="2100" spc="-90" dirty="0">
                <a:solidFill>
                  <a:srgbClr val="434342"/>
                </a:solidFill>
                <a:cs typeface="+mn-lt"/>
              </a:rPr>
              <a:t> </a:t>
            </a:r>
            <a:r>
              <a:rPr sz="2100" spc="-120" dirty="0">
                <a:solidFill>
                  <a:srgbClr val="434342"/>
                </a:solidFill>
                <a:cs typeface="+mn-lt"/>
              </a:rPr>
              <a:t>lo</a:t>
            </a:r>
            <a:r>
              <a:rPr sz="2100" spc="-130" dirty="0">
                <a:solidFill>
                  <a:srgbClr val="434342"/>
                </a:solidFill>
                <a:cs typeface="+mn-lt"/>
              </a:rPr>
              <a:t>s</a:t>
            </a:r>
            <a:r>
              <a:rPr sz="2100" spc="-90" dirty="0">
                <a:solidFill>
                  <a:srgbClr val="434342"/>
                </a:solidFill>
                <a:cs typeface="+mn-lt"/>
              </a:rPr>
              <a:t> </a:t>
            </a:r>
            <a:r>
              <a:rPr sz="2100" spc="-50" dirty="0">
                <a:solidFill>
                  <a:srgbClr val="434342"/>
                </a:solidFill>
                <a:cs typeface="+mn-lt"/>
              </a:rPr>
              <a:t>nervios  </a:t>
            </a:r>
            <a:r>
              <a:rPr sz="2100" spc="-10" dirty="0">
                <a:solidFill>
                  <a:srgbClr val="434342"/>
                </a:solidFill>
                <a:cs typeface="+mn-lt"/>
              </a:rPr>
              <a:t>ópticos, </a:t>
            </a:r>
            <a:r>
              <a:rPr sz="2100" spc="50" dirty="0">
                <a:solidFill>
                  <a:srgbClr val="434342"/>
                </a:solidFill>
                <a:cs typeface="+mn-lt"/>
              </a:rPr>
              <a:t>procedentes </a:t>
            </a:r>
            <a:r>
              <a:rPr sz="2100" spc="150" dirty="0">
                <a:solidFill>
                  <a:srgbClr val="434342"/>
                </a:solidFill>
                <a:cs typeface="+mn-lt"/>
              </a:rPr>
              <a:t>de </a:t>
            </a:r>
            <a:r>
              <a:rPr sz="2100" spc="229" dirty="0">
                <a:solidFill>
                  <a:srgbClr val="434342"/>
                </a:solidFill>
                <a:cs typeface="+mn-lt"/>
              </a:rPr>
              <a:t>cada </a:t>
            </a:r>
            <a:r>
              <a:rPr sz="2100" spc="-35" dirty="0">
                <a:solidFill>
                  <a:srgbClr val="434342"/>
                </a:solidFill>
                <a:cs typeface="+mn-lt"/>
              </a:rPr>
              <a:t>ojo. </a:t>
            </a:r>
            <a:r>
              <a:rPr sz="2100" spc="-114" dirty="0">
                <a:solidFill>
                  <a:srgbClr val="434342"/>
                </a:solidFill>
                <a:cs typeface="+mn-lt"/>
              </a:rPr>
              <a:t>Los </a:t>
            </a:r>
            <a:r>
              <a:rPr sz="2100" spc="-110" dirty="0">
                <a:solidFill>
                  <a:srgbClr val="434342"/>
                </a:solidFill>
                <a:cs typeface="+mn-lt"/>
              </a:rPr>
              <a:t> </a:t>
            </a:r>
            <a:r>
              <a:rPr sz="2100" b="1" spc="10" dirty="0">
                <a:solidFill>
                  <a:srgbClr val="434342"/>
                </a:solidFill>
                <a:cs typeface="+mn-lt"/>
              </a:rPr>
              <a:t>cuerpos </a:t>
            </a:r>
            <a:r>
              <a:rPr sz="2100" b="1" spc="15" dirty="0">
                <a:solidFill>
                  <a:srgbClr val="434342"/>
                </a:solidFill>
                <a:cs typeface="+mn-lt"/>
              </a:rPr>
              <a:t>mamilares</a:t>
            </a:r>
            <a:r>
              <a:rPr sz="2100" spc="15" dirty="0">
                <a:solidFill>
                  <a:srgbClr val="434342"/>
                </a:solidFill>
                <a:cs typeface="+mn-lt"/>
              </a:rPr>
              <a:t>, </a:t>
            </a:r>
            <a:r>
              <a:rPr sz="2100" spc="-70" dirty="0">
                <a:solidFill>
                  <a:srgbClr val="434342"/>
                </a:solidFill>
                <a:cs typeface="+mn-lt"/>
              </a:rPr>
              <a:t>son </a:t>
            </a:r>
            <a:r>
              <a:rPr sz="2100" spc="-30" dirty="0">
                <a:solidFill>
                  <a:srgbClr val="434342"/>
                </a:solidFill>
                <a:cs typeface="+mn-lt"/>
              </a:rPr>
              <a:t>un </a:t>
            </a:r>
            <a:r>
              <a:rPr sz="2100" spc="45" dirty="0">
                <a:solidFill>
                  <a:srgbClr val="434342"/>
                </a:solidFill>
                <a:cs typeface="+mn-lt"/>
              </a:rPr>
              <a:t>par </a:t>
            </a:r>
            <a:r>
              <a:rPr sz="2100" spc="150" dirty="0">
                <a:solidFill>
                  <a:srgbClr val="434342"/>
                </a:solidFill>
                <a:cs typeface="+mn-lt"/>
              </a:rPr>
              <a:t>de </a:t>
            </a:r>
            <a:r>
              <a:rPr sz="2100" spc="155" dirty="0">
                <a:solidFill>
                  <a:srgbClr val="434342"/>
                </a:solidFill>
                <a:cs typeface="+mn-lt"/>
              </a:rPr>
              <a:t> </a:t>
            </a:r>
            <a:r>
              <a:rPr sz="2100" spc="5" dirty="0">
                <a:solidFill>
                  <a:srgbClr val="434342"/>
                </a:solidFill>
                <a:cs typeface="+mn-lt"/>
              </a:rPr>
              <a:t>núcleos </a:t>
            </a:r>
            <a:r>
              <a:rPr sz="2100" spc="-40" dirty="0">
                <a:solidFill>
                  <a:srgbClr val="434342"/>
                </a:solidFill>
                <a:cs typeface="+mn-lt"/>
              </a:rPr>
              <a:t>esféricos </a:t>
            </a:r>
            <a:r>
              <a:rPr sz="2100" spc="85" dirty="0">
                <a:solidFill>
                  <a:srgbClr val="434342"/>
                </a:solidFill>
                <a:cs typeface="+mn-lt"/>
              </a:rPr>
              <a:t>que </a:t>
            </a:r>
            <a:r>
              <a:rPr sz="2100" spc="-35" dirty="0">
                <a:solidFill>
                  <a:srgbClr val="434342"/>
                </a:solidFill>
                <a:cs typeface="+mn-lt"/>
              </a:rPr>
              <a:t>se </a:t>
            </a:r>
            <a:r>
              <a:rPr sz="2100" spc="-55" dirty="0">
                <a:solidFill>
                  <a:srgbClr val="434342"/>
                </a:solidFill>
                <a:cs typeface="+mn-lt"/>
              </a:rPr>
              <a:t>sitúan </a:t>
            </a:r>
            <a:r>
              <a:rPr sz="2100" spc="80" dirty="0">
                <a:solidFill>
                  <a:srgbClr val="434342"/>
                </a:solidFill>
                <a:cs typeface="+mn-lt"/>
              </a:rPr>
              <a:t>en </a:t>
            </a:r>
            <a:r>
              <a:rPr sz="2100" spc="35" dirty="0">
                <a:solidFill>
                  <a:srgbClr val="434342"/>
                </a:solidFill>
                <a:cs typeface="+mn-lt"/>
              </a:rPr>
              <a:t>la </a:t>
            </a:r>
            <a:r>
              <a:rPr sz="2100" spc="40" dirty="0">
                <a:solidFill>
                  <a:srgbClr val="434342"/>
                </a:solidFill>
                <a:cs typeface="+mn-lt"/>
              </a:rPr>
              <a:t> </a:t>
            </a:r>
            <a:r>
              <a:rPr sz="2100" spc="140" dirty="0">
                <a:solidFill>
                  <a:srgbClr val="434342"/>
                </a:solidFill>
                <a:cs typeface="+mn-lt"/>
              </a:rPr>
              <a:t>car</a:t>
            </a:r>
            <a:r>
              <a:rPr sz="2100" spc="160" dirty="0">
                <a:solidFill>
                  <a:srgbClr val="434342"/>
                </a:solidFill>
                <a:cs typeface="+mn-lt"/>
              </a:rPr>
              <a:t>a</a:t>
            </a:r>
            <a:r>
              <a:rPr sz="2100" spc="-90" dirty="0">
                <a:solidFill>
                  <a:srgbClr val="434342"/>
                </a:solidFill>
                <a:cs typeface="+mn-lt"/>
              </a:rPr>
              <a:t> </a:t>
            </a:r>
            <a:r>
              <a:rPr sz="2100" spc="-95" dirty="0">
                <a:solidFill>
                  <a:srgbClr val="434342"/>
                </a:solidFill>
                <a:cs typeface="+mn-lt"/>
              </a:rPr>
              <a:t>inferio</a:t>
            </a:r>
            <a:r>
              <a:rPr sz="2100" spc="-80" dirty="0">
                <a:solidFill>
                  <a:srgbClr val="434342"/>
                </a:solidFill>
                <a:cs typeface="+mn-lt"/>
              </a:rPr>
              <a:t>r</a:t>
            </a:r>
            <a:r>
              <a:rPr sz="2100" spc="-90" dirty="0">
                <a:solidFill>
                  <a:srgbClr val="434342"/>
                </a:solidFill>
                <a:cs typeface="+mn-lt"/>
              </a:rPr>
              <a:t> </a:t>
            </a:r>
            <a:r>
              <a:rPr sz="2100" spc="45" dirty="0">
                <a:solidFill>
                  <a:srgbClr val="434342"/>
                </a:solidFill>
                <a:cs typeface="+mn-lt"/>
              </a:rPr>
              <a:t>de</a:t>
            </a:r>
            <a:r>
              <a:rPr sz="2100" spc="20" dirty="0">
                <a:solidFill>
                  <a:srgbClr val="434342"/>
                </a:solidFill>
                <a:cs typeface="+mn-lt"/>
              </a:rPr>
              <a:t>l</a:t>
            </a:r>
            <a:r>
              <a:rPr sz="2100" spc="-90" dirty="0">
                <a:solidFill>
                  <a:srgbClr val="434342"/>
                </a:solidFill>
                <a:cs typeface="+mn-lt"/>
              </a:rPr>
              <a:t> </a:t>
            </a:r>
            <a:r>
              <a:rPr sz="2100" spc="20" dirty="0">
                <a:solidFill>
                  <a:srgbClr val="434342"/>
                </a:solidFill>
                <a:cs typeface="+mn-lt"/>
              </a:rPr>
              <a:t>hipotálamo</a:t>
            </a:r>
            <a:r>
              <a:rPr sz="2100" spc="15" dirty="0">
                <a:solidFill>
                  <a:srgbClr val="434342"/>
                </a:solidFill>
                <a:cs typeface="+mn-lt"/>
              </a:rPr>
              <a:t>,</a:t>
            </a:r>
            <a:r>
              <a:rPr sz="2100" spc="-90" dirty="0">
                <a:solidFill>
                  <a:srgbClr val="434342"/>
                </a:solidFill>
                <a:cs typeface="+mn-lt"/>
              </a:rPr>
              <a:t> </a:t>
            </a:r>
            <a:r>
              <a:rPr sz="2100" spc="-100" dirty="0">
                <a:solidFill>
                  <a:srgbClr val="434342"/>
                </a:solidFill>
                <a:cs typeface="+mn-lt"/>
              </a:rPr>
              <a:t>just</a:t>
            </a:r>
            <a:r>
              <a:rPr sz="2100" spc="-125" dirty="0">
                <a:solidFill>
                  <a:srgbClr val="434342"/>
                </a:solidFill>
                <a:cs typeface="+mn-lt"/>
              </a:rPr>
              <a:t>o</a:t>
            </a:r>
            <a:r>
              <a:rPr sz="2100" spc="-90" dirty="0">
                <a:solidFill>
                  <a:srgbClr val="434342"/>
                </a:solidFill>
                <a:cs typeface="+mn-lt"/>
              </a:rPr>
              <a:t> </a:t>
            </a:r>
            <a:r>
              <a:rPr sz="2100" spc="-5" dirty="0">
                <a:solidFill>
                  <a:srgbClr val="434342"/>
                </a:solidFill>
                <a:cs typeface="+mn-lt"/>
              </a:rPr>
              <a:t>detrás  </a:t>
            </a:r>
            <a:r>
              <a:rPr sz="2100" spc="160" dirty="0">
                <a:solidFill>
                  <a:srgbClr val="434342"/>
                </a:solidFill>
                <a:cs typeface="+mn-lt"/>
              </a:rPr>
              <a:t>d</a:t>
            </a:r>
            <a:r>
              <a:rPr sz="2100" spc="145" dirty="0">
                <a:solidFill>
                  <a:srgbClr val="434342"/>
                </a:solidFill>
                <a:cs typeface="+mn-lt"/>
              </a:rPr>
              <a:t>e</a:t>
            </a:r>
            <a:r>
              <a:rPr sz="2100" spc="-90" dirty="0">
                <a:solidFill>
                  <a:srgbClr val="434342"/>
                </a:solidFill>
                <a:cs typeface="+mn-lt"/>
              </a:rPr>
              <a:t> </a:t>
            </a:r>
            <a:r>
              <a:rPr sz="2100" spc="25" dirty="0">
                <a:solidFill>
                  <a:srgbClr val="434342"/>
                </a:solidFill>
                <a:cs typeface="+mn-lt"/>
              </a:rPr>
              <a:t>l</a:t>
            </a:r>
            <a:r>
              <a:rPr sz="2100" spc="55" dirty="0">
                <a:solidFill>
                  <a:srgbClr val="434342"/>
                </a:solidFill>
                <a:cs typeface="+mn-lt"/>
              </a:rPr>
              <a:t>a</a:t>
            </a:r>
            <a:r>
              <a:rPr sz="2100" spc="-90" dirty="0">
                <a:solidFill>
                  <a:srgbClr val="434342"/>
                </a:solidFill>
                <a:cs typeface="+mn-lt"/>
              </a:rPr>
              <a:t> </a:t>
            </a:r>
            <a:r>
              <a:rPr sz="2100" spc="-120" dirty="0">
                <a:solidFill>
                  <a:srgbClr val="434342"/>
                </a:solidFill>
                <a:cs typeface="+mn-lt"/>
              </a:rPr>
              <a:t>hipófisis</a:t>
            </a:r>
            <a:r>
              <a:rPr sz="2100" spc="-80" dirty="0">
                <a:solidFill>
                  <a:srgbClr val="434342"/>
                </a:solidFill>
                <a:cs typeface="+mn-lt"/>
              </a:rPr>
              <a:t>.</a:t>
            </a:r>
            <a:r>
              <a:rPr sz="2100" spc="-90" dirty="0">
                <a:solidFill>
                  <a:srgbClr val="434342"/>
                </a:solidFill>
                <a:cs typeface="+mn-lt"/>
              </a:rPr>
              <a:t> </a:t>
            </a:r>
            <a:endParaRPr sz="2100">
              <a:cs typeface="+mn-lt"/>
            </a:endParaRPr>
          </a:p>
        </p:txBody>
      </p:sp>
      <p:pic>
        <p:nvPicPr>
          <p:cNvPr id="8" name="object 8"/>
          <p:cNvPicPr/>
          <p:nvPr/>
        </p:nvPicPr>
        <p:blipFill>
          <a:blip r:embed="rId2" cstate="print"/>
          <a:stretch>
            <a:fillRect/>
          </a:stretch>
        </p:blipFill>
        <p:spPr>
          <a:xfrm>
            <a:off x="5528124" y="1602699"/>
            <a:ext cx="3299374" cy="507174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5251" y="630942"/>
            <a:ext cx="3820795" cy="558800"/>
          </a:xfrm>
          <a:prstGeom prst="rect">
            <a:avLst/>
          </a:prstGeom>
        </p:spPr>
        <p:txBody>
          <a:bodyPr vert="horz" wrap="square" lIns="0" tIns="12700" rIns="0" bIns="0" rtlCol="0">
            <a:spAutoFit/>
          </a:bodyPr>
          <a:lstStyle/>
          <a:p>
            <a:pPr marL="12700">
              <a:lnSpc>
                <a:spcPct val="100000"/>
              </a:lnSpc>
              <a:spcBef>
                <a:spcPts val="100"/>
              </a:spcBef>
            </a:pPr>
            <a:r>
              <a:rPr spc="-5" dirty="0"/>
              <a:t>Núcleos</a:t>
            </a:r>
            <a:r>
              <a:rPr spc="-45" dirty="0"/>
              <a:t> </a:t>
            </a:r>
            <a:r>
              <a:rPr spc="-10" dirty="0"/>
              <a:t>del</a:t>
            </a:r>
            <a:r>
              <a:rPr spc="-50" dirty="0"/>
              <a:t> </a:t>
            </a:r>
            <a:r>
              <a:rPr spc="-5" dirty="0"/>
              <a:t>tálamo</a:t>
            </a:r>
            <a:endParaRPr spc="-5" dirty="0"/>
          </a:p>
        </p:txBody>
      </p:sp>
      <p:pic>
        <p:nvPicPr>
          <p:cNvPr id="3" name="object 3"/>
          <p:cNvPicPr/>
          <p:nvPr/>
        </p:nvPicPr>
        <p:blipFill>
          <a:blip r:embed="rId1" cstate="print"/>
          <a:stretch>
            <a:fillRect/>
          </a:stretch>
        </p:blipFill>
        <p:spPr>
          <a:xfrm>
            <a:off x="483299" y="1752600"/>
            <a:ext cx="6973600" cy="453545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5251" y="630942"/>
            <a:ext cx="3820795" cy="558800"/>
          </a:xfrm>
          <a:prstGeom prst="rect">
            <a:avLst/>
          </a:prstGeom>
        </p:spPr>
        <p:txBody>
          <a:bodyPr vert="horz" wrap="square" lIns="0" tIns="12700" rIns="0" bIns="0" rtlCol="0">
            <a:spAutoFit/>
          </a:bodyPr>
          <a:lstStyle/>
          <a:p>
            <a:pPr marL="12700">
              <a:lnSpc>
                <a:spcPct val="100000"/>
              </a:lnSpc>
              <a:spcBef>
                <a:spcPts val="100"/>
              </a:spcBef>
            </a:pPr>
            <a:r>
              <a:rPr spc="-5" dirty="0"/>
              <a:t>Núcleos</a:t>
            </a:r>
            <a:r>
              <a:rPr spc="-45" dirty="0"/>
              <a:t> </a:t>
            </a:r>
            <a:r>
              <a:rPr spc="-10" dirty="0"/>
              <a:t>del</a:t>
            </a:r>
            <a:r>
              <a:rPr spc="-50" dirty="0"/>
              <a:t> </a:t>
            </a:r>
            <a:r>
              <a:rPr spc="-5" dirty="0"/>
              <a:t>tálamo</a:t>
            </a:r>
            <a:endParaRPr spc="-5" dirty="0"/>
          </a:p>
        </p:txBody>
      </p:sp>
      <p:pic>
        <p:nvPicPr>
          <p:cNvPr id="3" name="object 3"/>
          <p:cNvPicPr/>
          <p:nvPr/>
        </p:nvPicPr>
        <p:blipFill>
          <a:blip r:embed="rId1" cstate="print"/>
          <a:stretch>
            <a:fillRect/>
          </a:stretch>
        </p:blipFill>
        <p:spPr>
          <a:xfrm>
            <a:off x="1574820" y="1752600"/>
            <a:ext cx="6189680" cy="43737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6841" y="609352"/>
            <a:ext cx="3820795" cy="551180"/>
          </a:xfrm>
          <a:prstGeom prst="rect">
            <a:avLst/>
          </a:prstGeom>
        </p:spPr>
        <p:txBody>
          <a:bodyPr vert="horz" wrap="square" lIns="0" tIns="12700" rIns="0" bIns="0" rtlCol="0">
            <a:spAutoFit/>
          </a:bodyPr>
          <a:lstStyle/>
          <a:p>
            <a:pPr marL="12700" algn="ctr">
              <a:lnSpc>
                <a:spcPct val="100000"/>
              </a:lnSpc>
              <a:spcBef>
                <a:spcPts val="100"/>
              </a:spcBef>
            </a:pPr>
            <a:r>
              <a:rPr spc="-5" dirty="0">
                <a:sym typeface="+mn-ea"/>
              </a:rPr>
              <a:t>Diencéfalo</a:t>
            </a:r>
            <a:endParaRPr spc="-5" dirty="0"/>
          </a:p>
        </p:txBody>
      </p:sp>
      <p:sp>
        <p:nvSpPr>
          <p:cNvPr id="4" name="Text Box 3"/>
          <p:cNvSpPr txBox="1"/>
          <p:nvPr/>
        </p:nvSpPr>
        <p:spPr>
          <a:xfrm>
            <a:off x="152400" y="1447800"/>
            <a:ext cx="3404870" cy="5492750"/>
          </a:xfrm>
          <a:prstGeom prst="rect">
            <a:avLst/>
          </a:prstGeom>
          <a:noFill/>
        </p:spPr>
        <p:txBody>
          <a:bodyPr wrap="square" rtlCol="0">
            <a:spAutoFit/>
          </a:bodyPr>
          <a:p>
            <a:pPr algn="just">
              <a:lnSpc>
                <a:spcPct val="150000"/>
              </a:lnSpc>
            </a:pPr>
            <a:r>
              <a:rPr lang="es-ES_tradnl" altLang="en-US" b="1"/>
              <a:t>S</a:t>
            </a:r>
            <a:r>
              <a:rPr lang="en-US" b="1"/>
              <a:t>ubtálamo</a:t>
            </a:r>
            <a:r>
              <a:rPr lang="en-US"/>
              <a:t>:</a:t>
            </a:r>
            <a:r>
              <a:rPr lang="es-ES_tradnl" altLang="en-US"/>
              <a:t> c</a:t>
            </a:r>
            <a:r>
              <a:rPr lang="en-US"/>
              <a:t>omprende la zona de transición entre el diencéfalo y el tegumento del mesencéfalo. Su visualización es mejor en secciones frontales del cerebro. Se encuentra ubicado debajo del tálamo, limitado lateralmente por la cápsula interna y medialmente por el hipotálamo. </a:t>
            </a:r>
            <a:endParaRPr lang="en-US"/>
          </a:p>
          <a:p>
            <a:pPr algn="just">
              <a:lnSpc>
                <a:spcPct val="150000"/>
              </a:lnSpc>
            </a:pPr>
            <a:endParaRPr lang="en-US"/>
          </a:p>
        </p:txBody>
      </p:sp>
      <p:pic>
        <p:nvPicPr>
          <p:cNvPr id="3" name="Picture 2" descr="epitalamo_que_es_partes_y_funciones_6113_orig"/>
          <p:cNvPicPr>
            <a:picLocks noChangeAspect="1"/>
          </p:cNvPicPr>
          <p:nvPr/>
        </p:nvPicPr>
        <p:blipFill>
          <a:blip r:embed="rId1"/>
          <a:stretch>
            <a:fillRect/>
          </a:stretch>
        </p:blipFill>
        <p:spPr>
          <a:xfrm>
            <a:off x="3561715" y="1611630"/>
            <a:ext cx="5584825" cy="454850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5251" y="630942"/>
            <a:ext cx="3820795" cy="551180"/>
          </a:xfrm>
          <a:prstGeom prst="rect">
            <a:avLst/>
          </a:prstGeom>
        </p:spPr>
        <p:txBody>
          <a:bodyPr vert="horz" wrap="square" lIns="0" tIns="12700" rIns="0" bIns="0" rtlCol="0">
            <a:spAutoFit/>
          </a:bodyPr>
          <a:lstStyle/>
          <a:p>
            <a:pPr marL="12700" algn="ctr">
              <a:lnSpc>
                <a:spcPct val="100000"/>
              </a:lnSpc>
              <a:spcBef>
                <a:spcPts val="100"/>
              </a:spcBef>
            </a:pPr>
            <a:r>
              <a:rPr spc="-5" dirty="0">
                <a:sym typeface="+mn-ea"/>
              </a:rPr>
              <a:t>Diencéfalo</a:t>
            </a:r>
            <a:endParaRPr spc="-5" dirty="0"/>
          </a:p>
        </p:txBody>
      </p:sp>
      <p:sp>
        <p:nvSpPr>
          <p:cNvPr id="4" name="Text Box 3"/>
          <p:cNvSpPr txBox="1"/>
          <p:nvPr/>
        </p:nvSpPr>
        <p:spPr>
          <a:xfrm>
            <a:off x="295275" y="1886585"/>
            <a:ext cx="4570095" cy="3415030"/>
          </a:xfrm>
          <a:prstGeom prst="rect">
            <a:avLst/>
          </a:prstGeom>
          <a:noFill/>
        </p:spPr>
        <p:txBody>
          <a:bodyPr wrap="square" rtlCol="0">
            <a:spAutoFit/>
          </a:bodyPr>
          <a:p>
            <a:pPr algn="just">
              <a:lnSpc>
                <a:spcPct val="150000"/>
              </a:lnSpc>
            </a:pPr>
            <a:r>
              <a:rPr b="1"/>
              <a:t>Epitálamo </a:t>
            </a:r>
            <a:r>
              <a:t>:</a:t>
            </a:r>
          </a:p>
          <a:p>
            <a:pPr algn="just">
              <a:lnSpc>
                <a:spcPct val="150000"/>
              </a:lnSpc>
            </a:pPr>
            <a:r>
              <a:t>Limita al tercer ventrículo posteriormente, por encima del surco hipotalámico, ya en la transición con el mesencéfalo. Su elemento más evidente es la </a:t>
            </a:r>
            <a:r>
              <a:rPr u="sng"/>
              <a:t>glándula pineal</a:t>
            </a:r>
            <a:r>
              <a:t>, una glándula endocrina</a:t>
            </a:r>
            <a:r>
              <a:rPr lang="es-ES_tradnl"/>
              <a:t>.</a:t>
            </a:r>
            <a:endParaRPr lang="es-ES_tradnl"/>
          </a:p>
          <a:p>
            <a:pPr algn="just">
              <a:lnSpc>
                <a:spcPct val="150000"/>
              </a:lnSpc>
            </a:pPr>
          </a:p>
        </p:txBody>
      </p:sp>
      <p:pic>
        <p:nvPicPr>
          <p:cNvPr id="3" name="Picture 2" descr="epitalamo1"/>
          <p:cNvPicPr>
            <a:picLocks noChangeAspect="1"/>
          </p:cNvPicPr>
          <p:nvPr/>
        </p:nvPicPr>
        <p:blipFill>
          <a:blip r:embed="rId1"/>
          <a:stretch>
            <a:fillRect/>
          </a:stretch>
        </p:blipFill>
        <p:spPr>
          <a:xfrm>
            <a:off x="6350635" y="1600200"/>
            <a:ext cx="2540000" cy="2057400"/>
          </a:xfrm>
          <a:prstGeom prst="rect">
            <a:avLst/>
          </a:prstGeom>
        </p:spPr>
      </p:pic>
      <p:pic>
        <p:nvPicPr>
          <p:cNvPr id="5" name="Picture 4" descr="glandual-pineal"/>
          <p:cNvPicPr>
            <a:picLocks noChangeAspect="1"/>
          </p:cNvPicPr>
          <p:nvPr/>
        </p:nvPicPr>
        <p:blipFill>
          <a:blip r:embed="rId2"/>
          <a:stretch>
            <a:fillRect/>
          </a:stretch>
        </p:blipFill>
        <p:spPr>
          <a:xfrm>
            <a:off x="5257800" y="3657600"/>
            <a:ext cx="3709035" cy="296354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674249" y="1656700"/>
            <a:ext cx="7346249" cy="5104974"/>
          </a:xfrm>
          <a:prstGeom prst="rect">
            <a:avLst/>
          </a:prstGeom>
        </p:spPr>
      </p:pic>
      <p:sp>
        <p:nvSpPr>
          <p:cNvPr id="3" name="object 3"/>
          <p:cNvSpPr txBox="1">
            <a:spLocks noGrp="1"/>
          </p:cNvSpPr>
          <p:nvPr>
            <p:ph type="title"/>
          </p:nvPr>
        </p:nvSpPr>
        <p:spPr>
          <a:xfrm>
            <a:off x="1338493" y="729494"/>
            <a:ext cx="6401435" cy="558800"/>
          </a:xfrm>
          <a:prstGeom prst="rect">
            <a:avLst/>
          </a:prstGeom>
        </p:spPr>
        <p:txBody>
          <a:bodyPr vert="horz" wrap="square" lIns="0" tIns="12700" rIns="0" bIns="0" rtlCol="0">
            <a:spAutoFit/>
          </a:bodyPr>
          <a:lstStyle/>
          <a:p>
            <a:pPr marL="12700">
              <a:lnSpc>
                <a:spcPct val="100000"/>
              </a:lnSpc>
              <a:spcBef>
                <a:spcPts val="100"/>
              </a:spcBef>
            </a:pPr>
            <a:r>
              <a:rPr spc="-10" dirty="0"/>
              <a:t>Las</a:t>
            </a:r>
            <a:r>
              <a:rPr spc="-25" dirty="0"/>
              <a:t> </a:t>
            </a:r>
            <a:r>
              <a:rPr spc="-10" dirty="0"/>
              <a:t>cinco</a:t>
            </a:r>
            <a:r>
              <a:rPr spc="-25" dirty="0"/>
              <a:t> </a:t>
            </a:r>
            <a:r>
              <a:rPr spc="-10" dirty="0"/>
              <a:t>divisiones</a:t>
            </a:r>
            <a:r>
              <a:rPr spc="-25" dirty="0"/>
              <a:t> </a:t>
            </a:r>
            <a:r>
              <a:rPr spc="-10" dirty="0"/>
              <a:t>del</a:t>
            </a:r>
            <a:r>
              <a:rPr spc="-25" dirty="0"/>
              <a:t> </a:t>
            </a:r>
            <a:r>
              <a:rPr dirty="0"/>
              <a:t>encéfalo</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61576" y="659389"/>
            <a:ext cx="1986914" cy="505459"/>
          </a:xfrm>
          <a:prstGeom prst="rect">
            <a:avLst/>
          </a:prstGeom>
        </p:spPr>
        <p:txBody>
          <a:bodyPr vert="horz" wrap="square" lIns="0" tIns="12700" rIns="0" bIns="0" rtlCol="0">
            <a:spAutoFit/>
          </a:bodyPr>
          <a:lstStyle/>
          <a:p>
            <a:pPr marL="12700">
              <a:lnSpc>
                <a:spcPct val="100000"/>
              </a:lnSpc>
              <a:spcBef>
                <a:spcPts val="100"/>
              </a:spcBef>
            </a:pPr>
            <a:r>
              <a:rPr sz="3150" spc="-5" dirty="0"/>
              <a:t>Repasando</a:t>
            </a:r>
            <a:endParaRPr sz="3150"/>
          </a:p>
        </p:txBody>
      </p:sp>
      <p:pic>
        <p:nvPicPr>
          <p:cNvPr id="3" name="object 3"/>
          <p:cNvPicPr/>
          <p:nvPr/>
        </p:nvPicPr>
        <p:blipFill>
          <a:blip r:embed="rId1" cstate="print"/>
          <a:stretch>
            <a:fillRect/>
          </a:stretch>
        </p:blipFill>
        <p:spPr>
          <a:xfrm>
            <a:off x="287049" y="1747000"/>
            <a:ext cx="8229600" cy="1920124"/>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65125" rIns="0" bIns="0" rtlCol="0">
            <a:spAutoFit/>
          </a:bodyPr>
          <a:lstStyle/>
          <a:p>
            <a:pPr marR="22225" algn="ctr">
              <a:lnSpc>
                <a:spcPct val="100000"/>
              </a:lnSpc>
              <a:spcBef>
                <a:spcPts val="2875"/>
              </a:spcBef>
            </a:pPr>
            <a:r>
              <a:rPr spc="-30" dirty="0"/>
              <a:t>Telencéfalo</a:t>
            </a:r>
            <a:endParaRPr spc="-30" dirty="0"/>
          </a:p>
        </p:txBody>
      </p:sp>
      <p:sp>
        <p:nvSpPr>
          <p:cNvPr id="6" name="object 6"/>
          <p:cNvSpPr txBox="1"/>
          <p:nvPr/>
        </p:nvSpPr>
        <p:spPr>
          <a:xfrm>
            <a:off x="228560" y="1523872"/>
            <a:ext cx="4909820" cy="5414010"/>
          </a:xfrm>
          <a:prstGeom prst="rect">
            <a:avLst/>
          </a:prstGeom>
        </p:spPr>
        <p:txBody>
          <a:bodyPr vert="horz" wrap="square" lIns="0" tIns="12700" rIns="0" bIns="0" rtlCol="0">
            <a:spAutoFit/>
          </a:bodyPr>
          <a:lstStyle/>
          <a:p>
            <a:pPr marL="12700" marR="5080" algn="just">
              <a:lnSpc>
                <a:spcPct val="100000"/>
              </a:lnSpc>
              <a:spcBef>
                <a:spcPts val="100"/>
              </a:spcBef>
            </a:pPr>
            <a:r>
              <a:rPr sz="2900" spc="-140" dirty="0">
                <a:solidFill>
                  <a:srgbClr val="434342"/>
                </a:solidFill>
                <a:cs typeface="+mn-lt"/>
              </a:rPr>
              <a:t>El </a:t>
            </a:r>
            <a:r>
              <a:rPr sz="2900" b="1" spc="55" dirty="0">
                <a:solidFill>
                  <a:srgbClr val="434342"/>
                </a:solidFill>
                <a:cs typeface="+mn-lt"/>
              </a:rPr>
              <a:t>telencéfalo</a:t>
            </a:r>
            <a:r>
              <a:rPr sz="2900" spc="55" dirty="0">
                <a:solidFill>
                  <a:srgbClr val="434342"/>
                </a:solidFill>
                <a:cs typeface="+mn-lt"/>
              </a:rPr>
              <a:t>, la </a:t>
            </a:r>
            <a:r>
              <a:rPr sz="2900" spc="35" dirty="0">
                <a:solidFill>
                  <a:srgbClr val="434342"/>
                </a:solidFill>
                <a:cs typeface="+mn-lt"/>
              </a:rPr>
              <a:t>mayor </a:t>
            </a:r>
            <a:r>
              <a:rPr sz="2900" spc="210" dirty="0">
                <a:solidFill>
                  <a:srgbClr val="434342"/>
                </a:solidFill>
                <a:cs typeface="+mn-lt"/>
              </a:rPr>
              <a:t>de </a:t>
            </a:r>
            <a:r>
              <a:rPr sz="2900" spc="-905" dirty="0">
                <a:solidFill>
                  <a:srgbClr val="434342"/>
                </a:solidFill>
                <a:cs typeface="+mn-lt"/>
              </a:rPr>
              <a:t> </a:t>
            </a:r>
            <a:r>
              <a:rPr sz="2900" spc="-85" dirty="0">
                <a:solidFill>
                  <a:srgbClr val="434342"/>
                </a:solidFill>
                <a:cs typeface="+mn-lt"/>
              </a:rPr>
              <a:t>las </a:t>
            </a:r>
            <a:r>
              <a:rPr sz="2900" spc="-90" dirty="0">
                <a:solidFill>
                  <a:srgbClr val="434342"/>
                </a:solidFill>
                <a:cs typeface="+mn-lt"/>
              </a:rPr>
              <a:t>divisiones </a:t>
            </a:r>
            <a:r>
              <a:rPr sz="2900" spc="50" dirty="0">
                <a:solidFill>
                  <a:srgbClr val="434342"/>
                </a:solidFill>
                <a:cs typeface="+mn-lt"/>
              </a:rPr>
              <a:t>del </a:t>
            </a:r>
            <a:r>
              <a:rPr sz="2900" spc="110" dirty="0">
                <a:solidFill>
                  <a:srgbClr val="434342"/>
                </a:solidFill>
                <a:cs typeface="+mn-lt"/>
              </a:rPr>
              <a:t>encéfalo </a:t>
            </a:r>
            <a:r>
              <a:rPr sz="2900" spc="114" dirty="0">
                <a:solidFill>
                  <a:srgbClr val="434342"/>
                </a:solidFill>
                <a:cs typeface="+mn-lt"/>
              </a:rPr>
              <a:t> </a:t>
            </a:r>
            <a:r>
              <a:rPr sz="2900" spc="35" dirty="0">
                <a:solidFill>
                  <a:srgbClr val="434342"/>
                </a:solidFill>
                <a:cs typeface="+mn-lt"/>
              </a:rPr>
              <a:t>humano,</a:t>
            </a:r>
            <a:r>
              <a:rPr sz="2900" spc="40" dirty="0">
                <a:solidFill>
                  <a:srgbClr val="434342"/>
                </a:solidFill>
                <a:cs typeface="+mn-lt"/>
              </a:rPr>
              <a:t> </a:t>
            </a:r>
            <a:r>
              <a:rPr sz="2900" spc="105" dirty="0">
                <a:solidFill>
                  <a:srgbClr val="434342"/>
                </a:solidFill>
                <a:cs typeface="+mn-lt"/>
              </a:rPr>
              <a:t>media</a:t>
            </a:r>
            <a:r>
              <a:rPr sz="2900" spc="110" dirty="0">
                <a:solidFill>
                  <a:srgbClr val="434342"/>
                </a:solidFill>
                <a:cs typeface="+mn-lt"/>
              </a:rPr>
              <a:t> </a:t>
            </a:r>
            <a:r>
              <a:rPr sz="2900" spc="-254" dirty="0">
                <a:solidFill>
                  <a:srgbClr val="434342"/>
                </a:solidFill>
                <a:uFill>
                  <a:solidFill>
                    <a:srgbClr val="434342"/>
                  </a:solidFill>
                </a:uFill>
                <a:cs typeface="+mn-lt"/>
              </a:rPr>
              <a:t>sus </a:t>
            </a:r>
            <a:r>
              <a:rPr sz="2900" spc="-250" dirty="0">
                <a:solidFill>
                  <a:srgbClr val="434342"/>
                </a:solidFill>
                <a:cs typeface="+mn-lt"/>
              </a:rPr>
              <a:t> </a:t>
            </a:r>
            <a:r>
              <a:rPr sz="2900" spc="-20" dirty="0">
                <a:solidFill>
                  <a:srgbClr val="434342"/>
                </a:solidFill>
                <a:uFill>
                  <a:solidFill>
                    <a:srgbClr val="434342"/>
                  </a:solidFill>
                </a:uFill>
                <a:cs typeface="+mn-lt"/>
              </a:rPr>
              <a:t>funciones</a:t>
            </a:r>
            <a:r>
              <a:rPr sz="2900" spc="-145" dirty="0">
                <a:solidFill>
                  <a:srgbClr val="434342"/>
                </a:solidFill>
                <a:uFill>
                  <a:solidFill>
                    <a:srgbClr val="434342"/>
                  </a:solidFill>
                </a:uFill>
                <a:cs typeface="+mn-lt"/>
              </a:rPr>
              <a:t> </a:t>
            </a:r>
            <a:r>
              <a:rPr sz="2900" spc="5" dirty="0">
                <a:solidFill>
                  <a:srgbClr val="434342"/>
                </a:solidFill>
                <a:uFill>
                  <a:solidFill>
                    <a:srgbClr val="434342"/>
                  </a:solidFill>
                </a:uFill>
                <a:cs typeface="+mn-lt"/>
              </a:rPr>
              <a:t>más</a:t>
            </a:r>
            <a:r>
              <a:rPr sz="2900" spc="-145" dirty="0">
                <a:solidFill>
                  <a:srgbClr val="434342"/>
                </a:solidFill>
                <a:uFill>
                  <a:solidFill>
                    <a:srgbClr val="434342"/>
                  </a:solidFill>
                </a:uFill>
                <a:cs typeface="+mn-lt"/>
              </a:rPr>
              <a:t> </a:t>
            </a:r>
            <a:r>
              <a:rPr sz="2900" spc="35" dirty="0">
                <a:solidFill>
                  <a:srgbClr val="434342"/>
                </a:solidFill>
                <a:uFill>
                  <a:solidFill>
                    <a:srgbClr val="434342"/>
                  </a:solidFill>
                </a:uFill>
                <a:cs typeface="+mn-lt"/>
              </a:rPr>
              <a:t>complejas</a:t>
            </a:r>
            <a:r>
              <a:rPr sz="2900" spc="35" dirty="0">
                <a:solidFill>
                  <a:srgbClr val="434342"/>
                </a:solidFill>
                <a:cs typeface="+mn-lt"/>
              </a:rPr>
              <a:t>.</a:t>
            </a:r>
            <a:endParaRPr sz="2900">
              <a:cs typeface="+mn-lt"/>
            </a:endParaRPr>
          </a:p>
          <a:p>
            <a:pPr marL="12700" marR="6985" algn="just">
              <a:lnSpc>
                <a:spcPct val="100000"/>
              </a:lnSpc>
              <a:spcBef>
                <a:spcPts val="360"/>
              </a:spcBef>
            </a:pPr>
            <a:r>
              <a:rPr sz="2900" dirty="0">
                <a:solidFill>
                  <a:srgbClr val="434342"/>
                </a:solidFill>
                <a:cs typeface="+mn-lt"/>
              </a:rPr>
              <a:t>Inicia</a:t>
            </a:r>
            <a:r>
              <a:rPr sz="2900" spc="5" dirty="0">
                <a:solidFill>
                  <a:srgbClr val="434342"/>
                </a:solidFill>
                <a:cs typeface="+mn-lt"/>
              </a:rPr>
              <a:t> </a:t>
            </a:r>
            <a:r>
              <a:rPr sz="2900" dirty="0">
                <a:solidFill>
                  <a:srgbClr val="434342"/>
                </a:solidFill>
                <a:cs typeface="+mn-lt"/>
              </a:rPr>
              <a:t>el</a:t>
            </a:r>
            <a:r>
              <a:rPr sz="2900" spc="5" dirty="0">
                <a:solidFill>
                  <a:srgbClr val="434342"/>
                </a:solidFill>
                <a:cs typeface="+mn-lt"/>
              </a:rPr>
              <a:t> </a:t>
            </a:r>
            <a:r>
              <a:rPr sz="2900" spc="-10" dirty="0">
                <a:solidFill>
                  <a:srgbClr val="434342"/>
                </a:solidFill>
                <a:cs typeface="+mn-lt"/>
              </a:rPr>
              <a:t>movimiento </a:t>
            </a:r>
            <a:r>
              <a:rPr sz="2900" spc="-5" dirty="0">
                <a:solidFill>
                  <a:srgbClr val="434342"/>
                </a:solidFill>
                <a:cs typeface="+mn-lt"/>
              </a:rPr>
              <a:t> </a:t>
            </a:r>
            <a:r>
              <a:rPr sz="2900" spc="-45" dirty="0">
                <a:solidFill>
                  <a:srgbClr val="434342"/>
                </a:solidFill>
                <a:cs typeface="+mn-lt"/>
              </a:rPr>
              <a:t>voluntario,</a:t>
            </a:r>
            <a:r>
              <a:rPr sz="2900" spc="-40" dirty="0">
                <a:solidFill>
                  <a:srgbClr val="434342"/>
                </a:solidFill>
                <a:cs typeface="+mn-lt"/>
              </a:rPr>
              <a:t> </a:t>
            </a:r>
            <a:r>
              <a:rPr sz="2900" spc="-10" dirty="0">
                <a:solidFill>
                  <a:srgbClr val="434342"/>
                </a:solidFill>
                <a:cs typeface="+mn-lt"/>
              </a:rPr>
              <a:t>interpreta</a:t>
            </a:r>
            <a:r>
              <a:rPr sz="2900" spc="-5" dirty="0">
                <a:solidFill>
                  <a:srgbClr val="434342"/>
                </a:solidFill>
                <a:cs typeface="+mn-lt"/>
              </a:rPr>
              <a:t> </a:t>
            </a:r>
            <a:r>
              <a:rPr sz="2900" spc="55" dirty="0">
                <a:solidFill>
                  <a:srgbClr val="434342"/>
                </a:solidFill>
                <a:cs typeface="+mn-lt"/>
              </a:rPr>
              <a:t>la </a:t>
            </a:r>
            <a:r>
              <a:rPr sz="2900" spc="-905" dirty="0">
                <a:solidFill>
                  <a:srgbClr val="434342"/>
                </a:solidFill>
                <a:cs typeface="+mn-lt"/>
              </a:rPr>
              <a:t> </a:t>
            </a:r>
            <a:r>
              <a:rPr sz="2900" spc="-10" dirty="0">
                <a:solidFill>
                  <a:srgbClr val="434342"/>
                </a:solidFill>
                <a:cs typeface="+mn-lt"/>
              </a:rPr>
              <a:t>información</a:t>
            </a:r>
            <a:r>
              <a:rPr sz="2900" spc="-5" dirty="0">
                <a:solidFill>
                  <a:srgbClr val="434342"/>
                </a:solidFill>
                <a:cs typeface="+mn-lt"/>
              </a:rPr>
              <a:t> </a:t>
            </a:r>
            <a:r>
              <a:rPr sz="2900" spc="-75" dirty="0">
                <a:solidFill>
                  <a:srgbClr val="434342"/>
                </a:solidFill>
                <a:cs typeface="+mn-lt"/>
              </a:rPr>
              <a:t>sensitiva</a:t>
            </a:r>
            <a:r>
              <a:rPr sz="2900" spc="-70" dirty="0">
                <a:solidFill>
                  <a:srgbClr val="434342"/>
                </a:solidFill>
                <a:cs typeface="+mn-lt"/>
              </a:rPr>
              <a:t> </a:t>
            </a:r>
            <a:r>
              <a:rPr sz="2900" spc="35" dirty="0">
                <a:solidFill>
                  <a:srgbClr val="434342"/>
                </a:solidFill>
                <a:cs typeface="+mn-lt"/>
              </a:rPr>
              <a:t>y </a:t>
            </a:r>
            <a:r>
              <a:rPr sz="2900" spc="-905" dirty="0">
                <a:solidFill>
                  <a:srgbClr val="434342"/>
                </a:solidFill>
                <a:cs typeface="+mn-lt"/>
              </a:rPr>
              <a:t> </a:t>
            </a:r>
            <a:r>
              <a:rPr sz="2900" spc="105" dirty="0">
                <a:solidFill>
                  <a:srgbClr val="434342"/>
                </a:solidFill>
                <a:uFill>
                  <a:solidFill>
                    <a:srgbClr val="434342"/>
                  </a:solidFill>
                </a:uFill>
                <a:cs typeface="+mn-lt"/>
              </a:rPr>
              <a:t>media </a:t>
            </a:r>
            <a:r>
              <a:rPr sz="2900" spc="-5" dirty="0">
                <a:solidFill>
                  <a:srgbClr val="434342"/>
                </a:solidFill>
                <a:uFill>
                  <a:solidFill>
                    <a:srgbClr val="434342"/>
                  </a:solidFill>
                </a:uFill>
                <a:cs typeface="+mn-lt"/>
              </a:rPr>
              <a:t>procesos </a:t>
            </a:r>
            <a:r>
              <a:rPr sz="2900" spc="-20" dirty="0">
                <a:solidFill>
                  <a:srgbClr val="434342"/>
                </a:solidFill>
                <a:uFill>
                  <a:solidFill>
                    <a:srgbClr val="434342"/>
                  </a:solidFill>
                </a:uFill>
                <a:cs typeface="+mn-lt"/>
              </a:rPr>
              <a:t>cognitivos </a:t>
            </a:r>
            <a:r>
              <a:rPr sz="2900" spc="-905" dirty="0">
                <a:solidFill>
                  <a:srgbClr val="434342"/>
                </a:solidFill>
                <a:cs typeface="+mn-lt"/>
              </a:rPr>
              <a:t> </a:t>
            </a:r>
            <a:r>
              <a:rPr sz="2900" spc="10" dirty="0">
                <a:solidFill>
                  <a:srgbClr val="434342"/>
                </a:solidFill>
                <a:uFill>
                  <a:solidFill>
                    <a:srgbClr val="434342"/>
                  </a:solidFill>
                </a:uFill>
                <a:cs typeface="+mn-lt"/>
              </a:rPr>
              <a:t>complejos</a:t>
            </a:r>
            <a:r>
              <a:rPr sz="2900" spc="15" dirty="0">
                <a:solidFill>
                  <a:srgbClr val="434342"/>
                </a:solidFill>
                <a:cs typeface="+mn-lt"/>
              </a:rPr>
              <a:t> </a:t>
            </a:r>
            <a:r>
              <a:rPr sz="2900" spc="-20" dirty="0">
                <a:solidFill>
                  <a:srgbClr val="434342"/>
                </a:solidFill>
                <a:cs typeface="+mn-lt"/>
              </a:rPr>
              <a:t>tales</a:t>
            </a:r>
            <a:r>
              <a:rPr sz="2900" spc="-15" dirty="0">
                <a:solidFill>
                  <a:srgbClr val="434342"/>
                </a:solidFill>
                <a:cs typeface="+mn-lt"/>
              </a:rPr>
              <a:t> </a:t>
            </a:r>
            <a:r>
              <a:rPr sz="2900" spc="145" dirty="0">
                <a:solidFill>
                  <a:srgbClr val="434342"/>
                </a:solidFill>
                <a:cs typeface="+mn-lt"/>
              </a:rPr>
              <a:t>como </a:t>
            </a:r>
            <a:r>
              <a:rPr sz="2900" spc="150" dirty="0">
                <a:solidFill>
                  <a:srgbClr val="434342"/>
                </a:solidFill>
                <a:cs typeface="+mn-lt"/>
              </a:rPr>
              <a:t> </a:t>
            </a:r>
            <a:r>
              <a:rPr sz="2900" spc="45" dirty="0">
                <a:solidFill>
                  <a:srgbClr val="434342"/>
                </a:solidFill>
                <a:cs typeface="+mn-lt"/>
              </a:rPr>
              <a:t>aprender,</a:t>
            </a:r>
            <a:r>
              <a:rPr sz="2900" spc="50" dirty="0">
                <a:solidFill>
                  <a:srgbClr val="434342"/>
                </a:solidFill>
                <a:cs typeface="+mn-lt"/>
              </a:rPr>
              <a:t> </a:t>
            </a:r>
            <a:r>
              <a:rPr sz="2900" spc="45" dirty="0">
                <a:solidFill>
                  <a:srgbClr val="434342"/>
                </a:solidFill>
                <a:cs typeface="+mn-lt"/>
              </a:rPr>
              <a:t>hablar</a:t>
            </a:r>
            <a:r>
              <a:rPr sz="2900" spc="50" dirty="0">
                <a:solidFill>
                  <a:srgbClr val="434342"/>
                </a:solidFill>
                <a:cs typeface="+mn-lt"/>
              </a:rPr>
              <a:t> </a:t>
            </a:r>
            <a:r>
              <a:rPr sz="2900" spc="35" dirty="0">
                <a:solidFill>
                  <a:srgbClr val="434342"/>
                </a:solidFill>
                <a:cs typeface="+mn-lt"/>
              </a:rPr>
              <a:t>y </a:t>
            </a:r>
            <a:r>
              <a:rPr sz="2900" spc="-905" dirty="0">
                <a:solidFill>
                  <a:srgbClr val="434342"/>
                </a:solidFill>
                <a:cs typeface="+mn-lt"/>
              </a:rPr>
              <a:t> </a:t>
            </a:r>
            <a:r>
              <a:rPr sz="2900" spc="-30" dirty="0">
                <a:solidFill>
                  <a:srgbClr val="434342"/>
                </a:solidFill>
                <a:cs typeface="+mn-lt"/>
              </a:rPr>
              <a:t>solucionar</a:t>
            </a:r>
            <a:r>
              <a:rPr sz="2900" spc="-125" dirty="0">
                <a:solidFill>
                  <a:srgbClr val="434342"/>
                </a:solidFill>
                <a:cs typeface="+mn-lt"/>
              </a:rPr>
              <a:t> </a:t>
            </a:r>
            <a:r>
              <a:rPr sz="2900" spc="-5" dirty="0">
                <a:solidFill>
                  <a:srgbClr val="434342"/>
                </a:solidFill>
                <a:cs typeface="+mn-lt"/>
              </a:rPr>
              <a:t>problemas.</a:t>
            </a:r>
            <a:endParaRPr sz="2900">
              <a:cs typeface="+mn-lt"/>
            </a:endParaRPr>
          </a:p>
        </p:txBody>
      </p:sp>
      <p:pic>
        <p:nvPicPr>
          <p:cNvPr id="7" name="object 7"/>
          <p:cNvPicPr/>
          <p:nvPr/>
        </p:nvPicPr>
        <p:blipFill>
          <a:blip r:embed="rId1" cstate="print"/>
          <a:stretch>
            <a:fillRect/>
          </a:stretch>
        </p:blipFill>
        <p:spPr>
          <a:xfrm>
            <a:off x="5246099" y="1752600"/>
            <a:ext cx="3781101" cy="51053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sp>
        <p:nvSpPr>
          <p:cNvPr id="6" name="object 6"/>
          <p:cNvSpPr txBox="1">
            <a:spLocks noGrp="1"/>
          </p:cNvSpPr>
          <p:nvPr>
            <p:ph type="title"/>
          </p:nvPr>
        </p:nvSpPr>
        <p:spPr>
          <a:xfrm>
            <a:off x="274319" y="278165"/>
            <a:ext cx="8595360" cy="821690"/>
          </a:xfrm>
          <a:prstGeom prst="rect">
            <a:avLst/>
          </a:prstGeom>
        </p:spPr>
        <p:txBody>
          <a:bodyPr vert="horz" wrap="square" lIns="0" tIns="283210" rIns="0" bIns="0" rtlCol="0">
            <a:spAutoFit/>
          </a:bodyPr>
          <a:lstStyle/>
          <a:p>
            <a:pPr marR="297815" algn="ctr">
              <a:lnSpc>
                <a:spcPct val="100000"/>
              </a:lnSpc>
              <a:spcBef>
                <a:spcPts val="2230"/>
              </a:spcBef>
            </a:pPr>
            <a:r>
              <a:rPr lang="en-US">
                <a:uFill>
                  <a:solidFill>
                    <a:srgbClr val="000000"/>
                  </a:solidFill>
                </a:uFill>
                <a:latin typeface="Calibri" charset="0"/>
                <a:cs typeface="sans-serif" charset="0"/>
                <a:sym typeface="+mn-ea"/>
              </a:rPr>
              <a:t>Origen embriológico</a:t>
            </a:r>
            <a:endParaRPr dirty="0"/>
          </a:p>
        </p:txBody>
      </p:sp>
      <p:pic>
        <p:nvPicPr>
          <p:cNvPr id="7" name="object 7"/>
          <p:cNvPicPr/>
          <p:nvPr/>
        </p:nvPicPr>
        <p:blipFill>
          <a:blip r:embed="rId2" cstate="print"/>
          <a:stretch>
            <a:fillRect/>
          </a:stretch>
        </p:blipFill>
        <p:spPr>
          <a:xfrm>
            <a:off x="5296024" y="1752600"/>
            <a:ext cx="3714624" cy="4991099"/>
          </a:xfrm>
          <a:prstGeom prst="rect">
            <a:avLst/>
          </a:prstGeom>
        </p:spPr>
      </p:pic>
      <p:sp>
        <p:nvSpPr>
          <p:cNvPr id="8" name="object 8"/>
          <p:cNvSpPr txBox="1"/>
          <p:nvPr/>
        </p:nvSpPr>
        <p:spPr>
          <a:xfrm>
            <a:off x="187325" y="1666875"/>
            <a:ext cx="4453255" cy="5135880"/>
          </a:xfrm>
          <a:prstGeom prst="rect">
            <a:avLst/>
          </a:prstGeom>
        </p:spPr>
        <p:txBody>
          <a:bodyPr vert="horz" wrap="square" lIns="0" tIns="12700" rIns="0" bIns="0" rtlCol="0">
            <a:spAutoFit/>
          </a:bodyPr>
          <a:lstStyle/>
          <a:p>
            <a:pPr marR="297815">
              <a:lnSpc>
                <a:spcPct val="100000"/>
              </a:lnSpc>
              <a:spcBef>
                <a:spcPts val="2230"/>
              </a:spcBef>
            </a:pPr>
            <a:r>
              <a:rPr sz="1600" dirty="0"/>
              <a:t>en el estadío de 5 vesículas:</a:t>
            </a:r>
            <a:endParaRPr sz="1600" dirty="0"/>
          </a:p>
          <a:p>
            <a:pPr marR="297815">
              <a:lnSpc>
                <a:spcPct val="100000"/>
              </a:lnSpc>
              <a:spcBef>
                <a:spcPts val="2230"/>
              </a:spcBef>
            </a:pPr>
            <a:r>
              <a:rPr sz="1600" dirty="0"/>
              <a:t>el </a:t>
            </a:r>
            <a:r>
              <a:rPr sz="1600" b="1" dirty="0"/>
              <a:t>prosencéfalo</a:t>
            </a:r>
            <a:r>
              <a:rPr sz="1600" dirty="0"/>
              <a:t> se va a dividir en 2:</a:t>
            </a:r>
            <a:endParaRPr sz="1600" dirty="0"/>
          </a:p>
          <a:p>
            <a:pPr marL="342900" marR="297815" indent="-342900">
              <a:lnSpc>
                <a:spcPct val="100000"/>
              </a:lnSpc>
              <a:spcBef>
                <a:spcPts val="2230"/>
              </a:spcBef>
              <a:buAutoNum type="arabicPeriod"/>
            </a:pPr>
            <a:r>
              <a:rPr sz="1600" b="1" dirty="0"/>
              <a:t>telencéfalo</a:t>
            </a:r>
            <a:r>
              <a:rPr sz="1600" dirty="0"/>
              <a:t> de donde se va</a:t>
            </a:r>
            <a:r>
              <a:rPr lang="es-ES_tradnl" sz="1600" dirty="0"/>
              <a:t>n</a:t>
            </a:r>
            <a:r>
              <a:rPr sz="1600" dirty="0"/>
              <a:t> a originar </a:t>
            </a:r>
            <a:r>
              <a:rPr lang="es-ES_tradnl" sz="1600" dirty="0"/>
              <a:t>los hemisferios cerebrales</a:t>
            </a:r>
            <a:r>
              <a:rPr sz="1600" dirty="0"/>
              <a:t>, y el </a:t>
            </a:r>
            <a:endParaRPr sz="1600" dirty="0"/>
          </a:p>
          <a:p>
            <a:pPr marL="342900" marR="297815" indent="-342900">
              <a:lnSpc>
                <a:spcPct val="100000"/>
              </a:lnSpc>
              <a:spcBef>
                <a:spcPts val="2230"/>
              </a:spcBef>
              <a:buAutoNum type="arabicPeriod"/>
            </a:pPr>
            <a:r>
              <a:rPr sz="1600" b="1" dirty="0"/>
              <a:t>diencéfalo</a:t>
            </a:r>
            <a:r>
              <a:rPr sz="1600" dirty="0"/>
              <a:t> de donde se originan las estructuras del mismo que son el </a:t>
            </a:r>
            <a:r>
              <a:rPr sz="1600" u="sng" dirty="0"/>
              <a:t>tálamo</a:t>
            </a:r>
            <a:r>
              <a:rPr lang="es-ES_tradnl" sz="1600" u="sng" dirty="0"/>
              <a:t>,</a:t>
            </a:r>
            <a:r>
              <a:rPr sz="1600" u="sng" dirty="0"/>
              <a:t> el hipotálamo, el subtálamo y el epitálamo</a:t>
            </a:r>
            <a:endParaRPr sz="1600" u="sng" dirty="0"/>
          </a:p>
          <a:p>
            <a:pPr marR="297815" indent="0">
              <a:lnSpc>
                <a:spcPct val="100000"/>
              </a:lnSpc>
              <a:spcBef>
                <a:spcPts val="2230"/>
              </a:spcBef>
              <a:buNone/>
            </a:pPr>
            <a:r>
              <a:rPr sz="1600" dirty="0"/>
              <a:t>el </a:t>
            </a:r>
            <a:r>
              <a:rPr sz="1600" b="1" dirty="0"/>
              <a:t>mesencéfalo</a:t>
            </a:r>
            <a:r>
              <a:rPr sz="1600" dirty="0"/>
              <a:t> continúa siendo mesencéfalo de dónde va a provenir, específicamente l</a:t>
            </a:r>
            <a:r>
              <a:rPr sz="1600" u="sng" dirty="0"/>
              <a:t>os pedúnculos cerebrales </a:t>
            </a:r>
            <a:r>
              <a:rPr sz="1600" dirty="0"/>
              <a:t>o también denominado mesencéfalo </a:t>
            </a:r>
            <a:endParaRPr sz="1600" dirty="0"/>
          </a:p>
          <a:p>
            <a:pPr marR="297815">
              <a:lnSpc>
                <a:spcPct val="100000"/>
              </a:lnSpc>
              <a:spcBef>
                <a:spcPts val="2230"/>
              </a:spcBef>
            </a:pPr>
            <a:endParaRPr sz="16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65125" rIns="0" bIns="0" rtlCol="0">
            <a:spAutoFit/>
          </a:bodyPr>
          <a:lstStyle/>
          <a:p>
            <a:pPr marR="22225" algn="ctr">
              <a:lnSpc>
                <a:spcPct val="100000"/>
              </a:lnSpc>
              <a:spcBef>
                <a:spcPts val="2875"/>
              </a:spcBef>
            </a:pPr>
            <a:r>
              <a:rPr spc="-30" dirty="0"/>
              <a:t>Telencéfalo</a:t>
            </a:r>
            <a:endParaRPr spc="-30" dirty="0"/>
          </a:p>
        </p:txBody>
      </p:sp>
      <p:sp>
        <p:nvSpPr>
          <p:cNvPr id="3" name="object 3"/>
          <p:cNvSpPr txBox="1"/>
          <p:nvPr/>
        </p:nvSpPr>
        <p:spPr>
          <a:xfrm>
            <a:off x="323325" y="1764791"/>
            <a:ext cx="4834890" cy="4800600"/>
          </a:xfrm>
          <a:prstGeom prst="rect">
            <a:avLst/>
          </a:prstGeom>
        </p:spPr>
        <p:txBody>
          <a:bodyPr vert="horz" wrap="square" lIns="0" tIns="12700" rIns="0" bIns="0" rtlCol="0">
            <a:spAutoFit/>
          </a:bodyPr>
          <a:lstStyle/>
          <a:p>
            <a:pPr marL="12700" marR="5080" algn="just">
              <a:lnSpc>
                <a:spcPct val="100000"/>
              </a:lnSpc>
              <a:spcBef>
                <a:spcPts val="100"/>
              </a:spcBef>
            </a:pPr>
            <a:r>
              <a:rPr sz="2600" spc="-140" dirty="0">
                <a:solidFill>
                  <a:srgbClr val="434342"/>
                </a:solidFill>
                <a:cs typeface="+mn-lt"/>
              </a:rPr>
              <a:t>Los</a:t>
            </a:r>
            <a:r>
              <a:rPr sz="2600" spc="-110" dirty="0">
                <a:solidFill>
                  <a:srgbClr val="434342"/>
                </a:solidFill>
                <a:cs typeface="+mn-lt"/>
              </a:rPr>
              <a:t> </a:t>
            </a:r>
            <a:r>
              <a:rPr sz="2600" spc="-95" dirty="0">
                <a:solidFill>
                  <a:srgbClr val="434342"/>
                </a:solidFill>
                <a:cs typeface="+mn-lt"/>
              </a:rPr>
              <a:t>hemisferios</a:t>
            </a:r>
            <a:r>
              <a:rPr sz="2600" spc="-110" dirty="0">
                <a:solidFill>
                  <a:srgbClr val="434342"/>
                </a:solidFill>
                <a:cs typeface="+mn-lt"/>
              </a:rPr>
              <a:t> </a:t>
            </a:r>
            <a:r>
              <a:rPr sz="2600" spc="30" dirty="0">
                <a:solidFill>
                  <a:srgbClr val="434342"/>
                </a:solidFill>
                <a:cs typeface="+mn-lt"/>
              </a:rPr>
              <a:t>cerebrales </a:t>
            </a:r>
            <a:r>
              <a:rPr sz="2600" spc="35" dirty="0">
                <a:solidFill>
                  <a:srgbClr val="434342"/>
                </a:solidFill>
                <a:cs typeface="+mn-lt"/>
              </a:rPr>
              <a:t> </a:t>
            </a:r>
            <a:r>
              <a:rPr sz="2600" spc="25" dirty="0">
                <a:solidFill>
                  <a:srgbClr val="434342"/>
                </a:solidFill>
                <a:cs typeface="+mn-lt"/>
              </a:rPr>
              <a:t>están</a:t>
            </a:r>
            <a:r>
              <a:rPr sz="2600" spc="-120" dirty="0">
                <a:solidFill>
                  <a:srgbClr val="434342"/>
                </a:solidFill>
                <a:cs typeface="+mn-lt"/>
              </a:rPr>
              <a:t> </a:t>
            </a:r>
            <a:r>
              <a:rPr sz="2600" spc="-25" dirty="0">
                <a:solidFill>
                  <a:srgbClr val="434342"/>
                </a:solidFill>
                <a:cs typeface="+mn-lt"/>
              </a:rPr>
              <a:t>cubiertos</a:t>
            </a:r>
            <a:r>
              <a:rPr sz="2600" spc="-125" dirty="0">
                <a:solidFill>
                  <a:srgbClr val="434342"/>
                </a:solidFill>
                <a:cs typeface="+mn-lt"/>
              </a:rPr>
              <a:t> </a:t>
            </a:r>
            <a:r>
              <a:rPr sz="2600" spc="-20" dirty="0">
                <a:solidFill>
                  <a:srgbClr val="434342"/>
                </a:solidFill>
                <a:cs typeface="+mn-lt"/>
              </a:rPr>
              <a:t>por</a:t>
            </a:r>
            <a:r>
              <a:rPr sz="2600" spc="-120" dirty="0">
                <a:solidFill>
                  <a:srgbClr val="434342"/>
                </a:solidFill>
                <a:cs typeface="+mn-lt"/>
              </a:rPr>
              <a:t> </a:t>
            </a:r>
            <a:r>
              <a:rPr sz="2600" spc="85" dirty="0">
                <a:solidFill>
                  <a:srgbClr val="434342"/>
                </a:solidFill>
                <a:cs typeface="+mn-lt"/>
              </a:rPr>
              <a:t>una</a:t>
            </a:r>
            <a:r>
              <a:rPr sz="2600" spc="-120" dirty="0">
                <a:solidFill>
                  <a:srgbClr val="434342"/>
                </a:solidFill>
                <a:cs typeface="+mn-lt"/>
              </a:rPr>
              <a:t> </a:t>
            </a:r>
            <a:r>
              <a:rPr sz="2600" spc="280" dirty="0">
                <a:solidFill>
                  <a:srgbClr val="434342"/>
                </a:solidFill>
                <a:cs typeface="+mn-lt"/>
              </a:rPr>
              <a:t>capa </a:t>
            </a:r>
            <a:r>
              <a:rPr sz="2600" spc="-805" dirty="0">
                <a:solidFill>
                  <a:srgbClr val="434342"/>
                </a:solidFill>
                <a:cs typeface="+mn-lt"/>
              </a:rPr>
              <a:t> </a:t>
            </a:r>
            <a:r>
              <a:rPr sz="2600" spc="190" dirty="0">
                <a:solidFill>
                  <a:srgbClr val="434342"/>
                </a:solidFill>
                <a:cs typeface="+mn-lt"/>
              </a:rPr>
              <a:t>de </a:t>
            </a:r>
            <a:r>
              <a:rPr sz="2600" spc="-20" dirty="0">
                <a:solidFill>
                  <a:srgbClr val="434342"/>
                </a:solidFill>
                <a:cs typeface="+mn-lt"/>
              </a:rPr>
              <a:t>tejido </a:t>
            </a:r>
            <a:r>
              <a:rPr sz="2600" spc="95" dirty="0">
                <a:solidFill>
                  <a:srgbClr val="434342"/>
                </a:solidFill>
                <a:cs typeface="+mn-lt"/>
              </a:rPr>
              <a:t>llamada </a:t>
            </a:r>
            <a:r>
              <a:rPr sz="2600" b="1" spc="50" dirty="0">
                <a:solidFill>
                  <a:srgbClr val="434342"/>
                </a:solidFill>
                <a:cs typeface="+mn-lt"/>
              </a:rPr>
              <a:t>corteza </a:t>
            </a:r>
            <a:r>
              <a:rPr sz="2600" b="1" spc="55" dirty="0">
                <a:solidFill>
                  <a:srgbClr val="434342"/>
                </a:solidFill>
                <a:cs typeface="+mn-lt"/>
              </a:rPr>
              <a:t> </a:t>
            </a:r>
            <a:r>
              <a:rPr sz="2600" b="1" spc="50" dirty="0">
                <a:solidFill>
                  <a:srgbClr val="434342"/>
                </a:solidFill>
                <a:cs typeface="+mn-lt"/>
              </a:rPr>
              <a:t>cerebral</a:t>
            </a:r>
            <a:r>
              <a:rPr sz="2600" spc="50" dirty="0">
                <a:solidFill>
                  <a:srgbClr val="434342"/>
                </a:solidFill>
                <a:cs typeface="+mn-lt"/>
              </a:rPr>
              <a:t>, la </a:t>
            </a:r>
            <a:r>
              <a:rPr sz="2600" spc="30" dirty="0">
                <a:solidFill>
                  <a:srgbClr val="434342"/>
                </a:solidFill>
                <a:cs typeface="+mn-lt"/>
              </a:rPr>
              <a:t>corteza </a:t>
            </a:r>
            <a:r>
              <a:rPr sz="2600" spc="50" dirty="0">
                <a:solidFill>
                  <a:srgbClr val="434342"/>
                </a:solidFill>
                <a:cs typeface="+mn-lt"/>
              </a:rPr>
              <a:t>cerebral </a:t>
            </a:r>
            <a:r>
              <a:rPr sz="2600" spc="55" dirty="0">
                <a:solidFill>
                  <a:srgbClr val="434342"/>
                </a:solidFill>
                <a:cs typeface="+mn-lt"/>
              </a:rPr>
              <a:t> </a:t>
            </a:r>
            <a:r>
              <a:rPr sz="2600" spc="35" dirty="0">
                <a:solidFill>
                  <a:srgbClr val="434342"/>
                </a:solidFill>
                <a:cs typeface="+mn-lt"/>
              </a:rPr>
              <a:t>está</a:t>
            </a:r>
            <a:r>
              <a:rPr sz="2600" spc="-120" dirty="0">
                <a:solidFill>
                  <a:srgbClr val="434342"/>
                </a:solidFill>
                <a:cs typeface="+mn-lt"/>
              </a:rPr>
              <a:t> </a:t>
            </a:r>
            <a:r>
              <a:rPr sz="2600" spc="-5" dirty="0">
                <a:solidFill>
                  <a:srgbClr val="434342"/>
                </a:solidFill>
                <a:cs typeface="+mn-lt"/>
              </a:rPr>
              <a:t>muy</a:t>
            </a:r>
            <a:r>
              <a:rPr sz="2600" spc="-125" dirty="0">
                <a:solidFill>
                  <a:srgbClr val="434342"/>
                </a:solidFill>
                <a:cs typeface="+mn-lt"/>
              </a:rPr>
              <a:t> </a:t>
            </a:r>
            <a:r>
              <a:rPr sz="2600" spc="150" dirty="0">
                <a:solidFill>
                  <a:srgbClr val="434342"/>
                </a:solidFill>
                <a:cs typeface="+mn-lt"/>
              </a:rPr>
              <a:t>plegada</a:t>
            </a:r>
            <a:r>
              <a:rPr sz="2600" spc="-114" dirty="0">
                <a:solidFill>
                  <a:srgbClr val="434342"/>
                </a:solidFill>
                <a:cs typeface="+mn-lt"/>
              </a:rPr>
              <a:t> </a:t>
            </a:r>
            <a:r>
              <a:rPr sz="2600" spc="85" dirty="0">
                <a:solidFill>
                  <a:srgbClr val="434342"/>
                </a:solidFill>
                <a:cs typeface="+mn-lt"/>
              </a:rPr>
              <a:t>(arrugada)</a:t>
            </a:r>
            <a:endParaRPr sz="2600">
              <a:cs typeface="+mn-lt"/>
            </a:endParaRPr>
          </a:p>
          <a:p>
            <a:pPr algn="just">
              <a:lnSpc>
                <a:spcPct val="100000"/>
              </a:lnSpc>
              <a:spcBef>
                <a:spcPts val="75"/>
              </a:spcBef>
            </a:pPr>
            <a:endParaRPr sz="2450">
              <a:cs typeface="+mn-lt"/>
            </a:endParaRPr>
          </a:p>
          <a:p>
            <a:pPr marL="12700" marR="38735" algn="just">
              <a:lnSpc>
                <a:spcPct val="100000"/>
              </a:lnSpc>
            </a:pPr>
            <a:r>
              <a:rPr sz="2600" spc="-85" dirty="0">
                <a:solidFill>
                  <a:srgbClr val="434342"/>
                </a:solidFill>
                <a:cs typeface="+mn-lt"/>
              </a:rPr>
              <a:t>Estas </a:t>
            </a:r>
            <a:r>
              <a:rPr sz="2600" b="1" dirty="0">
                <a:solidFill>
                  <a:srgbClr val="434342"/>
                </a:solidFill>
                <a:cs typeface="+mn-lt"/>
              </a:rPr>
              <a:t>circunvoluciones </a:t>
            </a:r>
            <a:r>
              <a:rPr sz="2600" spc="170" dirty="0">
                <a:solidFill>
                  <a:srgbClr val="434342"/>
                </a:solidFill>
                <a:cs typeface="+mn-lt"/>
              </a:rPr>
              <a:t>hacen </a:t>
            </a:r>
            <a:r>
              <a:rPr sz="2600" spc="-810" dirty="0">
                <a:solidFill>
                  <a:srgbClr val="434342"/>
                </a:solidFill>
                <a:cs typeface="+mn-lt"/>
              </a:rPr>
              <a:t> </a:t>
            </a:r>
            <a:r>
              <a:rPr sz="2600" spc="110" dirty="0">
                <a:solidFill>
                  <a:srgbClr val="434342"/>
                </a:solidFill>
                <a:cs typeface="+mn-lt"/>
              </a:rPr>
              <a:t>que</a:t>
            </a:r>
            <a:r>
              <a:rPr sz="2600" spc="-120" dirty="0">
                <a:solidFill>
                  <a:srgbClr val="434342"/>
                </a:solidFill>
                <a:cs typeface="+mn-lt"/>
              </a:rPr>
              <a:t> </a:t>
            </a:r>
            <a:r>
              <a:rPr sz="2600" spc="90" dirty="0">
                <a:solidFill>
                  <a:srgbClr val="434342"/>
                </a:solidFill>
                <a:cs typeface="+mn-lt"/>
              </a:rPr>
              <a:t>aumente</a:t>
            </a:r>
            <a:r>
              <a:rPr sz="2600" spc="-120" dirty="0">
                <a:solidFill>
                  <a:srgbClr val="434342"/>
                </a:solidFill>
                <a:cs typeface="+mn-lt"/>
              </a:rPr>
              <a:t> </a:t>
            </a:r>
            <a:r>
              <a:rPr sz="2600" spc="50" dirty="0">
                <a:solidFill>
                  <a:srgbClr val="434342"/>
                </a:solidFill>
                <a:cs typeface="+mn-lt"/>
              </a:rPr>
              <a:t>la</a:t>
            </a:r>
            <a:r>
              <a:rPr sz="2600" spc="-120" dirty="0">
                <a:solidFill>
                  <a:srgbClr val="434342"/>
                </a:solidFill>
                <a:cs typeface="+mn-lt"/>
              </a:rPr>
              <a:t> </a:t>
            </a:r>
            <a:r>
              <a:rPr sz="2600" spc="110" dirty="0">
                <a:solidFill>
                  <a:srgbClr val="434342"/>
                </a:solidFill>
                <a:cs typeface="+mn-lt"/>
              </a:rPr>
              <a:t>cantidad</a:t>
            </a:r>
            <a:r>
              <a:rPr sz="2600" spc="-120" dirty="0">
                <a:solidFill>
                  <a:srgbClr val="434342"/>
                </a:solidFill>
                <a:cs typeface="+mn-lt"/>
              </a:rPr>
              <a:t> </a:t>
            </a:r>
            <a:r>
              <a:rPr sz="2600" spc="185" dirty="0">
                <a:solidFill>
                  <a:srgbClr val="434342"/>
                </a:solidFill>
                <a:cs typeface="+mn-lt"/>
              </a:rPr>
              <a:t>de </a:t>
            </a:r>
            <a:r>
              <a:rPr sz="2600" spc="-810" dirty="0">
                <a:solidFill>
                  <a:srgbClr val="434342"/>
                </a:solidFill>
                <a:cs typeface="+mn-lt"/>
              </a:rPr>
              <a:t> </a:t>
            </a:r>
            <a:r>
              <a:rPr sz="2600" spc="25" dirty="0">
                <a:solidFill>
                  <a:srgbClr val="434342"/>
                </a:solidFill>
                <a:cs typeface="+mn-lt"/>
              </a:rPr>
              <a:t>cortez</a:t>
            </a:r>
            <a:r>
              <a:rPr sz="2600" spc="40" dirty="0">
                <a:solidFill>
                  <a:srgbClr val="434342"/>
                </a:solidFill>
                <a:cs typeface="+mn-lt"/>
              </a:rPr>
              <a:t>a</a:t>
            </a:r>
            <a:r>
              <a:rPr sz="2600" spc="-114" dirty="0">
                <a:solidFill>
                  <a:srgbClr val="434342"/>
                </a:solidFill>
                <a:cs typeface="+mn-lt"/>
              </a:rPr>
              <a:t> </a:t>
            </a:r>
            <a:r>
              <a:rPr sz="2600" spc="55" dirty="0">
                <a:solidFill>
                  <a:srgbClr val="434342"/>
                </a:solidFill>
                <a:cs typeface="+mn-lt"/>
              </a:rPr>
              <a:t>cerebra</a:t>
            </a:r>
            <a:r>
              <a:rPr sz="2600" spc="35" dirty="0">
                <a:solidFill>
                  <a:srgbClr val="434342"/>
                </a:solidFill>
                <a:cs typeface="+mn-lt"/>
              </a:rPr>
              <a:t>l</a:t>
            </a:r>
            <a:r>
              <a:rPr sz="2600" spc="-114" dirty="0">
                <a:solidFill>
                  <a:srgbClr val="434342"/>
                </a:solidFill>
                <a:cs typeface="+mn-lt"/>
              </a:rPr>
              <a:t> </a:t>
            </a:r>
            <a:r>
              <a:rPr sz="2600" spc="-170" dirty="0">
                <a:solidFill>
                  <a:srgbClr val="434342"/>
                </a:solidFill>
                <a:cs typeface="+mn-lt"/>
              </a:rPr>
              <a:t>si</a:t>
            </a:r>
            <a:r>
              <a:rPr sz="2600" spc="-254" dirty="0">
                <a:solidFill>
                  <a:srgbClr val="434342"/>
                </a:solidFill>
                <a:cs typeface="+mn-lt"/>
              </a:rPr>
              <a:t>n</a:t>
            </a:r>
            <a:r>
              <a:rPr sz="2600" spc="-110" dirty="0">
                <a:solidFill>
                  <a:srgbClr val="434342"/>
                </a:solidFill>
                <a:cs typeface="+mn-lt"/>
              </a:rPr>
              <a:t> </a:t>
            </a:r>
            <a:r>
              <a:rPr sz="2600" spc="85" dirty="0">
                <a:solidFill>
                  <a:srgbClr val="434342"/>
                </a:solidFill>
                <a:cs typeface="+mn-lt"/>
              </a:rPr>
              <a:t>que  </a:t>
            </a:r>
            <a:r>
              <a:rPr sz="2600" spc="90" dirty="0">
                <a:solidFill>
                  <a:srgbClr val="434342"/>
                </a:solidFill>
                <a:cs typeface="+mn-lt"/>
              </a:rPr>
              <a:t>aumente</a:t>
            </a:r>
            <a:r>
              <a:rPr sz="2600" spc="-114" dirty="0">
                <a:solidFill>
                  <a:srgbClr val="434342"/>
                </a:solidFill>
                <a:cs typeface="+mn-lt"/>
              </a:rPr>
              <a:t> </a:t>
            </a:r>
            <a:r>
              <a:rPr sz="2600" dirty="0">
                <a:solidFill>
                  <a:srgbClr val="434342"/>
                </a:solidFill>
                <a:cs typeface="+mn-lt"/>
              </a:rPr>
              <a:t>el</a:t>
            </a:r>
            <a:r>
              <a:rPr sz="2600" spc="-114" dirty="0">
                <a:solidFill>
                  <a:srgbClr val="434342"/>
                </a:solidFill>
                <a:cs typeface="+mn-lt"/>
              </a:rPr>
              <a:t> </a:t>
            </a:r>
            <a:r>
              <a:rPr sz="2600" spc="15" dirty="0">
                <a:solidFill>
                  <a:srgbClr val="434342"/>
                </a:solidFill>
                <a:cs typeface="+mn-lt"/>
              </a:rPr>
              <a:t>volumen</a:t>
            </a:r>
            <a:r>
              <a:rPr sz="2600" spc="-114" dirty="0">
                <a:solidFill>
                  <a:srgbClr val="434342"/>
                </a:solidFill>
                <a:cs typeface="+mn-lt"/>
              </a:rPr>
              <a:t> </a:t>
            </a:r>
            <a:r>
              <a:rPr sz="2600" spc="50" dirty="0">
                <a:solidFill>
                  <a:srgbClr val="434342"/>
                </a:solidFill>
                <a:cs typeface="+mn-lt"/>
              </a:rPr>
              <a:t>cerebral </a:t>
            </a:r>
            <a:r>
              <a:rPr sz="2600" spc="-805" dirty="0">
                <a:solidFill>
                  <a:srgbClr val="434342"/>
                </a:solidFill>
                <a:cs typeface="+mn-lt"/>
              </a:rPr>
              <a:t> </a:t>
            </a:r>
            <a:r>
              <a:rPr sz="2600" spc="-20" dirty="0">
                <a:solidFill>
                  <a:srgbClr val="434342"/>
                </a:solidFill>
                <a:cs typeface="+mn-lt"/>
              </a:rPr>
              <a:t>total.</a:t>
            </a:r>
            <a:endParaRPr sz="2600">
              <a:cs typeface="+mn-lt"/>
            </a:endParaRPr>
          </a:p>
        </p:txBody>
      </p:sp>
      <p:pic>
        <p:nvPicPr>
          <p:cNvPr id="4" name="object 4"/>
          <p:cNvPicPr/>
          <p:nvPr/>
        </p:nvPicPr>
        <p:blipFill>
          <a:blip r:embed="rId1" cstate="print"/>
          <a:stretch>
            <a:fillRect/>
          </a:stretch>
        </p:blipFill>
        <p:spPr>
          <a:xfrm>
            <a:off x="5246099" y="1752600"/>
            <a:ext cx="3781101" cy="5105399"/>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65125" rIns="0" bIns="0" rtlCol="0">
            <a:spAutoFit/>
          </a:bodyPr>
          <a:lstStyle/>
          <a:p>
            <a:pPr marR="22225" algn="ctr">
              <a:lnSpc>
                <a:spcPct val="100000"/>
              </a:lnSpc>
              <a:spcBef>
                <a:spcPts val="2875"/>
              </a:spcBef>
            </a:pPr>
            <a:r>
              <a:rPr spc="-30" dirty="0"/>
              <a:t>Telencéfalo</a:t>
            </a:r>
            <a:endParaRPr spc="-30" dirty="0"/>
          </a:p>
        </p:txBody>
      </p:sp>
      <p:sp>
        <p:nvSpPr>
          <p:cNvPr id="3" name="object 3"/>
          <p:cNvSpPr txBox="1"/>
          <p:nvPr/>
        </p:nvSpPr>
        <p:spPr>
          <a:xfrm>
            <a:off x="256449" y="1765808"/>
            <a:ext cx="4237990" cy="2597785"/>
          </a:xfrm>
          <a:prstGeom prst="rect">
            <a:avLst/>
          </a:prstGeom>
        </p:spPr>
        <p:txBody>
          <a:bodyPr vert="horz" wrap="square" lIns="0" tIns="12700" rIns="0" bIns="0" rtlCol="0">
            <a:spAutoFit/>
          </a:bodyPr>
          <a:lstStyle/>
          <a:p>
            <a:pPr marL="12700" marR="5080" algn="just">
              <a:lnSpc>
                <a:spcPct val="100000"/>
              </a:lnSpc>
              <a:spcBef>
                <a:spcPts val="100"/>
              </a:spcBef>
            </a:pPr>
            <a:r>
              <a:rPr sz="2400" spc="-55" dirty="0">
                <a:solidFill>
                  <a:srgbClr val="434342"/>
                </a:solidFill>
                <a:cs typeface="+mn-lt"/>
              </a:rPr>
              <a:t>Las </a:t>
            </a:r>
            <a:r>
              <a:rPr sz="2400" spc="25" dirty="0">
                <a:solidFill>
                  <a:srgbClr val="434342"/>
                </a:solidFill>
                <a:cs typeface="+mn-lt"/>
              </a:rPr>
              <a:t>grandes </a:t>
            </a:r>
            <a:r>
              <a:rPr sz="2400" spc="-10" dirty="0">
                <a:solidFill>
                  <a:srgbClr val="434342"/>
                </a:solidFill>
                <a:cs typeface="+mn-lt"/>
              </a:rPr>
              <a:t>hendiduras </a:t>
            </a:r>
            <a:r>
              <a:rPr sz="2400" spc="170" dirty="0">
                <a:solidFill>
                  <a:srgbClr val="434342"/>
                </a:solidFill>
                <a:cs typeface="+mn-lt"/>
              </a:rPr>
              <a:t>de </a:t>
            </a:r>
            <a:r>
              <a:rPr sz="2400" spc="175" dirty="0">
                <a:solidFill>
                  <a:srgbClr val="434342"/>
                </a:solidFill>
                <a:cs typeface="+mn-lt"/>
              </a:rPr>
              <a:t> </a:t>
            </a:r>
            <a:r>
              <a:rPr sz="2400" spc="80" dirty="0">
                <a:solidFill>
                  <a:srgbClr val="434342"/>
                </a:solidFill>
                <a:cs typeface="+mn-lt"/>
              </a:rPr>
              <a:t>una</a:t>
            </a:r>
            <a:r>
              <a:rPr sz="2400" spc="85" dirty="0">
                <a:solidFill>
                  <a:srgbClr val="434342"/>
                </a:solidFill>
                <a:cs typeface="+mn-lt"/>
              </a:rPr>
              <a:t> </a:t>
            </a:r>
            <a:r>
              <a:rPr sz="2400" spc="30" dirty="0">
                <a:solidFill>
                  <a:srgbClr val="434342"/>
                </a:solidFill>
                <a:cs typeface="+mn-lt"/>
              </a:rPr>
              <a:t>corteza</a:t>
            </a:r>
            <a:r>
              <a:rPr sz="2400" spc="35" dirty="0">
                <a:solidFill>
                  <a:srgbClr val="434342"/>
                </a:solidFill>
                <a:cs typeface="+mn-lt"/>
              </a:rPr>
              <a:t> </a:t>
            </a:r>
            <a:r>
              <a:rPr sz="2400" spc="140" dirty="0">
                <a:solidFill>
                  <a:srgbClr val="434342"/>
                </a:solidFill>
                <a:cs typeface="+mn-lt"/>
              </a:rPr>
              <a:t>plegada</a:t>
            </a:r>
            <a:r>
              <a:rPr sz="2400" spc="145" dirty="0">
                <a:solidFill>
                  <a:srgbClr val="434342"/>
                </a:solidFill>
                <a:cs typeface="+mn-lt"/>
              </a:rPr>
              <a:t> </a:t>
            </a:r>
            <a:r>
              <a:rPr sz="2400" spc="-40" dirty="0">
                <a:solidFill>
                  <a:srgbClr val="434342"/>
                </a:solidFill>
                <a:cs typeface="+mn-lt"/>
              </a:rPr>
              <a:t>se </a:t>
            </a:r>
            <a:r>
              <a:rPr sz="2400" spc="-35" dirty="0">
                <a:solidFill>
                  <a:srgbClr val="434342"/>
                </a:solidFill>
                <a:cs typeface="+mn-lt"/>
              </a:rPr>
              <a:t> </a:t>
            </a:r>
            <a:r>
              <a:rPr sz="2400" spc="45" dirty="0">
                <a:solidFill>
                  <a:srgbClr val="434342"/>
                </a:solidFill>
                <a:cs typeface="+mn-lt"/>
              </a:rPr>
              <a:t>denominan</a:t>
            </a:r>
            <a:r>
              <a:rPr sz="2400" spc="50" dirty="0">
                <a:solidFill>
                  <a:srgbClr val="434342"/>
                </a:solidFill>
                <a:cs typeface="+mn-lt"/>
              </a:rPr>
              <a:t> </a:t>
            </a:r>
            <a:r>
              <a:rPr sz="2400" b="1" spc="-65" dirty="0">
                <a:solidFill>
                  <a:srgbClr val="434342"/>
                </a:solidFill>
                <a:cs typeface="+mn-lt"/>
              </a:rPr>
              <a:t>cisuras</a:t>
            </a:r>
            <a:r>
              <a:rPr sz="2400" spc="-65" dirty="0">
                <a:solidFill>
                  <a:srgbClr val="434342"/>
                </a:solidFill>
                <a:cs typeface="+mn-lt"/>
              </a:rPr>
              <a:t>,</a:t>
            </a:r>
            <a:r>
              <a:rPr sz="2400" spc="-60" dirty="0">
                <a:solidFill>
                  <a:srgbClr val="434342"/>
                </a:solidFill>
                <a:cs typeface="+mn-lt"/>
              </a:rPr>
              <a:t> </a:t>
            </a:r>
            <a:r>
              <a:rPr sz="2400" spc="30" dirty="0">
                <a:solidFill>
                  <a:srgbClr val="434342"/>
                </a:solidFill>
                <a:cs typeface="+mn-lt"/>
              </a:rPr>
              <a:t>y</a:t>
            </a:r>
            <a:r>
              <a:rPr sz="2400" spc="35" dirty="0">
                <a:solidFill>
                  <a:srgbClr val="434342"/>
                </a:solidFill>
                <a:cs typeface="+mn-lt"/>
              </a:rPr>
              <a:t> </a:t>
            </a:r>
            <a:r>
              <a:rPr sz="2400" spc="-70" dirty="0">
                <a:solidFill>
                  <a:srgbClr val="434342"/>
                </a:solidFill>
                <a:cs typeface="+mn-lt"/>
              </a:rPr>
              <a:t>las </a:t>
            </a:r>
            <a:r>
              <a:rPr sz="2400" spc="-65" dirty="0">
                <a:solidFill>
                  <a:srgbClr val="434342"/>
                </a:solidFill>
                <a:cs typeface="+mn-lt"/>
              </a:rPr>
              <a:t> </a:t>
            </a:r>
            <a:r>
              <a:rPr sz="2400" spc="55" dirty="0">
                <a:solidFill>
                  <a:srgbClr val="434342"/>
                </a:solidFill>
                <a:cs typeface="+mn-lt"/>
              </a:rPr>
              <a:t>pequeñas,</a:t>
            </a:r>
            <a:r>
              <a:rPr sz="2400" spc="60" dirty="0">
                <a:solidFill>
                  <a:srgbClr val="434342"/>
                </a:solidFill>
                <a:cs typeface="+mn-lt"/>
              </a:rPr>
              <a:t> </a:t>
            </a:r>
            <a:r>
              <a:rPr sz="2400" b="1" spc="-85" dirty="0">
                <a:solidFill>
                  <a:srgbClr val="434342"/>
                </a:solidFill>
                <a:cs typeface="+mn-lt"/>
              </a:rPr>
              <a:t>surcos</a:t>
            </a:r>
            <a:r>
              <a:rPr sz="2400" spc="-85" dirty="0">
                <a:solidFill>
                  <a:srgbClr val="434342"/>
                </a:solidFill>
                <a:cs typeface="+mn-lt"/>
              </a:rPr>
              <a:t>.</a:t>
            </a:r>
            <a:r>
              <a:rPr sz="2400" spc="-80" dirty="0">
                <a:solidFill>
                  <a:srgbClr val="434342"/>
                </a:solidFill>
                <a:cs typeface="+mn-lt"/>
              </a:rPr>
              <a:t> </a:t>
            </a:r>
            <a:r>
              <a:rPr sz="2400" spc="-55" dirty="0">
                <a:solidFill>
                  <a:srgbClr val="434342"/>
                </a:solidFill>
                <a:cs typeface="+mn-lt"/>
              </a:rPr>
              <a:t>Las </a:t>
            </a:r>
            <a:r>
              <a:rPr sz="2400" spc="-50" dirty="0">
                <a:solidFill>
                  <a:srgbClr val="434342"/>
                </a:solidFill>
                <a:cs typeface="+mn-lt"/>
              </a:rPr>
              <a:t> </a:t>
            </a:r>
            <a:r>
              <a:rPr sz="2400" dirty="0">
                <a:solidFill>
                  <a:srgbClr val="434342"/>
                </a:solidFill>
                <a:cs typeface="+mn-lt"/>
              </a:rPr>
              <a:t>prominencias</a:t>
            </a:r>
            <a:r>
              <a:rPr sz="2400" spc="5" dirty="0">
                <a:solidFill>
                  <a:srgbClr val="434342"/>
                </a:solidFill>
                <a:cs typeface="+mn-lt"/>
              </a:rPr>
              <a:t> </a:t>
            </a:r>
            <a:r>
              <a:rPr sz="2400" spc="10" dirty="0">
                <a:solidFill>
                  <a:srgbClr val="434342"/>
                </a:solidFill>
                <a:cs typeface="+mn-lt"/>
              </a:rPr>
              <a:t>entre</a:t>
            </a:r>
            <a:r>
              <a:rPr sz="2400" spc="15" dirty="0">
                <a:solidFill>
                  <a:srgbClr val="434342"/>
                </a:solidFill>
                <a:cs typeface="+mn-lt"/>
              </a:rPr>
              <a:t> </a:t>
            </a:r>
            <a:r>
              <a:rPr sz="2400" spc="-70" dirty="0">
                <a:solidFill>
                  <a:srgbClr val="434342"/>
                </a:solidFill>
                <a:cs typeface="+mn-lt"/>
              </a:rPr>
              <a:t>las </a:t>
            </a:r>
            <a:r>
              <a:rPr sz="2400" spc="-745" dirty="0">
                <a:solidFill>
                  <a:srgbClr val="434342"/>
                </a:solidFill>
                <a:cs typeface="+mn-lt"/>
              </a:rPr>
              <a:t> </a:t>
            </a:r>
            <a:r>
              <a:rPr sz="2400" spc="-70" dirty="0">
                <a:solidFill>
                  <a:srgbClr val="434342"/>
                </a:solidFill>
                <a:cs typeface="+mn-lt"/>
              </a:rPr>
              <a:t>cisuras</a:t>
            </a:r>
            <a:r>
              <a:rPr sz="2400" spc="-50" dirty="0">
                <a:solidFill>
                  <a:srgbClr val="434342"/>
                </a:solidFill>
                <a:cs typeface="+mn-lt"/>
              </a:rPr>
              <a:t> </a:t>
            </a:r>
            <a:r>
              <a:rPr sz="2400" spc="30" dirty="0">
                <a:solidFill>
                  <a:srgbClr val="434342"/>
                </a:solidFill>
                <a:cs typeface="+mn-lt"/>
              </a:rPr>
              <a:t>y</a:t>
            </a:r>
            <a:r>
              <a:rPr sz="2400" spc="-45" dirty="0">
                <a:solidFill>
                  <a:srgbClr val="434342"/>
                </a:solidFill>
                <a:cs typeface="+mn-lt"/>
              </a:rPr>
              <a:t> </a:t>
            </a:r>
            <a:r>
              <a:rPr sz="2400" spc="-140" dirty="0">
                <a:solidFill>
                  <a:srgbClr val="434342"/>
                </a:solidFill>
                <a:cs typeface="+mn-lt"/>
              </a:rPr>
              <a:t>lo</a:t>
            </a:r>
            <a:r>
              <a:rPr sz="2400" spc="-150" dirty="0">
                <a:solidFill>
                  <a:srgbClr val="434342"/>
                </a:solidFill>
                <a:cs typeface="+mn-lt"/>
              </a:rPr>
              <a:t>s</a:t>
            </a:r>
            <a:r>
              <a:rPr sz="2400" spc="-45" dirty="0">
                <a:solidFill>
                  <a:srgbClr val="434342"/>
                </a:solidFill>
                <a:cs typeface="+mn-lt"/>
              </a:rPr>
              <a:t> </a:t>
            </a:r>
            <a:r>
              <a:rPr sz="2400" spc="-85" dirty="0">
                <a:solidFill>
                  <a:srgbClr val="434342"/>
                </a:solidFill>
                <a:cs typeface="+mn-lt"/>
              </a:rPr>
              <a:t>surco</a:t>
            </a:r>
            <a:r>
              <a:rPr sz="2400" spc="-75" dirty="0">
                <a:solidFill>
                  <a:srgbClr val="434342"/>
                </a:solidFill>
                <a:cs typeface="+mn-lt"/>
              </a:rPr>
              <a:t>s</a:t>
            </a:r>
            <a:r>
              <a:rPr sz="2400" spc="-45" dirty="0">
                <a:solidFill>
                  <a:srgbClr val="434342"/>
                </a:solidFill>
                <a:cs typeface="+mn-lt"/>
              </a:rPr>
              <a:t> </a:t>
            </a:r>
            <a:r>
              <a:rPr sz="2400" spc="-40" dirty="0">
                <a:solidFill>
                  <a:srgbClr val="434342"/>
                </a:solidFill>
                <a:cs typeface="+mn-lt"/>
              </a:rPr>
              <a:t>se</a:t>
            </a:r>
            <a:r>
              <a:rPr sz="2400" spc="-45" dirty="0">
                <a:solidFill>
                  <a:srgbClr val="434342"/>
                </a:solidFill>
                <a:cs typeface="+mn-lt"/>
              </a:rPr>
              <a:t> </a:t>
            </a:r>
            <a:r>
              <a:rPr sz="2400" spc="20" dirty="0">
                <a:solidFill>
                  <a:srgbClr val="434342"/>
                </a:solidFill>
                <a:cs typeface="+mn-lt"/>
              </a:rPr>
              <a:t>llaman  </a:t>
            </a:r>
            <a:r>
              <a:rPr sz="2400" b="1" spc="-5" dirty="0">
                <a:solidFill>
                  <a:srgbClr val="434342"/>
                </a:solidFill>
                <a:cs typeface="+mn-lt"/>
              </a:rPr>
              <a:t>circunvoluciones</a:t>
            </a:r>
            <a:r>
              <a:rPr sz="2400" spc="-5" dirty="0">
                <a:solidFill>
                  <a:srgbClr val="434342"/>
                </a:solidFill>
                <a:cs typeface="+mn-lt"/>
              </a:rPr>
              <a:t>.</a:t>
            </a:r>
            <a:endParaRPr sz="2400">
              <a:cs typeface="+mn-lt"/>
            </a:endParaRPr>
          </a:p>
        </p:txBody>
      </p:sp>
      <p:grpSp>
        <p:nvGrpSpPr>
          <p:cNvPr id="4" name="object 4"/>
          <p:cNvGrpSpPr/>
          <p:nvPr/>
        </p:nvGrpSpPr>
        <p:grpSpPr>
          <a:xfrm>
            <a:off x="183425" y="1752600"/>
            <a:ext cx="8844280" cy="5105400"/>
            <a:chOff x="183425" y="1752600"/>
            <a:chExt cx="8844280" cy="5105400"/>
          </a:xfrm>
        </p:grpSpPr>
        <p:pic>
          <p:nvPicPr>
            <p:cNvPr id="5" name="object 5"/>
            <p:cNvPicPr/>
            <p:nvPr/>
          </p:nvPicPr>
          <p:blipFill>
            <a:blip r:embed="rId1" cstate="print"/>
            <a:stretch>
              <a:fillRect/>
            </a:stretch>
          </p:blipFill>
          <p:spPr>
            <a:xfrm>
              <a:off x="4638749" y="1752600"/>
              <a:ext cx="4388449" cy="5105399"/>
            </a:xfrm>
            <a:prstGeom prst="rect">
              <a:avLst/>
            </a:prstGeom>
          </p:spPr>
        </p:pic>
        <p:pic>
          <p:nvPicPr>
            <p:cNvPr id="6" name="object 6"/>
            <p:cNvPicPr/>
            <p:nvPr/>
          </p:nvPicPr>
          <p:blipFill>
            <a:blip r:embed="rId2" cstate="print"/>
            <a:stretch>
              <a:fillRect/>
            </a:stretch>
          </p:blipFill>
          <p:spPr>
            <a:xfrm>
              <a:off x="183425" y="4392200"/>
              <a:ext cx="4455324" cy="2465799"/>
            </a:xfrm>
            <a:prstGeom prst="rect">
              <a:avLst/>
            </a:prstGeom>
          </p:spPr>
        </p:pic>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3670" rIns="0" bIns="0" rtlCol="0">
            <a:spAutoFit/>
          </a:bodyPr>
          <a:lstStyle/>
          <a:p>
            <a:pPr marR="22860" algn="ctr">
              <a:lnSpc>
                <a:spcPct val="100000"/>
              </a:lnSpc>
              <a:spcBef>
                <a:spcPts val="1210"/>
              </a:spcBef>
            </a:pPr>
            <a:r>
              <a:rPr sz="3150" spc="-30" dirty="0"/>
              <a:t>Telencéfalo</a:t>
            </a:r>
            <a:endParaRPr sz="3150"/>
          </a:p>
        </p:txBody>
      </p:sp>
      <p:sp>
        <p:nvSpPr>
          <p:cNvPr id="3" name="object 3"/>
          <p:cNvSpPr txBox="1"/>
          <p:nvPr/>
        </p:nvSpPr>
        <p:spPr>
          <a:xfrm>
            <a:off x="123190" y="1604010"/>
            <a:ext cx="4762500" cy="4728845"/>
          </a:xfrm>
          <a:prstGeom prst="rect">
            <a:avLst/>
          </a:prstGeom>
        </p:spPr>
        <p:txBody>
          <a:bodyPr vert="horz" wrap="square" lIns="0" tIns="38100" rIns="0" bIns="0" rtlCol="0">
            <a:spAutoFit/>
          </a:bodyPr>
          <a:lstStyle/>
          <a:p>
            <a:pPr marL="12700" marR="13970" algn="just">
              <a:lnSpc>
                <a:spcPts val="2550"/>
              </a:lnSpc>
              <a:spcBef>
                <a:spcPts val="300"/>
              </a:spcBef>
            </a:pPr>
            <a:r>
              <a:rPr sz="2200" spc="-95" dirty="0">
                <a:solidFill>
                  <a:srgbClr val="434342"/>
                </a:solidFill>
                <a:cs typeface="+mn-lt"/>
              </a:rPr>
              <a:t>Los </a:t>
            </a:r>
            <a:r>
              <a:rPr sz="2200" spc="-60" dirty="0">
                <a:solidFill>
                  <a:srgbClr val="434342"/>
                </a:solidFill>
                <a:cs typeface="+mn-lt"/>
              </a:rPr>
              <a:t>hemisferios </a:t>
            </a:r>
            <a:r>
              <a:rPr sz="2200" spc="50" dirty="0">
                <a:solidFill>
                  <a:srgbClr val="434342"/>
                </a:solidFill>
                <a:cs typeface="+mn-lt"/>
              </a:rPr>
              <a:t>cerebrales </a:t>
            </a:r>
            <a:r>
              <a:rPr sz="2200" spc="40" dirty="0">
                <a:solidFill>
                  <a:srgbClr val="434342"/>
                </a:solidFill>
                <a:cs typeface="+mn-lt"/>
              </a:rPr>
              <a:t>están </a:t>
            </a:r>
            <a:r>
              <a:rPr sz="2200" spc="45" dirty="0">
                <a:solidFill>
                  <a:srgbClr val="434342"/>
                </a:solidFill>
                <a:cs typeface="+mn-lt"/>
              </a:rPr>
              <a:t> casi </a:t>
            </a:r>
            <a:r>
              <a:rPr sz="2200" spc="100" dirty="0">
                <a:solidFill>
                  <a:srgbClr val="434342"/>
                </a:solidFill>
                <a:cs typeface="+mn-lt"/>
              </a:rPr>
              <a:t>completamente </a:t>
            </a:r>
            <a:r>
              <a:rPr sz="2200" spc="50" dirty="0">
                <a:solidFill>
                  <a:srgbClr val="434342"/>
                </a:solidFill>
                <a:cs typeface="+mn-lt"/>
              </a:rPr>
              <a:t>separados </a:t>
            </a:r>
            <a:r>
              <a:rPr sz="2200" spc="55" dirty="0">
                <a:solidFill>
                  <a:srgbClr val="434342"/>
                </a:solidFill>
                <a:cs typeface="+mn-lt"/>
              </a:rPr>
              <a:t> </a:t>
            </a:r>
            <a:r>
              <a:rPr sz="2200" spc="5" dirty="0">
                <a:solidFill>
                  <a:srgbClr val="434342"/>
                </a:solidFill>
                <a:cs typeface="+mn-lt"/>
              </a:rPr>
              <a:t>por </a:t>
            </a:r>
            <a:r>
              <a:rPr sz="2200" spc="60" dirty="0">
                <a:solidFill>
                  <a:srgbClr val="434342"/>
                </a:solidFill>
                <a:cs typeface="+mn-lt"/>
              </a:rPr>
              <a:t>la </a:t>
            </a:r>
            <a:r>
              <a:rPr sz="2200" spc="55" dirty="0">
                <a:solidFill>
                  <a:srgbClr val="434342"/>
                </a:solidFill>
                <a:cs typeface="+mn-lt"/>
              </a:rPr>
              <a:t>máyor </a:t>
            </a:r>
            <a:r>
              <a:rPr sz="2200" spc="185" dirty="0">
                <a:solidFill>
                  <a:srgbClr val="434342"/>
                </a:solidFill>
                <a:cs typeface="+mn-lt"/>
              </a:rPr>
              <a:t>de </a:t>
            </a:r>
            <a:r>
              <a:rPr sz="2200" spc="-45" dirty="0">
                <a:solidFill>
                  <a:srgbClr val="434342"/>
                </a:solidFill>
                <a:cs typeface="+mn-lt"/>
              </a:rPr>
              <a:t>las </a:t>
            </a:r>
            <a:r>
              <a:rPr sz="2200" spc="-50" dirty="0">
                <a:solidFill>
                  <a:srgbClr val="434342"/>
                </a:solidFill>
                <a:cs typeface="+mn-lt"/>
              </a:rPr>
              <a:t>cisuras:</a:t>
            </a:r>
            <a:r>
              <a:rPr sz="2200" spc="-45" dirty="0">
                <a:solidFill>
                  <a:srgbClr val="434342"/>
                </a:solidFill>
                <a:cs typeface="+mn-lt"/>
              </a:rPr>
              <a:t> </a:t>
            </a:r>
            <a:r>
              <a:rPr sz="2200" spc="65" dirty="0">
                <a:solidFill>
                  <a:srgbClr val="434342"/>
                </a:solidFill>
                <a:cs typeface="+mn-lt"/>
              </a:rPr>
              <a:t>l</a:t>
            </a:r>
            <a:r>
              <a:rPr sz="2200" b="1" spc="65" dirty="0">
                <a:solidFill>
                  <a:srgbClr val="434342"/>
                </a:solidFill>
                <a:cs typeface="+mn-lt"/>
              </a:rPr>
              <a:t>a </a:t>
            </a:r>
            <a:r>
              <a:rPr sz="2200" b="1" spc="70" dirty="0">
                <a:solidFill>
                  <a:srgbClr val="434342"/>
                </a:solidFill>
                <a:cs typeface="+mn-lt"/>
              </a:rPr>
              <a:t> </a:t>
            </a:r>
            <a:r>
              <a:rPr sz="2200" b="1" spc="-5" dirty="0">
                <a:solidFill>
                  <a:srgbClr val="434342"/>
                </a:solidFill>
                <a:cs typeface="+mn-lt"/>
              </a:rPr>
              <a:t>cisura</a:t>
            </a:r>
            <a:r>
              <a:rPr sz="2200" b="1" spc="5" dirty="0">
                <a:solidFill>
                  <a:srgbClr val="434342"/>
                </a:solidFill>
                <a:cs typeface="+mn-lt"/>
              </a:rPr>
              <a:t> </a:t>
            </a:r>
            <a:r>
              <a:rPr sz="2200" b="1" spc="15" dirty="0">
                <a:solidFill>
                  <a:srgbClr val="434342"/>
                </a:solidFill>
                <a:cs typeface="+mn-lt"/>
              </a:rPr>
              <a:t>longitudinal.</a:t>
            </a:r>
            <a:endParaRPr sz="2200">
              <a:cs typeface="+mn-lt"/>
            </a:endParaRPr>
          </a:p>
          <a:p>
            <a:pPr>
              <a:lnSpc>
                <a:spcPct val="100000"/>
              </a:lnSpc>
              <a:spcBef>
                <a:spcPts val="10"/>
              </a:spcBef>
            </a:pPr>
            <a:endParaRPr sz="2850">
              <a:cs typeface="+mn-lt"/>
            </a:endParaRPr>
          </a:p>
          <a:p>
            <a:pPr marL="12700" marR="5080" algn="just">
              <a:lnSpc>
                <a:spcPts val="2550"/>
              </a:lnSpc>
            </a:pPr>
            <a:r>
              <a:rPr sz="2200" spc="-95" dirty="0">
                <a:solidFill>
                  <a:srgbClr val="434342"/>
                </a:solidFill>
                <a:cs typeface="+mn-lt"/>
              </a:rPr>
              <a:t>Los </a:t>
            </a:r>
            <a:r>
              <a:rPr sz="2200" spc="-60" dirty="0">
                <a:solidFill>
                  <a:srgbClr val="434342"/>
                </a:solidFill>
                <a:cs typeface="+mn-lt"/>
              </a:rPr>
              <a:t>hemisferios </a:t>
            </a:r>
            <a:r>
              <a:rPr sz="2200" spc="50" dirty="0">
                <a:solidFill>
                  <a:srgbClr val="434342"/>
                </a:solidFill>
                <a:cs typeface="+mn-lt"/>
              </a:rPr>
              <a:t>cerebrales </a:t>
            </a:r>
            <a:r>
              <a:rPr sz="2200" spc="40" dirty="0">
                <a:solidFill>
                  <a:srgbClr val="434342"/>
                </a:solidFill>
                <a:cs typeface="+mn-lt"/>
              </a:rPr>
              <a:t>están </a:t>
            </a:r>
            <a:r>
              <a:rPr sz="2200" spc="45" dirty="0">
                <a:solidFill>
                  <a:srgbClr val="434342"/>
                </a:solidFill>
                <a:cs typeface="+mn-lt"/>
              </a:rPr>
              <a:t> </a:t>
            </a:r>
            <a:r>
              <a:rPr sz="2200" spc="120" dirty="0">
                <a:solidFill>
                  <a:srgbClr val="434342"/>
                </a:solidFill>
                <a:cs typeface="+mn-lt"/>
              </a:rPr>
              <a:t>conectados</a:t>
            </a:r>
            <a:r>
              <a:rPr sz="2200" spc="125" dirty="0">
                <a:solidFill>
                  <a:srgbClr val="434342"/>
                </a:solidFill>
                <a:cs typeface="+mn-lt"/>
              </a:rPr>
              <a:t> </a:t>
            </a:r>
            <a:r>
              <a:rPr sz="2200" spc="75" dirty="0">
                <a:solidFill>
                  <a:srgbClr val="434342"/>
                </a:solidFill>
                <a:cs typeface="+mn-lt"/>
              </a:rPr>
              <a:t>directamente</a:t>
            </a:r>
            <a:r>
              <a:rPr sz="2200" spc="80" dirty="0">
                <a:solidFill>
                  <a:srgbClr val="434342"/>
                </a:solidFill>
                <a:cs typeface="+mn-lt"/>
              </a:rPr>
              <a:t> </a:t>
            </a:r>
            <a:r>
              <a:rPr sz="2200" spc="5" dirty="0">
                <a:solidFill>
                  <a:srgbClr val="434342"/>
                </a:solidFill>
                <a:cs typeface="+mn-lt"/>
              </a:rPr>
              <a:t>por </a:t>
            </a:r>
            <a:r>
              <a:rPr sz="2200" spc="10" dirty="0">
                <a:solidFill>
                  <a:srgbClr val="434342"/>
                </a:solidFill>
                <a:cs typeface="+mn-lt"/>
              </a:rPr>
              <a:t> unas </a:t>
            </a:r>
            <a:r>
              <a:rPr sz="2200" spc="120" dirty="0">
                <a:solidFill>
                  <a:srgbClr val="434342"/>
                </a:solidFill>
                <a:cs typeface="+mn-lt"/>
              </a:rPr>
              <a:t>pocas </a:t>
            </a:r>
            <a:r>
              <a:rPr sz="2200" spc="-10" dirty="0">
                <a:solidFill>
                  <a:srgbClr val="434342"/>
                </a:solidFill>
                <a:cs typeface="+mn-lt"/>
              </a:rPr>
              <a:t>vías </a:t>
            </a:r>
            <a:r>
              <a:rPr sz="2200" spc="114" dirty="0">
                <a:solidFill>
                  <a:srgbClr val="434342"/>
                </a:solidFill>
                <a:cs typeface="+mn-lt"/>
              </a:rPr>
              <a:t>que </a:t>
            </a:r>
            <a:r>
              <a:rPr sz="2200" spc="50" dirty="0">
                <a:solidFill>
                  <a:srgbClr val="434342"/>
                </a:solidFill>
                <a:cs typeface="+mn-lt"/>
              </a:rPr>
              <a:t>atraviesan </a:t>
            </a:r>
            <a:r>
              <a:rPr sz="2200" spc="55" dirty="0">
                <a:solidFill>
                  <a:srgbClr val="434342"/>
                </a:solidFill>
                <a:cs typeface="+mn-lt"/>
              </a:rPr>
              <a:t> </a:t>
            </a:r>
            <a:r>
              <a:rPr sz="2200" spc="60" dirty="0">
                <a:solidFill>
                  <a:srgbClr val="434342"/>
                </a:solidFill>
                <a:cs typeface="+mn-lt"/>
              </a:rPr>
              <a:t>la </a:t>
            </a:r>
            <a:r>
              <a:rPr sz="2200" spc="-10" dirty="0">
                <a:solidFill>
                  <a:srgbClr val="434342"/>
                </a:solidFill>
                <a:cs typeface="+mn-lt"/>
              </a:rPr>
              <a:t>cisura </a:t>
            </a:r>
            <a:r>
              <a:rPr sz="2200" spc="-20" dirty="0">
                <a:solidFill>
                  <a:srgbClr val="434342"/>
                </a:solidFill>
                <a:cs typeface="+mn-lt"/>
              </a:rPr>
              <a:t>longitudinal.</a:t>
            </a:r>
            <a:r>
              <a:rPr sz="2200" u="heavy" spc="-20" dirty="0">
                <a:solidFill>
                  <a:srgbClr val="434342"/>
                </a:solidFill>
                <a:uFill>
                  <a:solidFill>
                    <a:srgbClr val="434342"/>
                  </a:solidFill>
                </a:uFill>
                <a:cs typeface="+mn-lt"/>
              </a:rPr>
              <a:t> </a:t>
            </a:r>
            <a:r>
              <a:rPr sz="2200" u="heavy" spc="-55" dirty="0">
                <a:solidFill>
                  <a:srgbClr val="434342"/>
                </a:solidFill>
                <a:uFill>
                  <a:solidFill>
                    <a:srgbClr val="434342"/>
                  </a:solidFill>
                </a:uFill>
                <a:cs typeface="+mn-lt"/>
              </a:rPr>
              <a:t>Estas</a:t>
            </a:r>
            <a:r>
              <a:rPr sz="2200" u="heavy" spc="-50" dirty="0">
                <a:solidFill>
                  <a:srgbClr val="434342"/>
                </a:solidFill>
                <a:uFill>
                  <a:solidFill>
                    <a:srgbClr val="434342"/>
                  </a:solidFill>
                </a:uFill>
                <a:cs typeface="+mn-lt"/>
              </a:rPr>
              <a:t> </a:t>
            </a:r>
            <a:r>
              <a:rPr sz="2200" u="heavy" spc="-15" dirty="0">
                <a:solidFill>
                  <a:srgbClr val="434342"/>
                </a:solidFill>
                <a:uFill>
                  <a:solidFill>
                    <a:srgbClr val="434342"/>
                  </a:solidFill>
                </a:uFill>
                <a:cs typeface="+mn-lt"/>
              </a:rPr>
              <a:t>vías </a:t>
            </a:r>
            <a:r>
              <a:rPr sz="2200" spc="-10" dirty="0">
                <a:solidFill>
                  <a:srgbClr val="434342"/>
                </a:solidFill>
                <a:cs typeface="+mn-lt"/>
              </a:rPr>
              <a:t> </a:t>
            </a:r>
            <a:r>
              <a:rPr sz="2200" u="heavy" spc="114" dirty="0">
                <a:solidFill>
                  <a:srgbClr val="434342"/>
                </a:solidFill>
                <a:uFill>
                  <a:solidFill>
                    <a:srgbClr val="434342"/>
                  </a:solidFill>
                </a:uFill>
                <a:cs typeface="+mn-lt"/>
              </a:rPr>
              <a:t>que </a:t>
            </a:r>
            <a:r>
              <a:rPr sz="2200" u="heavy" spc="95" dirty="0">
                <a:solidFill>
                  <a:srgbClr val="434342"/>
                </a:solidFill>
                <a:uFill>
                  <a:solidFill>
                    <a:srgbClr val="434342"/>
                  </a:solidFill>
                </a:uFill>
                <a:cs typeface="+mn-lt"/>
              </a:rPr>
              <a:t>comunican </a:t>
            </a:r>
            <a:r>
              <a:rPr sz="2200" u="heavy" spc="-114" dirty="0">
                <a:solidFill>
                  <a:srgbClr val="434342"/>
                </a:solidFill>
                <a:uFill>
                  <a:solidFill>
                    <a:srgbClr val="434342"/>
                  </a:solidFill>
                </a:uFill>
                <a:cs typeface="+mn-lt"/>
              </a:rPr>
              <a:t>los</a:t>
            </a:r>
            <a:r>
              <a:rPr sz="2200" u="heavy" spc="-110" dirty="0">
                <a:solidFill>
                  <a:srgbClr val="434342"/>
                </a:solidFill>
                <a:uFill>
                  <a:solidFill>
                    <a:srgbClr val="434342"/>
                  </a:solidFill>
                </a:uFill>
                <a:cs typeface="+mn-lt"/>
              </a:rPr>
              <a:t> </a:t>
            </a:r>
            <a:r>
              <a:rPr sz="2200" u="heavy" spc="-60" dirty="0">
                <a:solidFill>
                  <a:srgbClr val="434342"/>
                </a:solidFill>
                <a:uFill>
                  <a:solidFill>
                    <a:srgbClr val="434342"/>
                  </a:solidFill>
                </a:uFill>
                <a:cs typeface="+mn-lt"/>
              </a:rPr>
              <a:t>hemisferios </a:t>
            </a:r>
            <a:r>
              <a:rPr sz="2200" spc="-55" dirty="0">
                <a:solidFill>
                  <a:srgbClr val="434342"/>
                </a:solidFill>
                <a:cs typeface="+mn-lt"/>
              </a:rPr>
              <a:t> </a:t>
            </a:r>
            <a:r>
              <a:rPr sz="2200" u="heavy" spc="65" dirty="0">
                <a:solidFill>
                  <a:srgbClr val="434342"/>
                </a:solidFill>
                <a:uFill>
                  <a:solidFill>
                    <a:srgbClr val="434342"/>
                  </a:solidFill>
                </a:uFill>
                <a:cs typeface="+mn-lt"/>
              </a:rPr>
              <a:t>reciben</a:t>
            </a:r>
            <a:r>
              <a:rPr sz="2200" u="heavy" spc="-95" dirty="0">
                <a:solidFill>
                  <a:srgbClr val="434342"/>
                </a:solidFill>
                <a:uFill>
                  <a:solidFill>
                    <a:srgbClr val="434342"/>
                  </a:solidFill>
                </a:uFill>
                <a:cs typeface="+mn-lt"/>
              </a:rPr>
              <a:t> </a:t>
            </a:r>
            <a:r>
              <a:rPr sz="2200" u="heavy" spc="15" dirty="0">
                <a:solidFill>
                  <a:srgbClr val="434342"/>
                </a:solidFill>
                <a:uFill>
                  <a:solidFill>
                    <a:srgbClr val="434342"/>
                  </a:solidFill>
                </a:uFill>
                <a:cs typeface="+mn-lt"/>
              </a:rPr>
              <a:t>el</a:t>
            </a:r>
            <a:r>
              <a:rPr sz="2200" u="heavy" spc="-90" dirty="0">
                <a:solidFill>
                  <a:srgbClr val="434342"/>
                </a:solidFill>
                <a:uFill>
                  <a:solidFill>
                    <a:srgbClr val="434342"/>
                  </a:solidFill>
                </a:uFill>
                <a:cs typeface="+mn-lt"/>
              </a:rPr>
              <a:t> </a:t>
            </a:r>
            <a:r>
              <a:rPr sz="2200" u="heavy" spc="45" dirty="0">
                <a:solidFill>
                  <a:srgbClr val="434342"/>
                </a:solidFill>
                <a:uFill>
                  <a:solidFill>
                    <a:srgbClr val="434342"/>
                  </a:solidFill>
                </a:uFill>
                <a:cs typeface="+mn-lt"/>
              </a:rPr>
              <a:t>nombre</a:t>
            </a:r>
            <a:r>
              <a:rPr sz="2200" u="heavy" spc="-90" dirty="0">
                <a:solidFill>
                  <a:srgbClr val="434342"/>
                </a:solidFill>
                <a:uFill>
                  <a:solidFill>
                    <a:srgbClr val="434342"/>
                  </a:solidFill>
                </a:uFill>
                <a:cs typeface="+mn-lt"/>
              </a:rPr>
              <a:t> </a:t>
            </a:r>
            <a:r>
              <a:rPr sz="2200" u="heavy" spc="185" dirty="0">
                <a:solidFill>
                  <a:srgbClr val="434342"/>
                </a:solidFill>
                <a:uFill>
                  <a:solidFill>
                    <a:srgbClr val="434342"/>
                  </a:solidFill>
                </a:uFill>
                <a:cs typeface="+mn-lt"/>
              </a:rPr>
              <a:t>de</a:t>
            </a:r>
            <a:r>
              <a:rPr sz="2200" u="heavy" spc="-30" dirty="0">
                <a:solidFill>
                  <a:srgbClr val="434342"/>
                </a:solidFill>
                <a:uFill>
                  <a:solidFill>
                    <a:srgbClr val="434342"/>
                  </a:solidFill>
                </a:uFill>
                <a:cs typeface="+mn-lt"/>
              </a:rPr>
              <a:t> </a:t>
            </a:r>
            <a:r>
              <a:rPr sz="2200" b="1" u="heavy" spc="-5" dirty="0">
                <a:solidFill>
                  <a:srgbClr val="434342"/>
                </a:solidFill>
                <a:uFill>
                  <a:solidFill>
                    <a:srgbClr val="434342"/>
                  </a:solidFill>
                </a:uFill>
                <a:cs typeface="+mn-lt"/>
              </a:rPr>
              <a:t>comisuras</a:t>
            </a:r>
            <a:r>
              <a:rPr lang="es-ES_tradnl" sz="2200" b="1" u="heavy" spc="-5" dirty="0">
                <a:solidFill>
                  <a:srgbClr val="434342"/>
                </a:solidFill>
                <a:uFill>
                  <a:solidFill>
                    <a:srgbClr val="434342"/>
                  </a:solidFill>
                </a:uFill>
                <a:cs typeface="+mn-lt"/>
              </a:rPr>
              <a:t> </a:t>
            </a:r>
            <a:r>
              <a:rPr sz="2200" spc="40" dirty="0">
                <a:solidFill>
                  <a:srgbClr val="434342"/>
                </a:solidFill>
                <a:cs typeface="+mn-lt"/>
              </a:rPr>
              <a:t>cerebrales.</a:t>
            </a:r>
            <a:r>
              <a:rPr sz="2200" spc="80" dirty="0">
                <a:solidFill>
                  <a:srgbClr val="434342"/>
                </a:solidFill>
                <a:cs typeface="+mn-lt"/>
              </a:rPr>
              <a:t> </a:t>
            </a:r>
            <a:r>
              <a:rPr sz="2200" u="heavy" spc="85" dirty="0">
                <a:solidFill>
                  <a:srgbClr val="434342"/>
                </a:solidFill>
                <a:uFill>
                  <a:solidFill>
                    <a:srgbClr val="434342"/>
                  </a:solidFill>
                </a:uFill>
                <a:cs typeface="+mn-lt"/>
              </a:rPr>
              <a:t>La</a:t>
            </a:r>
            <a:r>
              <a:rPr sz="2200" u="heavy" spc="30" dirty="0">
                <a:solidFill>
                  <a:srgbClr val="434342"/>
                </a:solidFill>
                <a:uFill>
                  <a:solidFill>
                    <a:srgbClr val="434342"/>
                  </a:solidFill>
                </a:uFill>
                <a:cs typeface="+mn-lt"/>
              </a:rPr>
              <a:t> </a:t>
            </a:r>
            <a:r>
              <a:rPr sz="2200" u="heavy" spc="10" dirty="0">
                <a:solidFill>
                  <a:srgbClr val="434342"/>
                </a:solidFill>
                <a:uFill>
                  <a:solidFill>
                    <a:srgbClr val="434342"/>
                  </a:solidFill>
                </a:uFill>
                <a:cs typeface="+mn-lt"/>
              </a:rPr>
              <a:t>comisura</a:t>
            </a:r>
            <a:r>
              <a:rPr sz="2200" u="heavy" spc="35" dirty="0">
                <a:solidFill>
                  <a:srgbClr val="434342"/>
                </a:solidFill>
                <a:uFill>
                  <a:solidFill>
                    <a:srgbClr val="434342"/>
                  </a:solidFill>
                </a:uFill>
                <a:cs typeface="+mn-lt"/>
              </a:rPr>
              <a:t> </a:t>
            </a:r>
            <a:r>
              <a:rPr sz="2200" u="heavy" spc="70" dirty="0">
                <a:solidFill>
                  <a:srgbClr val="434342"/>
                </a:solidFill>
                <a:uFill>
                  <a:solidFill>
                    <a:srgbClr val="434342"/>
                  </a:solidFill>
                </a:uFill>
                <a:cs typeface="+mn-lt"/>
              </a:rPr>
              <a:t>cerebral </a:t>
            </a:r>
            <a:r>
              <a:rPr sz="2200" spc="-680" dirty="0">
                <a:solidFill>
                  <a:srgbClr val="434342"/>
                </a:solidFill>
                <a:cs typeface="+mn-lt"/>
              </a:rPr>
              <a:t> </a:t>
            </a:r>
            <a:r>
              <a:rPr sz="2200" u="heavy" spc="30" dirty="0">
                <a:solidFill>
                  <a:srgbClr val="434342"/>
                </a:solidFill>
                <a:uFill>
                  <a:solidFill>
                    <a:srgbClr val="434342"/>
                  </a:solidFill>
                </a:uFill>
                <a:cs typeface="+mn-lt"/>
              </a:rPr>
              <a:t>más</a:t>
            </a:r>
            <a:r>
              <a:rPr sz="2200" u="heavy" spc="70" dirty="0">
                <a:solidFill>
                  <a:srgbClr val="434342"/>
                </a:solidFill>
                <a:uFill>
                  <a:solidFill>
                    <a:srgbClr val="434342"/>
                  </a:solidFill>
                </a:uFill>
                <a:cs typeface="+mn-lt"/>
              </a:rPr>
              <a:t> </a:t>
            </a:r>
            <a:r>
              <a:rPr sz="2200" u="heavy" spc="95" dirty="0">
                <a:solidFill>
                  <a:srgbClr val="434342"/>
                </a:solidFill>
                <a:uFill>
                  <a:solidFill>
                    <a:srgbClr val="434342"/>
                  </a:solidFill>
                </a:uFill>
                <a:cs typeface="+mn-lt"/>
              </a:rPr>
              <a:t>grande</a:t>
            </a:r>
            <a:r>
              <a:rPr sz="2200" u="heavy" spc="75" dirty="0">
                <a:solidFill>
                  <a:srgbClr val="434342"/>
                </a:solidFill>
                <a:uFill>
                  <a:solidFill>
                    <a:srgbClr val="434342"/>
                  </a:solidFill>
                </a:uFill>
                <a:cs typeface="+mn-lt"/>
              </a:rPr>
              <a:t> </a:t>
            </a:r>
            <a:r>
              <a:rPr sz="2200" u="heavy" spc="-15" dirty="0">
                <a:solidFill>
                  <a:srgbClr val="434342"/>
                </a:solidFill>
                <a:uFill>
                  <a:solidFill>
                    <a:srgbClr val="434342"/>
                  </a:solidFill>
                </a:uFill>
                <a:cs typeface="+mn-lt"/>
              </a:rPr>
              <a:t>es</a:t>
            </a:r>
            <a:r>
              <a:rPr sz="2200" u="heavy" spc="75" dirty="0">
                <a:solidFill>
                  <a:srgbClr val="434342"/>
                </a:solidFill>
                <a:uFill>
                  <a:solidFill>
                    <a:srgbClr val="434342"/>
                  </a:solidFill>
                </a:uFill>
                <a:cs typeface="+mn-lt"/>
              </a:rPr>
              <a:t> </a:t>
            </a:r>
            <a:r>
              <a:rPr sz="2200" u="heavy" spc="15" dirty="0">
                <a:solidFill>
                  <a:srgbClr val="434342"/>
                </a:solidFill>
                <a:uFill>
                  <a:solidFill>
                    <a:srgbClr val="434342"/>
                  </a:solidFill>
                </a:uFill>
                <a:cs typeface="+mn-lt"/>
              </a:rPr>
              <a:t>el</a:t>
            </a:r>
            <a:r>
              <a:rPr sz="2200" u="heavy" spc="130" dirty="0">
                <a:solidFill>
                  <a:srgbClr val="434342"/>
                </a:solidFill>
                <a:uFill>
                  <a:solidFill>
                    <a:srgbClr val="434342"/>
                  </a:solidFill>
                </a:uFill>
                <a:cs typeface="+mn-lt"/>
              </a:rPr>
              <a:t> </a:t>
            </a:r>
            <a:r>
              <a:rPr sz="2200" b="1" u="heavy" spc="75" dirty="0">
                <a:solidFill>
                  <a:srgbClr val="434342"/>
                </a:solidFill>
                <a:uFill>
                  <a:solidFill>
                    <a:srgbClr val="434342"/>
                  </a:solidFill>
                </a:uFill>
                <a:cs typeface="+mn-lt"/>
              </a:rPr>
              <a:t>cuerpo </a:t>
            </a:r>
            <a:r>
              <a:rPr sz="2200" b="1" spc="80" dirty="0">
                <a:solidFill>
                  <a:srgbClr val="434342"/>
                </a:solidFill>
                <a:cs typeface="+mn-lt"/>
              </a:rPr>
              <a:t> </a:t>
            </a:r>
            <a:r>
              <a:rPr sz="2200" b="1" u="heavy" spc="25" dirty="0">
                <a:solidFill>
                  <a:srgbClr val="434342"/>
                </a:solidFill>
                <a:uFill>
                  <a:solidFill>
                    <a:srgbClr val="434342"/>
                  </a:solidFill>
                </a:uFill>
                <a:cs typeface="+mn-lt"/>
              </a:rPr>
              <a:t>calloso.</a:t>
            </a:r>
            <a:endParaRPr sz="2200">
              <a:cs typeface="+mn-lt"/>
            </a:endParaRPr>
          </a:p>
        </p:txBody>
      </p:sp>
      <p:grpSp>
        <p:nvGrpSpPr>
          <p:cNvPr id="4" name="object 4"/>
          <p:cNvGrpSpPr/>
          <p:nvPr/>
        </p:nvGrpSpPr>
        <p:grpSpPr>
          <a:xfrm>
            <a:off x="2940000" y="1752600"/>
            <a:ext cx="6087745" cy="4809490"/>
            <a:chOff x="2940000" y="1752600"/>
            <a:chExt cx="6087745" cy="4809490"/>
          </a:xfrm>
        </p:grpSpPr>
        <p:pic>
          <p:nvPicPr>
            <p:cNvPr id="5" name="object 5"/>
            <p:cNvPicPr/>
            <p:nvPr/>
          </p:nvPicPr>
          <p:blipFill>
            <a:blip r:embed="rId1" cstate="print"/>
            <a:stretch>
              <a:fillRect/>
            </a:stretch>
          </p:blipFill>
          <p:spPr>
            <a:xfrm>
              <a:off x="4893149" y="1752600"/>
              <a:ext cx="4134048" cy="4809438"/>
            </a:xfrm>
            <a:prstGeom prst="rect">
              <a:avLst/>
            </a:prstGeom>
          </p:spPr>
        </p:pic>
        <p:sp>
          <p:nvSpPr>
            <p:cNvPr id="6" name="object 6"/>
            <p:cNvSpPr/>
            <p:nvPr/>
          </p:nvSpPr>
          <p:spPr>
            <a:xfrm>
              <a:off x="2959050" y="2641400"/>
              <a:ext cx="4069079" cy="279400"/>
            </a:xfrm>
            <a:custGeom>
              <a:avLst/>
              <a:gdLst/>
              <a:ahLst/>
              <a:cxnLst/>
              <a:rect l="l" t="t" r="r" b="b"/>
              <a:pathLst>
                <a:path w="4069079" h="279400">
                  <a:moveTo>
                    <a:pt x="0" y="278999"/>
                  </a:moveTo>
                  <a:lnTo>
                    <a:pt x="4068899" y="0"/>
                  </a:lnTo>
                </a:path>
              </a:pathLst>
            </a:custGeom>
            <a:ln w="38099">
              <a:solidFill>
                <a:srgbClr val="E06666"/>
              </a:solidFill>
            </a:ln>
          </p:spPr>
          <p:txBody>
            <a:bodyPr wrap="square" lIns="0" tIns="0" rIns="0" bIns="0" rtlCol="0"/>
            <a:lstStyle/>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sp>
        <p:nvSpPr>
          <p:cNvPr id="6" name="object 6"/>
          <p:cNvSpPr txBox="1">
            <a:spLocks noGrp="1"/>
          </p:cNvSpPr>
          <p:nvPr>
            <p:ph type="title"/>
          </p:nvPr>
        </p:nvSpPr>
        <p:spPr>
          <a:prstGeom prst="rect">
            <a:avLst/>
          </a:prstGeom>
        </p:spPr>
        <p:txBody>
          <a:bodyPr vert="horz" wrap="square" lIns="0" tIns="365125" rIns="0" bIns="0" rtlCol="0">
            <a:spAutoFit/>
          </a:bodyPr>
          <a:lstStyle/>
          <a:p>
            <a:pPr marR="22225" algn="ctr">
              <a:lnSpc>
                <a:spcPct val="100000"/>
              </a:lnSpc>
              <a:spcBef>
                <a:spcPts val="2875"/>
              </a:spcBef>
            </a:pPr>
            <a:r>
              <a:rPr spc="-30" dirty="0"/>
              <a:t>Telencéfalo</a:t>
            </a:r>
            <a:endParaRPr spc="-30" dirty="0"/>
          </a:p>
        </p:txBody>
      </p:sp>
      <p:sp>
        <p:nvSpPr>
          <p:cNvPr id="7" name="object 7"/>
          <p:cNvSpPr txBox="1"/>
          <p:nvPr/>
        </p:nvSpPr>
        <p:spPr>
          <a:xfrm>
            <a:off x="227125" y="1763776"/>
            <a:ext cx="5103495" cy="4827905"/>
          </a:xfrm>
          <a:prstGeom prst="rect">
            <a:avLst/>
          </a:prstGeom>
        </p:spPr>
        <p:txBody>
          <a:bodyPr vert="horz" wrap="square" lIns="0" tIns="7620" rIns="0" bIns="0" rtlCol="0">
            <a:spAutoFit/>
          </a:bodyPr>
          <a:lstStyle/>
          <a:p>
            <a:pPr marL="12700" marR="5080">
              <a:lnSpc>
                <a:spcPct val="101000"/>
              </a:lnSpc>
              <a:spcBef>
                <a:spcPts val="60"/>
              </a:spcBef>
              <a:tabLst>
                <a:tab pos="736600" algn="l"/>
                <a:tab pos="1228725" algn="l"/>
                <a:tab pos="1263015" algn="l"/>
                <a:tab pos="1344295" algn="l"/>
                <a:tab pos="1396365" algn="l"/>
                <a:tab pos="1442720" algn="l"/>
                <a:tab pos="1529080" algn="l"/>
                <a:tab pos="1943100" algn="l"/>
                <a:tab pos="2047875" algn="l"/>
                <a:tab pos="2424430" algn="l"/>
                <a:tab pos="2585085" algn="l"/>
                <a:tab pos="2854960" algn="l"/>
                <a:tab pos="3225800" algn="l"/>
                <a:tab pos="3334385" algn="l"/>
                <a:tab pos="3761740" algn="l"/>
                <a:tab pos="3888740" algn="l"/>
                <a:tab pos="3930650" algn="l"/>
                <a:tab pos="3960495" algn="l"/>
                <a:tab pos="4731385" algn="l"/>
                <a:tab pos="4768215" algn="l"/>
              </a:tabLst>
            </a:pPr>
            <a:r>
              <a:rPr sz="2800" spc="-70" dirty="0">
                <a:solidFill>
                  <a:srgbClr val="434342"/>
                </a:solidFill>
                <a:latin typeface="Lucida Sans Unicode"/>
                <a:cs typeface="Lucida Sans Unicode"/>
              </a:rPr>
              <a:t>La</a:t>
            </a:r>
            <a:r>
              <a:rPr sz="2800" spc="-60" dirty="0">
                <a:solidFill>
                  <a:srgbClr val="434342"/>
                </a:solidFill>
                <a:latin typeface="Lucida Sans Unicode"/>
                <a:cs typeface="Lucida Sans Unicode"/>
              </a:rPr>
              <a:t>s</a:t>
            </a:r>
            <a:r>
              <a:rPr sz="2800" dirty="0">
                <a:solidFill>
                  <a:srgbClr val="434342"/>
                </a:solidFill>
                <a:latin typeface="Lucida Sans Unicode"/>
                <a:cs typeface="Lucida Sans Unicode"/>
              </a:rPr>
              <a:t>			</a:t>
            </a:r>
            <a:r>
              <a:rPr sz="2800" spc="-35" dirty="0">
                <a:solidFill>
                  <a:srgbClr val="434342"/>
                </a:solidFill>
                <a:latin typeface="Lucida Sans Unicode"/>
                <a:cs typeface="Lucida Sans Unicode"/>
              </a:rPr>
              <a:t>do</a:t>
            </a:r>
            <a:r>
              <a:rPr sz="2800" spc="-25" dirty="0">
                <a:solidFill>
                  <a:srgbClr val="434342"/>
                </a:solidFill>
                <a:latin typeface="Lucida Sans Unicode"/>
                <a:cs typeface="Lucida Sans Unicode"/>
              </a:rPr>
              <a:t>s</a:t>
            </a:r>
            <a:r>
              <a:rPr sz="2800" dirty="0">
                <a:solidFill>
                  <a:srgbClr val="434342"/>
                </a:solidFill>
                <a:latin typeface="Lucida Sans Unicode"/>
                <a:cs typeface="Lucida Sans Unicode"/>
              </a:rPr>
              <a:t>				delimitaciones  </a:t>
            </a:r>
            <a:r>
              <a:rPr sz="2800" spc="-20" dirty="0">
                <a:solidFill>
                  <a:srgbClr val="434342"/>
                </a:solidFill>
                <a:latin typeface="Lucida Sans Unicode"/>
                <a:cs typeface="Lucida Sans Unicode"/>
              </a:rPr>
              <a:t>principales</a:t>
            </a:r>
            <a:r>
              <a:rPr sz="2800" spc="180" dirty="0">
                <a:solidFill>
                  <a:srgbClr val="434342"/>
                </a:solidFill>
                <a:latin typeface="Lucida Sans Unicode"/>
                <a:cs typeface="Lucida Sans Unicode"/>
              </a:rPr>
              <a:t> </a:t>
            </a:r>
            <a:r>
              <a:rPr sz="2800" spc="105" dirty="0">
                <a:solidFill>
                  <a:srgbClr val="434342"/>
                </a:solidFill>
                <a:latin typeface="Lucida Sans Unicode"/>
                <a:cs typeface="Lucida Sans Unicode"/>
              </a:rPr>
              <a:t>en</a:t>
            </a:r>
            <a:r>
              <a:rPr sz="2800" spc="175" dirty="0">
                <a:solidFill>
                  <a:srgbClr val="434342"/>
                </a:solidFill>
                <a:latin typeface="Lucida Sans Unicode"/>
                <a:cs typeface="Lucida Sans Unicode"/>
              </a:rPr>
              <a:t> </a:t>
            </a:r>
            <a:r>
              <a:rPr sz="2800" spc="55" dirty="0">
                <a:solidFill>
                  <a:srgbClr val="434342"/>
                </a:solidFill>
                <a:latin typeface="Lucida Sans Unicode"/>
                <a:cs typeface="Lucida Sans Unicode"/>
              </a:rPr>
              <a:t>la</a:t>
            </a:r>
            <a:r>
              <a:rPr sz="2800" spc="180" dirty="0">
                <a:solidFill>
                  <a:srgbClr val="434342"/>
                </a:solidFill>
                <a:latin typeface="Lucida Sans Unicode"/>
                <a:cs typeface="Lucida Sans Unicode"/>
              </a:rPr>
              <a:t> </a:t>
            </a:r>
            <a:r>
              <a:rPr sz="2800" spc="190" dirty="0">
                <a:solidFill>
                  <a:srgbClr val="434342"/>
                </a:solidFill>
                <a:latin typeface="Lucida Sans Unicode"/>
                <a:cs typeface="Lucida Sans Unicode"/>
              </a:rPr>
              <a:t>cara</a:t>
            </a:r>
            <a:r>
              <a:rPr sz="2800" spc="175" dirty="0">
                <a:solidFill>
                  <a:srgbClr val="434342"/>
                </a:solidFill>
                <a:latin typeface="Lucida Sans Unicode"/>
                <a:cs typeface="Lucida Sans Unicode"/>
              </a:rPr>
              <a:t> </a:t>
            </a:r>
            <a:r>
              <a:rPr sz="2800" spc="5" dirty="0">
                <a:solidFill>
                  <a:srgbClr val="434342"/>
                </a:solidFill>
                <a:latin typeface="Lucida Sans Unicode"/>
                <a:cs typeface="Lucida Sans Unicode"/>
              </a:rPr>
              <a:t>lateral </a:t>
            </a:r>
            <a:r>
              <a:rPr sz="2800" spc="-875" dirty="0">
                <a:solidFill>
                  <a:srgbClr val="434342"/>
                </a:solidFill>
                <a:latin typeface="Lucida Sans Unicode"/>
                <a:cs typeface="Lucida Sans Unicode"/>
              </a:rPr>
              <a:t> </a:t>
            </a:r>
            <a:r>
              <a:rPr sz="2800" spc="215" dirty="0">
                <a:solidFill>
                  <a:srgbClr val="434342"/>
                </a:solidFill>
                <a:latin typeface="Lucida Sans Unicode"/>
                <a:cs typeface="Lucida Sans Unicode"/>
              </a:rPr>
              <a:t>d</a:t>
            </a:r>
            <a:r>
              <a:rPr sz="2800" spc="195" dirty="0">
                <a:solidFill>
                  <a:srgbClr val="434342"/>
                </a:solidFill>
                <a:latin typeface="Lucida Sans Unicode"/>
                <a:cs typeface="Lucida Sans Unicode"/>
              </a:rPr>
              <a:t>e</a:t>
            </a:r>
            <a:r>
              <a:rPr lang="es-ES_tradnl" sz="2800" spc="195" dirty="0">
                <a:solidFill>
                  <a:srgbClr val="434342"/>
                </a:solidFill>
                <a:latin typeface="Lucida Sans Unicode"/>
                <a:cs typeface="Lucida Sans Unicode"/>
              </a:rPr>
              <a:t> </a:t>
            </a:r>
            <a:r>
              <a:rPr sz="2800" spc="305" dirty="0">
                <a:solidFill>
                  <a:srgbClr val="434342"/>
                </a:solidFill>
                <a:latin typeface="Lucida Sans Unicode"/>
                <a:cs typeface="Lucida Sans Unicode"/>
              </a:rPr>
              <a:t>cad</a:t>
            </a:r>
            <a:r>
              <a:rPr sz="2800" spc="310" dirty="0">
                <a:solidFill>
                  <a:srgbClr val="434342"/>
                </a:solidFill>
                <a:latin typeface="Lucida Sans Unicode"/>
                <a:cs typeface="Lucida Sans Unicode"/>
              </a:rPr>
              <a:t>a</a:t>
            </a:r>
            <a:r>
              <a:rPr sz="2800" dirty="0">
                <a:solidFill>
                  <a:srgbClr val="434342"/>
                </a:solidFill>
                <a:latin typeface="Lucida Sans Unicode"/>
                <a:cs typeface="Lucida Sans Unicode"/>
              </a:rPr>
              <a:t>	</a:t>
            </a:r>
            <a:r>
              <a:rPr sz="2800" spc="-75" dirty="0">
                <a:solidFill>
                  <a:srgbClr val="434342"/>
                </a:solidFill>
                <a:latin typeface="Lucida Sans Unicode"/>
                <a:cs typeface="Lucida Sans Unicode"/>
              </a:rPr>
              <a:t>hemisferi</a:t>
            </a:r>
            <a:r>
              <a:rPr sz="2800" spc="-85" dirty="0">
                <a:solidFill>
                  <a:srgbClr val="434342"/>
                </a:solidFill>
                <a:latin typeface="Lucida Sans Unicode"/>
                <a:cs typeface="Lucida Sans Unicode"/>
              </a:rPr>
              <a:t>o</a:t>
            </a:r>
            <a:r>
              <a:rPr lang="es-ES_tradnl" sz="2800" spc="-85" dirty="0">
                <a:solidFill>
                  <a:srgbClr val="434342"/>
                </a:solidFill>
                <a:latin typeface="Lucida Sans Unicode"/>
                <a:cs typeface="Lucida Sans Unicode"/>
              </a:rPr>
              <a:t> </a:t>
            </a:r>
            <a:r>
              <a:rPr sz="2800" spc="-90" dirty="0">
                <a:solidFill>
                  <a:srgbClr val="434342"/>
                </a:solidFill>
                <a:latin typeface="Lucida Sans Unicode"/>
                <a:cs typeface="Lucida Sans Unicode"/>
              </a:rPr>
              <a:t>so</a:t>
            </a:r>
            <a:r>
              <a:rPr sz="2800" spc="-95" dirty="0">
                <a:solidFill>
                  <a:srgbClr val="434342"/>
                </a:solidFill>
                <a:latin typeface="Lucida Sans Unicode"/>
                <a:cs typeface="Lucida Sans Unicode"/>
              </a:rPr>
              <a:t>n</a:t>
            </a:r>
            <a:r>
              <a:rPr sz="2800" dirty="0">
                <a:solidFill>
                  <a:srgbClr val="434342"/>
                </a:solidFill>
                <a:latin typeface="Lucida Sans Unicode"/>
                <a:cs typeface="Lucida Sans Unicode"/>
              </a:rPr>
              <a:t>		</a:t>
            </a:r>
            <a:r>
              <a:rPr sz="2800" spc="45" dirty="0">
                <a:solidFill>
                  <a:srgbClr val="434342"/>
                </a:solidFill>
                <a:latin typeface="Lucida Sans Unicode"/>
                <a:cs typeface="Lucida Sans Unicode"/>
              </a:rPr>
              <a:t>la  </a:t>
            </a:r>
            <a:r>
              <a:rPr sz="2800" b="1" spc="-30" dirty="0">
                <a:solidFill>
                  <a:srgbClr val="434342"/>
                </a:solidFill>
                <a:latin typeface="Arial"/>
                <a:cs typeface="Arial"/>
              </a:rPr>
              <a:t>cisura</a:t>
            </a:r>
            <a:r>
              <a:rPr lang="es-ES_tradnl" sz="2800" b="1" spc="-30" dirty="0">
                <a:solidFill>
                  <a:srgbClr val="434342"/>
                </a:solidFill>
                <a:latin typeface="Arial"/>
                <a:cs typeface="Arial"/>
              </a:rPr>
              <a:t> </a:t>
            </a:r>
            <a:r>
              <a:rPr sz="2800" b="1" spc="40" dirty="0">
                <a:solidFill>
                  <a:srgbClr val="434342"/>
                </a:solidFill>
                <a:latin typeface="Arial"/>
                <a:cs typeface="Arial"/>
              </a:rPr>
              <a:t>central		</a:t>
            </a:r>
            <a:r>
              <a:rPr sz="2800" spc="35" dirty="0">
                <a:solidFill>
                  <a:srgbClr val="434342"/>
                </a:solidFill>
                <a:latin typeface="Lucida Sans Unicode"/>
                <a:cs typeface="Lucida Sans Unicode"/>
              </a:rPr>
              <a:t>y	</a:t>
            </a:r>
            <a:r>
              <a:rPr sz="2800" spc="55" dirty="0">
                <a:solidFill>
                  <a:srgbClr val="434342"/>
                </a:solidFill>
                <a:latin typeface="Lucida Sans Unicode"/>
                <a:cs typeface="Lucida Sans Unicode"/>
              </a:rPr>
              <a:t>la		</a:t>
            </a:r>
            <a:r>
              <a:rPr sz="2800" b="1" spc="-30" dirty="0">
                <a:solidFill>
                  <a:srgbClr val="434342"/>
                </a:solidFill>
                <a:latin typeface="Arial"/>
                <a:cs typeface="Arial"/>
              </a:rPr>
              <a:t>cisura </a:t>
            </a:r>
            <a:r>
              <a:rPr sz="2800" b="1" spc="-765" dirty="0">
                <a:solidFill>
                  <a:srgbClr val="434342"/>
                </a:solidFill>
                <a:latin typeface="Arial"/>
                <a:cs typeface="Arial"/>
              </a:rPr>
              <a:t> </a:t>
            </a:r>
            <a:r>
              <a:rPr sz="2800" b="1" spc="20" dirty="0">
                <a:solidFill>
                  <a:srgbClr val="434342"/>
                </a:solidFill>
                <a:latin typeface="Arial"/>
                <a:cs typeface="Arial"/>
              </a:rPr>
              <a:t>lateral</a:t>
            </a:r>
            <a:r>
              <a:rPr sz="2800" spc="20" dirty="0">
                <a:solidFill>
                  <a:srgbClr val="434342"/>
                </a:solidFill>
                <a:latin typeface="Lucida Sans Unicode"/>
                <a:cs typeface="Lucida Sans Unicode"/>
              </a:rPr>
              <a:t>.				</a:t>
            </a:r>
            <a:endParaRPr sz="2800" spc="20" dirty="0">
              <a:solidFill>
                <a:srgbClr val="434342"/>
              </a:solidFill>
              <a:latin typeface="Lucida Sans Unicode"/>
              <a:cs typeface="Lucida Sans Unicode"/>
            </a:endParaRPr>
          </a:p>
          <a:p>
            <a:pPr marL="12700" marR="5080">
              <a:lnSpc>
                <a:spcPct val="101000"/>
              </a:lnSpc>
              <a:spcBef>
                <a:spcPts val="60"/>
              </a:spcBef>
              <a:tabLst>
                <a:tab pos="736600" algn="l"/>
                <a:tab pos="1228725" algn="l"/>
                <a:tab pos="1263015" algn="l"/>
                <a:tab pos="1344295" algn="l"/>
                <a:tab pos="1396365" algn="l"/>
                <a:tab pos="1442720" algn="l"/>
                <a:tab pos="1529080" algn="l"/>
                <a:tab pos="1943100" algn="l"/>
                <a:tab pos="2047875" algn="l"/>
                <a:tab pos="2424430" algn="l"/>
                <a:tab pos="2585085" algn="l"/>
                <a:tab pos="2854960" algn="l"/>
                <a:tab pos="3225800" algn="l"/>
                <a:tab pos="3334385" algn="l"/>
                <a:tab pos="3761740" algn="l"/>
                <a:tab pos="3888740" algn="l"/>
                <a:tab pos="3930650" algn="l"/>
                <a:tab pos="3960495" algn="l"/>
                <a:tab pos="4731385" algn="l"/>
                <a:tab pos="4768215" algn="l"/>
              </a:tabLst>
            </a:pPr>
            <a:r>
              <a:rPr sz="2800" spc="-90" dirty="0">
                <a:solidFill>
                  <a:srgbClr val="434342"/>
                </a:solidFill>
                <a:latin typeface="Lucida Sans Unicode"/>
                <a:cs typeface="Lucida Sans Unicode"/>
              </a:rPr>
              <a:t>Estas	</a:t>
            </a:r>
            <a:r>
              <a:rPr sz="2800" spc="-85" dirty="0">
                <a:solidFill>
                  <a:srgbClr val="434342"/>
                </a:solidFill>
                <a:latin typeface="Lucida Sans Unicode"/>
                <a:cs typeface="Lucida Sans Unicode"/>
              </a:rPr>
              <a:t>cisuras	</a:t>
            </a:r>
            <a:r>
              <a:rPr sz="2800" spc="15" dirty="0">
                <a:solidFill>
                  <a:srgbClr val="434342"/>
                </a:solidFill>
                <a:latin typeface="Lucida Sans Unicode"/>
                <a:cs typeface="Lucida Sans Unicode"/>
              </a:rPr>
              <a:t>dividen </a:t>
            </a:r>
            <a:r>
              <a:rPr sz="2800" spc="-875" dirty="0">
                <a:solidFill>
                  <a:srgbClr val="434342"/>
                </a:solidFill>
                <a:latin typeface="Lucida Sans Unicode"/>
                <a:cs typeface="Lucida Sans Unicode"/>
              </a:rPr>
              <a:t> </a:t>
            </a:r>
            <a:r>
              <a:rPr sz="2800" spc="305" dirty="0">
                <a:solidFill>
                  <a:srgbClr val="434342"/>
                </a:solidFill>
                <a:latin typeface="Lucida Sans Unicode"/>
                <a:cs typeface="Lucida Sans Unicode"/>
              </a:rPr>
              <a:t>cad</a:t>
            </a:r>
            <a:r>
              <a:rPr sz="2800" spc="310" dirty="0">
                <a:solidFill>
                  <a:srgbClr val="434342"/>
                </a:solidFill>
                <a:latin typeface="Lucida Sans Unicode"/>
                <a:cs typeface="Lucida Sans Unicode"/>
              </a:rPr>
              <a:t>a</a:t>
            </a:r>
            <a:r>
              <a:rPr lang="es-ES_tradnl" sz="2800" spc="310" dirty="0">
                <a:solidFill>
                  <a:srgbClr val="434342"/>
                </a:solidFill>
                <a:latin typeface="Lucida Sans Unicode"/>
                <a:cs typeface="Lucida Sans Unicode"/>
              </a:rPr>
              <a:t> </a:t>
            </a:r>
            <a:r>
              <a:rPr sz="2800" spc="-75" dirty="0">
                <a:solidFill>
                  <a:srgbClr val="434342"/>
                </a:solidFill>
                <a:latin typeface="Lucida Sans Unicode"/>
                <a:cs typeface="Lucida Sans Unicode"/>
              </a:rPr>
              <a:t>hemisferi</a:t>
            </a:r>
            <a:r>
              <a:rPr sz="2800" spc="-85" dirty="0">
                <a:solidFill>
                  <a:srgbClr val="434342"/>
                </a:solidFill>
                <a:latin typeface="Lucida Sans Unicode"/>
                <a:cs typeface="Lucida Sans Unicode"/>
              </a:rPr>
              <a:t>o</a:t>
            </a:r>
            <a:r>
              <a:rPr sz="2800" dirty="0">
                <a:solidFill>
                  <a:srgbClr val="434342"/>
                </a:solidFill>
                <a:latin typeface="Lucida Sans Unicode"/>
                <a:cs typeface="Lucida Sans Unicode"/>
              </a:rPr>
              <a:t>	</a:t>
            </a:r>
            <a:r>
              <a:rPr lang="es-ES_tradnl" sz="2800" dirty="0">
                <a:solidFill>
                  <a:srgbClr val="434342"/>
                </a:solidFill>
                <a:latin typeface="Lucida Sans Unicode"/>
                <a:cs typeface="Lucida Sans Unicode"/>
              </a:rPr>
              <a:t> </a:t>
            </a:r>
            <a:r>
              <a:rPr sz="2800" spc="95" dirty="0">
                <a:solidFill>
                  <a:srgbClr val="434342"/>
                </a:solidFill>
                <a:latin typeface="Lucida Sans Unicode"/>
                <a:cs typeface="Lucida Sans Unicode"/>
              </a:rPr>
              <a:t>e</a:t>
            </a:r>
            <a:r>
              <a:rPr sz="2800" spc="120" dirty="0">
                <a:solidFill>
                  <a:srgbClr val="434342"/>
                </a:solidFill>
                <a:latin typeface="Lucida Sans Unicode"/>
                <a:cs typeface="Lucida Sans Unicode"/>
              </a:rPr>
              <a:t>n</a:t>
            </a:r>
            <a:r>
              <a:rPr sz="2800" dirty="0">
                <a:solidFill>
                  <a:srgbClr val="434342"/>
                </a:solidFill>
                <a:latin typeface="Lucida Sans Unicode"/>
                <a:cs typeface="Lucida Sans Unicode"/>
              </a:rPr>
              <a:t>			</a:t>
            </a:r>
            <a:r>
              <a:rPr sz="2800" spc="-880" dirty="0">
                <a:solidFill>
                  <a:srgbClr val="434342"/>
                </a:solidFill>
                <a:latin typeface="Lucida Sans Unicode"/>
                <a:cs typeface="Lucida Sans Unicode"/>
              </a:rPr>
              <a:t> </a:t>
            </a:r>
            <a:r>
              <a:rPr sz="2800" spc="50" dirty="0">
                <a:solidFill>
                  <a:srgbClr val="434342"/>
                </a:solidFill>
                <a:latin typeface="Lucida Sans Unicode"/>
                <a:cs typeface="Lucida Sans Unicode"/>
              </a:rPr>
              <a:t>cuatro  </a:t>
            </a:r>
            <a:r>
              <a:rPr sz="2800" spc="-85" dirty="0">
                <a:solidFill>
                  <a:srgbClr val="434342"/>
                </a:solidFill>
                <a:latin typeface="Lucida Sans Unicode"/>
                <a:cs typeface="Lucida Sans Unicode"/>
              </a:rPr>
              <a:t>lóbulos:		</a:t>
            </a:r>
            <a:endParaRPr sz="2800" spc="-85" dirty="0">
              <a:solidFill>
                <a:srgbClr val="434342"/>
              </a:solidFill>
              <a:latin typeface="Lucida Sans Unicode"/>
              <a:cs typeface="Lucida Sans Unicode"/>
            </a:endParaRPr>
          </a:p>
          <a:p>
            <a:pPr marL="12700" marR="5080">
              <a:lnSpc>
                <a:spcPct val="101000"/>
              </a:lnSpc>
              <a:spcBef>
                <a:spcPts val="60"/>
              </a:spcBef>
              <a:tabLst>
                <a:tab pos="736600" algn="l"/>
                <a:tab pos="1228725" algn="l"/>
                <a:tab pos="1263015" algn="l"/>
                <a:tab pos="1344295" algn="l"/>
                <a:tab pos="1396365" algn="l"/>
                <a:tab pos="1442720" algn="l"/>
                <a:tab pos="1529080" algn="l"/>
                <a:tab pos="1943100" algn="l"/>
                <a:tab pos="2047875" algn="l"/>
                <a:tab pos="2424430" algn="l"/>
                <a:tab pos="2585085" algn="l"/>
                <a:tab pos="2854960" algn="l"/>
                <a:tab pos="3225800" algn="l"/>
                <a:tab pos="3334385" algn="l"/>
                <a:tab pos="3761740" algn="l"/>
                <a:tab pos="3888740" algn="l"/>
                <a:tab pos="3930650" algn="l"/>
                <a:tab pos="3960495" algn="l"/>
                <a:tab pos="4731385" algn="l"/>
                <a:tab pos="4768215" algn="l"/>
              </a:tabLst>
            </a:pPr>
            <a:r>
              <a:rPr sz="2800" dirty="0">
                <a:solidFill>
                  <a:srgbClr val="434342"/>
                </a:solidFill>
                <a:latin typeface="Lucida Sans Unicode"/>
                <a:cs typeface="Lucida Sans Unicode"/>
              </a:rPr>
              <a:t>el</a:t>
            </a:r>
            <a:r>
              <a:rPr lang="es-ES_tradnl" sz="2800" dirty="0">
                <a:solidFill>
                  <a:srgbClr val="434342"/>
                </a:solidFill>
                <a:latin typeface="Lucida Sans Unicode"/>
                <a:cs typeface="Lucida Sans Unicode"/>
              </a:rPr>
              <a:t> </a:t>
            </a:r>
            <a:r>
              <a:rPr sz="2800" b="1" spc="5" dirty="0">
                <a:solidFill>
                  <a:srgbClr val="434342"/>
                </a:solidFill>
                <a:latin typeface="Arial"/>
                <a:cs typeface="Arial"/>
              </a:rPr>
              <a:t>lóbulo		</a:t>
            </a:r>
            <a:r>
              <a:rPr sz="2800" b="1" spc="-40" dirty="0">
                <a:solidFill>
                  <a:srgbClr val="434342"/>
                </a:solidFill>
                <a:latin typeface="Arial"/>
                <a:cs typeface="Arial"/>
              </a:rPr>
              <a:t>frontal</a:t>
            </a:r>
            <a:r>
              <a:rPr sz="2800" spc="-40" dirty="0">
                <a:solidFill>
                  <a:srgbClr val="434342"/>
                </a:solidFill>
                <a:latin typeface="Lucida Sans Unicode"/>
                <a:cs typeface="Lucida Sans Unicode"/>
              </a:rPr>
              <a:t>,	</a:t>
            </a:r>
            <a:endParaRPr sz="2800" spc="-40" dirty="0">
              <a:solidFill>
                <a:srgbClr val="434342"/>
              </a:solidFill>
              <a:latin typeface="Lucida Sans Unicode"/>
              <a:cs typeface="Lucida Sans Unicode"/>
            </a:endParaRPr>
          </a:p>
          <a:p>
            <a:pPr marL="12700" marR="5080">
              <a:lnSpc>
                <a:spcPct val="101000"/>
              </a:lnSpc>
              <a:spcBef>
                <a:spcPts val="60"/>
              </a:spcBef>
              <a:tabLst>
                <a:tab pos="736600" algn="l"/>
                <a:tab pos="1228725" algn="l"/>
                <a:tab pos="1263015" algn="l"/>
                <a:tab pos="1344295" algn="l"/>
                <a:tab pos="1396365" algn="l"/>
                <a:tab pos="1442720" algn="l"/>
                <a:tab pos="1529080" algn="l"/>
                <a:tab pos="1943100" algn="l"/>
                <a:tab pos="2047875" algn="l"/>
                <a:tab pos="2424430" algn="l"/>
                <a:tab pos="2585085" algn="l"/>
                <a:tab pos="2854960" algn="l"/>
                <a:tab pos="3225800" algn="l"/>
                <a:tab pos="3334385" algn="l"/>
                <a:tab pos="3761740" algn="l"/>
                <a:tab pos="3888740" algn="l"/>
                <a:tab pos="3930650" algn="l"/>
                <a:tab pos="3960495" algn="l"/>
                <a:tab pos="4731385" algn="l"/>
                <a:tab pos="4768215" algn="l"/>
              </a:tabLst>
            </a:pPr>
            <a:r>
              <a:rPr sz="2800" spc="-5" dirty="0">
                <a:solidFill>
                  <a:srgbClr val="434342"/>
                </a:solidFill>
                <a:latin typeface="Lucida Sans Unicode"/>
                <a:cs typeface="Lucida Sans Unicode"/>
              </a:rPr>
              <a:t>el </a:t>
            </a:r>
            <a:r>
              <a:rPr sz="2800" spc="-875" dirty="0">
                <a:solidFill>
                  <a:srgbClr val="434342"/>
                </a:solidFill>
                <a:latin typeface="Lucida Sans Unicode"/>
                <a:cs typeface="Lucida Sans Unicode"/>
              </a:rPr>
              <a:t> </a:t>
            </a:r>
            <a:r>
              <a:rPr sz="2800" b="1" spc="5" dirty="0">
                <a:solidFill>
                  <a:srgbClr val="434342"/>
                </a:solidFill>
                <a:latin typeface="Arial"/>
                <a:cs typeface="Arial"/>
              </a:rPr>
              <a:t>lóbulo				</a:t>
            </a:r>
            <a:r>
              <a:rPr sz="2800" b="1" spc="35" dirty="0">
                <a:solidFill>
                  <a:srgbClr val="434342"/>
                </a:solidFill>
                <a:latin typeface="Arial"/>
                <a:cs typeface="Arial"/>
              </a:rPr>
              <a:t>parietal</a:t>
            </a:r>
            <a:r>
              <a:rPr sz="2800" spc="35" dirty="0">
                <a:solidFill>
                  <a:srgbClr val="434342"/>
                </a:solidFill>
                <a:latin typeface="Lucida Sans Unicode"/>
                <a:cs typeface="Lucida Sans Unicode"/>
              </a:rPr>
              <a:t>,</a:t>
            </a:r>
            <a:endParaRPr sz="2800" spc="35" dirty="0">
              <a:solidFill>
                <a:srgbClr val="434342"/>
              </a:solidFill>
              <a:latin typeface="Lucida Sans Unicode"/>
              <a:cs typeface="Lucida Sans Unicode"/>
            </a:endParaRPr>
          </a:p>
          <a:p>
            <a:pPr marL="12700" marR="5080">
              <a:lnSpc>
                <a:spcPct val="101000"/>
              </a:lnSpc>
              <a:spcBef>
                <a:spcPts val="60"/>
              </a:spcBef>
              <a:tabLst>
                <a:tab pos="736600" algn="l"/>
                <a:tab pos="1228725" algn="l"/>
                <a:tab pos="1263015" algn="l"/>
                <a:tab pos="1344295" algn="l"/>
                <a:tab pos="1396365" algn="l"/>
                <a:tab pos="1442720" algn="l"/>
                <a:tab pos="1529080" algn="l"/>
                <a:tab pos="1943100" algn="l"/>
                <a:tab pos="2047875" algn="l"/>
                <a:tab pos="2424430" algn="l"/>
                <a:tab pos="2585085" algn="l"/>
                <a:tab pos="2854960" algn="l"/>
                <a:tab pos="3225800" algn="l"/>
                <a:tab pos="3334385" algn="l"/>
                <a:tab pos="3761740" algn="l"/>
                <a:tab pos="3888740" algn="l"/>
                <a:tab pos="3930650" algn="l"/>
                <a:tab pos="3960495" algn="l"/>
                <a:tab pos="4731385" algn="l"/>
                <a:tab pos="4768215" algn="l"/>
              </a:tabLst>
            </a:pPr>
            <a:r>
              <a:rPr sz="2800" dirty="0">
                <a:solidFill>
                  <a:srgbClr val="434342"/>
                </a:solidFill>
                <a:latin typeface="Lucida Sans Unicode"/>
                <a:cs typeface="Lucida Sans Unicode"/>
              </a:rPr>
              <a:t>el</a:t>
            </a:r>
            <a:r>
              <a:rPr lang="es-ES_tradnl" sz="2800" dirty="0">
                <a:solidFill>
                  <a:srgbClr val="434342"/>
                </a:solidFill>
                <a:latin typeface="Lucida Sans Unicode"/>
                <a:cs typeface="Lucida Sans Unicode"/>
              </a:rPr>
              <a:t> </a:t>
            </a:r>
            <a:r>
              <a:rPr sz="2800" b="1" dirty="0">
                <a:solidFill>
                  <a:srgbClr val="434342"/>
                </a:solidFill>
                <a:latin typeface="Arial"/>
                <a:cs typeface="Arial"/>
              </a:rPr>
              <a:t>lóbulo </a:t>
            </a:r>
            <a:r>
              <a:rPr sz="2800" b="1" spc="5" dirty="0">
                <a:solidFill>
                  <a:srgbClr val="434342"/>
                </a:solidFill>
                <a:latin typeface="Arial"/>
                <a:cs typeface="Arial"/>
              </a:rPr>
              <a:t> </a:t>
            </a:r>
            <a:r>
              <a:rPr sz="2800" b="1" spc="55" dirty="0">
                <a:solidFill>
                  <a:srgbClr val="434342"/>
                </a:solidFill>
                <a:latin typeface="Arial"/>
                <a:cs typeface="Arial"/>
              </a:rPr>
              <a:t>temporal</a:t>
            </a:r>
            <a:r>
              <a:rPr sz="2800" b="1" spc="160" dirty="0">
                <a:solidFill>
                  <a:srgbClr val="434342"/>
                </a:solidFill>
                <a:latin typeface="Arial"/>
                <a:cs typeface="Arial"/>
              </a:rPr>
              <a:t> </a:t>
            </a:r>
            <a:r>
              <a:rPr sz="2800" spc="35" dirty="0">
                <a:solidFill>
                  <a:srgbClr val="434342"/>
                </a:solidFill>
                <a:latin typeface="Lucida Sans Unicode"/>
                <a:cs typeface="Lucida Sans Unicode"/>
              </a:rPr>
              <a:t>y</a:t>
            </a:r>
            <a:r>
              <a:rPr sz="2800" spc="40" dirty="0">
                <a:solidFill>
                  <a:srgbClr val="434342"/>
                </a:solidFill>
                <a:latin typeface="Lucida Sans Unicode"/>
                <a:cs typeface="Lucida Sans Unicode"/>
              </a:rPr>
              <a:t> </a:t>
            </a:r>
            <a:endParaRPr sz="2800" spc="40" dirty="0">
              <a:solidFill>
                <a:srgbClr val="434342"/>
              </a:solidFill>
              <a:latin typeface="Lucida Sans Unicode"/>
              <a:cs typeface="Lucida Sans Unicode"/>
            </a:endParaRPr>
          </a:p>
          <a:p>
            <a:pPr marL="12700" marR="5080">
              <a:lnSpc>
                <a:spcPct val="101000"/>
              </a:lnSpc>
              <a:spcBef>
                <a:spcPts val="60"/>
              </a:spcBef>
              <a:tabLst>
                <a:tab pos="736600" algn="l"/>
                <a:tab pos="1228725" algn="l"/>
                <a:tab pos="1263015" algn="l"/>
                <a:tab pos="1344295" algn="l"/>
                <a:tab pos="1396365" algn="l"/>
                <a:tab pos="1442720" algn="l"/>
                <a:tab pos="1529080" algn="l"/>
                <a:tab pos="1943100" algn="l"/>
                <a:tab pos="2047875" algn="l"/>
                <a:tab pos="2424430" algn="l"/>
                <a:tab pos="2585085" algn="l"/>
                <a:tab pos="2854960" algn="l"/>
                <a:tab pos="3225800" algn="l"/>
                <a:tab pos="3334385" algn="l"/>
                <a:tab pos="3761740" algn="l"/>
                <a:tab pos="3888740" algn="l"/>
                <a:tab pos="3930650" algn="l"/>
                <a:tab pos="3960495" algn="l"/>
                <a:tab pos="4731385" algn="l"/>
                <a:tab pos="4768215" algn="l"/>
              </a:tabLst>
            </a:pPr>
            <a:r>
              <a:rPr sz="2800" dirty="0">
                <a:solidFill>
                  <a:srgbClr val="434342"/>
                </a:solidFill>
                <a:latin typeface="Lucida Sans Unicode"/>
                <a:cs typeface="Lucida Sans Unicode"/>
              </a:rPr>
              <a:t>el</a:t>
            </a:r>
            <a:r>
              <a:rPr sz="2800" spc="55" dirty="0">
                <a:solidFill>
                  <a:srgbClr val="434342"/>
                </a:solidFill>
                <a:latin typeface="Lucida Sans Unicode"/>
                <a:cs typeface="Lucida Sans Unicode"/>
              </a:rPr>
              <a:t> </a:t>
            </a:r>
            <a:r>
              <a:rPr sz="2800" b="1" dirty="0">
                <a:solidFill>
                  <a:srgbClr val="434342"/>
                </a:solidFill>
                <a:latin typeface="Arial"/>
                <a:cs typeface="Arial"/>
              </a:rPr>
              <a:t>lóbulo </a:t>
            </a:r>
            <a:r>
              <a:rPr sz="2800" b="1" spc="5" dirty="0">
                <a:solidFill>
                  <a:srgbClr val="434342"/>
                </a:solidFill>
                <a:latin typeface="Arial"/>
                <a:cs typeface="Arial"/>
              </a:rPr>
              <a:t> </a:t>
            </a:r>
            <a:r>
              <a:rPr sz="2800" b="1" spc="50" dirty="0">
                <a:solidFill>
                  <a:srgbClr val="434342"/>
                </a:solidFill>
                <a:latin typeface="Arial"/>
                <a:cs typeface="Arial"/>
              </a:rPr>
              <a:t>occipital.</a:t>
            </a:r>
            <a:endParaRPr sz="2800">
              <a:latin typeface="Arial"/>
              <a:cs typeface="Arial"/>
            </a:endParaRPr>
          </a:p>
        </p:txBody>
      </p:sp>
      <p:pic>
        <p:nvPicPr>
          <p:cNvPr id="8" name="object 8"/>
          <p:cNvPicPr/>
          <p:nvPr/>
        </p:nvPicPr>
        <p:blipFill>
          <a:blip r:embed="rId2" cstate="print"/>
          <a:stretch>
            <a:fillRect/>
          </a:stretch>
        </p:blipFill>
        <p:spPr>
          <a:xfrm>
            <a:off x="5406300" y="1651924"/>
            <a:ext cx="3487400" cy="513932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65125" rIns="0" bIns="0" rtlCol="0">
            <a:spAutoFit/>
          </a:bodyPr>
          <a:lstStyle/>
          <a:p>
            <a:pPr marR="22225" algn="ctr">
              <a:lnSpc>
                <a:spcPct val="100000"/>
              </a:lnSpc>
              <a:spcBef>
                <a:spcPts val="2875"/>
              </a:spcBef>
            </a:pPr>
            <a:r>
              <a:rPr spc="-30" dirty="0"/>
              <a:t>Telencéfalo</a:t>
            </a:r>
            <a:endParaRPr spc="-30" dirty="0"/>
          </a:p>
        </p:txBody>
      </p:sp>
      <p:sp>
        <p:nvSpPr>
          <p:cNvPr id="3" name="object 3"/>
          <p:cNvSpPr txBox="1"/>
          <p:nvPr/>
        </p:nvSpPr>
        <p:spPr>
          <a:xfrm>
            <a:off x="304200" y="1765808"/>
            <a:ext cx="5285105" cy="4989195"/>
          </a:xfrm>
          <a:prstGeom prst="rect">
            <a:avLst/>
          </a:prstGeom>
        </p:spPr>
        <p:txBody>
          <a:bodyPr vert="horz" wrap="square" lIns="0" tIns="12700" rIns="0" bIns="0" rtlCol="0">
            <a:spAutoFit/>
          </a:bodyPr>
          <a:lstStyle/>
          <a:p>
            <a:pPr marL="12700" marR="5080">
              <a:lnSpc>
                <a:spcPct val="100000"/>
              </a:lnSpc>
              <a:spcBef>
                <a:spcPts val="100"/>
              </a:spcBef>
            </a:pPr>
            <a:r>
              <a:rPr sz="2400" spc="-40" dirty="0">
                <a:solidFill>
                  <a:srgbClr val="434342"/>
                </a:solidFill>
                <a:latin typeface="Lucida Sans Unicode"/>
                <a:cs typeface="Lucida Sans Unicode"/>
              </a:rPr>
              <a:t>Entre </a:t>
            </a:r>
            <a:r>
              <a:rPr sz="2400" spc="-70" dirty="0">
                <a:solidFill>
                  <a:srgbClr val="434342"/>
                </a:solidFill>
                <a:latin typeface="Lucida Sans Unicode"/>
                <a:cs typeface="Lucida Sans Unicode"/>
              </a:rPr>
              <a:t>las </a:t>
            </a:r>
            <a:r>
              <a:rPr sz="2400" spc="5" dirty="0">
                <a:solidFill>
                  <a:srgbClr val="434342"/>
                </a:solidFill>
                <a:latin typeface="Lucida Sans Unicode"/>
                <a:cs typeface="Lucida Sans Unicode"/>
              </a:rPr>
              <a:t>circunvoluciones más </a:t>
            </a:r>
            <a:r>
              <a:rPr sz="2400" spc="10" dirty="0">
                <a:solidFill>
                  <a:srgbClr val="434342"/>
                </a:solidFill>
                <a:latin typeface="Lucida Sans Unicode"/>
                <a:cs typeface="Lucida Sans Unicode"/>
              </a:rPr>
              <a:t> </a:t>
            </a:r>
            <a:r>
              <a:rPr sz="2400" spc="25" dirty="0">
                <a:solidFill>
                  <a:srgbClr val="434342"/>
                </a:solidFill>
                <a:latin typeface="Lucida Sans Unicode"/>
                <a:cs typeface="Lucida Sans Unicode"/>
              </a:rPr>
              <a:t>grandes </a:t>
            </a:r>
            <a:r>
              <a:rPr sz="2400" spc="-40" dirty="0">
                <a:solidFill>
                  <a:srgbClr val="434342"/>
                </a:solidFill>
                <a:latin typeface="Lucida Sans Unicode"/>
                <a:cs typeface="Lucida Sans Unicode"/>
              </a:rPr>
              <a:t>figuran </a:t>
            </a:r>
            <a:r>
              <a:rPr sz="2400" spc="45" dirty="0">
                <a:solidFill>
                  <a:srgbClr val="434342"/>
                </a:solidFill>
                <a:latin typeface="Lucida Sans Unicode"/>
                <a:cs typeface="Lucida Sans Unicode"/>
              </a:rPr>
              <a:t>la </a:t>
            </a:r>
            <a:r>
              <a:rPr sz="2400" b="1" spc="10" dirty="0">
                <a:solidFill>
                  <a:srgbClr val="434342"/>
                </a:solidFill>
                <a:latin typeface="Arial"/>
                <a:cs typeface="Arial"/>
              </a:rPr>
              <a:t>circunvolución </a:t>
            </a:r>
            <a:r>
              <a:rPr sz="2400" b="1" spc="15" dirty="0">
                <a:solidFill>
                  <a:srgbClr val="434342"/>
                </a:solidFill>
                <a:latin typeface="Arial"/>
                <a:cs typeface="Arial"/>
              </a:rPr>
              <a:t> </a:t>
            </a:r>
            <a:r>
              <a:rPr sz="2400" b="1" spc="35" dirty="0">
                <a:solidFill>
                  <a:srgbClr val="434342"/>
                </a:solidFill>
                <a:latin typeface="Arial"/>
                <a:cs typeface="Arial"/>
              </a:rPr>
              <a:t>precentral,</a:t>
            </a:r>
            <a:r>
              <a:rPr sz="2400" b="1" spc="-20" dirty="0">
                <a:solidFill>
                  <a:srgbClr val="434342"/>
                </a:solidFill>
                <a:latin typeface="Arial"/>
                <a:cs typeface="Arial"/>
              </a:rPr>
              <a:t> </a:t>
            </a:r>
            <a:r>
              <a:rPr sz="2400" spc="100" dirty="0">
                <a:solidFill>
                  <a:srgbClr val="434342"/>
                </a:solidFill>
                <a:latin typeface="Lucida Sans Unicode"/>
                <a:cs typeface="Lucida Sans Unicode"/>
              </a:rPr>
              <a:t>que</a:t>
            </a:r>
            <a:r>
              <a:rPr sz="2400" spc="-114" dirty="0">
                <a:solidFill>
                  <a:srgbClr val="434342"/>
                </a:solidFill>
                <a:latin typeface="Lucida Sans Unicode"/>
                <a:cs typeface="Lucida Sans Unicode"/>
              </a:rPr>
              <a:t> </a:t>
            </a:r>
            <a:r>
              <a:rPr sz="2400" spc="60" dirty="0">
                <a:solidFill>
                  <a:srgbClr val="434342"/>
                </a:solidFill>
                <a:latin typeface="Lucida Sans Unicode"/>
                <a:cs typeface="Lucida Sans Unicode"/>
              </a:rPr>
              <a:t>contiene</a:t>
            </a:r>
            <a:r>
              <a:rPr sz="2400" spc="-120" dirty="0">
                <a:solidFill>
                  <a:srgbClr val="434342"/>
                </a:solidFill>
                <a:latin typeface="Lucida Sans Unicode"/>
                <a:cs typeface="Lucida Sans Unicode"/>
              </a:rPr>
              <a:t> </a:t>
            </a:r>
            <a:r>
              <a:rPr sz="2400" spc="45" dirty="0">
                <a:solidFill>
                  <a:srgbClr val="434342"/>
                </a:solidFill>
                <a:latin typeface="Lucida Sans Unicode"/>
                <a:cs typeface="Lucida Sans Unicode"/>
              </a:rPr>
              <a:t>la</a:t>
            </a:r>
            <a:r>
              <a:rPr sz="2400" spc="-114" dirty="0">
                <a:solidFill>
                  <a:srgbClr val="434342"/>
                </a:solidFill>
                <a:latin typeface="Lucida Sans Unicode"/>
                <a:cs typeface="Lucida Sans Unicode"/>
              </a:rPr>
              <a:t> </a:t>
            </a:r>
            <a:r>
              <a:rPr sz="2400" u="sng" spc="30" dirty="0">
                <a:solidFill>
                  <a:srgbClr val="434342"/>
                </a:solidFill>
                <a:latin typeface="Lucida Sans Unicode"/>
                <a:cs typeface="Lucida Sans Unicode"/>
              </a:rPr>
              <a:t>corteza </a:t>
            </a:r>
            <a:r>
              <a:rPr sz="2400" u="sng" spc="-745" dirty="0">
                <a:solidFill>
                  <a:srgbClr val="434342"/>
                </a:solidFill>
                <a:latin typeface="Lucida Sans Unicode"/>
                <a:cs typeface="Lucida Sans Unicode"/>
              </a:rPr>
              <a:t> </a:t>
            </a:r>
            <a:r>
              <a:rPr sz="2400" u="sng" spc="5" dirty="0">
                <a:solidFill>
                  <a:srgbClr val="434342"/>
                </a:solidFill>
                <a:latin typeface="Lucida Sans Unicode"/>
                <a:cs typeface="Lucida Sans Unicode"/>
              </a:rPr>
              <a:t>motora</a:t>
            </a:r>
            <a:r>
              <a:rPr sz="2400" spc="5" dirty="0">
                <a:solidFill>
                  <a:srgbClr val="434342"/>
                </a:solidFill>
                <a:latin typeface="Lucida Sans Unicode"/>
                <a:cs typeface="Lucida Sans Unicode"/>
              </a:rPr>
              <a:t>;</a:t>
            </a:r>
            <a:endParaRPr sz="2400" spc="5" dirty="0">
              <a:solidFill>
                <a:srgbClr val="434342"/>
              </a:solidFill>
              <a:latin typeface="Lucida Sans Unicode"/>
              <a:cs typeface="Lucida Sans Unicode"/>
            </a:endParaRPr>
          </a:p>
          <a:p>
            <a:pPr marL="12700" marR="5080">
              <a:lnSpc>
                <a:spcPct val="100000"/>
              </a:lnSpc>
              <a:spcBef>
                <a:spcPts val="100"/>
              </a:spcBef>
            </a:pPr>
            <a:endParaRPr sz="2400">
              <a:latin typeface="Lucida Sans Unicode"/>
              <a:cs typeface="Lucida Sans Unicode"/>
            </a:endParaRPr>
          </a:p>
          <a:p>
            <a:pPr marL="12700" marR="162560">
              <a:lnSpc>
                <a:spcPct val="103000"/>
              </a:lnSpc>
              <a:spcBef>
                <a:spcPts val="270"/>
              </a:spcBef>
            </a:pPr>
            <a:r>
              <a:rPr sz="2400" spc="45" dirty="0">
                <a:solidFill>
                  <a:srgbClr val="434342"/>
                </a:solidFill>
                <a:latin typeface="Lucida Sans Unicode"/>
                <a:cs typeface="Lucida Sans Unicode"/>
              </a:rPr>
              <a:t>la </a:t>
            </a:r>
            <a:r>
              <a:rPr sz="2400" b="1" spc="10" dirty="0">
                <a:solidFill>
                  <a:srgbClr val="434342"/>
                </a:solidFill>
                <a:latin typeface="Arial"/>
                <a:cs typeface="Arial"/>
              </a:rPr>
              <a:t>circunvolución </a:t>
            </a:r>
            <a:r>
              <a:rPr sz="2400" b="1" spc="5" dirty="0">
                <a:solidFill>
                  <a:srgbClr val="434342"/>
                </a:solidFill>
                <a:latin typeface="Arial"/>
                <a:cs typeface="Arial"/>
              </a:rPr>
              <a:t>poscentral</a:t>
            </a:r>
            <a:r>
              <a:rPr sz="2400" spc="5" dirty="0">
                <a:solidFill>
                  <a:srgbClr val="434342"/>
                </a:solidFill>
                <a:latin typeface="Lucida Sans Unicode"/>
                <a:cs typeface="Lucida Sans Unicode"/>
              </a:rPr>
              <a:t>, </a:t>
            </a:r>
            <a:r>
              <a:rPr sz="2400" spc="100" dirty="0">
                <a:solidFill>
                  <a:srgbClr val="434342"/>
                </a:solidFill>
                <a:latin typeface="Lucida Sans Unicode"/>
                <a:cs typeface="Lucida Sans Unicode"/>
              </a:rPr>
              <a:t>que </a:t>
            </a:r>
            <a:r>
              <a:rPr sz="2400" spc="105" dirty="0">
                <a:solidFill>
                  <a:srgbClr val="434342"/>
                </a:solidFill>
                <a:latin typeface="Lucida Sans Unicode"/>
                <a:cs typeface="Lucida Sans Unicode"/>
              </a:rPr>
              <a:t> </a:t>
            </a:r>
            <a:r>
              <a:rPr sz="2400" spc="180" dirty="0">
                <a:solidFill>
                  <a:srgbClr val="434342"/>
                </a:solidFill>
                <a:latin typeface="Lucida Sans Unicode"/>
                <a:cs typeface="Lucida Sans Unicode"/>
              </a:rPr>
              <a:t>abarca</a:t>
            </a:r>
            <a:r>
              <a:rPr sz="2400" spc="-110" dirty="0">
                <a:solidFill>
                  <a:srgbClr val="434342"/>
                </a:solidFill>
                <a:latin typeface="Lucida Sans Unicode"/>
                <a:cs typeface="Lucida Sans Unicode"/>
              </a:rPr>
              <a:t> </a:t>
            </a:r>
            <a:r>
              <a:rPr sz="2400" spc="45" dirty="0">
                <a:solidFill>
                  <a:srgbClr val="434342"/>
                </a:solidFill>
                <a:latin typeface="Lucida Sans Unicode"/>
                <a:cs typeface="Lucida Sans Unicode"/>
              </a:rPr>
              <a:t>la</a:t>
            </a:r>
            <a:r>
              <a:rPr sz="2400" spc="-110" dirty="0">
                <a:solidFill>
                  <a:srgbClr val="434342"/>
                </a:solidFill>
                <a:latin typeface="Lucida Sans Unicode"/>
                <a:cs typeface="Lucida Sans Unicode"/>
              </a:rPr>
              <a:t> </a:t>
            </a:r>
            <a:r>
              <a:rPr sz="2400" u="sng" spc="30" dirty="0">
                <a:solidFill>
                  <a:srgbClr val="434342"/>
                </a:solidFill>
                <a:latin typeface="Lucida Sans Unicode"/>
                <a:cs typeface="Lucida Sans Unicode"/>
              </a:rPr>
              <a:t>corteza</a:t>
            </a:r>
            <a:r>
              <a:rPr sz="2400" u="sng" spc="-114" dirty="0">
                <a:solidFill>
                  <a:srgbClr val="434342"/>
                </a:solidFill>
                <a:latin typeface="Lucida Sans Unicode"/>
                <a:cs typeface="Lucida Sans Unicode"/>
              </a:rPr>
              <a:t> </a:t>
            </a:r>
            <a:r>
              <a:rPr sz="2400" u="sng" spc="-30" dirty="0">
                <a:solidFill>
                  <a:srgbClr val="434342"/>
                </a:solidFill>
                <a:latin typeface="Lucida Sans Unicode"/>
                <a:cs typeface="Lucida Sans Unicode"/>
              </a:rPr>
              <a:t>somatosensitiva </a:t>
            </a:r>
            <a:r>
              <a:rPr sz="2400" spc="-745" dirty="0">
                <a:solidFill>
                  <a:srgbClr val="434342"/>
                </a:solidFill>
                <a:latin typeface="Lucida Sans Unicode"/>
                <a:cs typeface="Lucida Sans Unicode"/>
              </a:rPr>
              <a:t> </a:t>
            </a:r>
            <a:r>
              <a:rPr sz="2400" spc="-40" dirty="0">
                <a:solidFill>
                  <a:srgbClr val="434342"/>
                </a:solidFill>
                <a:latin typeface="Lucida Sans Unicode"/>
                <a:cs typeface="Lucida Sans Unicode"/>
              </a:rPr>
              <a:t>(sensibilidad </a:t>
            </a:r>
            <a:r>
              <a:rPr sz="2400" spc="15" dirty="0">
                <a:solidFill>
                  <a:srgbClr val="434342"/>
                </a:solidFill>
                <a:latin typeface="Lucida Sans Unicode"/>
                <a:cs typeface="Lucida Sans Unicode"/>
              </a:rPr>
              <a:t>corporal), </a:t>
            </a:r>
            <a:r>
              <a:rPr sz="2400" spc="20" dirty="0">
                <a:solidFill>
                  <a:srgbClr val="434342"/>
                </a:solidFill>
                <a:latin typeface="Lucida Sans Unicode"/>
                <a:cs typeface="Lucida Sans Unicode"/>
              </a:rPr>
              <a:t> </a:t>
            </a:r>
            <a:endParaRPr sz="2400" spc="20" dirty="0">
              <a:solidFill>
                <a:srgbClr val="434342"/>
              </a:solidFill>
              <a:latin typeface="Lucida Sans Unicode"/>
              <a:cs typeface="Lucida Sans Unicode"/>
            </a:endParaRPr>
          </a:p>
          <a:p>
            <a:pPr marL="12700" marR="162560">
              <a:lnSpc>
                <a:spcPct val="103000"/>
              </a:lnSpc>
              <a:spcBef>
                <a:spcPts val="270"/>
              </a:spcBef>
            </a:pPr>
            <a:endParaRPr sz="2400" b="1" spc="20" dirty="0">
              <a:solidFill>
                <a:srgbClr val="434342"/>
              </a:solidFill>
              <a:latin typeface="Lucida Sans Unicode"/>
              <a:cs typeface="Lucida Sans Unicode"/>
            </a:endParaRPr>
          </a:p>
          <a:p>
            <a:pPr marL="12700" marR="162560">
              <a:lnSpc>
                <a:spcPct val="103000"/>
              </a:lnSpc>
              <a:spcBef>
                <a:spcPts val="270"/>
              </a:spcBef>
            </a:pPr>
            <a:r>
              <a:rPr sz="2400" b="1" spc="10" dirty="0">
                <a:solidFill>
                  <a:srgbClr val="434342"/>
                </a:solidFill>
                <a:latin typeface="Arial"/>
                <a:cs typeface="Arial"/>
              </a:rPr>
              <a:t>circunvolución</a:t>
            </a:r>
            <a:r>
              <a:rPr sz="2400" b="1" spc="-10" dirty="0">
                <a:solidFill>
                  <a:srgbClr val="434342"/>
                </a:solidFill>
                <a:latin typeface="Arial"/>
                <a:cs typeface="Arial"/>
              </a:rPr>
              <a:t> </a:t>
            </a:r>
            <a:r>
              <a:rPr sz="2400" b="1" spc="-50" dirty="0">
                <a:solidFill>
                  <a:srgbClr val="434342"/>
                </a:solidFill>
                <a:latin typeface="Arial"/>
                <a:cs typeface="Arial"/>
              </a:rPr>
              <a:t>superior</a:t>
            </a:r>
            <a:r>
              <a:rPr sz="2400" b="1" spc="-15" dirty="0">
                <a:solidFill>
                  <a:srgbClr val="434342"/>
                </a:solidFill>
                <a:latin typeface="Arial"/>
                <a:cs typeface="Arial"/>
              </a:rPr>
              <a:t> </a:t>
            </a:r>
            <a:r>
              <a:rPr sz="2400" b="1" spc="35" dirty="0">
                <a:solidFill>
                  <a:srgbClr val="434342"/>
                </a:solidFill>
                <a:latin typeface="Arial"/>
                <a:cs typeface="Arial"/>
              </a:rPr>
              <a:t>temporal</a:t>
            </a:r>
            <a:r>
              <a:rPr sz="2400" spc="35" dirty="0">
                <a:solidFill>
                  <a:srgbClr val="434342"/>
                </a:solidFill>
                <a:latin typeface="Lucida Sans Unicode"/>
                <a:cs typeface="Lucida Sans Unicode"/>
              </a:rPr>
              <a:t>, </a:t>
            </a:r>
            <a:r>
              <a:rPr sz="2400" spc="40" dirty="0">
                <a:solidFill>
                  <a:srgbClr val="434342"/>
                </a:solidFill>
                <a:latin typeface="Lucida Sans Unicode"/>
                <a:cs typeface="Lucida Sans Unicode"/>
              </a:rPr>
              <a:t> </a:t>
            </a:r>
            <a:r>
              <a:rPr sz="2400" spc="100" dirty="0">
                <a:solidFill>
                  <a:srgbClr val="434342"/>
                </a:solidFill>
                <a:latin typeface="Lucida Sans Unicode"/>
                <a:cs typeface="Lucida Sans Unicode"/>
              </a:rPr>
              <a:t>que</a:t>
            </a:r>
            <a:r>
              <a:rPr sz="2400" spc="-105" dirty="0">
                <a:solidFill>
                  <a:srgbClr val="434342"/>
                </a:solidFill>
                <a:latin typeface="Lucida Sans Unicode"/>
                <a:cs typeface="Lucida Sans Unicode"/>
              </a:rPr>
              <a:t> </a:t>
            </a:r>
            <a:r>
              <a:rPr sz="2400" spc="5" dirty="0">
                <a:solidFill>
                  <a:srgbClr val="434342"/>
                </a:solidFill>
                <a:latin typeface="Lucida Sans Unicode"/>
                <a:cs typeface="Lucida Sans Unicode"/>
              </a:rPr>
              <a:t>incluye</a:t>
            </a:r>
            <a:r>
              <a:rPr sz="2400" spc="-100" dirty="0">
                <a:solidFill>
                  <a:srgbClr val="434342"/>
                </a:solidFill>
                <a:latin typeface="Lucida Sans Unicode"/>
                <a:cs typeface="Lucida Sans Unicode"/>
              </a:rPr>
              <a:t> </a:t>
            </a:r>
            <a:r>
              <a:rPr sz="2400" spc="45" dirty="0">
                <a:solidFill>
                  <a:srgbClr val="434342"/>
                </a:solidFill>
                <a:latin typeface="Lucida Sans Unicode"/>
                <a:cs typeface="Lucida Sans Unicode"/>
              </a:rPr>
              <a:t>la</a:t>
            </a:r>
            <a:r>
              <a:rPr sz="2400" spc="-100" dirty="0">
                <a:solidFill>
                  <a:srgbClr val="434342"/>
                </a:solidFill>
                <a:latin typeface="Lucida Sans Unicode"/>
                <a:cs typeface="Lucida Sans Unicode"/>
              </a:rPr>
              <a:t> </a:t>
            </a:r>
            <a:r>
              <a:rPr sz="2400" u="sng" spc="30" dirty="0">
                <a:solidFill>
                  <a:srgbClr val="434342"/>
                </a:solidFill>
                <a:latin typeface="Lucida Sans Unicode"/>
                <a:cs typeface="Lucida Sans Unicode"/>
              </a:rPr>
              <a:t>corteza</a:t>
            </a:r>
            <a:r>
              <a:rPr sz="2400" u="sng" spc="-105" dirty="0">
                <a:solidFill>
                  <a:srgbClr val="434342"/>
                </a:solidFill>
                <a:latin typeface="Lucida Sans Unicode"/>
                <a:cs typeface="Lucida Sans Unicode"/>
              </a:rPr>
              <a:t> </a:t>
            </a:r>
            <a:r>
              <a:rPr sz="2400" u="sng" spc="15" dirty="0">
                <a:solidFill>
                  <a:srgbClr val="434342"/>
                </a:solidFill>
                <a:latin typeface="Lucida Sans Unicode"/>
                <a:cs typeface="Lucida Sans Unicode"/>
              </a:rPr>
              <a:t>auditiva</a:t>
            </a:r>
            <a:r>
              <a:rPr sz="2400" spc="15" dirty="0">
                <a:solidFill>
                  <a:srgbClr val="434342"/>
                </a:solidFill>
                <a:latin typeface="Lucida Sans Unicode"/>
                <a:cs typeface="Lucida Sans Unicode"/>
              </a:rPr>
              <a:t>.</a:t>
            </a:r>
            <a:endParaRPr sz="2400">
              <a:latin typeface="Lucida Sans Unicode"/>
              <a:cs typeface="Lucida Sans Unicode"/>
            </a:endParaRPr>
          </a:p>
          <a:p>
            <a:pPr>
              <a:lnSpc>
                <a:spcPct val="100000"/>
              </a:lnSpc>
              <a:spcBef>
                <a:spcPts val="65"/>
              </a:spcBef>
            </a:pPr>
            <a:endParaRPr sz="2300">
              <a:latin typeface="Lucida Sans Unicode"/>
              <a:cs typeface="Lucida Sans Unicode"/>
            </a:endParaRPr>
          </a:p>
          <a:p>
            <a:pPr marL="12700" marR="297815">
              <a:lnSpc>
                <a:spcPct val="100000"/>
              </a:lnSpc>
            </a:pPr>
            <a:r>
              <a:rPr sz="2400" spc="65" dirty="0">
                <a:solidFill>
                  <a:srgbClr val="434342"/>
                </a:solidFill>
                <a:latin typeface="Lucida Sans Unicode"/>
                <a:cs typeface="Lucida Sans Unicode"/>
              </a:rPr>
              <a:t>La</a:t>
            </a:r>
            <a:r>
              <a:rPr sz="2400" spc="-120" dirty="0">
                <a:solidFill>
                  <a:srgbClr val="434342"/>
                </a:solidFill>
                <a:latin typeface="Lucida Sans Unicode"/>
                <a:cs typeface="Lucida Sans Unicode"/>
              </a:rPr>
              <a:t> </a:t>
            </a:r>
            <a:r>
              <a:rPr sz="2400" spc="-5" dirty="0">
                <a:solidFill>
                  <a:srgbClr val="434342"/>
                </a:solidFill>
                <a:latin typeface="Lucida Sans Unicode"/>
                <a:cs typeface="Lucida Sans Unicode"/>
              </a:rPr>
              <a:t>función</a:t>
            </a:r>
            <a:r>
              <a:rPr sz="2400" spc="-114" dirty="0">
                <a:solidFill>
                  <a:srgbClr val="434342"/>
                </a:solidFill>
                <a:latin typeface="Lucida Sans Unicode"/>
                <a:cs typeface="Lucida Sans Unicode"/>
              </a:rPr>
              <a:t> </a:t>
            </a:r>
            <a:r>
              <a:rPr sz="2400" spc="175" dirty="0">
                <a:solidFill>
                  <a:srgbClr val="434342"/>
                </a:solidFill>
                <a:latin typeface="Lucida Sans Unicode"/>
                <a:cs typeface="Lucida Sans Unicode"/>
              </a:rPr>
              <a:t>de</a:t>
            </a:r>
            <a:r>
              <a:rPr sz="2400" spc="-110" dirty="0">
                <a:solidFill>
                  <a:srgbClr val="434342"/>
                </a:solidFill>
                <a:latin typeface="Lucida Sans Unicode"/>
                <a:cs typeface="Lucida Sans Unicode"/>
              </a:rPr>
              <a:t> </a:t>
            </a:r>
            <a:r>
              <a:rPr sz="2400" spc="45" dirty="0">
                <a:solidFill>
                  <a:srgbClr val="434342"/>
                </a:solidFill>
                <a:latin typeface="Lucida Sans Unicode"/>
                <a:cs typeface="Lucida Sans Unicode"/>
              </a:rPr>
              <a:t>la</a:t>
            </a:r>
            <a:r>
              <a:rPr sz="2400" spc="-110" dirty="0">
                <a:solidFill>
                  <a:srgbClr val="434342"/>
                </a:solidFill>
                <a:latin typeface="Lucida Sans Unicode"/>
                <a:cs typeface="Lucida Sans Unicode"/>
              </a:rPr>
              <a:t> </a:t>
            </a:r>
            <a:r>
              <a:rPr sz="2400" spc="30" dirty="0">
                <a:solidFill>
                  <a:srgbClr val="434342"/>
                </a:solidFill>
                <a:latin typeface="Lucida Sans Unicode"/>
                <a:cs typeface="Lucida Sans Unicode"/>
              </a:rPr>
              <a:t>corteza</a:t>
            </a:r>
            <a:r>
              <a:rPr sz="2400" spc="-120" dirty="0">
                <a:solidFill>
                  <a:srgbClr val="434342"/>
                </a:solidFill>
                <a:latin typeface="Lucida Sans Unicode"/>
                <a:cs typeface="Lucida Sans Unicode"/>
              </a:rPr>
              <a:t> </a:t>
            </a:r>
            <a:r>
              <a:rPr sz="2400" spc="45" dirty="0">
                <a:solidFill>
                  <a:srgbClr val="434342"/>
                </a:solidFill>
                <a:latin typeface="Lucida Sans Unicode"/>
                <a:cs typeface="Lucida Sans Unicode"/>
              </a:rPr>
              <a:t>occipital </a:t>
            </a:r>
            <a:r>
              <a:rPr sz="2400" spc="-740" dirty="0">
                <a:solidFill>
                  <a:srgbClr val="434342"/>
                </a:solidFill>
                <a:latin typeface="Lucida Sans Unicode"/>
                <a:cs typeface="Lucida Sans Unicode"/>
              </a:rPr>
              <a:t> </a:t>
            </a:r>
            <a:r>
              <a:rPr sz="2400" spc="-40" dirty="0">
                <a:solidFill>
                  <a:srgbClr val="434342"/>
                </a:solidFill>
                <a:latin typeface="Lucida Sans Unicode"/>
                <a:cs typeface="Lucida Sans Unicode"/>
              </a:rPr>
              <a:t>es</a:t>
            </a:r>
            <a:r>
              <a:rPr sz="2400" spc="-110" dirty="0">
                <a:solidFill>
                  <a:srgbClr val="434342"/>
                </a:solidFill>
                <a:latin typeface="Lucida Sans Unicode"/>
                <a:cs typeface="Lucida Sans Unicode"/>
              </a:rPr>
              <a:t> </a:t>
            </a:r>
            <a:r>
              <a:rPr sz="2400" spc="60" dirty="0">
                <a:solidFill>
                  <a:srgbClr val="434342"/>
                </a:solidFill>
                <a:latin typeface="Lucida Sans Unicode"/>
                <a:cs typeface="Lucida Sans Unicode"/>
              </a:rPr>
              <a:t>enteramente</a:t>
            </a:r>
            <a:r>
              <a:rPr sz="2400" spc="-110" dirty="0">
                <a:solidFill>
                  <a:srgbClr val="434342"/>
                </a:solidFill>
                <a:latin typeface="Lucida Sans Unicode"/>
                <a:cs typeface="Lucida Sans Unicode"/>
              </a:rPr>
              <a:t> </a:t>
            </a:r>
            <a:r>
              <a:rPr sz="2400" u="sng" spc="-70" dirty="0">
                <a:solidFill>
                  <a:srgbClr val="434342"/>
                </a:solidFill>
                <a:latin typeface="Lucida Sans Unicode"/>
                <a:cs typeface="Lucida Sans Unicode"/>
              </a:rPr>
              <a:t>visual</a:t>
            </a:r>
            <a:r>
              <a:rPr sz="2400" spc="-70" dirty="0">
                <a:solidFill>
                  <a:srgbClr val="434342"/>
                </a:solidFill>
                <a:latin typeface="Lucida Sans Unicode"/>
                <a:cs typeface="Lucida Sans Unicode"/>
              </a:rPr>
              <a:t>.</a:t>
            </a:r>
            <a:endParaRPr sz="2400">
              <a:latin typeface="Lucida Sans Unicode"/>
              <a:cs typeface="Lucida Sans Unicode"/>
            </a:endParaRPr>
          </a:p>
        </p:txBody>
      </p:sp>
      <p:pic>
        <p:nvPicPr>
          <p:cNvPr id="4" name="object 4"/>
          <p:cNvPicPr/>
          <p:nvPr/>
        </p:nvPicPr>
        <p:blipFill>
          <a:blip r:embed="rId1" cstate="print"/>
          <a:stretch>
            <a:fillRect/>
          </a:stretch>
        </p:blipFill>
        <p:spPr>
          <a:xfrm>
            <a:off x="5406300" y="1651924"/>
            <a:ext cx="3487400" cy="513932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319" y="278165"/>
            <a:ext cx="8595360" cy="903605"/>
          </a:xfrm>
          <a:prstGeom prst="rect">
            <a:avLst/>
          </a:prstGeom>
        </p:spPr>
        <p:txBody>
          <a:bodyPr vert="horz" wrap="square" lIns="0" tIns="365125" rIns="0" bIns="0" rtlCol="0">
            <a:spAutoFit/>
          </a:bodyPr>
          <a:lstStyle/>
          <a:p>
            <a:pPr marR="22225" algn="ctr">
              <a:lnSpc>
                <a:spcPct val="100000"/>
              </a:lnSpc>
              <a:spcBef>
                <a:spcPts val="2875"/>
              </a:spcBef>
            </a:pPr>
            <a:r>
              <a:rPr lang="es-ES_tradnl" spc="-30" dirty="0"/>
              <a:t>Sistema Límbico</a:t>
            </a:r>
            <a:endParaRPr lang="es-ES_tradnl" spc="-30" dirty="0"/>
          </a:p>
        </p:txBody>
      </p:sp>
      <p:sp>
        <p:nvSpPr>
          <p:cNvPr id="3" name="object 3"/>
          <p:cNvSpPr txBox="1"/>
          <p:nvPr/>
        </p:nvSpPr>
        <p:spPr>
          <a:xfrm>
            <a:off x="199390" y="1645920"/>
            <a:ext cx="4797425" cy="4465955"/>
          </a:xfrm>
          <a:prstGeom prst="rect">
            <a:avLst/>
          </a:prstGeom>
        </p:spPr>
        <p:txBody>
          <a:bodyPr vert="horz" wrap="square" lIns="0" tIns="12700" rIns="0" bIns="0" rtlCol="0">
            <a:spAutoFit/>
          </a:bodyPr>
          <a:lstStyle/>
          <a:p>
            <a:pPr marL="12700" marR="5080" algn="just">
              <a:lnSpc>
                <a:spcPct val="100000"/>
              </a:lnSpc>
              <a:spcBef>
                <a:spcPts val="100"/>
              </a:spcBef>
            </a:pPr>
            <a:r>
              <a:rPr sz="2400" spc="-40" dirty="0">
                <a:solidFill>
                  <a:srgbClr val="434342"/>
                </a:solidFill>
                <a:cs typeface="+mn-lt"/>
              </a:rPr>
              <a:t>E</a:t>
            </a:r>
            <a:r>
              <a:rPr lang="es-ES_tradnl" sz="2400" spc="-40" dirty="0">
                <a:solidFill>
                  <a:srgbClr val="434342"/>
                </a:solidFill>
                <a:cs typeface="+mn-lt"/>
              </a:rPr>
              <a:t>l término neuroanatómico </a:t>
            </a:r>
            <a:r>
              <a:rPr lang="es-ES_tradnl" sz="2400" b="1" spc="-40" dirty="0">
                <a:solidFill>
                  <a:srgbClr val="434342"/>
                </a:solidFill>
                <a:cs typeface="+mn-lt"/>
              </a:rPr>
              <a:t>“límbico”</a:t>
            </a:r>
            <a:r>
              <a:rPr lang="es-ES_tradnl" sz="2400" spc="-40" dirty="0">
                <a:solidFill>
                  <a:srgbClr val="434342"/>
                </a:solidFill>
                <a:cs typeface="+mn-lt"/>
              </a:rPr>
              <a:t> fué introducida en 1878 por el anatomista y médico galo </a:t>
            </a:r>
            <a:r>
              <a:rPr lang="es-ES_tradnl" sz="2400" b="1" spc="-40" dirty="0">
                <a:solidFill>
                  <a:srgbClr val="434342"/>
                </a:solidFill>
                <a:cs typeface="+mn-lt"/>
              </a:rPr>
              <a:t>Paul Broca</a:t>
            </a:r>
            <a:r>
              <a:rPr lang="es-ES_tradnl" sz="2400" spc="-40" dirty="0">
                <a:solidFill>
                  <a:srgbClr val="434342"/>
                </a:solidFill>
                <a:cs typeface="+mn-lt"/>
              </a:rPr>
              <a:t> quien lo llamó el “</a:t>
            </a:r>
            <a:r>
              <a:rPr lang="es-ES_tradnl" sz="2400" b="1" spc="-40" dirty="0">
                <a:solidFill>
                  <a:srgbClr val="434342"/>
                </a:solidFill>
                <a:cs typeface="+mn-lt"/>
              </a:rPr>
              <a:t>el grán lóbulo límbico” </a:t>
            </a:r>
            <a:r>
              <a:rPr lang="es-ES_tradnl" sz="2400" spc="-40" dirty="0">
                <a:solidFill>
                  <a:srgbClr val="434342"/>
                </a:solidFill>
                <a:cs typeface="+mn-lt"/>
              </a:rPr>
              <a:t>de “límbus” borde, para referirse al borde curvado del cortex, que incluye al giro cingulado y al giro parahipocampal.</a:t>
            </a:r>
            <a:endParaRPr sz="2400" spc="5" dirty="0">
              <a:solidFill>
                <a:srgbClr val="434342"/>
              </a:solidFill>
              <a:cs typeface="+mn-lt"/>
            </a:endParaRPr>
          </a:p>
          <a:p>
            <a:pPr marL="12700" marR="5080">
              <a:lnSpc>
                <a:spcPct val="100000"/>
              </a:lnSpc>
              <a:spcBef>
                <a:spcPts val="100"/>
              </a:spcBef>
            </a:pPr>
            <a:endParaRPr sz="2400">
              <a:latin typeface="Lucida Sans Unicode"/>
              <a:cs typeface="Lucida Sans Unicode"/>
            </a:endParaRPr>
          </a:p>
          <a:p>
            <a:pPr>
              <a:lnSpc>
                <a:spcPct val="100000"/>
              </a:lnSpc>
              <a:spcBef>
                <a:spcPts val="65"/>
              </a:spcBef>
            </a:pPr>
            <a:endParaRPr sz="2400">
              <a:latin typeface="Lucida Sans Unicode"/>
              <a:cs typeface="Lucida Sans Unicode"/>
            </a:endParaRPr>
          </a:p>
        </p:txBody>
      </p:sp>
      <p:pic>
        <p:nvPicPr>
          <p:cNvPr id="5" name="Picture 4" descr="descarga"/>
          <p:cNvPicPr>
            <a:picLocks noChangeAspect="1"/>
          </p:cNvPicPr>
          <p:nvPr/>
        </p:nvPicPr>
        <p:blipFill>
          <a:blip r:embed="rId1"/>
          <a:stretch>
            <a:fillRect/>
          </a:stretch>
        </p:blipFill>
        <p:spPr>
          <a:xfrm>
            <a:off x="5201285" y="1645920"/>
            <a:ext cx="3671570" cy="244411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319" y="278165"/>
            <a:ext cx="8595360" cy="903605"/>
          </a:xfrm>
          <a:prstGeom prst="rect">
            <a:avLst/>
          </a:prstGeom>
        </p:spPr>
        <p:txBody>
          <a:bodyPr vert="horz" wrap="square" lIns="0" tIns="365125" rIns="0" bIns="0" rtlCol="0">
            <a:spAutoFit/>
          </a:bodyPr>
          <a:lstStyle/>
          <a:p>
            <a:pPr marR="22225" algn="ctr">
              <a:lnSpc>
                <a:spcPct val="100000"/>
              </a:lnSpc>
              <a:spcBef>
                <a:spcPts val="2875"/>
              </a:spcBef>
            </a:pPr>
            <a:r>
              <a:rPr lang="es-ES_tradnl" spc="-30" dirty="0"/>
              <a:t>Sistema Límbico</a:t>
            </a:r>
            <a:endParaRPr lang="es-ES_tradnl" spc="-30" dirty="0"/>
          </a:p>
        </p:txBody>
      </p:sp>
      <p:sp>
        <p:nvSpPr>
          <p:cNvPr id="3" name="object 3"/>
          <p:cNvSpPr txBox="1"/>
          <p:nvPr/>
        </p:nvSpPr>
        <p:spPr>
          <a:xfrm>
            <a:off x="186055" y="1645920"/>
            <a:ext cx="5071110" cy="4826635"/>
          </a:xfrm>
          <a:prstGeom prst="rect">
            <a:avLst/>
          </a:prstGeom>
        </p:spPr>
        <p:txBody>
          <a:bodyPr vert="horz" wrap="square" lIns="0" tIns="12700" rIns="0" bIns="0" rtlCol="0">
            <a:spAutoFit/>
          </a:bodyPr>
          <a:lstStyle/>
          <a:p>
            <a:pPr marL="12700" marR="5080" algn="just">
              <a:lnSpc>
                <a:spcPct val="100000"/>
              </a:lnSpc>
              <a:spcBef>
                <a:spcPts val="100"/>
              </a:spcBef>
            </a:pPr>
            <a:r>
              <a:rPr sz="2400">
                <a:cs typeface="+mn-lt"/>
              </a:rPr>
              <a:t>En la década de 1950, el médico y científico </a:t>
            </a:r>
            <a:r>
              <a:rPr sz="2400" b="1">
                <a:cs typeface="+mn-lt"/>
              </a:rPr>
              <a:t>James Papez</a:t>
            </a:r>
            <a:r>
              <a:rPr sz="2400">
                <a:cs typeface="+mn-lt"/>
              </a:rPr>
              <a:t> propuso una teoría que establecía una conexión entre el sistema límbico y las </a:t>
            </a:r>
            <a:r>
              <a:rPr lang="es-ES_tradnl" sz="2400">
                <a:cs typeface="+mn-lt"/>
              </a:rPr>
              <a:t>em</a:t>
            </a:r>
            <a:r>
              <a:rPr sz="2400">
                <a:cs typeface="+mn-lt"/>
              </a:rPr>
              <a:t>ociones. </a:t>
            </a:r>
            <a:endParaRPr sz="2400">
              <a:cs typeface="+mn-lt"/>
            </a:endParaRPr>
          </a:p>
          <a:p>
            <a:pPr marL="12700" marR="5080" algn="just">
              <a:lnSpc>
                <a:spcPct val="100000"/>
              </a:lnSpc>
              <a:spcBef>
                <a:spcPts val="100"/>
              </a:spcBef>
            </a:pPr>
            <a:r>
              <a:rPr sz="2400">
                <a:cs typeface="+mn-lt"/>
              </a:rPr>
              <a:t>Según la teoría de Papez, varias estructuras cerebrales, incluyendo el hipotálamo, la corteza cingulada, el hipocampo y la amígdala, estaban interconectadas en un circuito conocido como el </a:t>
            </a:r>
            <a:r>
              <a:rPr sz="2400" u="sng">
                <a:cs typeface="+mn-lt"/>
              </a:rPr>
              <a:t>"circuito de Papez". </a:t>
            </a:r>
            <a:endParaRPr sz="2400">
              <a:cs typeface="+mn-lt"/>
            </a:endParaRPr>
          </a:p>
        </p:txBody>
      </p:sp>
      <p:pic>
        <p:nvPicPr>
          <p:cNvPr id="4" name="Picture 3" descr="Imagem2"/>
          <p:cNvPicPr>
            <a:picLocks noChangeAspect="1"/>
          </p:cNvPicPr>
          <p:nvPr/>
        </p:nvPicPr>
        <p:blipFill>
          <a:blip r:embed="rId1"/>
          <a:stretch>
            <a:fillRect/>
          </a:stretch>
        </p:blipFill>
        <p:spPr>
          <a:xfrm>
            <a:off x="5257800" y="1645920"/>
            <a:ext cx="3810000" cy="1885950"/>
          </a:xfrm>
          <a:prstGeom prst="rect">
            <a:avLst/>
          </a:prstGeom>
        </p:spPr>
      </p:pic>
      <p:sp>
        <p:nvSpPr>
          <p:cNvPr id="6" name="Text Box 5"/>
          <p:cNvSpPr txBox="1"/>
          <p:nvPr/>
        </p:nvSpPr>
        <p:spPr>
          <a:xfrm>
            <a:off x="6177915" y="3841115"/>
            <a:ext cx="2831465" cy="2030095"/>
          </a:xfrm>
          <a:prstGeom prst="rect">
            <a:avLst/>
          </a:prstGeom>
          <a:noFill/>
        </p:spPr>
        <p:txBody>
          <a:bodyPr wrap="square" rtlCol="0">
            <a:spAutoFit/>
          </a:bodyPr>
          <a:p>
            <a:pPr algn="just"/>
            <a:r>
              <a:rPr>
                <a:cs typeface="+mn-lt"/>
                <a:sym typeface="+mn-ea"/>
              </a:rPr>
              <a:t>Este circuito se creía que desempeñaba un papel fundamental en la </a:t>
            </a:r>
            <a:r>
              <a:rPr b="1">
                <a:cs typeface="+mn-lt"/>
                <a:sym typeface="+mn-ea"/>
              </a:rPr>
              <a:t>regulación de la experiencia emocional.</a:t>
            </a:r>
            <a:endParaRPr>
              <a:cs typeface="+mn-lt"/>
            </a:endParaRPr>
          </a:p>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319" y="278165"/>
            <a:ext cx="8595360" cy="903605"/>
          </a:xfrm>
          <a:prstGeom prst="rect">
            <a:avLst/>
          </a:prstGeom>
        </p:spPr>
        <p:txBody>
          <a:bodyPr vert="horz" wrap="square" lIns="0" tIns="365125" rIns="0" bIns="0" rtlCol="0">
            <a:spAutoFit/>
          </a:bodyPr>
          <a:lstStyle/>
          <a:p>
            <a:pPr marR="22225" algn="ctr">
              <a:lnSpc>
                <a:spcPct val="100000"/>
              </a:lnSpc>
              <a:spcBef>
                <a:spcPts val="2875"/>
              </a:spcBef>
            </a:pPr>
            <a:r>
              <a:rPr lang="es-ES_tradnl" spc="-30" dirty="0"/>
              <a:t>Sistema Límbico</a:t>
            </a:r>
            <a:endParaRPr lang="es-ES_tradnl" spc="-30" dirty="0"/>
          </a:p>
        </p:txBody>
      </p:sp>
      <p:sp>
        <p:nvSpPr>
          <p:cNvPr id="3" name="object 3"/>
          <p:cNvSpPr txBox="1"/>
          <p:nvPr/>
        </p:nvSpPr>
        <p:spPr>
          <a:xfrm>
            <a:off x="186055" y="1645920"/>
            <a:ext cx="5591810" cy="5591175"/>
          </a:xfrm>
          <a:prstGeom prst="rect">
            <a:avLst/>
          </a:prstGeom>
        </p:spPr>
        <p:txBody>
          <a:bodyPr vert="horz" wrap="square" lIns="0" tIns="12700" rIns="0" bIns="0" rtlCol="0">
            <a:spAutoFit/>
          </a:bodyPr>
          <a:lstStyle/>
          <a:p>
            <a:pPr marL="12700" marR="5080" algn="just">
              <a:lnSpc>
                <a:spcPct val="100000"/>
              </a:lnSpc>
              <a:spcBef>
                <a:spcPts val="100"/>
              </a:spcBef>
            </a:pPr>
            <a:r>
              <a:rPr sz="2400">
                <a:cs typeface="+mn-lt"/>
              </a:rPr>
              <a:t>El término </a:t>
            </a:r>
            <a:r>
              <a:rPr sz="2400" b="1" u="sng">
                <a:cs typeface="+mn-lt"/>
              </a:rPr>
              <a:t>sistema límbico</a:t>
            </a:r>
            <a:r>
              <a:rPr sz="2400" b="1">
                <a:cs typeface="+mn-lt"/>
              </a:rPr>
              <a:t> </a:t>
            </a:r>
            <a:r>
              <a:rPr sz="2400">
                <a:cs typeface="+mn-lt"/>
              </a:rPr>
              <a:t> se originó a partir de la hipótesis propuesta por </a:t>
            </a:r>
            <a:r>
              <a:rPr sz="2400" b="1">
                <a:cs typeface="+mn-lt"/>
              </a:rPr>
              <a:t>Paul Maclean </a:t>
            </a:r>
            <a:r>
              <a:rPr sz="2400">
                <a:cs typeface="+mn-lt"/>
              </a:rPr>
              <a:t>en 1952, quien argumentó que existe un </a:t>
            </a:r>
            <a:r>
              <a:rPr sz="2400" u="sng">
                <a:cs typeface="+mn-lt"/>
              </a:rPr>
              <a:t>conjunto de estructuras neuronales, funcionando como sistema</a:t>
            </a:r>
            <a:r>
              <a:rPr sz="2400">
                <a:cs typeface="+mn-lt"/>
              </a:rPr>
              <a:t>, que es de importancia central para la </a:t>
            </a:r>
            <a:r>
              <a:rPr sz="2400" u="sng">
                <a:cs typeface="+mn-lt"/>
              </a:rPr>
              <a:t>emoción</a:t>
            </a:r>
            <a:r>
              <a:rPr sz="2400">
                <a:cs typeface="+mn-lt"/>
              </a:rPr>
              <a:t>. </a:t>
            </a:r>
            <a:endParaRPr sz="2400">
              <a:cs typeface="+mn-lt"/>
            </a:endParaRPr>
          </a:p>
          <a:p>
            <a:pPr marL="12700" marR="5080" algn="just">
              <a:lnSpc>
                <a:spcPct val="100000"/>
              </a:lnSpc>
              <a:spcBef>
                <a:spcPts val="100"/>
              </a:spcBef>
            </a:pPr>
            <a:r>
              <a:rPr sz="2400">
                <a:cs typeface="+mn-lt"/>
              </a:rPr>
              <a:t>Están ubicadas alrededor de la frontera o borde entre el telencéfalo y el diencéfalo, de ahí el término límbico, en latín limbus significa “borde”.</a:t>
            </a:r>
            <a:endParaRPr sz="2400">
              <a:cs typeface="+mn-lt"/>
            </a:endParaRPr>
          </a:p>
          <a:p>
            <a:pPr marL="12700" marR="5080" algn="just">
              <a:lnSpc>
                <a:spcPct val="100000"/>
              </a:lnSpc>
              <a:spcBef>
                <a:spcPts val="100"/>
              </a:spcBef>
            </a:pPr>
            <a:endParaRPr sz="2400">
              <a:cs typeface="+mn-lt"/>
            </a:endParaRPr>
          </a:p>
          <a:p>
            <a:pPr marL="12700" marR="5080" algn="just">
              <a:lnSpc>
                <a:spcPct val="100000"/>
              </a:lnSpc>
              <a:spcBef>
                <a:spcPts val="100"/>
              </a:spcBef>
            </a:pPr>
            <a:endParaRPr sz="2400">
              <a:cs typeface="+mn-lt"/>
            </a:endParaRPr>
          </a:p>
        </p:txBody>
      </p:sp>
      <p:pic>
        <p:nvPicPr>
          <p:cNvPr id="5" name="Picture 4" descr="descarga (1)"/>
          <p:cNvPicPr>
            <a:picLocks noChangeAspect="1"/>
          </p:cNvPicPr>
          <p:nvPr/>
        </p:nvPicPr>
        <p:blipFill>
          <a:blip r:embed="rId1"/>
          <a:stretch>
            <a:fillRect/>
          </a:stretch>
        </p:blipFill>
        <p:spPr>
          <a:xfrm>
            <a:off x="5819140" y="1646555"/>
            <a:ext cx="3203575" cy="174434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319" y="278165"/>
            <a:ext cx="8595360" cy="903605"/>
          </a:xfrm>
          <a:prstGeom prst="rect">
            <a:avLst/>
          </a:prstGeom>
        </p:spPr>
        <p:txBody>
          <a:bodyPr vert="horz" wrap="square" lIns="0" tIns="365125" rIns="0" bIns="0" rtlCol="0">
            <a:spAutoFit/>
          </a:bodyPr>
          <a:lstStyle/>
          <a:p>
            <a:pPr marR="22225" algn="ctr">
              <a:lnSpc>
                <a:spcPct val="100000"/>
              </a:lnSpc>
              <a:spcBef>
                <a:spcPts val="2875"/>
              </a:spcBef>
            </a:pPr>
            <a:r>
              <a:rPr lang="es-ES_tradnl" spc="-30" dirty="0"/>
              <a:t>Sistema Límbico</a:t>
            </a:r>
            <a:endParaRPr lang="es-ES_tradnl" spc="-30" dirty="0"/>
          </a:p>
        </p:txBody>
      </p:sp>
      <p:sp>
        <p:nvSpPr>
          <p:cNvPr id="3" name="object 3"/>
          <p:cNvSpPr txBox="1"/>
          <p:nvPr/>
        </p:nvSpPr>
        <p:spPr>
          <a:xfrm>
            <a:off x="199390" y="1690370"/>
            <a:ext cx="5389880" cy="759460"/>
          </a:xfrm>
          <a:prstGeom prst="rect">
            <a:avLst/>
          </a:prstGeom>
        </p:spPr>
        <p:txBody>
          <a:bodyPr vert="horz" wrap="square" lIns="0" tIns="12700" rIns="0" bIns="0" rtlCol="0">
            <a:spAutoFit/>
          </a:bodyPr>
          <a:lstStyle/>
          <a:p>
            <a:pPr marL="12700" marR="5080">
              <a:lnSpc>
                <a:spcPct val="100000"/>
              </a:lnSpc>
              <a:spcBef>
                <a:spcPts val="100"/>
              </a:spcBef>
            </a:pPr>
            <a:endParaRPr sz="2400">
              <a:latin typeface="Lucida Sans Unicode"/>
              <a:cs typeface="Lucida Sans Unicode"/>
            </a:endParaRPr>
          </a:p>
          <a:p>
            <a:pPr>
              <a:lnSpc>
                <a:spcPct val="100000"/>
              </a:lnSpc>
              <a:spcBef>
                <a:spcPts val="65"/>
              </a:spcBef>
            </a:pPr>
            <a:endParaRPr sz="2400">
              <a:latin typeface="Lucida Sans Unicode"/>
              <a:cs typeface="Lucida Sans Unicode"/>
            </a:endParaRPr>
          </a:p>
        </p:txBody>
      </p:sp>
      <p:pic>
        <p:nvPicPr>
          <p:cNvPr id="4" name="Picture 3" descr="The_Limbic_System_and_Nearby_Structures_-_John_Taylor"/>
          <p:cNvPicPr>
            <a:picLocks noChangeAspect="1"/>
          </p:cNvPicPr>
          <p:nvPr/>
        </p:nvPicPr>
        <p:blipFill>
          <a:blip r:embed="rId1"/>
          <a:stretch>
            <a:fillRect/>
          </a:stretch>
        </p:blipFill>
        <p:spPr>
          <a:xfrm>
            <a:off x="293370" y="0"/>
            <a:ext cx="8618855" cy="68580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319" y="278165"/>
            <a:ext cx="8595360" cy="1362710"/>
          </a:xfrm>
          <a:prstGeom prst="rect">
            <a:avLst/>
          </a:prstGeom>
        </p:spPr>
        <p:txBody>
          <a:bodyPr vert="horz" wrap="square" lIns="0" tIns="393700" rIns="0" bIns="0" rtlCol="0">
            <a:spAutoFit/>
          </a:bodyPr>
          <a:lstStyle/>
          <a:p>
            <a:pPr marR="22860" algn="ctr">
              <a:lnSpc>
                <a:spcPct val="100000"/>
              </a:lnSpc>
              <a:spcBef>
                <a:spcPts val="3100"/>
              </a:spcBef>
            </a:pPr>
            <a:r>
              <a:rPr lang="es-ES_tradnl" sz="3150" spc="-30" dirty="0">
                <a:sym typeface="+mn-ea"/>
              </a:rPr>
              <a:t>Sistema Límbico</a:t>
            </a:r>
            <a:br>
              <a:rPr lang="es-ES_tradnl" sz="3150" spc="-30" dirty="0"/>
            </a:br>
            <a:endParaRPr sz="3150"/>
          </a:p>
        </p:txBody>
      </p:sp>
      <p:sp>
        <p:nvSpPr>
          <p:cNvPr id="3" name="object 3"/>
          <p:cNvSpPr txBox="1"/>
          <p:nvPr/>
        </p:nvSpPr>
        <p:spPr>
          <a:xfrm>
            <a:off x="177800" y="1616710"/>
            <a:ext cx="3867785" cy="4906645"/>
          </a:xfrm>
          <a:prstGeom prst="rect">
            <a:avLst/>
          </a:prstGeom>
        </p:spPr>
        <p:txBody>
          <a:bodyPr vert="horz" wrap="square" lIns="0" tIns="83820" rIns="0" bIns="0" rtlCol="0">
            <a:spAutoFit/>
          </a:bodyPr>
          <a:lstStyle/>
          <a:p>
            <a:pPr marL="12700" marR="281940" algn="just">
              <a:lnSpc>
                <a:spcPts val="2300"/>
              </a:lnSpc>
              <a:spcBef>
                <a:spcPts val="660"/>
              </a:spcBef>
            </a:pPr>
            <a:r>
              <a:rPr sz="2400" spc="-155" dirty="0">
                <a:solidFill>
                  <a:srgbClr val="434342"/>
                </a:solidFill>
                <a:cs typeface="+mn-lt"/>
              </a:rPr>
              <a:t>E</a:t>
            </a:r>
            <a:r>
              <a:rPr sz="2400" spc="-80" dirty="0">
                <a:solidFill>
                  <a:srgbClr val="434342"/>
                </a:solidFill>
                <a:cs typeface="+mn-lt"/>
              </a:rPr>
              <a:t>l</a:t>
            </a:r>
            <a:r>
              <a:rPr sz="2400" spc="-95" dirty="0">
                <a:solidFill>
                  <a:srgbClr val="434342"/>
                </a:solidFill>
                <a:cs typeface="+mn-lt"/>
              </a:rPr>
              <a:t> </a:t>
            </a:r>
            <a:r>
              <a:rPr sz="2400" b="1" spc="-30" dirty="0">
                <a:solidFill>
                  <a:srgbClr val="434342"/>
                </a:solidFill>
                <a:cs typeface="+mn-lt"/>
              </a:rPr>
              <a:t>sistem</a:t>
            </a:r>
            <a:r>
              <a:rPr sz="2400" b="1" spc="-25" dirty="0">
                <a:solidFill>
                  <a:srgbClr val="434342"/>
                </a:solidFill>
                <a:cs typeface="+mn-lt"/>
              </a:rPr>
              <a:t>a</a:t>
            </a:r>
            <a:r>
              <a:rPr sz="2400" b="1" spc="-5" dirty="0">
                <a:solidFill>
                  <a:srgbClr val="434342"/>
                </a:solidFill>
                <a:cs typeface="+mn-lt"/>
              </a:rPr>
              <a:t> </a:t>
            </a:r>
            <a:r>
              <a:rPr sz="2400" b="1" spc="25" dirty="0">
                <a:solidFill>
                  <a:srgbClr val="434342"/>
                </a:solidFill>
                <a:cs typeface="+mn-lt"/>
              </a:rPr>
              <a:t>límbic</a:t>
            </a:r>
            <a:r>
              <a:rPr sz="2400" b="1" spc="40" dirty="0">
                <a:solidFill>
                  <a:srgbClr val="434342"/>
                </a:solidFill>
                <a:cs typeface="+mn-lt"/>
              </a:rPr>
              <a:t>o</a:t>
            </a:r>
            <a:r>
              <a:rPr sz="2400" b="1" spc="35" dirty="0">
                <a:solidFill>
                  <a:srgbClr val="434342"/>
                </a:solidFill>
                <a:cs typeface="+mn-lt"/>
              </a:rPr>
              <a:t> </a:t>
            </a:r>
            <a:r>
              <a:rPr sz="2400" spc="-45" dirty="0">
                <a:solidFill>
                  <a:srgbClr val="434342"/>
                </a:solidFill>
                <a:cs typeface="+mn-lt"/>
              </a:rPr>
              <a:t>e</a:t>
            </a:r>
            <a:r>
              <a:rPr sz="2400" spc="-35" dirty="0">
                <a:solidFill>
                  <a:srgbClr val="434342"/>
                </a:solidFill>
                <a:cs typeface="+mn-lt"/>
              </a:rPr>
              <a:t>s</a:t>
            </a:r>
            <a:r>
              <a:rPr sz="2400" spc="-105" dirty="0">
                <a:solidFill>
                  <a:srgbClr val="434342"/>
                </a:solidFill>
                <a:cs typeface="+mn-lt"/>
              </a:rPr>
              <a:t> </a:t>
            </a:r>
            <a:r>
              <a:rPr sz="2400" spc="-30" dirty="0">
                <a:solidFill>
                  <a:srgbClr val="434342"/>
                </a:solidFill>
                <a:cs typeface="+mn-lt"/>
              </a:rPr>
              <a:t>un  </a:t>
            </a:r>
            <a:r>
              <a:rPr sz="2400" spc="-15" dirty="0">
                <a:solidFill>
                  <a:srgbClr val="434342"/>
                </a:solidFill>
                <a:cs typeface="+mn-lt"/>
              </a:rPr>
              <a:t>circuito </a:t>
            </a:r>
            <a:r>
              <a:rPr sz="2400" spc="175" dirty="0">
                <a:solidFill>
                  <a:srgbClr val="434342"/>
                </a:solidFill>
                <a:cs typeface="+mn-lt"/>
              </a:rPr>
              <a:t>de </a:t>
            </a:r>
            <a:r>
              <a:rPr sz="2400" spc="-50" dirty="0">
                <a:solidFill>
                  <a:srgbClr val="434342"/>
                </a:solidFill>
                <a:cs typeface="+mn-lt"/>
              </a:rPr>
              <a:t>estructuras </a:t>
            </a:r>
            <a:r>
              <a:rPr sz="2400" spc="-45" dirty="0">
                <a:solidFill>
                  <a:srgbClr val="434342"/>
                </a:solidFill>
                <a:cs typeface="+mn-lt"/>
              </a:rPr>
              <a:t> </a:t>
            </a:r>
            <a:r>
              <a:rPr sz="2400" spc="175" dirty="0">
                <a:solidFill>
                  <a:srgbClr val="434342"/>
                </a:solidFill>
                <a:cs typeface="+mn-lt"/>
              </a:rPr>
              <a:t>de</a:t>
            </a:r>
            <a:r>
              <a:rPr sz="2400" spc="-110" dirty="0">
                <a:solidFill>
                  <a:srgbClr val="434342"/>
                </a:solidFill>
                <a:cs typeface="+mn-lt"/>
              </a:rPr>
              <a:t> </a:t>
            </a:r>
            <a:r>
              <a:rPr sz="2400" spc="45" dirty="0">
                <a:solidFill>
                  <a:srgbClr val="434342"/>
                </a:solidFill>
                <a:cs typeface="+mn-lt"/>
              </a:rPr>
              <a:t>la</a:t>
            </a:r>
            <a:r>
              <a:rPr sz="2400" spc="-110" dirty="0">
                <a:solidFill>
                  <a:srgbClr val="434342"/>
                </a:solidFill>
                <a:cs typeface="+mn-lt"/>
              </a:rPr>
              <a:t> </a:t>
            </a:r>
            <a:r>
              <a:rPr sz="2400" spc="10" dirty="0">
                <a:solidFill>
                  <a:srgbClr val="434342"/>
                </a:solidFill>
                <a:cs typeface="+mn-lt"/>
              </a:rPr>
              <a:t>línea</a:t>
            </a:r>
            <a:r>
              <a:rPr sz="2400" spc="-105" dirty="0">
                <a:solidFill>
                  <a:srgbClr val="434342"/>
                </a:solidFill>
                <a:cs typeface="+mn-lt"/>
              </a:rPr>
              <a:t> </a:t>
            </a:r>
            <a:r>
              <a:rPr sz="2400" spc="85" dirty="0">
                <a:solidFill>
                  <a:srgbClr val="434342"/>
                </a:solidFill>
                <a:cs typeface="+mn-lt"/>
              </a:rPr>
              <a:t>media</a:t>
            </a:r>
            <a:r>
              <a:rPr sz="2400" spc="-114" dirty="0">
                <a:solidFill>
                  <a:srgbClr val="434342"/>
                </a:solidFill>
                <a:cs typeface="+mn-lt"/>
              </a:rPr>
              <a:t> </a:t>
            </a:r>
            <a:r>
              <a:rPr sz="2400" spc="100" dirty="0">
                <a:solidFill>
                  <a:srgbClr val="434342"/>
                </a:solidFill>
                <a:cs typeface="+mn-lt"/>
              </a:rPr>
              <a:t>que</a:t>
            </a:r>
            <a:r>
              <a:rPr lang="es-ES_tradnl" sz="2400" spc="100" dirty="0">
                <a:solidFill>
                  <a:srgbClr val="434342"/>
                </a:solidFill>
                <a:cs typeface="+mn-lt"/>
              </a:rPr>
              <a:t> </a:t>
            </a:r>
            <a:r>
              <a:rPr sz="2400" spc="75" dirty="0">
                <a:solidFill>
                  <a:srgbClr val="434342"/>
                </a:solidFill>
                <a:cs typeface="+mn-lt"/>
              </a:rPr>
              <a:t>rodean</a:t>
            </a:r>
            <a:r>
              <a:rPr sz="2400" spc="-130" dirty="0">
                <a:solidFill>
                  <a:srgbClr val="434342"/>
                </a:solidFill>
                <a:cs typeface="+mn-lt"/>
              </a:rPr>
              <a:t> </a:t>
            </a:r>
            <a:r>
              <a:rPr sz="2400" dirty="0">
                <a:solidFill>
                  <a:srgbClr val="434342"/>
                </a:solidFill>
                <a:cs typeface="+mn-lt"/>
              </a:rPr>
              <a:t>el</a:t>
            </a:r>
            <a:r>
              <a:rPr sz="2400" spc="-95" dirty="0">
                <a:solidFill>
                  <a:srgbClr val="434342"/>
                </a:solidFill>
                <a:cs typeface="+mn-lt"/>
              </a:rPr>
              <a:t> </a:t>
            </a:r>
            <a:r>
              <a:rPr sz="2400" b="1" spc="80" dirty="0">
                <a:solidFill>
                  <a:srgbClr val="434342"/>
                </a:solidFill>
                <a:cs typeface="+mn-lt"/>
              </a:rPr>
              <a:t>tálamo</a:t>
            </a:r>
            <a:r>
              <a:rPr lang="es-ES_tradnl" sz="2400" b="1" spc="80" dirty="0">
                <a:solidFill>
                  <a:srgbClr val="434342"/>
                </a:solidFill>
                <a:cs typeface="+mn-lt"/>
              </a:rPr>
              <a:t>. </a:t>
            </a:r>
            <a:endParaRPr sz="2400" spc="-105" dirty="0">
              <a:solidFill>
                <a:srgbClr val="434342"/>
              </a:solidFill>
              <a:cs typeface="+mn-lt"/>
            </a:endParaRPr>
          </a:p>
          <a:p>
            <a:pPr marL="12700" marR="281940" algn="just">
              <a:lnSpc>
                <a:spcPts val="2300"/>
              </a:lnSpc>
              <a:spcBef>
                <a:spcPts val="660"/>
              </a:spcBef>
            </a:pPr>
            <a:r>
              <a:rPr sz="2400" spc="35" dirty="0">
                <a:solidFill>
                  <a:srgbClr val="434342"/>
                </a:solidFill>
                <a:cs typeface="+mn-lt"/>
              </a:rPr>
              <a:t>Particip</a:t>
            </a:r>
            <a:r>
              <a:rPr sz="2400" spc="50" dirty="0">
                <a:solidFill>
                  <a:srgbClr val="434342"/>
                </a:solidFill>
                <a:cs typeface="+mn-lt"/>
              </a:rPr>
              <a:t>a</a:t>
            </a:r>
            <a:r>
              <a:rPr sz="2400" spc="-105" dirty="0">
                <a:solidFill>
                  <a:srgbClr val="434342"/>
                </a:solidFill>
                <a:cs typeface="+mn-lt"/>
              </a:rPr>
              <a:t> </a:t>
            </a:r>
            <a:r>
              <a:rPr sz="2400" spc="85" dirty="0">
                <a:solidFill>
                  <a:srgbClr val="434342"/>
                </a:solidFill>
                <a:cs typeface="+mn-lt"/>
              </a:rPr>
              <a:t>e</a:t>
            </a:r>
            <a:r>
              <a:rPr sz="2400" spc="100" dirty="0">
                <a:solidFill>
                  <a:srgbClr val="434342"/>
                </a:solidFill>
                <a:cs typeface="+mn-lt"/>
              </a:rPr>
              <a:t>n</a:t>
            </a:r>
            <a:r>
              <a:rPr sz="2400" spc="-105" dirty="0">
                <a:solidFill>
                  <a:srgbClr val="434342"/>
                </a:solidFill>
                <a:cs typeface="+mn-lt"/>
              </a:rPr>
              <a:t> </a:t>
            </a:r>
            <a:r>
              <a:rPr sz="2400" spc="45" dirty="0">
                <a:solidFill>
                  <a:srgbClr val="434342"/>
                </a:solidFill>
                <a:cs typeface="+mn-lt"/>
              </a:rPr>
              <a:t>la</a:t>
            </a:r>
            <a:r>
              <a:rPr lang="es-ES_tradnl" sz="2400" spc="45" dirty="0">
                <a:solidFill>
                  <a:srgbClr val="434342"/>
                </a:solidFill>
                <a:cs typeface="+mn-lt"/>
              </a:rPr>
              <a:t> </a:t>
            </a:r>
            <a:r>
              <a:rPr sz="2400" spc="25" dirty="0">
                <a:solidFill>
                  <a:srgbClr val="434342"/>
                </a:solidFill>
                <a:cs typeface="+mn-lt"/>
              </a:rPr>
              <a:t>regulación </a:t>
            </a:r>
            <a:r>
              <a:rPr sz="2400" spc="175" dirty="0">
                <a:solidFill>
                  <a:srgbClr val="434342"/>
                </a:solidFill>
                <a:cs typeface="+mn-lt"/>
              </a:rPr>
              <a:t>de </a:t>
            </a:r>
            <a:r>
              <a:rPr sz="2400" spc="-70" dirty="0">
                <a:solidFill>
                  <a:srgbClr val="434342"/>
                </a:solidFill>
                <a:cs typeface="+mn-lt"/>
              </a:rPr>
              <a:t>las </a:t>
            </a:r>
            <a:r>
              <a:rPr sz="2400" spc="-65" dirty="0">
                <a:solidFill>
                  <a:srgbClr val="434342"/>
                </a:solidFill>
                <a:cs typeface="+mn-lt"/>
              </a:rPr>
              <a:t> </a:t>
            </a:r>
            <a:r>
              <a:rPr sz="2400" spc="75" dirty="0">
                <a:solidFill>
                  <a:srgbClr val="434342"/>
                </a:solidFill>
                <a:cs typeface="+mn-lt"/>
              </a:rPr>
              <a:t>conductas</a:t>
            </a:r>
            <a:r>
              <a:rPr sz="2400" spc="-155" dirty="0">
                <a:solidFill>
                  <a:srgbClr val="434342"/>
                </a:solidFill>
                <a:cs typeface="+mn-lt"/>
              </a:rPr>
              <a:t> </a:t>
            </a:r>
            <a:r>
              <a:rPr sz="2400" spc="35" dirty="0">
                <a:solidFill>
                  <a:srgbClr val="434342"/>
                </a:solidFill>
                <a:cs typeface="+mn-lt"/>
              </a:rPr>
              <a:t>motivadas</a:t>
            </a:r>
            <a:endParaRPr sz="2400">
              <a:cs typeface="+mn-lt"/>
            </a:endParaRPr>
          </a:p>
          <a:p>
            <a:pPr marL="12700" marR="5080" algn="just">
              <a:lnSpc>
                <a:spcPct val="80000"/>
              </a:lnSpc>
              <a:spcBef>
                <a:spcPts val="25"/>
              </a:spcBef>
            </a:pPr>
            <a:r>
              <a:rPr sz="2400" spc="75" dirty="0">
                <a:solidFill>
                  <a:srgbClr val="434342"/>
                </a:solidFill>
                <a:cs typeface="+mn-lt"/>
              </a:rPr>
              <a:t>que</a:t>
            </a:r>
            <a:r>
              <a:rPr sz="2400" spc="-110" dirty="0">
                <a:solidFill>
                  <a:srgbClr val="434342"/>
                </a:solidFill>
                <a:cs typeface="+mn-lt"/>
              </a:rPr>
              <a:t> </a:t>
            </a:r>
            <a:r>
              <a:rPr sz="2400" dirty="0">
                <a:solidFill>
                  <a:srgbClr val="434342"/>
                </a:solidFill>
                <a:cs typeface="+mn-lt"/>
              </a:rPr>
              <a:t>incluyen</a:t>
            </a:r>
            <a:r>
              <a:rPr sz="2400" spc="-110" dirty="0">
                <a:solidFill>
                  <a:srgbClr val="434342"/>
                </a:solidFill>
                <a:cs typeface="+mn-lt"/>
              </a:rPr>
              <a:t> </a:t>
            </a:r>
            <a:r>
              <a:rPr sz="2400" spc="-70" dirty="0">
                <a:solidFill>
                  <a:srgbClr val="434342"/>
                </a:solidFill>
                <a:cs typeface="+mn-lt"/>
              </a:rPr>
              <a:t>las</a:t>
            </a:r>
            <a:r>
              <a:rPr sz="2400" spc="-95" dirty="0">
                <a:solidFill>
                  <a:srgbClr val="434342"/>
                </a:solidFill>
                <a:cs typeface="+mn-lt"/>
              </a:rPr>
              <a:t> </a:t>
            </a:r>
            <a:r>
              <a:rPr sz="2400" b="1" spc="35" dirty="0">
                <a:solidFill>
                  <a:srgbClr val="434342"/>
                </a:solidFill>
                <a:cs typeface="+mn-lt"/>
              </a:rPr>
              <a:t>cuatro </a:t>
            </a:r>
            <a:r>
              <a:rPr sz="2400" b="1" spc="-650" dirty="0">
                <a:solidFill>
                  <a:srgbClr val="434342"/>
                </a:solidFill>
                <a:cs typeface="+mn-lt"/>
              </a:rPr>
              <a:t> </a:t>
            </a:r>
            <a:r>
              <a:rPr sz="2400" b="1" spc="-315" dirty="0">
                <a:solidFill>
                  <a:srgbClr val="434342"/>
                </a:solidFill>
                <a:cs typeface="+mn-lt"/>
              </a:rPr>
              <a:t>F</a:t>
            </a:r>
            <a:r>
              <a:rPr sz="2400" b="1" spc="-5" dirty="0">
                <a:solidFill>
                  <a:srgbClr val="434342"/>
                </a:solidFill>
                <a:cs typeface="+mn-lt"/>
              </a:rPr>
              <a:t> </a:t>
            </a:r>
            <a:r>
              <a:rPr sz="2400" b="1" spc="160" dirty="0">
                <a:solidFill>
                  <a:srgbClr val="434342"/>
                </a:solidFill>
                <a:cs typeface="+mn-lt"/>
              </a:rPr>
              <a:t>d</a:t>
            </a:r>
            <a:r>
              <a:rPr sz="2400" b="1" spc="150" dirty="0">
                <a:solidFill>
                  <a:srgbClr val="434342"/>
                </a:solidFill>
                <a:cs typeface="+mn-lt"/>
              </a:rPr>
              <a:t>e</a:t>
            </a:r>
            <a:r>
              <a:rPr sz="2400" b="1" dirty="0">
                <a:solidFill>
                  <a:srgbClr val="434342"/>
                </a:solidFill>
                <a:cs typeface="+mn-lt"/>
              </a:rPr>
              <a:t> </a:t>
            </a:r>
            <a:r>
              <a:rPr sz="2400" b="1" spc="70" dirty="0">
                <a:solidFill>
                  <a:srgbClr val="434342"/>
                </a:solidFill>
                <a:cs typeface="+mn-lt"/>
              </a:rPr>
              <a:t>la</a:t>
            </a:r>
            <a:r>
              <a:rPr lang="es-ES_tradnl" sz="2400" b="1" spc="70" dirty="0">
                <a:solidFill>
                  <a:srgbClr val="434342"/>
                </a:solidFill>
                <a:cs typeface="+mn-lt"/>
              </a:rPr>
              <a:t> </a:t>
            </a:r>
            <a:r>
              <a:rPr sz="2400" b="1" spc="25" dirty="0">
                <a:solidFill>
                  <a:srgbClr val="434342"/>
                </a:solidFill>
                <a:cs typeface="+mn-lt"/>
              </a:rPr>
              <a:t>motivación</a:t>
            </a:r>
            <a:r>
              <a:rPr sz="2400" spc="25" dirty="0">
                <a:solidFill>
                  <a:srgbClr val="434342"/>
                </a:solidFill>
                <a:cs typeface="+mn-lt"/>
              </a:rPr>
              <a:t>:</a:t>
            </a:r>
            <a:endParaRPr sz="2400" spc="25" dirty="0">
              <a:solidFill>
                <a:srgbClr val="434342"/>
              </a:solidFill>
              <a:cs typeface="+mn-lt"/>
            </a:endParaRPr>
          </a:p>
          <a:p>
            <a:pPr marL="12700" marR="5080" algn="just">
              <a:lnSpc>
                <a:spcPct val="80000"/>
              </a:lnSpc>
              <a:spcBef>
                <a:spcPts val="25"/>
              </a:spcBef>
            </a:pPr>
            <a:endParaRPr sz="2400" spc="25" dirty="0">
              <a:solidFill>
                <a:srgbClr val="434342"/>
              </a:solidFill>
              <a:cs typeface="+mn-lt"/>
            </a:endParaRPr>
          </a:p>
          <a:p>
            <a:pPr marL="12700" marR="5080" algn="just">
              <a:lnSpc>
                <a:spcPct val="80000"/>
              </a:lnSpc>
              <a:spcBef>
                <a:spcPts val="25"/>
              </a:spcBef>
            </a:pPr>
            <a:r>
              <a:rPr sz="2400" spc="-140" dirty="0">
                <a:solidFill>
                  <a:srgbClr val="434342"/>
                </a:solidFill>
                <a:cs typeface="+mn-lt"/>
              </a:rPr>
              <a:t>huir </a:t>
            </a:r>
            <a:r>
              <a:rPr sz="2400" spc="-135" dirty="0">
                <a:solidFill>
                  <a:srgbClr val="434342"/>
                </a:solidFill>
                <a:cs typeface="+mn-lt"/>
              </a:rPr>
              <a:t> </a:t>
            </a:r>
            <a:r>
              <a:rPr sz="2400" spc="-40" dirty="0">
                <a:solidFill>
                  <a:srgbClr val="434342"/>
                </a:solidFill>
                <a:cs typeface="+mn-lt"/>
              </a:rPr>
              <a:t>(«fleeing»), </a:t>
            </a:r>
            <a:endParaRPr sz="2400" spc="-40" dirty="0">
              <a:solidFill>
                <a:srgbClr val="434342"/>
              </a:solidFill>
              <a:cs typeface="+mn-lt"/>
            </a:endParaRPr>
          </a:p>
          <a:p>
            <a:pPr marL="12700" marR="5080" algn="just">
              <a:lnSpc>
                <a:spcPct val="80000"/>
              </a:lnSpc>
              <a:spcBef>
                <a:spcPts val="25"/>
              </a:spcBef>
            </a:pPr>
            <a:r>
              <a:rPr sz="2400" spc="70" dirty="0">
                <a:solidFill>
                  <a:srgbClr val="434342"/>
                </a:solidFill>
                <a:cs typeface="+mn-lt"/>
              </a:rPr>
              <a:t>comer </a:t>
            </a:r>
            <a:r>
              <a:rPr sz="2400" spc="-745" dirty="0">
                <a:solidFill>
                  <a:srgbClr val="434342"/>
                </a:solidFill>
                <a:cs typeface="+mn-lt"/>
              </a:rPr>
              <a:t> </a:t>
            </a:r>
            <a:r>
              <a:rPr sz="2400" dirty="0">
                <a:solidFill>
                  <a:srgbClr val="434342"/>
                </a:solidFill>
                <a:cs typeface="+mn-lt"/>
              </a:rPr>
              <a:t>(«feeding»)</a:t>
            </a:r>
            <a:r>
              <a:rPr sz="2400" spc="-160" dirty="0">
                <a:solidFill>
                  <a:srgbClr val="434342"/>
                </a:solidFill>
                <a:cs typeface="+mn-lt"/>
              </a:rPr>
              <a:t> </a:t>
            </a:r>
            <a:endParaRPr sz="2400" spc="-160" dirty="0">
              <a:solidFill>
                <a:srgbClr val="434342"/>
              </a:solidFill>
              <a:cs typeface="+mn-lt"/>
            </a:endParaRPr>
          </a:p>
          <a:p>
            <a:pPr marL="12700" marR="5080" algn="just">
              <a:lnSpc>
                <a:spcPct val="80000"/>
              </a:lnSpc>
              <a:spcBef>
                <a:spcPts val="25"/>
              </a:spcBef>
            </a:pPr>
            <a:r>
              <a:rPr sz="2400" spc="10" dirty="0">
                <a:solidFill>
                  <a:srgbClr val="434342"/>
                </a:solidFill>
                <a:cs typeface="+mn-lt"/>
              </a:rPr>
              <a:t>luchar</a:t>
            </a:r>
            <a:r>
              <a:rPr lang="es-ES_tradnl" sz="2400" spc="10" dirty="0">
                <a:solidFill>
                  <a:srgbClr val="434342"/>
                </a:solidFill>
                <a:cs typeface="+mn-lt"/>
              </a:rPr>
              <a:t> </a:t>
            </a:r>
            <a:r>
              <a:rPr sz="2400" spc="-70" dirty="0">
                <a:solidFill>
                  <a:srgbClr val="434342"/>
                </a:solidFill>
                <a:cs typeface="+mn-lt"/>
              </a:rPr>
              <a:t>(«fighting»</a:t>
            </a:r>
            <a:r>
              <a:rPr sz="2400" spc="-45" dirty="0">
                <a:solidFill>
                  <a:srgbClr val="434342"/>
                </a:solidFill>
                <a:cs typeface="+mn-lt"/>
              </a:rPr>
              <a:t>)</a:t>
            </a:r>
            <a:r>
              <a:rPr sz="2400" spc="-100" dirty="0">
                <a:solidFill>
                  <a:srgbClr val="434342"/>
                </a:solidFill>
                <a:cs typeface="+mn-lt"/>
              </a:rPr>
              <a:t> </a:t>
            </a:r>
            <a:endParaRPr sz="2400" spc="-100" dirty="0">
              <a:solidFill>
                <a:srgbClr val="434342"/>
              </a:solidFill>
              <a:cs typeface="+mn-lt"/>
            </a:endParaRPr>
          </a:p>
          <a:p>
            <a:pPr marL="12700" marR="5080" algn="just">
              <a:lnSpc>
                <a:spcPct val="80000"/>
              </a:lnSpc>
              <a:spcBef>
                <a:spcPts val="25"/>
              </a:spcBef>
            </a:pPr>
            <a:r>
              <a:rPr sz="2400" spc="10" dirty="0">
                <a:solidFill>
                  <a:srgbClr val="434342"/>
                </a:solidFill>
                <a:cs typeface="+mn-lt"/>
              </a:rPr>
              <a:t>tener</a:t>
            </a:r>
            <a:r>
              <a:rPr sz="2400" spc="-105" dirty="0">
                <a:solidFill>
                  <a:srgbClr val="434342"/>
                </a:solidFill>
                <a:cs typeface="+mn-lt"/>
              </a:rPr>
              <a:t> </a:t>
            </a:r>
            <a:r>
              <a:rPr sz="2400" spc="-70" dirty="0">
                <a:solidFill>
                  <a:srgbClr val="434342"/>
                </a:solidFill>
                <a:cs typeface="+mn-lt"/>
              </a:rPr>
              <a:t>sexo </a:t>
            </a:r>
            <a:r>
              <a:rPr sz="2400" spc="-65" dirty="0">
                <a:solidFill>
                  <a:srgbClr val="434342"/>
                </a:solidFill>
                <a:cs typeface="+mn-lt"/>
              </a:rPr>
              <a:t>(«sexual</a:t>
            </a:r>
            <a:r>
              <a:rPr sz="2400" spc="-110" dirty="0">
                <a:solidFill>
                  <a:srgbClr val="434342"/>
                </a:solidFill>
                <a:cs typeface="+mn-lt"/>
              </a:rPr>
              <a:t> </a:t>
            </a:r>
            <a:r>
              <a:rPr sz="2400" spc="5" dirty="0">
                <a:solidFill>
                  <a:srgbClr val="434342"/>
                </a:solidFill>
                <a:cs typeface="+mn-lt"/>
              </a:rPr>
              <a:t>behavior»)</a:t>
            </a:r>
            <a:endParaRPr sz="2400">
              <a:cs typeface="+mn-lt"/>
            </a:endParaRPr>
          </a:p>
        </p:txBody>
      </p:sp>
      <p:pic>
        <p:nvPicPr>
          <p:cNvPr id="4" name="object 4"/>
          <p:cNvPicPr/>
          <p:nvPr/>
        </p:nvPicPr>
        <p:blipFill>
          <a:blip r:embed="rId1" cstate="print"/>
          <a:stretch>
            <a:fillRect/>
          </a:stretch>
        </p:blipFill>
        <p:spPr>
          <a:xfrm>
            <a:off x="4119300" y="1752600"/>
            <a:ext cx="4868474" cy="497204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sp>
        <p:nvSpPr>
          <p:cNvPr id="6" name="object 6"/>
          <p:cNvSpPr txBox="1">
            <a:spLocks noGrp="1"/>
          </p:cNvSpPr>
          <p:nvPr>
            <p:ph type="title"/>
          </p:nvPr>
        </p:nvSpPr>
        <p:spPr>
          <a:xfrm>
            <a:off x="274319" y="278165"/>
            <a:ext cx="8595360" cy="821690"/>
          </a:xfrm>
          <a:prstGeom prst="rect">
            <a:avLst/>
          </a:prstGeom>
        </p:spPr>
        <p:txBody>
          <a:bodyPr vert="horz" wrap="square" lIns="0" tIns="283210" rIns="0" bIns="0" rtlCol="0">
            <a:spAutoFit/>
          </a:bodyPr>
          <a:lstStyle/>
          <a:p>
            <a:pPr marR="297815" algn="ctr">
              <a:lnSpc>
                <a:spcPct val="100000"/>
              </a:lnSpc>
              <a:spcBef>
                <a:spcPts val="2230"/>
              </a:spcBef>
            </a:pPr>
            <a:r>
              <a:rPr lang="en-US">
                <a:uFill>
                  <a:solidFill>
                    <a:srgbClr val="000000"/>
                  </a:solidFill>
                </a:uFill>
                <a:latin typeface="Calibri" charset="0"/>
                <a:cs typeface="sans-serif" charset="0"/>
                <a:sym typeface="+mn-ea"/>
              </a:rPr>
              <a:t>Origen embriológico</a:t>
            </a:r>
            <a:endParaRPr dirty="0"/>
          </a:p>
        </p:txBody>
      </p:sp>
      <p:pic>
        <p:nvPicPr>
          <p:cNvPr id="7" name="object 7"/>
          <p:cNvPicPr/>
          <p:nvPr/>
        </p:nvPicPr>
        <p:blipFill>
          <a:blip r:embed="rId2" cstate="print"/>
          <a:stretch>
            <a:fillRect/>
          </a:stretch>
        </p:blipFill>
        <p:spPr>
          <a:xfrm>
            <a:off x="5296024" y="1752600"/>
            <a:ext cx="3714624" cy="4991099"/>
          </a:xfrm>
          <a:prstGeom prst="rect">
            <a:avLst/>
          </a:prstGeom>
        </p:spPr>
      </p:pic>
      <p:sp>
        <p:nvSpPr>
          <p:cNvPr id="8" name="object 8"/>
          <p:cNvSpPr txBox="1"/>
          <p:nvPr/>
        </p:nvSpPr>
        <p:spPr>
          <a:xfrm>
            <a:off x="187325" y="1666875"/>
            <a:ext cx="4453255" cy="2021840"/>
          </a:xfrm>
          <a:prstGeom prst="rect">
            <a:avLst/>
          </a:prstGeom>
        </p:spPr>
        <p:txBody>
          <a:bodyPr vert="horz" wrap="square" lIns="0" tIns="12700" rIns="0" bIns="0" rtlCol="0">
            <a:spAutoFit/>
          </a:bodyPr>
          <a:lstStyle/>
          <a:p>
            <a:pPr marR="297815">
              <a:lnSpc>
                <a:spcPct val="100000"/>
              </a:lnSpc>
              <a:spcBef>
                <a:spcPts val="2230"/>
              </a:spcBef>
            </a:pPr>
            <a:r>
              <a:rPr sz="1600" dirty="0"/>
              <a:t>en el estadío de 5 vesículas:</a:t>
            </a:r>
            <a:endParaRPr sz="1600" dirty="0"/>
          </a:p>
          <a:p>
            <a:pPr marR="297815">
              <a:lnSpc>
                <a:spcPct val="100000"/>
              </a:lnSpc>
              <a:spcBef>
                <a:spcPts val="2230"/>
              </a:spcBef>
            </a:pPr>
            <a:r>
              <a:rPr sz="1600" dirty="0"/>
              <a:t>y el </a:t>
            </a:r>
            <a:r>
              <a:rPr sz="1600" b="1" dirty="0"/>
              <a:t>rombencéfalo</a:t>
            </a:r>
            <a:r>
              <a:rPr sz="1600" dirty="0"/>
              <a:t> se divide también en 2 vesículas el metencéfalo de donde derivan </a:t>
            </a:r>
            <a:r>
              <a:rPr sz="1600" u="sng" dirty="0"/>
              <a:t>la protuberancia o puente de barolio y el cerebelo </a:t>
            </a:r>
            <a:r>
              <a:rPr sz="1600" dirty="0"/>
              <a:t>y por último el </a:t>
            </a:r>
            <a:r>
              <a:rPr sz="1600" dirty="0"/>
              <a:t>mielencéfalo donde se va a originar </a:t>
            </a:r>
            <a:r>
              <a:rPr sz="1600" u="sng" dirty="0"/>
              <a:t>el bulbo raquídeo </a:t>
            </a:r>
            <a:r>
              <a:rPr sz="1600" dirty="0"/>
              <a:t>o médula oblongada</a:t>
            </a:r>
            <a:endParaRPr sz="16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319" y="278165"/>
            <a:ext cx="8595360" cy="1362710"/>
          </a:xfrm>
          <a:prstGeom prst="rect">
            <a:avLst/>
          </a:prstGeom>
        </p:spPr>
        <p:txBody>
          <a:bodyPr vert="horz" wrap="square" lIns="0" tIns="393700" rIns="0" bIns="0" rtlCol="0">
            <a:spAutoFit/>
          </a:bodyPr>
          <a:lstStyle/>
          <a:p>
            <a:pPr marR="22860" algn="ctr">
              <a:lnSpc>
                <a:spcPct val="100000"/>
              </a:lnSpc>
              <a:spcBef>
                <a:spcPts val="3100"/>
              </a:spcBef>
            </a:pPr>
            <a:r>
              <a:rPr lang="es-ES_tradnl" sz="3150" spc="-30" dirty="0">
                <a:sym typeface="+mn-ea"/>
              </a:rPr>
              <a:t>Sistema Límbico</a:t>
            </a:r>
            <a:br>
              <a:rPr lang="es-ES_tradnl" sz="3150" spc="-30" dirty="0"/>
            </a:br>
            <a:endParaRPr sz="3150"/>
          </a:p>
        </p:txBody>
      </p:sp>
      <p:sp>
        <p:nvSpPr>
          <p:cNvPr id="3" name="object 3"/>
          <p:cNvSpPr txBox="1"/>
          <p:nvPr/>
        </p:nvSpPr>
        <p:spPr>
          <a:xfrm>
            <a:off x="177800" y="1616710"/>
            <a:ext cx="3867785" cy="4834890"/>
          </a:xfrm>
          <a:prstGeom prst="rect">
            <a:avLst/>
          </a:prstGeom>
        </p:spPr>
        <p:txBody>
          <a:bodyPr vert="horz" wrap="square" lIns="0" tIns="83820" rIns="0" bIns="0" rtlCol="0">
            <a:spAutoFit/>
          </a:bodyPr>
          <a:lstStyle/>
          <a:p>
            <a:pPr marL="12700" marR="5080" algn="just">
              <a:lnSpc>
                <a:spcPct val="80000"/>
              </a:lnSpc>
              <a:spcBef>
                <a:spcPts val="25"/>
              </a:spcBef>
            </a:pPr>
            <a:r>
              <a:rPr sz="2400" spc="-5" dirty="0">
                <a:solidFill>
                  <a:schemeClr val="tx1"/>
                </a:solidFill>
                <a:cs typeface="+mn-lt"/>
                <a:sym typeface="+mn-ea"/>
              </a:rPr>
              <a:t>las </a:t>
            </a:r>
            <a:r>
              <a:rPr sz="2400" dirty="0">
                <a:solidFill>
                  <a:schemeClr val="tx1"/>
                </a:solidFill>
                <a:cs typeface="+mn-lt"/>
                <a:sym typeface="+mn-ea"/>
              </a:rPr>
              <a:t>cinco </a:t>
            </a:r>
            <a:r>
              <a:rPr sz="2400" spc="-5" dirty="0">
                <a:solidFill>
                  <a:schemeClr val="tx1"/>
                </a:solidFill>
                <a:cs typeface="+mn-lt"/>
                <a:sym typeface="+mn-ea"/>
              </a:rPr>
              <a:t>"C"s:</a:t>
            </a:r>
            <a:endParaRPr sz="2400" spc="-5" dirty="0">
              <a:solidFill>
                <a:schemeClr val="tx1"/>
              </a:solidFill>
              <a:cs typeface="+mn-lt"/>
              <a:sym typeface="+mn-ea"/>
            </a:endParaRPr>
          </a:p>
          <a:p>
            <a:pPr marL="12700" marR="5080" algn="just">
              <a:lnSpc>
                <a:spcPct val="80000"/>
              </a:lnSpc>
              <a:spcBef>
                <a:spcPts val="25"/>
              </a:spcBef>
            </a:pPr>
            <a:endParaRPr sz="2400" spc="-5" dirty="0">
              <a:solidFill>
                <a:schemeClr val="tx1"/>
              </a:solidFill>
              <a:cs typeface="+mn-lt"/>
              <a:sym typeface="+mn-ea"/>
            </a:endParaRPr>
          </a:p>
          <a:p>
            <a:pPr marL="12700" marR="5080" algn="just">
              <a:lnSpc>
                <a:spcPct val="80000"/>
              </a:lnSpc>
              <a:spcBef>
                <a:spcPts val="25"/>
              </a:spcBef>
            </a:pPr>
            <a:r>
              <a:rPr sz="2400" b="1" spc="-5" dirty="0">
                <a:solidFill>
                  <a:schemeClr val="tx1"/>
                </a:solidFill>
                <a:cs typeface="+mn-lt"/>
                <a:sym typeface="+mn-ea"/>
              </a:rPr>
              <a:t>C</a:t>
            </a:r>
            <a:r>
              <a:rPr sz="2400" spc="-5" dirty="0">
                <a:solidFill>
                  <a:schemeClr val="tx1"/>
                </a:solidFill>
                <a:cs typeface="+mn-lt"/>
                <a:sym typeface="+mn-ea"/>
              </a:rPr>
              <a:t>omer</a:t>
            </a:r>
            <a:r>
              <a:rPr sz="2400" spc="-25" dirty="0">
                <a:solidFill>
                  <a:schemeClr val="tx1"/>
                </a:solidFill>
                <a:cs typeface="+mn-lt"/>
                <a:sym typeface="+mn-ea"/>
              </a:rPr>
              <a:t> </a:t>
            </a:r>
            <a:r>
              <a:rPr sz="2400" dirty="0">
                <a:solidFill>
                  <a:schemeClr val="tx1"/>
                </a:solidFill>
                <a:cs typeface="+mn-lt"/>
                <a:sym typeface="+mn-ea"/>
              </a:rPr>
              <a:t>(saciedad</a:t>
            </a:r>
            <a:r>
              <a:rPr sz="2400" spc="-20" dirty="0">
                <a:solidFill>
                  <a:schemeClr val="tx1"/>
                </a:solidFill>
                <a:cs typeface="+mn-lt"/>
                <a:sym typeface="+mn-ea"/>
              </a:rPr>
              <a:t> </a:t>
            </a:r>
            <a:r>
              <a:rPr sz="2400" dirty="0">
                <a:solidFill>
                  <a:schemeClr val="tx1"/>
                </a:solidFill>
                <a:cs typeface="+mn-lt"/>
                <a:sym typeface="+mn-ea"/>
              </a:rPr>
              <a:t>y</a:t>
            </a:r>
            <a:r>
              <a:rPr sz="2400" spc="-20" dirty="0">
                <a:solidFill>
                  <a:schemeClr val="tx1"/>
                </a:solidFill>
                <a:cs typeface="+mn-lt"/>
                <a:sym typeface="+mn-ea"/>
              </a:rPr>
              <a:t> </a:t>
            </a:r>
            <a:r>
              <a:rPr sz="2400" spc="-5" dirty="0">
                <a:solidFill>
                  <a:schemeClr val="tx1"/>
                </a:solidFill>
                <a:cs typeface="+mn-lt"/>
                <a:sym typeface="+mn-ea"/>
              </a:rPr>
              <a:t>hambre)</a:t>
            </a:r>
            <a:endParaRPr sz="2400" spc="-5" dirty="0">
              <a:solidFill>
                <a:schemeClr val="tx1"/>
              </a:solidFill>
              <a:cs typeface="+mn-lt"/>
              <a:sym typeface="+mn-ea"/>
            </a:endParaRPr>
          </a:p>
          <a:p>
            <a:pPr marL="12700" marR="5080" algn="just">
              <a:lnSpc>
                <a:spcPct val="80000"/>
              </a:lnSpc>
              <a:spcBef>
                <a:spcPts val="25"/>
              </a:spcBef>
            </a:pPr>
            <a:r>
              <a:rPr sz="2400" b="1" spc="-5" dirty="0">
                <a:solidFill>
                  <a:schemeClr val="tx1"/>
                </a:solidFill>
                <a:cs typeface="+mn-lt"/>
                <a:sym typeface="+mn-ea"/>
              </a:rPr>
              <a:t>C</a:t>
            </a:r>
            <a:r>
              <a:rPr sz="2400" spc="-5" dirty="0">
                <a:solidFill>
                  <a:schemeClr val="tx1"/>
                </a:solidFill>
                <a:cs typeface="+mn-lt"/>
                <a:sym typeface="+mn-ea"/>
              </a:rPr>
              <a:t>onmemorar</a:t>
            </a:r>
            <a:r>
              <a:rPr sz="2400" spc="-55" dirty="0">
                <a:solidFill>
                  <a:schemeClr val="tx1"/>
                </a:solidFill>
                <a:cs typeface="+mn-lt"/>
                <a:sym typeface="+mn-ea"/>
              </a:rPr>
              <a:t> </a:t>
            </a:r>
            <a:r>
              <a:rPr sz="2400" dirty="0">
                <a:solidFill>
                  <a:schemeClr val="tx1"/>
                </a:solidFill>
                <a:cs typeface="+mn-lt"/>
                <a:sym typeface="+mn-ea"/>
              </a:rPr>
              <a:t>(memoria)</a:t>
            </a:r>
            <a:endParaRPr sz="2400">
              <a:solidFill>
                <a:schemeClr val="tx1"/>
              </a:solidFill>
              <a:cs typeface="+mn-lt"/>
            </a:endParaRPr>
          </a:p>
          <a:p>
            <a:pPr marL="12700" marR="5080" algn="just">
              <a:lnSpc>
                <a:spcPct val="80000"/>
              </a:lnSpc>
              <a:spcBef>
                <a:spcPts val="25"/>
              </a:spcBef>
            </a:pPr>
            <a:r>
              <a:rPr sz="2400" b="1" spc="-5" dirty="0">
                <a:solidFill>
                  <a:schemeClr val="tx1"/>
                </a:solidFill>
                <a:cs typeface="+mn-lt"/>
                <a:sym typeface="+mn-ea"/>
              </a:rPr>
              <a:t>C</a:t>
            </a:r>
            <a:r>
              <a:rPr sz="2400" spc="-5" dirty="0">
                <a:solidFill>
                  <a:schemeClr val="tx1"/>
                </a:solidFill>
                <a:cs typeface="+mn-lt"/>
                <a:sym typeface="+mn-ea"/>
              </a:rPr>
              <a:t>omportarse</a:t>
            </a:r>
            <a:r>
              <a:rPr sz="2400" spc="-25" dirty="0">
                <a:solidFill>
                  <a:schemeClr val="tx1"/>
                </a:solidFill>
                <a:cs typeface="+mn-lt"/>
                <a:sym typeface="+mn-ea"/>
              </a:rPr>
              <a:t> </a:t>
            </a:r>
            <a:r>
              <a:rPr sz="2400" dirty="0">
                <a:solidFill>
                  <a:schemeClr val="tx1"/>
                </a:solidFill>
                <a:cs typeface="+mn-lt"/>
                <a:sym typeface="+mn-ea"/>
              </a:rPr>
              <a:t>(respuesta</a:t>
            </a:r>
            <a:r>
              <a:rPr sz="2400" spc="-20" dirty="0">
                <a:solidFill>
                  <a:schemeClr val="tx1"/>
                </a:solidFill>
                <a:cs typeface="+mn-lt"/>
                <a:sym typeface="+mn-ea"/>
              </a:rPr>
              <a:t> </a:t>
            </a:r>
            <a:r>
              <a:rPr sz="2400" spc="-5" dirty="0">
                <a:solidFill>
                  <a:schemeClr val="tx1"/>
                </a:solidFill>
                <a:cs typeface="+mn-lt"/>
                <a:sym typeface="+mn-ea"/>
              </a:rPr>
              <a:t>emocional)</a:t>
            </a:r>
            <a:endParaRPr sz="2400">
              <a:solidFill>
                <a:schemeClr val="tx1"/>
              </a:solidFill>
              <a:cs typeface="+mn-lt"/>
            </a:endParaRPr>
          </a:p>
          <a:p>
            <a:pPr marL="12700" marR="5080" algn="just">
              <a:lnSpc>
                <a:spcPct val="80000"/>
              </a:lnSpc>
              <a:spcBef>
                <a:spcPts val="25"/>
              </a:spcBef>
            </a:pPr>
            <a:r>
              <a:rPr sz="2400" b="1" spc="-5" dirty="0">
                <a:solidFill>
                  <a:schemeClr val="tx1"/>
                </a:solidFill>
                <a:cs typeface="+mn-lt"/>
                <a:sym typeface="+mn-ea"/>
              </a:rPr>
              <a:t>C</a:t>
            </a:r>
            <a:r>
              <a:rPr sz="2400" spc="-5" dirty="0">
                <a:solidFill>
                  <a:schemeClr val="tx1"/>
                </a:solidFill>
                <a:cs typeface="+mn-lt"/>
                <a:sym typeface="+mn-ea"/>
              </a:rPr>
              <a:t>lan</a:t>
            </a:r>
            <a:r>
              <a:rPr sz="2400" spc="-10" dirty="0">
                <a:solidFill>
                  <a:schemeClr val="tx1"/>
                </a:solidFill>
                <a:cs typeface="+mn-lt"/>
                <a:sym typeface="+mn-ea"/>
              </a:rPr>
              <a:t> </a:t>
            </a:r>
            <a:r>
              <a:rPr sz="2400" dirty="0">
                <a:solidFill>
                  <a:schemeClr val="tx1"/>
                </a:solidFill>
                <a:cs typeface="+mn-lt"/>
                <a:sym typeface="+mn-ea"/>
              </a:rPr>
              <a:t>(reproducción</a:t>
            </a:r>
            <a:r>
              <a:rPr sz="2400" spc="-10" dirty="0">
                <a:solidFill>
                  <a:schemeClr val="tx1"/>
                </a:solidFill>
                <a:cs typeface="+mn-lt"/>
                <a:sym typeface="+mn-ea"/>
              </a:rPr>
              <a:t> </a:t>
            </a:r>
            <a:r>
              <a:rPr sz="2400" dirty="0">
                <a:solidFill>
                  <a:schemeClr val="tx1"/>
                </a:solidFill>
                <a:cs typeface="+mn-lt"/>
                <a:sym typeface="+mn-ea"/>
              </a:rPr>
              <a:t>sexual</a:t>
            </a:r>
            <a:r>
              <a:rPr sz="2400" spc="-5" dirty="0">
                <a:solidFill>
                  <a:schemeClr val="tx1"/>
                </a:solidFill>
                <a:cs typeface="+mn-lt"/>
                <a:sym typeface="+mn-ea"/>
              </a:rPr>
              <a:t> </a:t>
            </a:r>
            <a:r>
              <a:rPr sz="2400" dirty="0">
                <a:solidFill>
                  <a:schemeClr val="tx1"/>
                </a:solidFill>
                <a:cs typeface="+mn-lt"/>
                <a:sym typeface="+mn-ea"/>
              </a:rPr>
              <a:t>e</a:t>
            </a:r>
            <a:r>
              <a:rPr sz="2400" spc="-10" dirty="0">
                <a:solidFill>
                  <a:schemeClr val="tx1"/>
                </a:solidFill>
                <a:cs typeface="+mn-lt"/>
                <a:sym typeface="+mn-ea"/>
              </a:rPr>
              <a:t> </a:t>
            </a:r>
            <a:r>
              <a:rPr sz="2400" spc="-5" dirty="0">
                <a:solidFill>
                  <a:schemeClr val="tx1"/>
                </a:solidFill>
                <a:cs typeface="+mn-lt"/>
                <a:sym typeface="+mn-ea"/>
              </a:rPr>
              <a:t>instintos </a:t>
            </a:r>
            <a:r>
              <a:rPr sz="2400" dirty="0">
                <a:solidFill>
                  <a:schemeClr val="tx1"/>
                </a:solidFill>
                <a:cs typeface="+mn-lt"/>
                <a:sym typeface="+mn-ea"/>
              </a:rPr>
              <a:t>maternos)</a:t>
            </a:r>
            <a:endParaRPr sz="2400" dirty="0">
              <a:solidFill>
                <a:schemeClr val="tx1"/>
              </a:solidFill>
              <a:cs typeface="+mn-lt"/>
              <a:sym typeface="+mn-ea"/>
            </a:endParaRPr>
          </a:p>
          <a:p>
            <a:pPr marL="12700" marR="5080" algn="just">
              <a:lnSpc>
                <a:spcPct val="80000"/>
              </a:lnSpc>
              <a:spcBef>
                <a:spcPts val="25"/>
              </a:spcBef>
            </a:pPr>
            <a:r>
              <a:rPr sz="2400" b="1" spc="-5" dirty="0">
                <a:solidFill>
                  <a:schemeClr val="tx1"/>
                </a:solidFill>
                <a:cs typeface="+mn-lt"/>
                <a:sym typeface="+mn-ea"/>
              </a:rPr>
              <a:t>C</a:t>
            </a:r>
            <a:r>
              <a:rPr sz="2400" spc="-5" dirty="0">
                <a:solidFill>
                  <a:schemeClr val="tx1"/>
                </a:solidFill>
                <a:cs typeface="+mn-lt"/>
                <a:sym typeface="+mn-ea"/>
              </a:rPr>
              <a:t>opular</a:t>
            </a:r>
            <a:r>
              <a:rPr sz="2400" spc="-30" dirty="0">
                <a:solidFill>
                  <a:schemeClr val="tx1"/>
                </a:solidFill>
                <a:cs typeface="+mn-lt"/>
                <a:sym typeface="+mn-ea"/>
              </a:rPr>
              <a:t> </a:t>
            </a:r>
            <a:r>
              <a:rPr sz="2400" dirty="0">
                <a:solidFill>
                  <a:schemeClr val="tx1"/>
                </a:solidFill>
                <a:cs typeface="+mn-lt"/>
                <a:sym typeface="+mn-ea"/>
              </a:rPr>
              <a:t>(excitación</a:t>
            </a:r>
            <a:r>
              <a:rPr sz="2400" spc="-30" dirty="0">
                <a:solidFill>
                  <a:schemeClr val="tx1"/>
                </a:solidFill>
                <a:cs typeface="+mn-lt"/>
                <a:sym typeface="+mn-ea"/>
              </a:rPr>
              <a:t> </a:t>
            </a:r>
            <a:r>
              <a:rPr sz="2400" dirty="0">
                <a:solidFill>
                  <a:schemeClr val="tx1"/>
                </a:solidFill>
                <a:cs typeface="+mn-lt"/>
                <a:sym typeface="+mn-ea"/>
              </a:rPr>
              <a:t>sexual)</a:t>
            </a:r>
            <a:endParaRPr sz="2400">
              <a:solidFill>
                <a:schemeClr val="tx1"/>
              </a:solidFill>
              <a:cs typeface="+mn-lt"/>
            </a:endParaRPr>
          </a:p>
          <a:p>
            <a:pPr marL="12700" marR="5080" algn="just">
              <a:lnSpc>
                <a:spcPct val="80000"/>
              </a:lnSpc>
              <a:spcBef>
                <a:spcPts val="25"/>
              </a:spcBef>
            </a:pPr>
            <a:endParaRPr sz="2400">
              <a:latin typeface="Arial MT"/>
              <a:cs typeface="Arial MT"/>
            </a:endParaRPr>
          </a:p>
          <a:p>
            <a:pPr marL="12700" marR="5080" algn="just">
              <a:lnSpc>
                <a:spcPct val="80000"/>
              </a:lnSpc>
              <a:spcBef>
                <a:spcPts val="25"/>
              </a:spcBef>
            </a:pPr>
            <a:endParaRPr sz="2400" spc="5" dirty="0">
              <a:solidFill>
                <a:srgbClr val="434342"/>
              </a:solidFill>
              <a:cs typeface="+mn-lt"/>
            </a:endParaRPr>
          </a:p>
          <a:p>
            <a:pPr marL="12700" marR="5080" algn="just">
              <a:lnSpc>
                <a:spcPct val="80000"/>
              </a:lnSpc>
              <a:spcBef>
                <a:spcPts val="25"/>
              </a:spcBef>
            </a:pPr>
            <a:endParaRPr sz="2400" spc="5" dirty="0">
              <a:solidFill>
                <a:srgbClr val="434342"/>
              </a:solidFill>
              <a:cs typeface="+mn-lt"/>
            </a:endParaRPr>
          </a:p>
          <a:p>
            <a:pPr marL="12700" marR="5080" algn="just">
              <a:lnSpc>
                <a:spcPct val="80000"/>
              </a:lnSpc>
              <a:spcBef>
                <a:spcPts val="25"/>
              </a:spcBef>
            </a:pPr>
            <a:endParaRPr sz="2400">
              <a:cs typeface="+mn-lt"/>
            </a:endParaRPr>
          </a:p>
        </p:txBody>
      </p:sp>
      <p:pic>
        <p:nvPicPr>
          <p:cNvPr id="4" name="object 4"/>
          <p:cNvPicPr/>
          <p:nvPr/>
        </p:nvPicPr>
        <p:blipFill>
          <a:blip r:embed="rId1" cstate="print"/>
          <a:stretch>
            <a:fillRect/>
          </a:stretch>
        </p:blipFill>
        <p:spPr>
          <a:xfrm>
            <a:off x="4119300" y="1752600"/>
            <a:ext cx="4868474" cy="4972049"/>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10425" y="131100"/>
            <a:ext cx="8892199" cy="6610349"/>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319" y="278165"/>
            <a:ext cx="8595360" cy="1980565"/>
          </a:xfrm>
          <a:prstGeom prst="rect">
            <a:avLst/>
          </a:prstGeom>
        </p:spPr>
        <p:txBody>
          <a:bodyPr vert="horz" wrap="square" lIns="0" tIns="365125" rIns="0" bIns="0" rtlCol="0">
            <a:spAutoFit/>
          </a:bodyPr>
          <a:lstStyle/>
          <a:p>
            <a:pPr marR="22225" algn="ctr">
              <a:lnSpc>
                <a:spcPct val="100000"/>
              </a:lnSpc>
              <a:spcBef>
                <a:spcPts val="2875"/>
              </a:spcBef>
            </a:pPr>
            <a:r>
              <a:rPr lang="es-ES_tradnl" spc="-30" dirty="0">
                <a:sym typeface="+mn-ea"/>
              </a:rPr>
              <a:t>Sistema Límbico</a:t>
            </a:r>
            <a:br>
              <a:rPr lang="es-ES_tradnl" spc="-30" dirty="0">
                <a:sym typeface="+mn-ea"/>
              </a:rPr>
            </a:br>
            <a:br/>
            <a:endParaRPr spc="-30" dirty="0"/>
          </a:p>
        </p:txBody>
      </p:sp>
      <p:sp>
        <p:nvSpPr>
          <p:cNvPr id="3" name="object 3"/>
          <p:cNvSpPr txBox="1"/>
          <p:nvPr/>
        </p:nvSpPr>
        <p:spPr>
          <a:xfrm>
            <a:off x="308750" y="1698447"/>
            <a:ext cx="3750945" cy="1424940"/>
          </a:xfrm>
          <a:prstGeom prst="rect">
            <a:avLst/>
          </a:prstGeom>
        </p:spPr>
        <p:txBody>
          <a:bodyPr vert="horz" wrap="square" lIns="0" tIns="92075" rIns="0" bIns="0" rtlCol="0">
            <a:spAutoFit/>
          </a:bodyPr>
          <a:lstStyle/>
          <a:p>
            <a:pPr marL="12700" marR="5080">
              <a:lnSpc>
                <a:spcPts val="2590"/>
              </a:lnSpc>
              <a:spcBef>
                <a:spcPts val="725"/>
              </a:spcBef>
              <a:tabLst>
                <a:tab pos="1537970" algn="l"/>
                <a:tab pos="2427605" algn="l"/>
                <a:tab pos="3503295" algn="l"/>
              </a:tabLst>
            </a:pPr>
            <a:r>
              <a:rPr sz="2700" spc="20" dirty="0">
                <a:solidFill>
                  <a:srgbClr val="434342"/>
                </a:solidFill>
                <a:latin typeface="Lucida Sans Unicode"/>
                <a:cs typeface="Lucida Sans Unicode"/>
              </a:rPr>
              <a:t>Comenzaremo</a:t>
            </a:r>
            <a:r>
              <a:rPr sz="2700" spc="25" dirty="0">
                <a:solidFill>
                  <a:srgbClr val="434342"/>
                </a:solidFill>
                <a:latin typeface="Lucida Sans Unicode"/>
                <a:cs typeface="Lucida Sans Unicode"/>
              </a:rPr>
              <a:t>s</a:t>
            </a:r>
            <a:r>
              <a:rPr sz="2700" dirty="0">
                <a:solidFill>
                  <a:srgbClr val="434342"/>
                </a:solidFill>
                <a:latin typeface="Lucida Sans Unicode"/>
                <a:cs typeface="Lucida Sans Unicode"/>
              </a:rPr>
              <a:t>	</a:t>
            </a:r>
            <a:r>
              <a:rPr sz="2700" spc="250" dirty="0">
                <a:solidFill>
                  <a:srgbClr val="434342"/>
                </a:solidFill>
                <a:latin typeface="Lucida Sans Unicode"/>
                <a:cs typeface="Lucida Sans Unicode"/>
              </a:rPr>
              <a:t>a  </a:t>
            </a:r>
            <a:r>
              <a:rPr sz="2700" spc="-70" dirty="0">
                <a:solidFill>
                  <a:srgbClr val="434342"/>
                </a:solidFill>
                <a:latin typeface="Lucida Sans Unicode"/>
                <a:cs typeface="Lucida Sans Unicode"/>
              </a:rPr>
              <a:t>trazar	</a:t>
            </a:r>
            <a:r>
              <a:rPr sz="2700" dirty="0">
                <a:solidFill>
                  <a:srgbClr val="434342"/>
                </a:solidFill>
                <a:latin typeface="Lucida Sans Unicode"/>
                <a:cs typeface="Lucida Sans Unicode"/>
              </a:rPr>
              <a:t>el	</a:t>
            </a:r>
            <a:r>
              <a:rPr sz="2700" b="1" spc="-5" dirty="0">
                <a:solidFill>
                  <a:srgbClr val="434342"/>
                </a:solidFill>
                <a:latin typeface="Arial"/>
                <a:cs typeface="Arial"/>
              </a:rPr>
              <a:t>circuito</a:t>
            </a:r>
            <a:endParaRPr sz="2700">
              <a:latin typeface="Arial"/>
              <a:cs typeface="Arial"/>
            </a:endParaRPr>
          </a:p>
          <a:p>
            <a:pPr marL="12700">
              <a:lnSpc>
                <a:spcPts val="2290"/>
              </a:lnSpc>
              <a:tabLst>
                <a:tab pos="1937385" algn="l"/>
                <a:tab pos="3315335" algn="l"/>
              </a:tabLst>
            </a:pPr>
            <a:r>
              <a:rPr sz="2700" b="1" spc="30" dirty="0">
                <a:solidFill>
                  <a:srgbClr val="434342"/>
                </a:solidFill>
                <a:latin typeface="Arial"/>
                <a:cs typeface="Arial"/>
              </a:rPr>
              <a:t>límbico	</a:t>
            </a:r>
            <a:r>
              <a:rPr sz="2700" spc="15" dirty="0">
                <a:solidFill>
                  <a:srgbClr val="434342"/>
                </a:solidFill>
                <a:latin typeface="Lucida Sans Unicode"/>
                <a:cs typeface="Lucida Sans Unicode"/>
              </a:rPr>
              <a:t>(por	</a:t>
            </a:r>
            <a:r>
              <a:rPr sz="2700" spc="50" dirty="0">
                <a:solidFill>
                  <a:srgbClr val="434342"/>
                </a:solidFill>
                <a:latin typeface="Lucida Sans Unicode"/>
                <a:cs typeface="Lucida Sans Unicode"/>
              </a:rPr>
              <a:t>la</a:t>
            </a:r>
            <a:endParaRPr sz="2700">
              <a:latin typeface="Lucida Sans Unicode"/>
              <a:cs typeface="Lucida Sans Unicode"/>
            </a:endParaRPr>
          </a:p>
          <a:p>
            <a:pPr marL="12700">
              <a:lnSpc>
                <a:spcPts val="2915"/>
              </a:lnSpc>
              <a:tabLst>
                <a:tab pos="1865630" algn="l"/>
                <a:tab pos="2518410" algn="l"/>
              </a:tabLst>
            </a:pPr>
            <a:r>
              <a:rPr sz="2700" b="1" spc="125" dirty="0">
                <a:solidFill>
                  <a:srgbClr val="434342"/>
                </a:solidFill>
                <a:latin typeface="Arial"/>
                <a:cs typeface="Arial"/>
              </a:rPr>
              <a:t>amígdala	</a:t>
            </a:r>
            <a:r>
              <a:rPr sz="2700" spc="-35" dirty="0">
                <a:solidFill>
                  <a:srgbClr val="434342"/>
                </a:solidFill>
                <a:latin typeface="Lucida Sans Unicode"/>
                <a:cs typeface="Lucida Sans Unicode"/>
              </a:rPr>
              <a:t>un	</a:t>
            </a:r>
            <a:r>
              <a:rPr sz="2700" spc="65" dirty="0">
                <a:solidFill>
                  <a:srgbClr val="434342"/>
                </a:solidFill>
                <a:latin typeface="Lucida Sans Unicode"/>
                <a:cs typeface="Lucida Sans Unicode"/>
              </a:rPr>
              <a:t>núcleo</a:t>
            </a:r>
            <a:endParaRPr sz="2700">
              <a:latin typeface="Lucida Sans Unicode"/>
              <a:cs typeface="Lucida Sans Unicode"/>
            </a:endParaRPr>
          </a:p>
        </p:txBody>
      </p:sp>
      <p:sp>
        <p:nvSpPr>
          <p:cNvPr id="4" name="object 4"/>
          <p:cNvSpPr txBox="1"/>
          <p:nvPr/>
        </p:nvSpPr>
        <p:spPr>
          <a:xfrm>
            <a:off x="308750" y="3015183"/>
            <a:ext cx="679450" cy="436880"/>
          </a:xfrm>
          <a:prstGeom prst="rect">
            <a:avLst/>
          </a:prstGeom>
        </p:spPr>
        <p:txBody>
          <a:bodyPr vert="horz" wrap="square" lIns="0" tIns="12700" rIns="0" bIns="0" rtlCol="0">
            <a:spAutoFit/>
          </a:bodyPr>
          <a:lstStyle/>
          <a:p>
            <a:pPr marL="12700">
              <a:lnSpc>
                <a:spcPct val="100000"/>
              </a:lnSpc>
              <a:spcBef>
                <a:spcPts val="100"/>
              </a:spcBef>
            </a:pPr>
            <a:r>
              <a:rPr sz="2700" spc="135" dirty="0">
                <a:solidFill>
                  <a:srgbClr val="434342"/>
                </a:solidFill>
                <a:latin typeface="Lucida Sans Unicode"/>
                <a:cs typeface="Lucida Sans Unicode"/>
              </a:rPr>
              <a:t>con</a:t>
            </a:r>
            <a:endParaRPr sz="2700">
              <a:latin typeface="Lucida Sans Unicode"/>
              <a:cs typeface="Lucida Sans Unicode"/>
            </a:endParaRPr>
          </a:p>
        </p:txBody>
      </p:sp>
      <p:sp>
        <p:nvSpPr>
          <p:cNvPr id="5" name="object 5"/>
          <p:cNvSpPr txBox="1"/>
          <p:nvPr/>
        </p:nvSpPr>
        <p:spPr>
          <a:xfrm>
            <a:off x="1776631" y="3015183"/>
            <a:ext cx="2285365" cy="436880"/>
          </a:xfrm>
          <a:prstGeom prst="rect">
            <a:avLst/>
          </a:prstGeom>
        </p:spPr>
        <p:txBody>
          <a:bodyPr vert="horz" wrap="square" lIns="0" tIns="12700" rIns="0" bIns="0" rtlCol="0">
            <a:spAutoFit/>
          </a:bodyPr>
          <a:lstStyle/>
          <a:p>
            <a:pPr marL="12700">
              <a:lnSpc>
                <a:spcPct val="100000"/>
              </a:lnSpc>
              <a:spcBef>
                <a:spcPts val="100"/>
              </a:spcBef>
              <a:tabLst>
                <a:tab pos="1814830" algn="l"/>
              </a:tabLst>
            </a:pPr>
            <a:r>
              <a:rPr sz="2700" spc="-5" dirty="0">
                <a:solidFill>
                  <a:srgbClr val="434342"/>
                </a:solidFill>
                <a:latin typeface="Lucida Sans Unicode"/>
                <a:cs typeface="Lucida Sans Unicode"/>
              </a:rPr>
              <a:t>form</a:t>
            </a:r>
            <a:r>
              <a:rPr sz="2700" spc="5" dirty="0">
                <a:solidFill>
                  <a:srgbClr val="434342"/>
                </a:solidFill>
                <a:latin typeface="Lucida Sans Unicode"/>
                <a:cs typeface="Lucida Sans Unicode"/>
              </a:rPr>
              <a:t>a</a:t>
            </a:r>
            <a:r>
              <a:rPr sz="2700" dirty="0">
                <a:solidFill>
                  <a:srgbClr val="434342"/>
                </a:solidFill>
                <a:latin typeface="Lucida Sans Unicode"/>
                <a:cs typeface="Lucida Sans Unicode"/>
              </a:rPr>
              <a:t>	</a:t>
            </a:r>
            <a:r>
              <a:rPr sz="2700" spc="195" dirty="0">
                <a:solidFill>
                  <a:srgbClr val="434342"/>
                </a:solidFill>
                <a:latin typeface="Lucida Sans Unicode"/>
                <a:cs typeface="Lucida Sans Unicode"/>
              </a:rPr>
              <a:t>de</a:t>
            </a:r>
            <a:endParaRPr sz="2700">
              <a:latin typeface="Lucida Sans Unicode"/>
              <a:cs typeface="Lucida Sans Unicode"/>
            </a:endParaRPr>
          </a:p>
        </p:txBody>
      </p:sp>
      <p:sp>
        <p:nvSpPr>
          <p:cNvPr id="6" name="object 6"/>
          <p:cNvSpPr txBox="1"/>
          <p:nvPr/>
        </p:nvSpPr>
        <p:spPr>
          <a:xfrm>
            <a:off x="308750" y="3344367"/>
            <a:ext cx="3754120" cy="1095375"/>
          </a:xfrm>
          <a:prstGeom prst="rect">
            <a:avLst/>
          </a:prstGeom>
        </p:spPr>
        <p:txBody>
          <a:bodyPr vert="horz" wrap="square" lIns="0" tIns="12700" rIns="0" bIns="0" rtlCol="0">
            <a:spAutoFit/>
          </a:bodyPr>
          <a:lstStyle/>
          <a:p>
            <a:pPr marL="12700">
              <a:lnSpc>
                <a:spcPts val="2915"/>
              </a:lnSpc>
              <a:spcBef>
                <a:spcPts val="100"/>
              </a:spcBef>
              <a:tabLst>
                <a:tab pos="1922780" algn="l"/>
              </a:tabLst>
            </a:pPr>
            <a:r>
              <a:rPr sz="2700" b="1" spc="85" dirty="0">
                <a:solidFill>
                  <a:srgbClr val="434342"/>
                </a:solidFill>
                <a:latin typeface="Arial"/>
                <a:cs typeface="Arial"/>
              </a:rPr>
              <a:t>almendra	</a:t>
            </a:r>
            <a:r>
              <a:rPr sz="2700" spc="25" dirty="0">
                <a:solidFill>
                  <a:srgbClr val="434342"/>
                </a:solidFill>
                <a:latin typeface="Lucida Sans Unicode"/>
                <a:cs typeface="Lucida Sans Unicode"/>
              </a:rPr>
              <a:t>localizado</a:t>
            </a:r>
            <a:endParaRPr sz="2700">
              <a:latin typeface="Lucida Sans Unicode"/>
              <a:cs typeface="Lucida Sans Unicode"/>
            </a:endParaRPr>
          </a:p>
          <a:p>
            <a:pPr marL="12700" marR="5080">
              <a:lnSpc>
                <a:spcPts val="2590"/>
              </a:lnSpc>
              <a:spcBef>
                <a:spcPts val="300"/>
              </a:spcBef>
            </a:pPr>
            <a:r>
              <a:rPr sz="2700" spc="105" dirty="0">
                <a:solidFill>
                  <a:srgbClr val="434342"/>
                </a:solidFill>
                <a:latin typeface="Lucida Sans Unicode"/>
                <a:cs typeface="Lucida Sans Unicode"/>
              </a:rPr>
              <a:t>en </a:t>
            </a:r>
            <a:r>
              <a:rPr sz="2700" dirty="0">
                <a:solidFill>
                  <a:srgbClr val="434342"/>
                </a:solidFill>
                <a:latin typeface="Lucida Sans Unicode"/>
                <a:cs typeface="Lucida Sans Unicode"/>
              </a:rPr>
              <a:t>el </a:t>
            </a:r>
            <a:r>
              <a:rPr sz="2700" spc="25" dirty="0">
                <a:solidFill>
                  <a:srgbClr val="434342"/>
                </a:solidFill>
                <a:latin typeface="Lucida Sans Unicode"/>
                <a:cs typeface="Lucida Sans Unicode"/>
              </a:rPr>
              <a:t>polo </a:t>
            </a:r>
            <a:r>
              <a:rPr sz="2700" spc="-35" dirty="0">
                <a:solidFill>
                  <a:srgbClr val="434342"/>
                </a:solidFill>
                <a:latin typeface="Lucida Sans Unicode"/>
                <a:cs typeface="Lucida Sans Unicode"/>
              </a:rPr>
              <a:t>anterior </a:t>
            </a:r>
            <a:r>
              <a:rPr sz="2700" spc="45" dirty="0">
                <a:solidFill>
                  <a:srgbClr val="434342"/>
                </a:solidFill>
                <a:latin typeface="Lucida Sans Unicode"/>
                <a:cs typeface="Lucida Sans Unicode"/>
              </a:rPr>
              <a:t>del </a:t>
            </a:r>
            <a:r>
              <a:rPr sz="2700" spc="-840" dirty="0">
                <a:solidFill>
                  <a:srgbClr val="434342"/>
                </a:solidFill>
                <a:latin typeface="Lucida Sans Unicode"/>
                <a:cs typeface="Lucida Sans Unicode"/>
              </a:rPr>
              <a:t> </a:t>
            </a:r>
            <a:r>
              <a:rPr sz="2700" spc="-30" dirty="0">
                <a:solidFill>
                  <a:srgbClr val="434342"/>
                </a:solidFill>
                <a:latin typeface="Lucida Sans Unicode"/>
                <a:cs typeface="Lucida Sans Unicode"/>
              </a:rPr>
              <a:t>lóbulo</a:t>
            </a:r>
            <a:r>
              <a:rPr sz="2700" spc="-120" dirty="0">
                <a:solidFill>
                  <a:srgbClr val="434342"/>
                </a:solidFill>
                <a:latin typeface="Lucida Sans Unicode"/>
                <a:cs typeface="Lucida Sans Unicode"/>
              </a:rPr>
              <a:t> </a:t>
            </a:r>
            <a:r>
              <a:rPr sz="2700" spc="5" dirty="0">
                <a:solidFill>
                  <a:srgbClr val="434342"/>
                </a:solidFill>
                <a:latin typeface="Lucida Sans Unicode"/>
                <a:cs typeface="Lucida Sans Unicode"/>
              </a:rPr>
              <a:t>temporal.</a:t>
            </a:r>
            <a:endParaRPr sz="2700">
              <a:latin typeface="Lucida Sans Unicode"/>
              <a:cs typeface="Lucida Sans Unicode"/>
            </a:endParaRPr>
          </a:p>
        </p:txBody>
      </p:sp>
      <p:sp>
        <p:nvSpPr>
          <p:cNvPr id="7" name="object 7"/>
          <p:cNvSpPr txBox="1"/>
          <p:nvPr/>
        </p:nvSpPr>
        <p:spPr>
          <a:xfrm>
            <a:off x="308750" y="4377638"/>
            <a:ext cx="1419860" cy="436880"/>
          </a:xfrm>
          <a:prstGeom prst="rect">
            <a:avLst/>
          </a:prstGeom>
        </p:spPr>
        <p:txBody>
          <a:bodyPr vert="horz" wrap="square" lIns="0" tIns="12700" rIns="0" bIns="0" rtlCol="0">
            <a:spAutoFit/>
          </a:bodyPr>
          <a:lstStyle/>
          <a:p>
            <a:pPr marL="12700">
              <a:lnSpc>
                <a:spcPct val="100000"/>
              </a:lnSpc>
              <a:spcBef>
                <a:spcPts val="100"/>
              </a:spcBef>
            </a:pPr>
            <a:r>
              <a:rPr sz="2700" spc="-80" dirty="0">
                <a:solidFill>
                  <a:srgbClr val="434342"/>
                </a:solidFill>
                <a:latin typeface="Lucida Sans Unicode"/>
                <a:cs typeface="Lucida Sans Unicode"/>
              </a:rPr>
              <a:t>Posterior</a:t>
            </a:r>
            <a:endParaRPr sz="2700">
              <a:latin typeface="Lucida Sans Unicode"/>
              <a:cs typeface="Lucida Sans Unicode"/>
            </a:endParaRPr>
          </a:p>
        </p:txBody>
      </p:sp>
      <p:sp>
        <p:nvSpPr>
          <p:cNvPr id="8" name="object 8"/>
          <p:cNvSpPr txBox="1"/>
          <p:nvPr/>
        </p:nvSpPr>
        <p:spPr>
          <a:xfrm>
            <a:off x="2601288" y="4377638"/>
            <a:ext cx="1461135" cy="436880"/>
          </a:xfrm>
          <a:prstGeom prst="rect">
            <a:avLst/>
          </a:prstGeom>
        </p:spPr>
        <p:txBody>
          <a:bodyPr vert="horz" wrap="square" lIns="0" tIns="12700" rIns="0" bIns="0" rtlCol="0">
            <a:spAutoFit/>
          </a:bodyPr>
          <a:lstStyle/>
          <a:p>
            <a:pPr marL="12700">
              <a:lnSpc>
                <a:spcPct val="100000"/>
              </a:lnSpc>
              <a:spcBef>
                <a:spcPts val="100"/>
              </a:spcBef>
              <a:tabLst>
                <a:tab pos="1144905" algn="l"/>
              </a:tabLst>
            </a:pPr>
            <a:r>
              <a:rPr sz="2700" spc="350" dirty="0">
                <a:solidFill>
                  <a:srgbClr val="434342"/>
                </a:solidFill>
                <a:latin typeface="Lucida Sans Unicode"/>
                <a:cs typeface="Lucida Sans Unicode"/>
              </a:rPr>
              <a:t>a</a:t>
            </a:r>
            <a:r>
              <a:rPr sz="2700" spc="350" dirty="0">
                <a:solidFill>
                  <a:srgbClr val="434342"/>
                </a:solidFill>
                <a:latin typeface="Lucida Sans Unicode"/>
                <a:cs typeface="Lucida Sans Unicode"/>
              </a:rPr>
              <a:t>	</a:t>
            </a:r>
            <a:r>
              <a:rPr sz="2700" spc="50" dirty="0">
                <a:solidFill>
                  <a:srgbClr val="434342"/>
                </a:solidFill>
                <a:latin typeface="Lucida Sans Unicode"/>
                <a:cs typeface="Lucida Sans Unicode"/>
              </a:rPr>
              <a:t>la</a:t>
            </a:r>
            <a:endParaRPr sz="2700">
              <a:latin typeface="Lucida Sans Unicode"/>
              <a:cs typeface="Lucida Sans Unicode"/>
            </a:endParaRPr>
          </a:p>
        </p:txBody>
      </p:sp>
      <p:sp>
        <p:nvSpPr>
          <p:cNvPr id="9" name="object 9"/>
          <p:cNvSpPr txBox="1"/>
          <p:nvPr/>
        </p:nvSpPr>
        <p:spPr>
          <a:xfrm>
            <a:off x="274460" y="4648403"/>
            <a:ext cx="1652270" cy="436880"/>
          </a:xfrm>
          <a:prstGeom prst="rect">
            <a:avLst/>
          </a:prstGeom>
        </p:spPr>
        <p:txBody>
          <a:bodyPr vert="horz" wrap="square" lIns="0" tIns="12700" rIns="0" bIns="0" rtlCol="0">
            <a:spAutoFit/>
          </a:bodyPr>
          <a:lstStyle/>
          <a:p>
            <a:pPr marL="12700">
              <a:lnSpc>
                <a:spcPct val="100000"/>
              </a:lnSpc>
              <a:spcBef>
                <a:spcPts val="100"/>
              </a:spcBef>
            </a:pPr>
            <a:r>
              <a:rPr sz="2700" spc="100" dirty="0">
                <a:solidFill>
                  <a:srgbClr val="434342"/>
                </a:solidFill>
                <a:latin typeface="Lucida Sans Unicode"/>
                <a:cs typeface="Lucida Sans Unicode"/>
              </a:rPr>
              <a:t>amígdala</a:t>
            </a:r>
            <a:endParaRPr sz="2700">
              <a:latin typeface="Lucida Sans Unicode"/>
              <a:cs typeface="Lucida Sans Unicode"/>
            </a:endParaRPr>
          </a:p>
        </p:txBody>
      </p:sp>
      <p:sp>
        <p:nvSpPr>
          <p:cNvPr id="10" name="object 10"/>
          <p:cNvSpPr txBox="1"/>
          <p:nvPr/>
        </p:nvSpPr>
        <p:spPr>
          <a:xfrm>
            <a:off x="2489223" y="4706823"/>
            <a:ext cx="729615" cy="436880"/>
          </a:xfrm>
          <a:prstGeom prst="rect">
            <a:avLst/>
          </a:prstGeom>
        </p:spPr>
        <p:txBody>
          <a:bodyPr vert="horz" wrap="square" lIns="0" tIns="12700" rIns="0" bIns="0" rtlCol="0">
            <a:spAutoFit/>
          </a:bodyPr>
          <a:lstStyle/>
          <a:p>
            <a:pPr marL="12700">
              <a:lnSpc>
                <a:spcPct val="100000"/>
              </a:lnSpc>
              <a:spcBef>
                <a:spcPts val="100"/>
              </a:spcBef>
            </a:pPr>
            <a:r>
              <a:rPr sz="2700" spc="40" dirty="0">
                <a:solidFill>
                  <a:srgbClr val="434342"/>
                </a:solidFill>
                <a:latin typeface="Lucida Sans Unicode"/>
                <a:cs typeface="Lucida Sans Unicode"/>
              </a:rPr>
              <a:t>está</a:t>
            </a:r>
            <a:endParaRPr sz="2700">
              <a:latin typeface="Lucida Sans Unicode"/>
              <a:cs typeface="Lucida Sans Unicode"/>
            </a:endParaRPr>
          </a:p>
        </p:txBody>
      </p:sp>
      <p:sp>
        <p:nvSpPr>
          <p:cNvPr id="11" name="object 11"/>
          <p:cNvSpPr txBox="1"/>
          <p:nvPr/>
        </p:nvSpPr>
        <p:spPr>
          <a:xfrm>
            <a:off x="3746925" y="4706823"/>
            <a:ext cx="316230" cy="436880"/>
          </a:xfrm>
          <a:prstGeom prst="rect">
            <a:avLst/>
          </a:prstGeom>
        </p:spPr>
        <p:txBody>
          <a:bodyPr vert="horz" wrap="square" lIns="0" tIns="12700" rIns="0" bIns="0" rtlCol="0">
            <a:spAutoFit/>
          </a:bodyPr>
          <a:lstStyle/>
          <a:p>
            <a:pPr marL="12700">
              <a:lnSpc>
                <a:spcPct val="100000"/>
              </a:lnSpc>
              <a:spcBef>
                <a:spcPts val="100"/>
              </a:spcBef>
            </a:pPr>
            <a:r>
              <a:rPr sz="2700" dirty="0">
                <a:solidFill>
                  <a:srgbClr val="434342"/>
                </a:solidFill>
                <a:latin typeface="Lucida Sans Unicode"/>
                <a:cs typeface="Lucida Sans Unicode"/>
              </a:rPr>
              <a:t>el</a:t>
            </a:r>
            <a:endParaRPr sz="2700">
              <a:latin typeface="Lucida Sans Unicode"/>
              <a:cs typeface="Lucida Sans Unicode"/>
            </a:endParaRPr>
          </a:p>
        </p:txBody>
      </p:sp>
      <p:sp>
        <p:nvSpPr>
          <p:cNvPr id="12" name="object 12"/>
          <p:cNvSpPr txBox="1"/>
          <p:nvPr/>
        </p:nvSpPr>
        <p:spPr>
          <a:xfrm>
            <a:off x="308750" y="5036006"/>
            <a:ext cx="2069464" cy="436880"/>
          </a:xfrm>
          <a:prstGeom prst="rect">
            <a:avLst/>
          </a:prstGeom>
        </p:spPr>
        <p:txBody>
          <a:bodyPr vert="horz" wrap="square" lIns="0" tIns="12700" rIns="0" bIns="0" rtlCol="0">
            <a:spAutoFit/>
          </a:bodyPr>
          <a:lstStyle/>
          <a:p>
            <a:pPr marL="12700">
              <a:lnSpc>
                <a:spcPct val="100000"/>
              </a:lnSpc>
              <a:spcBef>
                <a:spcPts val="100"/>
              </a:spcBef>
            </a:pPr>
            <a:r>
              <a:rPr sz="2700" b="1" spc="85" dirty="0">
                <a:solidFill>
                  <a:srgbClr val="434342"/>
                </a:solidFill>
                <a:latin typeface="Arial"/>
                <a:cs typeface="Arial"/>
              </a:rPr>
              <a:t>hipocampo,</a:t>
            </a:r>
            <a:endParaRPr sz="2700">
              <a:latin typeface="Arial"/>
              <a:cs typeface="Arial"/>
            </a:endParaRPr>
          </a:p>
        </p:txBody>
      </p:sp>
      <p:sp>
        <p:nvSpPr>
          <p:cNvPr id="13" name="object 13"/>
          <p:cNvSpPr txBox="1"/>
          <p:nvPr/>
        </p:nvSpPr>
        <p:spPr>
          <a:xfrm>
            <a:off x="3181377" y="5036006"/>
            <a:ext cx="690880" cy="436880"/>
          </a:xfrm>
          <a:prstGeom prst="rect">
            <a:avLst/>
          </a:prstGeom>
        </p:spPr>
        <p:txBody>
          <a:bodyPr vert="horz" wrap="square" lIns="0" tIns="12700" rIns="0" bIns="0" rtlCol="0">
            <a:spAutoFit/>
          </a:bodyPr>
          <a:lstStyle/>
          <a:p>
            <a:pPr marL="12700">
              <a:lnSpc>
                <a:spcPct val="100000"/>
              </a:lnSpc>
              <a:spcBef>
                <a:spcPts val="100"/>
              </a:spcBef>
            </a:pPr>
            <a:r>
              <a:rPr sz="2700" spc="110" dirty="0">
                <a:solidFill>
                  <a:srgbClr val="434342"/>
                </a:solidFill>
                <a:latin typeface="Lucida Sans Unicode"/>
                <a:cs typeface="Lucida Sans Unicode"/>
              </a:rPr>
              <a:t>que</a:t>
            </a:r>
            <a:endParaRPr sz="2700">
              <a:latin typeface="Lucida Sans Unicode"/>
              <a:cs typeface="Lucida Sans Unicode"/>
            </a:endParaRPr>
          </a:p>
        </p:txBody>
      </p:sp>
      <p:sp>
        <p:nvSpPr>
          <p:cNvPr id="14" name="object 14"/>
          <p:cNvSpPr txBox="1"/>
          <p:nvPr/>
        </p:nvSpPr>
        <p:spPr>
          <a:xfrm>
            <a:off x="308750" y="5365191"/>
            <a:ext cx="3756660" cy="1089025"/>
          </a:xfrm>
          <a:prstGeom prst="rect">
            <a:avLst/>
          </a:prstGeom>
        </p:spPr>
        <p:txBody>
          <a:bodyPr vert="horz" wrap="square" lIns="0" tIns="12700" rIns="0" bIns="0" rtlCol="0">
            <a:spAutoFit/>
          </a:bodyPr>
          <a:lstStyle/>
          <a:p>
            <a:pPr marL="12700">
              <a:lnSpc>
                <a:spcPts val="2915"/>
              </a:lnSpc>
              <a:spcBef>
                <a:spcPts val="100"/>
              </a:spcBef>
              <a:tabLst>
                <a:tab pos="1986280" algn="l"/>
                <a:tab pos="2715260" algn="l"/>
              </a:tabLst>
            </a:pPr>
            <a:r>
              <a:rPr sz="2700" spc="45" dirty="0">
                <a:solidFill>
                  <a:srgbClr val="434342"/>
                </a:solidFill>
                <a:latin typeface="Lucida Sans Unicode"/>
                <a:cs typeface="Lucida Sans Unicode"/>
              </a:rPr>
              <a:t>atraviesa	</a:t>
            </a:r>
            <a:r>
              <a:rPr sz="2700" dirty="0">
                <a:solidFill>
                  <a:srgbClr val="434342"/>
                </a:solidFill>
                <a:latin typeface="Lucida Sans Unicode"/>
                <a:cs typeface="Lucida Sans Unicode"/>
              </a:rPr>
              <a:t>el	</a:t>
            </a:r>
            <a:r>
              <a:rPr sz="2700" spc="-35" dirty="0">
                <a:solidFill>
                  <a:srgbClr val="434342"/>
                </a:solidFill>
                <a:latin typeface="Lucida Sans Unicode"/>
                <a:cs typeface="Lucida Sans Unicode"/>
              </a:rPr>
              <a:t>lóbulo</a:t>
            </a:r>
            <a:endParaRPr sz="2700">
              <a:latin typeface="Lucida Sans Unicode"/>
              <a:cs typeface="Lucida Sans Unicode"/>
            </a:endParaRPr>
          </a:p>
          <a:p>
            <a:pPr marL="12700" marR="10795">
              <a:lnSpc>
                <a:spcPts val="2590"/>
              </a:lnSpc>
              <a:spcBef>
                <a:spcPts val="300"/>
              </a:spcBef>
              <a:tabLst>
                <a:tab pos="1718945" algn="l"/>
                <a:tab pos="2974975" algn="l"/>
              </a:tabLst>
            </a:pPr>
            <a:r>
              <a:rPr sz="2700" spc="25" dirty="0">
                <a:solidFill>
                  <a:srgbClr val="434342"/>
                </a:solidFill>
                <a:latin typeface="Lucida Sans Unicode"/>
                <a:cs typeface="Lucida Sans Unicode"/>
              </a:rPr>
              <a:t>tempora</a:t>
            </a:r>
            <a:r>
              <a:rPr sz="2700" spc="15" dirty="0">
                <a:solidFill>
                  <a:srgbClr val="434342"/>
                </a:solidFill>
                <a:latin typeface="Lucida Sans Unicode"/>
                <a:cs typeface="Lucida Sans Unicode"/>
              </a:rPr>
              <a:t>l</a:t>
            </a:r>
            <a:r>
              <a:rPr sz="2700" dirty="0">
                <a:solidFill>
                  <a:srgbClr val="434342"/>
                </a:solidFill>
                <a:latin typeface="Lucida Sans Unicode"/>
                <a:cs typeface="Lucida Sans Unicode"/>
              </a:rPr>
              <a:t>	</a:t>
            </a:r>
            <a:r>
              <a:rPr sz="2700" spc="45" dirty="0">
                <a:solidFill>
                  <a:srgbClr val="434342"/>
                </a:solidFill>
                <a:latin typeface="Lucida Sans Unicode"/>
                <a:cs typeface="Lucida Sans Unicode"/>
              </a:rPr>
              <a:t>medi</a:t>
            </a:r>
            <a:r>
              <a:rPr sz="2700" spc="55" dirty="0">
                <a:solidFill>
                  <a:srgbClr val="434342"/>
                </a:solidFill>
                <a:latin typeface="Lucida Sans Unicode"/>
                <a:cs typeface="Lucida Sans Unicode"/>
              </a:rPr>
              <a:t>o</a:t>
            </a:r>
            <a:r>
              <a:rPr sz="2700" dirty="0">
                <a:solidFill>
                  <a:srgbClr val="434342"/>
                </a:solidFill>
                <a:latin typeface="Lucida Sans Unicode"/>
                <a:cs typeface="Lucida Sans Unicode"/>
              </a:rPr>
              <a:t>	</a:t>
            </a:r>
            <a:r>
              <a:rPr sz="2700" spc="65" dirty="0">
                <a:solidFill>
                  <a:srgbClr val="434342"/>
                </a:solidFill>
                <a:latin typeface="Lucida Sans Unicode"/>
                <a:cs typeface="Lucida Sans Unicode"/>
              </a:rPr>
              <a:t>bajo  </a:t>
            </a:r>
            <a:r>
              <a:rPr sz="2700" dirty="0">
                <a:solidFill>
                  <a:srgbClr val="434342"/>
                </a:solidFill>
                <a:latin typeface="Lucida Sans Unicode"/>
                <a:cs typeface="Lucida Sans Unicode"/>
              </a:rPr>
              <a:t>el</a:t>
            </a:r>
            <a:r>
              <a:rPr sz="2700" spc="-120" dirty="0">
                <a:solidFill>
                  <a:srgbClr val="434342"/>
                </a:solidFill>
                <a:latin typeface="Lucida Sans Unicode"/>
                <a:cs typeface="Lucida Sans Unicode"/>
              </a:rPr>
              <a:t> </a:t>
            </a:r>
            <a:r>
              <a:rPr sz="2700" spc="50" dirty="0">
                <a:solidFill>
                  <a:srgbClr val="434342"/>
                </a:solidFill>
                <a:latin typeface="Lucida Sans Unicode"/>
                <a:cs typeface="Lucida Sans Unicode"/>
              </a:rPr>
              <a:t>tálamo.</a:t>
            </a:r>
            <a:endParaRPr sz="2700">
              <a:latin typeface="Lucida Sans Unicode"/>
              <a:cs typeface="Lucida Sans Unicode"/>
            </a:endParaRPr>
          </a:p>
        </p:txBody>
      </p:sp>
      <p:pic>
        <p:nvPicPr>
          <p:cNvPr id="16" name="Picture 15" descr="Relacion-Morfologica-del-Hipocampo-con-el-Caballo-de-Mar"/>
          <p:cNvPicPr>
            <a:picLocks noChangeAspect="1"/>
          </p:cNvPicPr>
          <p:nvPr/>
        </p:nvPicPr>
        <p:blipFill>
          <a:blip r:embed="rId1"/>
          <a:stretch>
            <a:fillRect/>
          </a:stretch>
        </p:blipFill>
        <p:spPr>
          <a:xfrm>
            <a:off x="4983480" y="4572000"/>
            <a:ext cx="3972560" cy="2023745"/>
          </a:xfrm>
          <a:prstGeom prst="rect">
            <a:avLst/>
          </a:prstGeom>
        </p:spPr>
      </p:pic>
      <p:pic>
        <p:nvPicPr>
          <p:cNvPr id="17" name="Picture 16" descr="almendra"/>
          <p:cNvPicPr>
            <a:picLocks noChangeAspect="1"/>
          </p:cNvPicPr>
          <p:nvPr/>
        </p:nvPicPr>
        <p:blipFill>
          <a:blip r:embed="rId2"/>
          <a:stretch>
            <a:fillRect/>
          </a:stretch>
        </p:blipFill>
        <p:spPr>
          <a:xfrm>
            <a:off x="5410200" y="1828800"/>
            <a:ext cx="3187700" cy="21209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319" y="278165"/>
            <a:ext cx="8595360" cy="903605"/>
          </a:xfrm>
          <a:prstGeom prst="rect">
            <a:avLst/>
          </a:prstGeom>
        </p:spPr>
        <p:txBody>
          <a:bodyPr vert="horz" wrap="square" lIns="0" tIns="365125" rIns="0" bIns="0" rtlCol="0">
            <a:spAutoFit/>
          </a:bodyPr>
          <a:lstStyle/>
          <a:p>
            <a:pPr marR="22225" algn="ctr">
              <a:lnSpc>
                <a:spcPct val="100000"/>
              </a:lnSpc>
              <a:spcBef>
                <a:spcPts val="2875"/>
              </a:spcBef>
            </a:pPr>
            <a:endParaRPr spc="-30" dirty="0"/>
          </a:p>
        </p:txBody>
      </p:sp>
      <p:sp>
        <p:nvSpPr>
          <p:cNvPr id="3" name="object 3"/>
          <p:cNvSpPr txBox="1"/>
          <p:nvPr/>
        </p:nvSpPr>
        <p:spPr>
          <a:xfrm>
            <a:off x="188600" y="1679172"/>
            <a:ext cx="4497705" cy="4341495"/>
          </a:xfrm>
          <a:prstGeom prst="rect">
            <a:avLst/>
          </a:prstGeom>
        </p:spPr>
        <p:txBody>
          <a:bodyPr vert="horz" wrap="square" lIns="0" tIns="53975" rIns="0" bIns="0" rtlCol="0">
            <a:spAutoFit/>
          </a:bodyPr>
          <a:lstStyle/>
          <a:p>
            <a:pPr marL="12700" marR="5080" algn="just">
              <a:lnSpc>
                <a:spcPts val="2590"/>
              </a:lnSpc>
              <a:spcBef>
                <a:spcPts val="425"/>
              </a:spcBef>
            </a:pPr>
            <a:r>
              <a:rPr sz="2400" spc="114" dirty="0">
                <a:solidFill>
                  <a:srgbClr val="434342"/>
                </a:solidFill>
                <a:latin typeface="Lucida Sans Unicode"/>
                <a:cs typeface="Lucida Sans Unicode"/>
              </a:rPr>
              <a:t>A </a:t>
            </a:r>
            <a:r>
              <a:rPr sz="2400" spc="40" dirty="0">
                <a:solidFill>
                  <a:srgbClr val="434342"/>
                </a:solidFill>
                <a:latin typeface="Lucida Sans Unicode"/>
                <a:cs typeface="Lucida Sans Unicode"/>
              </a:rPr>
              <a:t>continuación vienen </a:t>
            </a:r>
            <a:r>
              <a:rPr sz="2400" spc="50" dirty="0">
                <a:solidFill>
                  <a:srgbClr val="434342"/>
                </a:solidFill>
                <a:latin typeface="Lucida Sans Unicode"/>
                <a:cs typeface="Lucida Sans Unicode"/>
              </a:rPr>
              <a:t>l</a:t>
            </a:r>
            <a:r>
              <a:rPr sz="2400" b="1" spc="50" dirty="0">
                <a:solidFill>
                  <a:srgbClr val="434342"/>
                </a:solidFill>
                <a:latin typeface="Arial"/>
                <a:cs typeface="Arial"/>
              </a:rPr>
              <a:t>a </a:t>
            </a:r>
            <a:r>
              <a:rPr sz="2400" b="1" spc="55" dirty="0">
                <a:solidFill>
                  <a:srgbClr val="434342"/>
                </a:solidFill>
                <a:latin typeface="Arial"/>
                <a:cs typeface="Arial"/>
              </a:rPr>
              <a:t> </a:t>
            </a:r>
            <a:r>
              <a:rPr sz="2400" b="1" spc="50" dirty="0">
                <a:solidFill>
                  <a:srgbClr val="434342"/>
                </a:solidFill>
                <a:latin typeface="Arial"/>
                <a:cs typeface="Arial"/>
              </a:rPr>
              <a:t>corteza </a:t>
            </a:r>
            <a:r>
              <a:rPr sz="2400" b="1" spc="70" dirty="0">
                <a:solidFill>
                  <a:srgbClr val="434342"/>
                </a:solidFill>
                <a:latin typeface="Arial"/>
                <a:cs typeface="Arial"/>
              </a:rPr>
              <a:t>cingulada </a:t>
            </a:r>
            <a:r>
              <a:rPr sz="2400" spc="30" dirty="0">
                <a:solidFill>
                  <a:srgbClr val="434342"/>
                </a:solidFill>
                <a:latin typeface="Lucida Sans Unicode"/>
                <a:cs typeface="Lucida Sans Unicode"/>
              </a:rPr>
              <a:t>y </a:t>
            </a:r>
            <a:r>
              <a:rPr sz="2400" dirty="0">
                <a:solidFill>
                  <a:srgbClr val="434342"/>
                </a:solidFill>
                <a:latin typeface="Lucida Sans Unicode"/>
                <a:cs typeface="Lucida Sans Unicode"/>
              </a:rPr>
              <a:t>el </a:t>
            </a:r>
            <a:r>
              <a:rPr sz="2400" b="1" spc="-20" dirty="0">
                <a:solidFill>
                  <a:srgbClr val="434342"/>
                </a:solidFill>
                <a:latin typeface="Arial"/>
                <a:cs typeface="Arial"/>
              </a:rPr>
              <a:t>trígono </a:t>
            </a:r>
            <a:r>
              <a:rPr sz="2400" b="1" spc="-655" dirty="0">
                <a:solidFill>
                  <a:srgbClr val="434342"/>
                </a:solidFill>
                <a:latin typeface="Arial"/>
                <a:cs typeface="Arial"/>
              </a:rPr>
              <a:t> </a:t>
            </a:r>
            <a:r>
              <a:rPr sz="2400" b="1" spc="45" dirty="0">
                <a:solidFill>
                  <a:srgbClr val="434342"/>
                </a:solidFill>
                <a:latin typeface="Arial"/>
                <a:cs typeface="Arial"/>
              </a:rPr>
              <a:t>cerebral</a:t>
            </a:r>
            <a:r>
              <a:rPr sz="2400" spc="45" dirty="0">
                <a:solidFill>
                  <a:srgbClr val="434342"/>
                </a:solidFill>
                <a:latin typeface="Lucida Sans Unicode"/>
                <a:cs typeface="Lucida Sans Unicode"/>
              </a:rPr>
              <a:t>. </a:t>
            </a:r>
            <a:r>
              <a:rPr sz="2400" spc="65" dirty="0">
                <a:solidFill>
                  <a:srgbClr val="434342"/>
                </a:solidFill>
                <a:latin typeface="Lucida Sans Unicode"/>
                <a:cs typeface="Lucida Sans Unicode"/>
              </a:rPr>
              <a:t>La </a:t>
            </a:r>
            <a:r>
              <a:rPr sz="2400" spc="30" dirty="0">
                <a:solidFill>
                  <a:srgbClr val="434342"/>
                </a:solidFill>
                <a:latin typeface="Lucida Sans Unicode"/>
                <a:cs typeface="Lucida Sans Unicode"/>
              </a:rPr>
              <a:t>corteza </a:t>
            </a:r>
            <a:r>
              <a:rPr sz="2400" spc="35" dirty="0">
                <a:solidFill>
                  <a:srgbClr val="434342"/>
                </a:solidFill>
                <a:latin typeface="Lucida Sans Unicode"/>
                <a:cs typeface="Lucida Sans Unicode"/>
              </a:rPr>
              <a:t> </a:t>
            </a:r>
            <a:r>
              <a:rPr sz="2400" spc="75" dirty="0">
                <a:solidFill>
                  <a:srgbClr val="434342"/>
                </a:solidFill>
                <a:latin typeface="Lucida Sans Unicode"/>
                <a:cs typeface="Lucida Sans Unicode"/>
              </a:rPr>
              <a:t>cingulada </a:t>
            </a:r>
            <a:r>
              <a:rPr sz="2400" spc="-40" dirty="0">
                <a:solidFill>
                  <a:srgbClr val="434342"/>
                </a:solidFill>
                <a:latin typeface="Lucida Sans Unicode"/>
                <a:cs typeface="Lucida Sans Unicode"/>
              </a:rPr>
              <a:t>es </a:t>
            </a:r>
            <a:r>
              <a:rPr sz="2400" spc="80" dirty="0">
                <a:solidFill>
                  <a:srgbClr val="434342"/>
                </a:solidFill>
                <a:latin typeface="Lucida Sans Unicode"/>
                <a:cs typeface="Lucida Sans Unicode"/>
              </a:rPr>
              <a:t>una </a:t>
            </a:r>
            <a:r>
              <a:rPr sz="2400" spc="50" dirty="0">
                <a:solidFill>
                  <a:srgbClr val="434342"/>
                </a:solidFill>
                <a:latin typeface="Lucida Sans Unicode"/>
                <a:cs typeface="Lucida Sans Unicode"/>
              </a:rPr>
              <a:t>amplia </a:t>
            </a:r>
            <a:r>
              <a:rPr sz="2400" spc="55" dirty="0">
                <a:solidFill>
                  <a:srgbClr val="434342"/>
                </a:solidFill>
                <a:latin typeface="Lucida Sans Unicode"/>
                <a:cs typeface="Lucida Sans Unicode"/>
              </a:rPr>
              <a:t> </a:t>
            </a:r>
            <a:r>
              <a:rPr sz="2400" spc="-15" dirty="0">
                <a:solidFill>
                  <a:srgbClr val="434342"/>
                </a:solidFill>
                <a:latin typeface="Lucida Sans Unicode"/>
                <a:cs typeface="Lucida Sans Unicode"/>
              </a:rPr>
              <a:t>región</a:t>
            </a:r>
            <a:r>
              <a:rPr sz="2400" spc="-120" dirty="0">
                <a:solidFill>
                  <a:srgbClr val="434342"/>
                </a:solidFill>
                <a:latin typeface="Lucida Sans Unicode"/>
                <a:cs typeface="Lucida Sans Unicode"/>
              </a:rPr>
              <a:t> </a:t>
            </a:r>
            <a:r>
              <a:rPr sz="2400" spc="175" dirty="0">
                <a:solidFill>
                  <a:srgbClr val="434342"/>
                </a:solidFill>
                <a:latin typeface="Lucida Sans Unicode"/>
                <a:cs typeface="Lucida Sans Unicode"/>
              </a:rPr>
              <a:t>de</a:t>
            </a:r>
            <a:r>
              <a:rPr sz="2400" spc="-114" dirty="0">
                <a:solidFill>
                  <a:srgbClr val="434342"/>
                </a:solidFill>
                <a:latin typeface="Lucida Sans Unicode"/>
                <a:cs typeface="Lucida Sans Unicode"/>
              </a:rPr>
              <a:t> </a:t>
            </a:r>
            <a:r>
              <a:rPr sz="2400" spc="45" dirty="0">
                <a:solidFill>
                  <a:srgbClr val="434342"/>
                </a:solidFill>
                <a:latin typeface="Lucida Sans Unicode"/>
                <a:cs typeface="Lucida Sans Unicode"/>
              </a:rPr>
              <a:t>la</a:t>
            </a:r>
            <a:r>
              <a:rPr sz="2400" spc="-114" dirty="0">
                <a:solidFill>
                  <a:srgbClr val="434342"/>
                </a:solidFill>
                <a:latin typeface="Lucida Sans Unicode"/>
                <a:cs typeface="Lucida Sans Unicode"/>
              </a:rPr>
              <a:t> </a:t>
            </a:r>
            <a:r>
              <a:rPr sz="2400" spc="50" dirty="0">
                <a:solidFill>
                  <a:srgbClr val="434342"/>
                </a:solidFill>
                <a:latin typeface="Lucida Sans Unicode"/>
                <a:cs typeface="Lucida Sans Unicode"/>
              </a:rPr>
              <a:t>neocorteza</a:t>
            </a:r>
            <a:r>
              <a:rPr sz="2400" spc="-120" dirty="0">
                <a:solidFill>
                  <a:srgbClr val="434342"/>
                </a:solidFill>
                <a:latin typeface="Lucida Sans Unicode"/>
                <a:cs typeface="Lucida Sans Unicode"/>
              </a:rPr>
              <a:t> </a:t>
            </a:r>
            <a:r>
              <a:rPr sz="2400" spc="175" dirty="0">
                <a:solidFill>
                  <a:srgbClr val="434342"/>
                </a:solidFill>
                <a:latin typeface="Lucida Sans Unicode"/>
                <a:cs typeface="Lucida Sans Unicode"/>
              </a:rPr>
              <a:t>de</a:t>
            </a:r>
            <a:r>
              <a:rPr sz="2400" spc="-114" dirty="0">
                <a:solidFill>
                  <a:srgbClr val="434342"/>
                </a:solidFill>
                <a:latin typeface="Lucida Sans Unicode"/>
                <a:cs typeface="Lucida Sans Unicode"/>
              </a:rPr>
              <a:t> </a:t>
            </a:r>
            <a:r>
              <a:rPr sz="2400" spc="45" dirty="0">
                <a:solidFill>
                  <a:srgbClr val="434342"/>
                </a:solidFill>
                <a:latin typeface="Lucida Sans Unicode"/>
                <a:cs typeface="Lucida Sans Unicode"/>
              </a:rPr>
              <a:t>la </a:t>
            </a:r>
            <a:r>
              <a:rPr sz="2400" spc="-740" dirty="0">
                <a:solidFill>
                  <a:srgbClr val="434342"/>
                </a:solidFill>
                <a:latin typeface="Lucida Sans Unicode"/>
                <a:cs typeface="Lucida Sans Unicode"/>
              </a:rPr>
              <a:t> </a:t>
            </a:r>
            <a:r>
              <a:rPr sz="2400" spc="10" dirty="0">
                <a:solidFill>
                  <a:srgbClr val="434342"/>
                </a:solidFill>
                <a:latin typeface="Lucida Sans Unicode"/>
                <a:cs typeface="Lucida Sans Unicode"/>
              </a:rPr>
              <a:t>circunvolución </a:t>
            </a:r>
            <a:r>
              <a:rPr sz="2400" spc="40" dirty="0">
                <a:solidFill>
                  <a:srgbClr val="434342"/>
                </a:solidFill>
                <a:latin typeface="Lucida Sans Unicode"/>
                <a:cs typeface="Lucida Sans Unicode"/>
              </a:rPr>
              <a:t>del </a:t>
            </a:r>
            <a:r>
              <a:rPr sz="2400" dirty="0">
                <a:solidFill>
                  <a:srgbClr val="434342"/>
                </a:solidFill>
                <a:latin typeface="Lucida Sans Unicode"/>
                <a:cs typeface="Lucida Sans Unicode"/>
              </a:rPr>
              <a:t>cíngulo </a:t>
            </a:r>
            <a:r>
              <a:rPr sz="2400" spc="95" dirty="0">
                <a:solidFill>
                  <a:srgbClr val="434342"/>
                </a:solidFill>
                <a:latin typeface="Lucida Sans Unicode"/>
                <a:cs typeface="Lucida Sans Unicode"/>
              </a:rPr>
              <a:t>(o </a:t>
            </a:r>
            <a:r>
              <a:rPr sz="2400" spc="100" dirty="0">
                <a:solidFill>
                  <a:srgbClr val="434342"/>
                </a:solidFill>
                <a:latin typeface="Lucida Sans Unicode"/>
                <a:cs typeface="Lucida Sans Unicode"/>
              </a:rPr>
              <a:t> </a:t>
            </a:r>
            <a:r>
              <a:rPr sz="2400" spc="40" dirty="0">
                <a:solidFill>
                  <a:srgbClr val="434342"/>
                </a:solidFill>
                <a:latin typeface="Lucida Sans Unicode"/>
                <a:cs typeface="Lucida Sans Unicode"/>
              </a:rPr>
              <a:t>del</a:t>
            </a:r>
            <a:r>
              <a:rPr sz="2400" spc="-110" dirty="0">
                <a:solidFill>
                  <a:srgbClr val="434342"/>
                </a:solidFill>
                <a:latin typeface="Lucida Sans Unicode"/>
                <a:cs typeface="Lucida Sans Unicode"/>
              </a:rPr>
              <a:t> </a:t>
            </a:r>
            <a:r>
              <a:rPr sz="2400" spc="75" dirty="0">
                <a:solidFill>
                  <a:srgbClr val="434342"/>
                </a:solidFill>
                <a:latin typeface="Lucida Sans Unicode"/>
                <a:cs typeface="Lucida Sans Unicode"/>
              </a:rPr>
              <a:t>cuerpo</a:t>
            </a:r>
            <a:r>
              <a:rPr sz="2400" spc="-114" dirty="0">
                <a:solidFill>
                  <a:srgbClr val="434342"/>
                </a:solidFill>
                <a:latin typeface="Lucida Sans Unicode"/>
                <a:cs typeface="Lucida Sans Unicode"/>
              </a:rPr>
              <a:t> </a:t>
            </a:r>
            <a:r>
              <a:rPr sz="2400" spc="20" dirty="0">
                <a:solidFill>
                  <a:srgbClr val="434342"/>
                </a:solidFill>
                <a:latin typeface="Lucida Sans Unicode"/>
                <a:cs typeface="Lucida Sans Unicode"/>
              </a:rPr>
              <a:t>calloso)</a:t>
            </a:r>
            <a:r>
              <a:rPr sz="2400" spc="-110" dirty="0">
                <a:solidFill>
                  <a:srgbClr val="434342"/>
                </a:solidFill>
                <a:latin typeface="Lucida Sans Unicode"/>
                <a:cs typeface="Lucida Sans Unicode"/>
              </a:rPr>
              <a:t> </a:t>
            </a:r>
            <a:r>
              <a:rPr sz="2400" spc="95" dirty="0">
                <a:solidFill>
                  <a:srgbClr val="434342"/>
                </a:solidFill>
                <a:latin typeface="Lucida Sans Unicode"/>
                <a:cs typeface="Lucida Sans Unicode"/>
              </a:rPr>
              <a:t>en</a:t>
            </a:r>
            <a:r>
              <a:rPr sz="2400" spc="-114" dirty="0">
                <a:solidFill>
                  <a:srgbClr val="434342"/>
                </a:solidFill>
                <a:latin typeface="Lucida Sans Unicode"/>
                <a:cs typeface="Lucida Sans Unicode"/>
              </a:rPr>
              <a:t> </a:t>
            </a:r>
            <a:r>
              <a:rPr sz="2400" spc="45" dirty="0">
                <a:solidFill>
                  <a:srgbClr val="434342"/>
                </a:solidFill>
                <a:latin typeface="Lucida Sans Unicode"/>
                <a:cs typeface="Lucida Sans Unicode"/>
              </a:rPr>
              <a:t>la</a:t>
            </a:r>
            <a:r>
              <a:rPr sz="2400" spc="-105" dirty="0">
                <a:solidFill>
                  <a:srgbClr val="434342"/>
                </a:solidFill>
                <a:latin typeface="Lucida Sans Unicode"/>
                <a:cs typeface="Lucida Sans Unicode"/>
              </a:rPr>
              <a:t> </a:t>
            </a:r>
            <a:r>
              <a:rPr sz="2400" spc="165" dirty="0">
                <a:solidFill>
                  <a:srgbClr val="434342"/>
                </a:solidFill>
                <a:latin typeface="Lucida Sans Unicode"/>
                <a:cs typeface="Lucida Sans Unicode"/>
              </a:rPr>
              <a:t>cara </a:t>
            </a:r>
            <a:r>
              <a:rPr sz="2400" spc="-745" dirty="0">
                <a:solidFill>
                  <a:srgbClr val="434342"/>
                </a:solidFill>
                <a:latin typeface="Lucida Sans Unicode"/>
                <a:cs typeface="Lucida Sans Unicode"/>
              </a:rPr>
              <a:t> </a:t>
            </a:r>
            <a:r>
              <a:rPr sz="2400" spc="40" dirty="0">
                <a:solidFill>
                  <a:srgbClr val="434342"/>
                </a:solidFill>
                <a:latin typeface="Lucida Sans Unicode"/>
                <a:cs typeface="Lucida Sans Unicode"/>
              </a:rPr>
              <a:t>media</a:t>
            </a:r>
            <a:r>
              <a:rPr sz="2400" spc="20" dirty="0">
                <a:solidFill>
                  <a:srgbClr val="434342"/>
                </a:solidFill>
                <a:latin typeface="Lucida Sans Unicode"/>
                <a:cs typeface="Lucida Sans Unicode"/>
              </a:rPr>
              <a:t>l</a:t>
            </a:r>
            <a:r>
              <a:rPr sz="2400" spc="-105" dirty="0">
                <a:solidFill>
                  <a:srgbClr val="434342"/>
                </a:solidFill>
                <a:latin typeface="Lucida Sans Unicode"/>
                <a:cs typeface="Lucida Sans Unicode"/>
              </a:rPr>
              <a:t> </a:t>
            </a:r>
            <a:r>
              <a:rPr sz="2400" spc="180" dirty="0">
                <a:solidFill>
                  <a:srgbClr val="434342"/>
                </a:solidFill>
                <a:latin typeface="Lucida Sans Unicode"/>
                <a:cs typeface="Lucida Sans Unicode"/>
              </a:rPr>
              <a:t>d</a:t>
            </a:r>
            <a:r>
              <a:rPr sz="2400" spc="165" dirty="0">
                <a:solidFill>
                  <a:srgbClr val="434342"/>
                </a:solidFill>
                <a:latin typeface="Lucida Sans Unicode"/>
                <a:cs typeface="Lucida Sans Unicode"/>
              </a:rPr>
              <a:t>e</a:t>
            </a:r>
            <a:r>
              <a:rPr sz="2400" spc="-100" dirty="0">
                <a:solidFill>
                  <a:srgbClr val="434342"/>
                </a:solidFill>
                <a:latin typeface="Lucida Sans Unicode"/>
                <a:cs typeface="Lucida Sans Unicode"/>
              </a:rPr>
              <a:t> </a:t>
            </a:r>
            <a:r>
              <a:rPr sz="2400" spc="-140" dirty="0">
                <a:solidFill>
                  <a:srgbClr val="434342"/>
                </a:solidFill>
                <a:latin typeface="Lucida Sans Unicode"/>
                <a:cs typeface="Lucida Sans Unicode"/>
              </a:rPr>
              <a:t>lo</a:t>
            </a:r>
            <a:r>
              <a:rPr sz="2400" spc="-150" dirty="0">
                <a:solidFill>
                  <a:srgbClr val="434342"/>
                </a:solidFill>
                <a:latin typeface="Lucida Sans Unicode"/>
                <a:cs typeface="Lucida Sans Unicode"/>
              </a:rPr>
              <a:t>s</a:t>
            </a:r>
            <a:r>
              <a:rPr sz="2400" spc="-100" dirty="0">
                <a:solidFill>
                  <a:srgbClr val="434342"/>
                </a:solidFill>
                <a:latin typeface="Lucida Sans Unicode"/>
                <a:cs typeface="Lucida Sans Unicode"/>
              </a:rPr>
              <a:t> </a:t>
            </a:r>
            <a:r>
              <a:rPr sz="2400" spc="-80" dirty="0">
                <a:solidFill>
                  <a:srgbClr val="434342"/>
                </a:solidFill>
                <a:latin typeface="Lucida Sans Unicode"/>
                <a:cs typeface="Lucida Sans Unicode"/>
              </a:rPr>
              <a:t>hemisferios  </a:t>
            </a:r>
            <a:r>
              <a:rPr sz="2400" spc="20" dirty="0">
                <a:solidFill>
                  <a:srgbClr val="434342"/>
                </a:solidFill>
                <a:latin typeface="Lucida Sans Unicode"/>
                <a:cs typeface="Lucida Sans Unicode"/>
              </a:rPr>
              <a:t>cerebrales</a:t>
            </a:r>
            <a:r>
              <a:rPr sz="2400" spc="15" dirty="0">
                <a:solidFill>
                  <a:srgbClr val="434342"/>
                </a:solidFill>
                <a:latin typeface="Lucida Sans Unicode"/>
                <a:cs typeface="Lucida Sans Unicode"/>
              </a:rPr>
              <a:t>,</a:t>
            </a:r>
            <a:r>
              <a:rPr sz="2400" spc="-105" dirty="0">
                <a:solidFill>
                  <a:srgbClr val="434342"/>
                </a:solidFill>
                <a:latin typeface="Lucida Sans Unicode"/>
                <a:cs typeface="Lucida Sans Unicode"/>
              </a:rPr>
              <a:t> </a:t>
            </a:r>
            <a:r>
              <a:rPr sz="2400" spc="-110" dirty="0">
                <a:solidFill>
                  <a:srgbClr val="434342"/>
                </a:solidFill>
                <a:latin typeface="Lucida Sans Unicode"/>
                <a:cs typeface="Lucida Sans Unicode"/>
              </a:rPr>
              <a:t>just</a:t>
            </a:r>
            <a:r>
              <a:rPr sz="2400" spc="-140" dirty="0">
                <a:solidFill>
                  <a:srgbClr val="434342"/>
                </a:solidFill>
                <a:latin typeface="Lucida Sans Unicode"/>
                <a:cs typeface="Lucida Sans Unicode"/>
              </a:rPr>
              <a:t>o</a:t>
            </a:r>
            <a:r>
              <a:rPr sz="2400" spc="-100" dirty="0">
                <a:solidFill>
                  <a:srgbClr val="434342"/>
                </a:solidFill>
                <a:latin typeface="Lucida Sans Unicode"/>
                <a:cs typeface="Lucida Sans Unicode"/>
              </a:rPr>
              <a:t> </a:t>
            </a:r>
            <a:r>
              <a:rPr sz="2400" spc="85" dirty="0">
                <a:solidFill>
                  <a:srgbClr val="434342"/>
                </a:solidFill>
                <a:latin typeface="Lucida Sans Unicode"/>
                <a:cs typeface="Lucida Sans Unicode"/>
              </a:rPr>
              <a:t>e</a:t>
            </a:r>
            <a:r>
              <a:rPr sz="2400" spc="100" dirty="0">
                <a:solidFill>
                  <a:srgbClr val="434342"/>
                </a:solidFill>
                <a:latin typeface="Lucida Sans Unicode"/>
                <a:cs typeface="Lucida Sans Unicode"/>
              </a:rPr>
              <a:t>n</a:t>
            </a:r>
            <a:r>
              <a:rPr sz="2400" spc="-105" dirty="0">
                <a:solidFill>
                  <a:srgbClr val="434342"/>
                </a:solidFill>
                <a:latin typeface="Lucida Sans Unicode"/>
                <a:cs typeface="Lucida Sans Unicode"/>
              </a:rPr>
              <a:t> </a:t>
            </a:r>
            <a:r>
              <a:rPr sz="2400" dirty="0">
                <a:solidFill>
                  <a:srgbClr val="434342"/>
                </a:solidFill>
                <a:latin typeface="Lucida Sans Unicode"/>
                <a:cs typeface="Lucida Sans Unicode"/>
              </a:rPr>
              <a:t>e</a:t>
            </a:r>
            <a:r>
              <a:rPr sz="2400" dirty="0">
                <a:solidFill>
                  <a:srgbClr val="434342"/>
                </a:solidFill>
                <a:latin typeface="Lucida Sans Unicode"/>
                <a:cs typeface="Lucida Sans Unicode"/>
              </a:rPr>
              <a:t>l</a:t>
            </a:r>
            <a:r>
              <a:rPr sz="2400" spc="-105" dirty="0">
                <a:solidFill>
                  <a:srgbClr val="434342"/>
                </a:solidFill>
                <a:latin typeface="Lucida Sans Unicode"/>
                <a:cs typeface="Lucida Sans Unicode"/>
              </a:rPr>
              <a:t> </a:t>
            </a:r>
            <a:r>
              <a:rPr sz="2400" spc="45" dirty="0">
                <a:solidFill>
                  <a:srgbClr val="434342"/>
                </a:solidFill>
                <a:latin typeface="Lucida Sans Unicode"/>
                <a:cs typeface="Lucida Sans Unicode"/>
              </a:rPr>
              <a:t>plano  </a:t>
            </a:r>
            <a:r>
              <a:rPr sz="2400" spc="-85" dirty="0">
                <a:solidFill>
                  <a:srgbClr val="434342"/>
                </a:solidFill>
                <a:latin typeface="Lucida Sans Unicode"/>
                <a:cs typeface="Lucida Sans Unicode"/>
              </a:rPr>
              <a:t>superior</a:t>
            </a:r>
            <a:r>
              <a:rPr sz="2400" spc="-105" dirty="0">
                <a:solidFill>
                  <a:srgbClr val="434342"/>
                </a:solidFill>
                <a:latin typeface="Lucida Sans Unicode"/>
                <a:cs typeface="Lucida Sans Unicode"/>
              </a:rPr>
              <a:t> </a:t>
            </a:r>
            <a:r>
              <a:rPr sz="2400" spc="40" dirty="0">
                <a:solidFill>
                  <a:srgbClr val="434342"/>
                </a:solidFill>
                <a:latin typeface="Lucida Sans Unicode"/>
                <a:cs typeface="Lucida Sans Unicode"/>
              </a:rPr>
              <a:t>del</a:t>
            </a:r>
            <a:r>
              <a:rPr sz="2400" spc="-105" dirty="0">
                <a:solidFill>
                  <a:srgbClr val="434342"/>
                </a:solidFill>
                <a:latin typeface="Lucida Sans Unicode"/>
                <a:cs typeface="Lucida Sans Unicode"/>
              </a:rPr>
              <a:t> </a:t>
            </a:r>
            <a:r>
              <a:rPr sz="2400" spc="75" dirty="0">
                <a:solidFill>
                  <a:srgbClr val="434342"/>
                </a:solidFill>
                <a:latin typeface="Lucida Sans Unicode"/>
                <a:cs typeface="Lucida Sans Unicode"/>
              </a:rPr>
              <a:t>cuerpo</a:t>
            </a:r>
            <a:r>
              <a:rPr sz="2400" spc="-110" dirty="0">
                <a:solidFill>
                  <a:srgbClr val="434342"/>
                </a:solidFill>
                <a:latin typeface="Lucida Sans Unicode"/>
                <a:cs typeface="Lucida Sans Unicode"/>
              </a:rPr>
              <a:t> </a:t>
            </a:r>
            <a:r>
              <a:rPr sz="2400" spc="-5" dirty="0">
                <a:solidFill>
                  <a:srgbClr val="434342"/>
                </a:solidFill>
                <a:latin typeface="Lucida Sans Unicode"/>
                <a:cs typeface="Lucida Sans Unicode"/>
              </a:rPr>
              <a:t>calloso.</a:t>
            </a:r>
            <a:endParaRPr sz="2400">
              <a:latin typeface="Lucida Sans Unicode"/>
              <a:cs typeface="Lucida Sans Unicode"/>
            </a:endParaRPr>
          </a:p>
          <a:p>
            <a:pPr marL="12700" marR="365760" algn="just">
              <a:lnSpc>
                <a:spcPts val="2590"/>
              </a:lnSpc>
              <a:spcBef>
                <a:spcPts val="20"/>
              </a:spcBef>
            </a:pPr>
            <a:r>
              <a:rPr sz="2400" spc="135" dirty="0">
                <a:solidFill>
                  <a:srgbClr val="434342"/>
                </a:solidFill>
                <a:latin typeface="Lucida Sans Unicode"/>
                <a:cs typeface="Lucida Sans Unicode"/>
              </a:rPr>
              <a:t>Rodea</a:t>
            </a:r>
            <a:r>
              <a:rPr sz="2400" spc="-120" dirty="0">
                <a:solidFill>
                  <a:srgbClr val="434342"/>
                </a:solidFill>
                <a:latin typeface="Lucida Sans Unicode"/>
                <a:cs typeface="Lucida Sans Unicode"/>
              </a:rPr>
              <a:t> </a:t>
            </a:r>
            <a:r>
              <a:rPr sz="2400" spc="310" dirty="0">
                <a:solidFill>
                  <a:srgbClr val="434342"/>
                </a:solidFill>
                <a:latin typeface="Lucida Sans Unicode"/>
                <a:cs typeface="Lucida Sans Unicode"/>
              </a:rPr>
              <a:t>a</a:t>
            </a:r>
            <a:r>
              <a:rPr sz="2400" spc="-110" dirty="0">
                <a:solidFill>
                  <a:srgbClr val="434342"/>
                </a:solidFill>
                <a:latin typeface="Lucida Sans Unicode"/>
                <a:cs typeface="Lucida Sans Unicode"/>
              </a:rPr>
              <a:t> </a:t>
            </a:r>
            <a:r>
              <a:rPr sz="2400" spc="45" dirty="0">
                <a:solidFill>
                  <a:srgbClr val="434342"/>
                </a:solidFill>
                <a:latin typeface="Lucida Sans Unicode"/>
                <a:cs typeface="Lucida Sans Unicode"/>
              </a:rPr>
              <a:t>la</a:t>
            </a:r>
            <a:r>
              <a:rPr sz="2400" spc="-110" dirty="0">
                <a:solidFill>
                  <a:srgbClr val="434342"/>
                </a:solidFill>
                <a:latin typeface="Lucida Sans Unicode"/>
                <a:cs typeface="Lucida Sans Unicode"/>
              </a:rPr>
              <a:t> </a:t>
            </a:r>
            <a:r>
              <a:rPr sz="2400" spc="-30" dirty="0">
                <a:solidFill>
                  <a:srgbClr val="434342"/>
                </a:solidFill>
                <a:latin typeface="Lucida Sans Unicode"/>
                <a:cs typeface="Lucida Sans Unicode"/>
              </a:rPr>
              <a:t>superficie</a:t>
            </a:r>
            <a:r>
              <a:rPr sz="2400" spc="-110" dirty="0">
                <a:solidFill>
                  <a:srgbClr val="434342"/>
                </a:solidFill>
                <a:latin typeface="Lucida Sans Unicode"/>
                <a:cs typeface="Lucida Sans Unicode"/>
              </a:rPr>
              <a:t> </a:t>
            </a:r>
            <a:r>
              <a:rPr sz="2400" spc="-45" dirty="0">
                <a:solidFill>
                  <a:srgbClr val="434342"/>
                </a:solidFill>
                <a:latin typeface="Lucida Sans Unicode"/>
                <a:cs typeface="Lucida Sans Unicode"/>
              </a:rPr>
              <a:t>dorsal </a:t>
            </a:r>
            <a:r>
              <a:rPr sz="2400" spc="-745" dirty="0">
                <a:solidFill>
                  <a:srgbClr val="434342"/>
                </a:solidFill>
                <a:latin typeface="Lucida Sans Unicode"/>
                <a:cs typeface="Lucida Sans Unicode"/>
              </a:rPr>
              <a:t> </a:t>
            </a:r>
            <a:r>
              <a:rPr sz="2400" spc="40" dirty="0">
                <a:solidFill>
                  <a:srgbClr val="434342"/>
                </a:solidFill>
                <a:latin typeface="Lucida Sans Unicode"/>
                <a:cs typeface="Lucida Sans Unicode"/>
              </a:rPr>
              <a:t>del </a:t>
            </a:r>
            <a:r>
              <a:rPr sz="2400" spc="65" dirty="0">
                <a:solidFill>
                  <a:srgbClr val="434342"/>
                </a:solidFill>
                <a:latin typeface="Lucida Sans Unicode"/>
                <a:cs typeface="Lucida Sans Unicode"/>
              </a:rPr>
              <a:t>tálamo </a:t>
            </a:r>
            <a:r>
              <a:rPr sz="2400" spc="55" dirty="0">
                <a:solidFill>
                  <a:srgbClr val="434342"/>
                </a:solidFill>
                <a:latin typeface="Lucida Sans Unicode"/>
                <a:cs typeface="Lucida Sans Unicode"/>
              </a:rPr>
              <a:t>(cingulado </a:t>
            </a:r>
            <a:r>
              <a:rPr sz="2400" spc="60" dirty="0">
                <a:solidFill>
                  <a:srgbClr val="434342"/>
                </a:solidFill>
                <a:latin typeface="Lucida Sans Unicode"/>
                <a:cs typeface="Lucida Sans Unicode"/>
              </a:rPr>
              <a:t> </a:t>
            </a:r>
            <a:r>
              <a:rPr sz="2400" spc="-45" dirty="0">
                <a:solidFill>
                  <a:srgbClr val="434342"/>
                </a:solidFill>
                <a:latin typeface="Lucida Sans Unicode"/>
                <a:cs typeface="Lucida Sans Unicode"/>
              </a:rPr>
              <a:t>significa</a:t>
            </a:r>
            <a:r>
              <a:rPr sz="2400" spc="-110" dirty="0">
                <a:solidFill>
                  <a:srgbClr val="434342"/>
                </a:solidFill>
                <a:latin typeface="Lucida Sans Unicode"/>
                <a:cs typeface="Lucida Sans Unicode"/>
              </a:rPr>
              <a:t> </a:t>
            </a:r>
            <a:r>
              <a:rPr sz="2400" spc="15" dirty="0">
                <a:solidFill>
                  <a:srgbClr val="434342"/>
                </a:solidFill>
                <a:latin typeface="Lucida Sans Unicode"/>
                <a:cs typeface="Lucida Sans Unicode"/>
              </a:rPr>
              <a:t>«que</a:t>
            </a:r>
            <a:r>
              <a:rPr sz="2400" spc="-110" dirty="0">
                <a:solidFill>
                  <a:srgbClr val="434342"/>
                </a:solidFill>
                <a:latin typeface="Lucida Sans Unicode"/>
                <a:cs typeface="Lucida Sans Unicode"/>
              </a:rPr>
              <a:t> </a:t>
            </a:r>
            <a:r>
              <a:rPr sz="2400" spc="30" dirty="0">
                <a:solidFill>
                  <a:srgbClr val="434342"/>
                </a:solidFill>
                <a:latin typeface="Lucida Sans Unicode"/>
                <a:cs typeface="Lucida Sans Unicode"/>
              </a:rPr>
              <a:t>rodea»).</a:t>
            </a:r>
            <a:endParaRPr sz="2400">
              <a:latin typeface="Lucida Sans Unicode"/>
              <a:cs typeface="Lucida Sans Unicode"/>
            </a:endParaRPr>
          </a:p>
        </p:txBody>
      </p:sp>
      <p:pic>
        <p:nvPicPr>
          <p:cNvPr id="4" name="object 4"/>
          <p:cNvPicPr/>
          <p:nvPr/>
        </p:nvPicPr>
        <p:blipFill>
          <a:blip r:embed="rId1" cstate="print"/>
          <a:stretch>
            <a:fillRect/>
          </a:stretch>
        </p:blipFill>
        <p:spPr>
          <a:xfrm>
            <a:off x="4690174" y="1695225"/>
            <a:ext cx="4229074" cy="49893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319" y="278165"/>
            <a:ext cx="8595360" cy="638175"/>
          </a:xfrm>
          <a:prstGeom prst="rect">
            <a:avLst/>
          </a:prstGeom>
        </p:spPr>
        <p:txBody>
          <a:bodyPr vert="horz" wrap="square" lIns="0" tIns="153670" rIns="0" bIns="0" rtlCol="0">
            <a:spAutoFit/>
          </a:bodyPr>
          <a:lstStyle/>
          <a:p>
            <a:pPr marR="22860" algn="ctr">
              <a:lnSpc>
                <a:spcPct val="100000"/>
              </a:lnSpc>
              <a:spcBef>
                <a:spcPts val="1210"/>
              </a:spcBef>
            </a:pPr>
            <a:endParaRPr sz="3150"/>
          </a:p>
        </p:txBody>
      </p:sp>
      <p:sp>
        <p:nvSpPr>
          <p:cNvPr id="3" name="object 3"/>
          <p:cNvSpPr txBox="1"/>
          <p:nvPr/>
        </p:nvSpPr>
        <p:spPr>
          <a:xfrm>
            <a:off x="118110" y="1751330"/>
            <a:ext cx="4515485" cy="4464050"/>
          </a:xfrm>
          <a:prstGeom prst="rect">
            <a:avLst/>
          </a:prstGeom>
        </p:spPr>
        <p:txBody>
          <a:bodyPr vert="horz" wrap="square" lIns="0" tIns="38735" rIns="0" bIns="0" rtlCol="0">
            <a:spAutoFit/>
          </a:bodyPr>
          <a:lstStyle/>
          <a:p>
            <a:pPr marL="12700" marR="83820" algn="just">
              <a:lnSpc>
                <a:spcPts val="2750"/>
              </a:lnSpc>
              <a:spcBef>
                <a:spcPts val="305"/>
              </a:spcBef>
            </a:pPr>
            <a:r>
              <a:rPr sz="2400" spc="-150" dirty="0">
                <a:solidFill>
                  <a:srgbClr val="434342"/>
                </a:solidFill>
                <a:cs typeface="+mn-lt"/>
              </a:rPr>
              <a:t>E</a:t>
            </a:r>
            <a:r>
              <a:rPr sz="2400" spc="-80" dirty="0">
                <a:solidFill>
                  <a:srgbClr val="434342"/>
                </a:solidFill>
                <a:cs typeface="+mn-lt"/>
              </a:rPr>
              <a:t>l</a:t>
            </a:r>
            <a:r>
              <a:rPr sz="2400" spc="-95" dirty="0">
                <a:solidFill>
                  <a:srgbClr val="434342"/>
                </a:solidFill>
                <a:cs typeface="+mn-lt"/>
              </a:rPr>
              <a:t> </a:t>
            </a:r>
            <a:r>
              <a:rPr sz="2400" b="1" spc="-20" dirty="0">
                <a:solidFill>
                  <a:srgbClr val="434342"/>
                </a:solidFill>
                <a:cs typeface="+mn-lt"/>
              </a:rPr>
              <a:t>trígon</a:t>
            </a:r>
            <a:r>
              <a:rPr sz="2400" b="1" spc="-15" dirty="0">
                <a:solidFill>
                  <a:srgbClr val="434342"/>
                </a:solidFill>
                <a:cs typeface="+mn-lt"/>
              </a:rPr>
              <a:t>o</a:t>
            </a:r>
            <a:r>
              <a:rPr sz="2400" b="1" dirty="0">
                <a:solidFill>
                  <a:srgbClr val="434342"/>
                </a:solidFill>
                <a:cs typeface="+mn-lt"/>
              </a:rPr>
              <a:t> </a:t>
            </a:r>
            <a:r>
              <a:rPr sz="2400" b="1" spc="70" dirty="0">
                <a:solidFill>
                  <a:srgbClr val="434342"/>
                </a:solidFill>
                <a:cs typeface="+mn-lt"/>
              </a:rPr>
              <a:t>cerebra</a:t>
            </a:r>
            <a:r>
              <a:rPr sz="2400" b="1" spc="40" dirty="0">
                <a:solidFill>
                  <a:srgbClr val="434342"/>
                </a:solidFill>
                <a:cs typeface="+mn-lt"/>
              </a:rPr>
              <a:t>l</a:t>
            </a:r>
            <a:r>
              <a:rPr sz="2400" b="1" dirty="0">
                <a:solidFill>
                  <a:srgbClr val="434342"/>
                </a:solidFill>
                <a:cs typeface="+mn-lt"/>
              </a:rPr>
              <a:t> </a:t>
            </a:r>
            <a:r>
              <a:rPr sz="2400" b="1" spc="10" dirty="0">
                <a:solidFill>
                  <a:srgbClr val="434342"/>
                </a:solidFill>
                <a:cs typeface="+mn-lt"/>
              </a:rPr>
              <a:t>[</a:t>
            </a:r>
            <a:r>
              <a:rPr sz="2400" b="1" spc="30" dirty="0">
                <a:solidFill>
                  <a:srgbClr val="434342"/>
                </a:solidFill>
                <a:cs typeface="+mn-lt"/>
              </a:rPr>
              <a:t>o</a:t>
            </a:r>
            <a:r>
              <a:rPr sz="2400" b="1" dirty="0">
                <a:solidFill>
                  <a:srgbClr val="434342"/>
                </a:solidFill>
                <a:cs typeface="+mn-lt"/>
              </a:rPr>
              <a:t> </a:t>
            </a:r>
            <a:r>
              <a:rPr sz="2400" b="1" spc="-45" dirty="0">
                <a:solidFill>
                  <a:srgbClr val="434342"/>
                </a:solidFill>
                <a:cs typeface="+mn-lt"/>
              </a:rPr>
              <a:t>fórnix],  </a:t>
            </a:r>
            <a:r>
              <a:rPr sz="2400" spc="5" dirty="0">
                <a:solidFill>
                  <a:srgbClr val="434342"/>
                </a:solidFill>
                <a:cs typeface="+mn-lt"/>
              </a:rPr>
              <a:t>el </a:t>
            </a:r>
            <a:r>
              <a:rPr sz="2400" spc="15" dirty="0">
                <a:solidFill>
                  <a:srgbClr val="434342"/>
                </a:solidFill>
                <a:cs typeface="+mn-lt"/>
              </a:rPr>
              <a:t>fascículo </a:t>
            </a:r>
            <a:r>
              <a:rPr sz="2400" spc="-5" dirty="0">
                <a:solidFill>
                  <a:srgbClr val="434342"/>
                </a:solidFill>
                <a:cs typeface="+mn-lt"/>
              </a:rPr>
              <a:t>principal </a:t>
            </a:r>
            <a:r>
              <a:rPr sz="2400" spc="45" dirty="0">
                <a:solidFill>
                  <a:srgbClr val="434342"/>
                </a:solidFill>
                <a:cs typeface="+mn-lt"/>
              </a:rPr>
              <a:t>del </a:t>
            </a:r>
            <a:r>
              <a:rPr sz="2400" spc="50" dirty="0">
                <a:solidFill>
                  <a:srgbClr val="434342"/>
                </a:solidFill>
                <a:cs typeface="+mn-lt"/>
              </a:rPr>
              <a:t> </a:t>
            </a:r>
            <a:r>
              <a:rPr sz="2400" spc="-50" dirty="0">
                <a:solidFill>
                  <a:srgbClr val="434342"/>
                </a:solidFill>
                <a:cs typeface="+mn-lt"/>
              </a:rPr>
              <a:t>sistema </a:t>
            </a:r>
            <a:r>
              <a:rPr sz="2400" spc="-25" dirty="0">
                <a:solidFill>
                  <a:srgbClr val="434342"/>
                </a:solidFill>
                <a:cs typeface="+mn-lt"/>
              </a:rPr>
              <a:t>límbico, </a:t>
            </a:r>
            <a:r>
              <a:rPr sz="2400" spc="50" dirty="0">
                <a:solidFill>
                  <a:srgbClr val="434342"/>
                </a:solidFill>
                <a:cs typeface="+mn-lt"/>
              </a:rPr>
              <a:t>también </a:t>
            </a:r>
            <a:r>
              <a:rPr sz="2400" spc="55" dirty="0">
                <a:solidFill>
                  <a:srgbClr val="434342"/>
                </a:solidFill>
                <a:cs typeface="+mn-lt"/>
              </a:rPr>
              <a:t> </a:t>
            </a:r>
            <a:r>
              <a:rPr sz="2400" spc="100" dirty="0">
                <a:solidFill>
                  <a:srgbClr val="434342"/>
                </a:solidFill>
                <a:uFill>
                  <a:solidFill>
                    <a:srgbClr val="434342"/>
                  </a:solidFill>
                </a:uFill>
                <a:cs typeface="+mn-lt"/>
              </a:rPr>
              <a:t>rodea</a:t>
            </a:r>
            <a:r>
              <a:rPr sz="2400" spc="-105" dirty="0">
                <a:solidFill>
                  <a:srgbClr val="434342"/>
                </a:solidFill>
                <a:uFill>
                  <a:solidFill>
                    <a:srgbClr val="434342"/>
                  </a:solidFill>
                </a:uFill>
                <a:cs typeface="+mn-lt"/>
              </a:rPr>
              <a:t> </a:t>
            </a:r>
            <a:r>
              <a:rPr sz="2400" spc="50" dirty="0">
                <a:solidFill>
                  <a:srgbClr val="434342"/>
                </a:solidFill>
                <a:uFill>
                  <a:solidFill>
                    <a:srgbClr val="434342"/>
                  </a:solidFill>
                </a:uFill>
                <a:cs typeface="+mn-lt"/>
              </a:rPr>
              <a:t>al</a:t>
            </a:r>
            <a:r>
              <a:rPr sz="2400" spc="-105" dirty="0">
                <a:solidFill>
                  <a:srgbClr val="434342"/>
                </a:solidFill>
                <a:uFill>
                  <a:solidFill>
                    <a:srgbClr val="434342"/>
                  </a:solidFill>
                </a:uFill>
                <a:cs typeface="+mn-lt"/>
              </a:rPr>
              <a:t> </a:t>
            </a:r>
            <a:r>
              <a:rPr sz="2400" spc="70" dirty="0">
                <a:solidFill>
                  <a:srgbClr val="434342"/>
                </a:solidFill>
                <a:uFill>
                  <a:solidFill>
                    <a:srgbClr val="434342"/>
                  </a:solidFill>
                </a:uFill>
                <a:cs typeface="+mn-lt"/>
              </a:rPr>
              <a:t>tálamo</a:t>
            </a:r>
            <a:r>
              <a:rPr sz="2400" spc="-105" dirty="0">
                <a:solidFill>
                  <a:srgbClr val="434342"/>
                </a:solidFill>
                <a:uFill>
                  <a:solidFill>
                    <a:srgbClr val="434342"/>
                  </a:solidFill>
                </a:uFill>
                <a:cs typeface="+mn-lt"/>
              </a:rPr>
              <a:t> </a:t>
            </a:r>
            <a:r>
              <a:rPr sz="2400" spc="-40" dirty="0">
                <a:solidFill>
                  <a:srgbClr val="434342"/>
                </a:solidFill>
                <a:uFill>
                  <a:solidFill>
                    <a:srgbClr val="434342"/>
                  </a:solidFill>
                </a:uFill>
                <a:cs typeface="+mn-lt"/>
              </a:rPr>
              <a:t>dorsal</a:t>
            </a:r>
            <a:r>
              <a:rPr sz="2400" spc="-40" dirty="0">
                <a:solidFill>
                  <a:srgbClr val="434342"/>
                </a:solidFill>
                <a:cs typeface="+mn-lt"/>
              </a:rPr>
              <a:t>.</a:t>
            </a:r>
            <a:endParaRPr sz="2400">
              <a:cs typeface="+mn-lt"/>
            </a:endParaRPr>
          </a:p>
          <a:p>
            <a:pPr marL="12700" algn="just">
              <a:lnSpc>
                <a:spcPts val="2595"/>
              </a:lnSpc>
            </a:pPr>
            <a:r>
              <a:rPr sz="2400" spc="55" dirty="0">
                <a:solidFill>
                  <a:srgbClr val="434342"/>
                </a:solidFill>
                <a:uFill>
                  <a:solidFill>
                    <a:srgbClr val="434342"/>
                  </a:solidFill>
                </a:uFill>
                <a:cs typeface="+mn-lt"/>
              </a:rPr>
              <a:t>Parte</a:t>
            </a:r>
            <a:r>
              <a:rPr sz="2400" spc="-105" dirty="0">
                <a:solidFill>
                  <a:srgbClr val="434342"/>
                </a:solidFill>
                <a:uFill>
                  <a:solidFill>
                    <a:srgbClr val="434342"/>
                  </a:solidFill>
                </a:uFill>
                <a:cs typeface="+mn-lt"/>
              </a:rPr>
              <a:t> </a:t>
            </a:r>
            <a:r>
              <a:rPr sz="2400" spc="45" dirty="0">
                <a:solidFill>
                  <a:srgbClr val="434342"/>
                </a:solidFill>
                <a:uFill>
                  <a:solidFill>
                    <a:srgbClr val="434342"/>
                  </a:solidFill>
                </a:uFill>
                <a:cs typeface="+mn-lt"/>
              </a:rPr>
              <a:t>del</a:t>
            </a:r>
            <a:r>
              <a:rPr sz="2400" spc="-100" dirty="0">
                <a:solidFill>
                  <a:srgbClr val="434342"/>
                </a:solidFill>
                <a:uFill>
                  <a:solidFill>
                    <a:srgbClr val="434342"/>
                  </a:solidFill>
                </a:uFill>
                <a:cs typeface="+mn-lt"/>
              </a:rPr>
              <a:t> </a:t>
            </a:r>
            <a:r>
              <a:rPr sz="2400" spc="-20" dirty="0">
                <a:solidFill>
                  <a:srgbClr val="434342"/>
                </a:solidFill>
                <a:uFill>
                  <a:solidFill>
                    <a:srgbClr val="434342"/>
                  </a:solidFill>
                </a:uFill>
                <a:cs typeface="+mn-lt"/>
              </a:rPr>
              <a:t>extremo</a:t>
            </a:r>
            <a:r>
              <a:rPr sz="2400" spc="-100" dirty="0">
                <a:solidFill>
                  <a:srgbClr val="434342"/>
                </a:solidFill>
                <a:uFill>
                  <a:solidFill>
                    <a:srgbClr val="434342"/>
                  </a:solidFill>
                </a:uFill>
                <a:cs typeface="+mn-lt"/>
              </a:rPr>
              <a:t> </a:t>
            </a:r>
            <a:r>
              <a:rPr sz="2400" spc="-40" dirty="0">
                <a:solidFill>
                  <a:srgbClr val="434342"/>
                </a:solidFill>
                <a:uFill>
                  <a:solidFill>
                    <a:srgbClr val="434342"/>
                  </a:solidFill>
                </a:uFill>
                <a:cs typeface="+mn-lt"/>
              </a:rPr>
              <a:t>dorsal</a:t>
            </a:r>
            <a:r>
              <a:rPr sz="2400" spc="-100" dirty="0">
                <a:solidFill>
                  <a:srgbClr val="434342"/>
                </a:solidFill>
                <a:uFill>
                  <a:solidFill>
                    <a:srgbClr val="434342"/>
                  </a:solidFill>
                </a:uFill>
                <a:cs typeface="+mn-lt"/>
              </a:rPr>
              <a:t> </a:t>
            </a:r>
            <a:r>
              <a:rPr sz="2400" spc="45" dirty="0">
                <a:solidFill>
                  <a:srgbClr val="434342"/>
                </a:solidFill>
                <a:uFill>
                  <a:solidFill>
                    <a:srgbClr val="434342"/>
                  </a:solidFill>
                </a:uFill>
                <a:cs typeface="+mn-lt"/>
              </a:rPr>
              <a:t>del</a:t>
            </a:r>
            <a:r>
              <a:rPr lang="es-ES_tradnl" sz="2400" spc="45" dirty="0">
                <a:solidFill>
                  <a:srgbClr val="434342"/>
                </a:solidFill>
                <a:uFill>
                  <a:solidFill>
                    <a:srgbClr val="434342"/>
                  </a:solidFill>
                </a:uFill>
                <a:cs typeface="+mn-lt"/>
              </a:rPr>
              <a:t> </a:t>
            </a:r>
            <a:r>
              <a:rPr sz="2400" spc="95" dirty="0">
                <a:solidFill>
                  <a:srgbClr val="434342"/>
                </a:solidFill>
                <a:uFill>
                  <a:solidFill>
                    <a:srgbClr val="434342"/>
                  </a:solidFill>
                </a:uFill>
                <a:cs typeface="+mn-lt"/>
              </a:rPr>
              <a:t>hipocampo </a:t>
            </a:r>
            <a:r>
              <a:rPr sz="2400" spc="35" dirty="0">
                <a:solidFill>
                  <a:srgbClr val="434342"/>
                </a:solidFill>
                <a:uFill>
                  <a:solidFill>
                    <a:srgbClr val="434342"/>
                  </a:solidFill>
                </a:uFill>
                <a:cs typeface="+mn-lt"/>
              </a:rPr>
              <a:t>y </a:t>
            </a:r>
            <a:r>
              <a:rPr sz="2400" spc="-10" dirty="0">
                <a:solidFill>
                  <a:srgbClr val="434342"/>
                </a:solidFill>
                <a:uFill>
                  <a:solidFill>
                    <a:srgbClr val="434342"/>
                  </a:solidFill>
                </a:uFill>
                <a:cs typeface="+mn-lt"/>
              </a:rPr>
              <a:t>gira </a:t>
            </a:r>
            <a:r>
              <a:rPr sz="2400" spc="140" dirty="0">
                <a:solidFill>
                  <a:srgbClr val="434342"/>
                </a:solidFill>
                <a:uFill>
                  <a:solidFill>
                    <a:srgbClr val="434342"/>
                  </a:solidFill>
                </a:uFill>
                <a:cs typeface="+mn-lt"/>
              </a:rPr>
              <a:t>hacia </a:t>
            </a:r>
            <a:r>
              <a:rPr sz="2400" spc="145" dirty="0">
                <a:solidFill>
                  <a:srgbClr val="434342"/>
                </a:solidFill>
                <a:cs typeface="+mn-lt"/>
              </a:rPr>
              <a:t> </a:t>
            </a:r>
            <a:r>
              <a:rPr sz="2400" spc="-15" dirty="0">
                <a:solidFill>
                  <a:srgbClr val="434342"/>
                </a:solidFill>
                <a:uFill>
                  <a:solidFill>
                    <a:srgbClr val="434342"/>
                  </a:solidFill>
                </a:uFill>
                <a:cs typeface="+mn-lt"/>
              </a:rPr>
              <a:t>arriba,</a:t>
            </a:r>
            <a:r>
              <a:rPr sz="2400" spc="-110" dirty="0">
                <a:solidFill>
                  <a:srgbClr val="434342"/>
                </a:solidFill>
                <a:uFill>
                  <a:solidFill>
                    <a:srgbClr val="434342"/>
                  </a:solidFill>
                </a:uFill>
                <a:cs typeface="+mn-lt"/>
              </a:rPr>
              <a:t> </a:t>
            </a:r>
            <a:r>
              <a:rPr sz="2400" spc="20" dirty="0">
                <a:solidFill>
                  <a:srgbClr val="434342"/>
                </a:solidFill>
                <a:uFill>
                  <a:solidFill>
                    <a:srgbClr val="434342"/>
                  </a:solidFill>
                </a:uFill>
                <a:cs typeface="+mn-lt"/>
              </a:rPr>
              <a:t>describiendo</a:t>
            </a:r>
            <a:r>
              <a:rPr sz="2400" spc="-105" dirty="0">
                <a:solidFill>
                  <a:srgbClr val="434342"/>
                </a:solidFill>
                <a:uFill>
                  <a:solidFill>
                    <a:srgbClr val="434342"/>
                  </a:solidFill>
                </a:uFill>
                <a:cs typeface="+mn-lt"/>
              </a:rPr>
              <a:t> </a:t>
            </a:r>
            <a:r>
              <a:rPr sz="2400" spc="-30" dirty="0">
                <a:solidFill>
                  <a:srgbClr val="434342"/>
                </a:solidFill>
                <a:uFill>
                  <a:solidFill>
                    <a:srgbClr val="434342"/>
                  </a:solidFill>
                </a:uFill>
                <a:cs typeface="+mn-lt"/>
              </a:rPr>
              <a:t>un</a:t>
            </a:r>
            <a:r>
              <a:rPr sz="2400" spc="-110" dirty="0">
                <a:solidFill>
                  <a:srgbClr val="434342"/>
                </a:solidFill>
                <a:uFill>
                  <a:solidFill>
                    <a:srgbClr val="434342"/>
                  </a:solidFill>
                </a:uFill>
                <a:cs typeface="+mn-lt"/>
              </a:rPr>
              <a:t> </a:t>
            </a:r>
            <a:r>
              <a:rPr sz="2400" spc="114" dirty="0">
                <a:solidFill>
                  <a:srgbClr val="434342"/>
                </a:solidFill>
                <a:uFill>
                  <a:solidFill>
                    <a:srgbClr val="434342"/>
                  </a:solidFill>
                </a:uFill>
                <a:cs typeface="+mn-lt"/>
              </a:rPr>
              <a:t>arco </a:t>
            </a:r>
            <a:r>
              <a:rPr sz="2400" spc="-745" dirty="0">
                <a:solidFill>
                  <a:srgbClr val="434342"/>
                </a:solidFill>
                <a:cs typeface="+mn-lt"/>
              </a:rPr>
              <a:t> </a:t>
            </a:r>
            <a:r>
              <a:rPr sz="2400" spc="105" dirty="0">
                <a:solidFill>
                  <a:srgbClr val="434342"/>
                </a:solidFill>
                <a:uFill>
                  <a:solidFill>
                    <a:srgbClr val="434342"/>
                  </a:solidFill>
                </a:uFill>
                <a:cs typeface="+mn-lt"/>
              </a:rPr>
              <a:t>que </a:t>
            </a:r>
            <a:r>
              <a:rPr sz="2400" spc="10" dirty="0">
                <a:solidFill>
                  <a:srgbClr val="434342"/>
                </a:solidFill>
                <a:uFill>
                  <a:solidFill>
                    <a:srgbClr val="434342"/>
                  </a:solidFill>
                </a:uFill>
                <a:cs typeface="+mn-lt"/>
              </a:rPr>
              <a:t>recorre </a:t>
            </a:r>
            <a:r>
              <a:rPr sz="2400" spc="50" dirty="0">
                <a:solidFill>
                  <a:srgbClr val="434342"/>
                </a:solidFill>
                <a:uFill>
                  <a:solidFill>
                    <a:srgbClr val="434342"/>
                  </a:solidFill>
                </a:uFill>
                <a:cs typeface="+mn-lt"/>
              </a:rPr>
              <a:t>la </a:t>
            </a:r>
            <a:r>
              <a:rPr sz="2400" spc="170" dirty="0">
                <a:solidFill>
                  <a:srgbClr val="434342"/>
                </a:solidFill>
                <a:uFill>
                  <a:solidFill>
                    <a:srgbClr val="434342"/>
                  </a:solidFill>
                </a:uFill>
                <a:cs typeface="+mn-lt"/>
              </a:rPr>
              <a:t>cara </a:t>
            </a:r>
            <a:r>
              <a:rPr sz="2400" spc="-80" dirty="0">
                <a:solidFill>
                  <a:srgbClr val="434342"/>
                </a:solidFill>
                <a:uFill>
                  <a:solidFill>
                    <a:srgbClr val="434342"/>
                  </a:solidFill>
                </a:uFill>
                <a:cs typeface="+mn-lt"/>
              </a:rPr>
              <a:t>superior </a:t>
            </a:r>
            <a:r>
              <a:rPr sz="2400" spc="-745" dirty="0">
                <a:solidFill>
                  <a:srgbClr val="434342"/>
                </a:solidFill>
                <a:cs typeface="+mn-lt"/>
              </a:rPr>
              <a:t> </a:t>
            </a:r>
            <a:r>
              <a:rPr sz="2400" spc="45" dirty="0">
                <a:solidFill>
                  <a:srgbClr val="434342"/>
                </a:solidFill>
                <a:uFill>
                  <a:solidFill>
                    <a:srgbClr val="434342"/>
                  </a:solidFill>
                </a:uFill>
                <a:cs typeface="+mn-lt"/>
              </a:rPr>
              <a:t>del </a:t>
            </a:r>
            <a:r>
              <a:rPr sz="2400" spc="25" dirty="0">
                <a:solidFill>
                  <a:srgbClr val="434342"/>
                </a:solidFill>
                <a:uFill>
                  <a:solidFill>
                    <a:srgbClr val="434342"/>
                  </a:solidFill>
                </a:uFill>
                <a:cs typeface="+mn-lt"/>
              </a:rPr>
              <a:t>tercer </a:t>
            </a:r>
            <a:r>
              <a:rPr sz="2400" spc="-20" dirty="0">
                <a:solidFill>
                  <a:srgbClr val="434342"/>
                </a:solidFill>
                <a:uFill>
                  <a:solidFill>
                    <a:srgbClr val="434342"/>
                  </a:solidFill>
                </a:uFill>
                <a:cs typeface="+mn-lt"/>
              </a:rPr>
              <a:t>ventrículo, </a:t>
            </a:r>
            <a:r>
              <a:rPr sz="2400" spc="35" dirty="0">
                <a:solidFill>
                  <a:srgbClr val="434342"/>
                </a:solidFill>
                <a:uFill>
                  <a:solidFill>
                    <a:srgbClr val="434342"/>
                  </a:solidFill>
                </a:uFill>
                <a:cs typeface="+mn-lt"/>
              </a:rPr>
              <a:t>y </a:t>
            </a:r>
            <a:r>
              <a:rPr sz="2400" spc="40" dirty="0">
                <a:solidFill>
                  <a:srgbClr val="434342"/>
                </a:solidFill>
                <a:cs typeface="+mn-lt"/>
              </a:rPr>
              <a:t> </a:t>
            </a:r>
            <a:r>
              <a:rPr sz="2400" spc="280" dirty="0">
                <a:solidFill>
                  <a:srgbClr val="434342"/>
                </a:solidFill>
                <a:uFill>
                  <a:solidFill>
                    <a:srgbClr val="434342"/>
                  </a:solidFill>
                </a:uFill>
                <a:cs typeface="+mn-lt"/>
              </a:rPr>
              <a:t>acaba </a:t>
            </a:r>
            <a:r>
              <a:rPr sz="2400" spc="100" dirty="0">
                <a:solidFill>
                  <a:srgbClr val="434342"/>
                </a:solidFill>
                <a:uFill>
                  <a:solidFill>
                    <a:srgbClr val="434342"/>
                  </a:solidFill>
                </a:uFill>
                <a:cs typeface="+mn-lt"/>
              </a:rPr>
              <a:t>en </a:t>
            </a:r>
            <a:r>
              <a:rPr sz="2400" spc="5" dirty="0">
                <a:solidFill>
                  <a:srgbClr val="434342"/>
                </a:solidFill>
                <a:uFill>
                  <a:solidFill>
                    <a:srgbClr val="434342"/>
                  </a:solidFill>
                </a:uFill>
                <a:cs typeface="+mn-lt"/>
              </a:rPr>
              <a:t>el </a:t>
            </a:r>
            <a:r>
              <a:rPr sz="2400" spc="-10" dirty="0">
                <a:solidFill>
                  <a:srgbClr val="434342"/>
                </a:solidFill>
                <a:uFill>
                  <a:solidFill>
                    <a:srgbClr val="434342"/>
                  </a:solidFill>
                </a:uFill>
                <a:cs typeface="+mn-lt"/>
              </a:rPr>
              <a:t>septum </a:t>
            </a:r>
            <a:r>
              <a:rPr sz="2400" spc="35" dirty="0">
                <a:solidFill>
                  <a:srgbClr val="434342"/>
                </a:solidFill>
                <a:uFill>
                  <a:solidFill>
                    <a:srgbClr val="434342"/>
                  </a:solidFill>
                </a:uFill>
                <a:cs typeface="+mn-lt"/>
              </a:rPr>
              <a:t>y </a:t>
            </a:r>
            <a:r>
              <a:rPr sz="2400" spc="-140" dirty="0">
                <a:solidFill>
                  <a:srgbClr val="434342"/>
                </a:solidFill>
                <a:uFill>
                  <a:solidFill>
                    <a:srgbClr val="434342"/>
                  </a:solidFill>
                </a:uFill>
                <a:cs typeface="+mn-lt"/>
              </a:rPr>
              <a:t>los </a:t>
            </a:r>
            <a:r>
              <a:rPr sz="2400" spc="-135" dirty="0">
                <a:solidFill>
                  <a:srgbClr val="434342"/>
                </a:solidFill>
                <a:cs typeface="+mn-lt"/>
              </a:rPr>
              <a:t> </a:t>
            </a:r>
            <a:r>
              <a:rPr sz="2400" spc="25" dirty="0">
                <a:solidFill>
                  <a:srgbClr val="434342"/>
                </a:solidFill>
                <a:uFill>
                  <a:solidFill>
                    <a:srgbClr val="434342"/>
                  </a:solidFill>
                </a:uFill>
                <a:cs typeface="+mn-lt"/>
              </a:rPr>
              <a:t>cuerpos </a:t>
            </a:r>
            <a:r>
              <a:rPr sz="2400" spc="-15" dirty="0">
                <a:solidFill>
                  <a:srgbClr val="434342"/>
                </a:solidFill>
                <a:uFill>
                  <a:solidFill>
                    <a:srgbClr val="434342"/>
                  </a:solidFill>
                </a:uFill>
                <a:cs typeface="+mn-lt"/>
              </a:rPr>
              <a:t>mamilares</a:t>
            </a:r>
            <a:r>
              <a:rPr sz="2400" spc="-15" dirty="0">
                <a:solidFill>
                  <a:srgbClr val="434342"/>
                </a:solidFill>
                <a:cs typeface="+mn-lt"/>
              </a:rPr>
              <a:t> </a:t>
            </a:r>
            <a:r>
              <a:rPr sz="2400" spc="-110" dirty="0">
                <a:solidFill>
                  <a:srgbClr val="434342"/>
                </a:solidFill>
                <a:cs typeface="+mn-lt"/>
              </a:rPr>
              <a:t>(fórnix </a:t>
            </a:r>
            <a:r>
              <a:rPr sz="2400" spc="-105" dirty="0">
                <a:solidFill>
                  <a:srgbClr val="434342"/>
                </a:solidFill>
                <a:cs typeface="+mn-lt"/>
              </a:rPr>
              <a:t> </a:t>
            </a:r>
            <a:r>
              <a:rPr sz="2400" spc="-40" dirty="0">
                <a:solidFill>
                  <a:srgbClr val="434342"/>
                </a:solidFill>
                <a:cs typeface="+mn-lt"/>
              </a:rPr>
              <a:t>significa</a:t>
            </a:r>
            <a:r>
              <a:rPr sz="2400" spc="-105" dirty="0">
                <a:solidFill>
                  <a:srgbClr val="434342"/>
                </a:solidFill>
                <a:cs typeface="+mn-lt"/>
              </a:rPr>
              <a:t> </a:t>
            </a:r>
            <a:r>
              <a:rPr sz="2400" dirty="0">
                <a:solidFill>
                  <a:srgbClr val="434342"/>
                </a:solidFill>
                <a:cs typeface="+mn-lt"/>
              </a:rPr>
              <a:t>«arco»).</a:t>
            </a:r>
            <a:endParaRPr sz="2400">
              <a:cs typeface="+mn-lt"/>
            </a:endParaRPr>
          </a:p>
        </p:txBody>
      </p:sp>
      <p:pic>
        <p:nvPicPr>
          <p:cNvPr id="4" name="object 4"/>
          <p:cNvPicPr/>
          <p:nvPr/>
        </p:nvPicPr>
        <p:blipFill>
          <a:blip r:embed="rId1" cstate="print"/>
          <a:stretch>
            <a:fillRect/>
          </a:stretch>
        </p:blipFill>
        <p:spPr>
          <a:xfrm>
            <a:off x="4690174" y="1695225"/>
            <a:ext cx="4229074" cy="49893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319" y="278165"/>
            <a:ext cx="8595360" cy="903605"/>
          </a:xfrm>
          <a:prstGeom prst="rect">
            <a:avLst/>
          </a:prstGeom>
        </p:spPr>
        <p:txBody>
          <a:bodyPr vert="horz" wrap="square" lIns="0" tIns="365125" rIns="0" bIns="0" rtlCol="0">
            <a:spAutoFit/>
          </a:bodyPr>
          <a:lstStyle/>
          <a:p>
            <a:pPr marR="22225" algn="ctr">
              <a:lnSpc>
                <a:spcPct val="100000"/>
              </a:lnSpc>
              <a:spcBef>
                <a:spcPts val="2875"/>
              </a:spcBef>
            </a:pPr>
            <a:endParaRPr spc="-30" dirty="0"/>
          </a:p>
        </p:txBody>
      </p:sp>
      <p:sp>
        <p:nvSpPr>
          <p:cNvPr id="3" name="object 3"/>
          <p:cNvSpPr txBox="1"/>
          <p:nvPr/>
        </p:nvSpPr>
        <p:spPr>
          <a:xfrm>
            <a:off x="286300" y="1656079"/>
            <a:ext cx="4038600" cy="711200"/>
          </a:xfrm>
          <a:prstGeom prst="rect">
            <a:avLst/>
          </a:prstGeom>
        </p:spPr>
        <p:txBody>
          <a:bodyPr vert="horz" wrap="square" lIns="0" tIns="127000" rIns="0" bIns="0" rtlCol="0">
            <a:spAutoFit/>
          </a:bodyPr>
          <a:lstStyle/>
          <a:p>
            <a:pPr marL="12700">
              <a:lnSpc>
                <a:spcPct val="100000"/>
              </a:lnSpc>
              <a:spcBef>
                <a:spcPts val="1000"/>
              </a:spcBef>
              <a:tabLst>
                <a:tab pos="503555" algn="l"/>
                <a:tab pos="1442720" algn="l"/>
                <a:tab pos="2423160" algn="l"/>
                <a:tab pos="3815715" algn="l"/>
              </a:tabLst>
            </a:pPr>
            <a:r>
              <a:rPr sz="1250" b="1" spc="-120" dirty="0">
                <a:solidFill>
                  <a:srgbClr val="434342"/>
                </a:solidFill>
                <a:latin typeface="Arial"/>
                <a:cs typeface="Arial"/>
              </a:rPr>
              <a:t>L</a:t>
            </a:r>
            <a:r>
              <a:rPr sz="1500" b="1" spc="-120" dirty="0">
                <a:solidFill>
                  <a:srgbClr val="434342"/>
                </a:solidFill>
                <a:latin typeface="Arial"/>
                <a:cs typeface="Arial"/>
              </a:rPr>
              <a:t>os	</a:t>
            </a:r>
            <a:r>
              <a:rPr sz="1500" b="1" dirty="0">
                <a:solidFill>
                  <a:srgbClr val="434342"/>
                </a:solidFill>
                <a:latin typeface="Arial"/>
                <a:cs typeface="Arial"/>
              </a:rPr>
              <a:t>núcleos	basales</a:t>
            </a:r>
            <a:r>
              <a:rPr sz="1500" dirty="0">
                <a:solidFill>
                  <a:srgbClr val="434342"/>
                </a:solidFill>
                <a:latin typeface="Lucida Sans Unicode"/>
                <a:cs typeface="Lucida Sans Unicode"/>
              </a:rPr>
              <a:t>,	</a:t>
            </a:r>
            <a:r>
              <a:rPr sz="1500" spc="60" dirty="0">
                <a:solidFill>
                  <a:srgbClr val="434342"/>
                </a:solidFill>
                <a:latin typeface="Lucida Sans Unicode"/>
                <a:cs typeface="Lucida Sans Unicode"/>
              </a:rPr>
              <a:t>empecemos	</a:t>
            </a:r>
            <a:r>
              <a:rPr sz="1500" spc="195" dirty="0">
                <a:solidFill>
                  <a:srgbClr val="434342"/>
                </a:solidFill>
                <a:latin typeface="Lucida Sans Unicode"/>
                <a:cs typeface="Lucida Sans Unicode"/>
              </a:rPr>
              <a:t>a</a:t>
            </a:r>
            <a:endParaRPr sz="1500">
              <a:latin typeface="Lucida Sans Unicode"/>
              <a:cs typeface="Lucida Sans Unicode"/>
            </a:endParaRPr>
          </a:p>
          <a:p>
            <a:pPr marR="5080" algn="r">
              <a:lnSpc>
                <a:spcPct val="100000"/>
              </a:lnSpc>
              <a:spcBef>
                <a:spcPts val="900"/>
              </a:spcBef>
            </a:pPr>
            <a:r>
              <a:rPr sz="1500" spc="-30" dirty="0">
                <a:solidFill>
                  <a:srgbClr val="434342"/>
                </a:solidFill>
                <a:latin typeface="Lucida Sans Unicode"/>
                <a:cs typeface="Lucida Sans Unicode"/>
              </a:rPr>
              <a:t>se</a:t>
            </a:r>
            <a:endParaRPr sz="1500">
              <a:latin typeface="Lucida Sans Unicode"/>
              <a:cs typeface="Lucida Sans Unicode"/>
            </a:endParaRPr>
          </a:p>
        </p:txBody>
      </p:sp>
      <p:sp>
        <p:nvSpPr>
          <p:cNvPr id="4" name="object 4"/>
          <p:cNvSpPr txBox="1"/>
          <p:nvPr/>
        </p:nvSpPr>
        <p:spPr>
          <a:xfrm>
            <a:off x="286300" y="1998979"/>
            <a:ext cx="3658870" cy="711200"/>
          </a:xfrm>
          <a:prstGeom prst="rect">
            <a:avLst/>
          </a:prstGeom>
        </p:spPr>
        <p:txBody>
          <a:bodyPr vert="horz" wrap="square" lIns="0" tIns="12700" rIns="0" bIns="0" rtlCol="0">
            <a:spAutoFit/>
          </a:bodyPr>
          <a:lstStyle/>
          <a:p>
            <a:pPr marL="12700" marR="5080">
              <a:lnSpc>
                <a:spcPct val="150000"/>
              </a:lnSpc>
              <a:spcBef>
                <a:spcPts val="100"/>
              </a:spcBef>
              <a:tabLst>
                <a:tab pos="1149985" algn="l"/>
                <a:tab pos="1293495" algn="l"/>
                <a:tab pos="1787525" algn="l"/>
                <a:tab pos="1878330" algn="l"/>
                <a:tab pos="2137410" algn="l"/>
                <a:tab pos="3275965" algn="l"/>
              </a:tabLst>
            </a:pPr>
            <a:r>
              <a:rPr sz="1500" spc="-30" dirty="0">
                <a:solidFill>
                  <a:srgbClr val="434342"/>
                </a:solidFill>
                <a:latin typeface="Lucida Sans Unicode"/>
                <a:cs typeface="Lucida Sans Unicode"/>
              </a:rPr>
              <a:t>examinarlo</a:t>
            </a:r>
            <a:r>
              <a:rPr sz="1500" spc="-20" dirty="0">
                <a:solidFill>
                  <a:srgbClr val="434342"/>
                </a:solidFill>
                <a:latin typeface="Lucida Sans Unicode"/>
                <a:cs typeface="Lucida Sans Unicode"/>
              </a:rPr>
              <a:t>s</a:t>
            </a:r>
            <a:r>
              <a:rPr sz="1500" dirty="0">
                <a:solidFill>
                  <a:srgbClr val="434342"/>
                </a:solidFill>
                <a:latin typeface="Lucida Sans Unicode"/>
                <a:cs typeface="Lucida Sans Unicode"/>
              </a:rPr>
              <a:t>		</a:t>
            </a:r>
            <a:r>
              <a:rPr sz="1500" spc="-15" dirty="0">
                <a:solidFill>
                  <a:srgbClr val="434342"/>
                </a:solidFill>
                <a:latin typeface="Lucida Sans Unicode"/>
                <a:cs typeface="Lucida Sans Unicode"/>
              </a:rPr>
              <a:t>po</a:t>
            </a:r>
            <a:r>
              <a:rPr sz="1500" spc="-10" dirty="0">
                <a:solidFill>
                  <a:srgbClr val="434342"/>
                </a:solidFill>
                <a:latin typeface="Lucida Sans Unicode"/>
                <a:cs typeface="Lucida Sans Unicode"/>
              </a:rPr>
              <a:t>r</a:t>
            </a:r>
            <a:r>
              <a:rPr sz="1500" dirty="0">
                <a:solidFill>
                  <a:srgbClr val="434342"/>
                </a:solidFill>
                <a:latin typeface="Lucida Sans Unicode"/>
                <a:cs typeface="Lucida Sans Unicode"/>
              </a:rPr>
              <a:t>	</a:t>
            </a:r>
            <a:r>
              <a:rPr sz="1500" spc="15" dirty="0">
                <a:solidFill>
                  <a:srgbClr val="434342"/>
                </a:solidFill>
                <a:latin typeface="Lucida Sans Unicode"/>
                <a:cs typeface="Lucida Sans Unicode"/>
              </a:rPr>
              <a:t>l</a:t>
            </a:r>
            <a:r>
              <a:rPr sz="1500" spc="40" dirty="0">
                <a:solidFill>
                  <a:srgbClr val="434342"/>
                </a:solidFill>
                <a:latin typeface="Lucida Sans Unicode"/>
                <a:cs typeface="Lucida Sans Unicode"/>
              </a:rPr>
              <a:t>a</a:t>
            </a:r>
            <a:r>
              <a:rPr sz="1500" dirty="0">
                <a:solidFill>
                  <a:srgbClr val="434342"/>
                </a:solidFill>
                <a:latin typeface="Lucida Sans Unicode"/>
                <a:cs typeface="Lucida Sans Unicode"/>
              </a:rPr>
              <a:t>	</a:t>
            </a:r>
            <a:r>
              <a:rPr sz="1500" spc="40" dirty="0">
                <a:solidFill>
                  <a:srgbClr val="434342"/>
                </a:solidFill>
                <a:latin typeface="Lucida Sans Unicode"/>
                <a:cs typeface="Lucida Sans Unicode"/>
              </a:rPr>
              <a:t>amígdala</a:t>
            </a:r>
            <a:r>
              <a:rPr sz="1500" spc="25" dirty="0">
                <a:solidFill>
                  <a:srgbClr val="434342"/>
                </a:solidFill>
                <a:latin typeface="Lucida Sans Unicode"/>
                <a:cs typeface="Lucida Sans Unicode"/>
              </a:rPr>
              <a:t>,</a:t>
            </a:r>
            <a:r>
              <a:rPr sz="1500" dirty="0">
                <a:solidFill>
                  <a:srgbClr val="434342"/>
                </a:solidFill>
                <a:latin typeface="Lucida Sans Unicode"/>
                <a:cs typeface="Lucida Sans Unicode"/>
              </a:rPr>
              <a:t>	</a:t>
            </a:r>
            <a:r>
              <a:rPr sz="1500" spc="45" dirty="0">
                <a:solidFill>
                  <a:srgbClr val="434342"/>
                </a:solidFill>
                <a:latin typeface="Lucida Sans Unicode"/>
                <a:cs typeface="Lucida Sans Unicode"/>
              </a:rPr>
              <a:t>que  </a:t>
            </a:r>
            <a:r>
              <a:rPr sz="1500" spc="15" dirty="0">
                <a:solidFill>
                  <a:srgbClr val="434342"/>
                </a:solidFill>
                <a:latin typeface="Lucida Sans Unicode"/>
                <a:cs typeface="Lucida Sans Unicode"/>
              </a:rPr>
              <a:t>considera	</a:t>
            </a:r>
            <a:r>
              <a:rPr sz="1500" spc="35" dirty="0">
                <a:solidFill>
                  <a:srgbClr val="434342"/>
                </a:solidFill>
                <a:latin typeface="Lucida Sans Unicode"/>
                <a:cs typeface="Lucida Sans Unicode"/>
              </a:rPr>
              <a:t>parte		</a:t>
            </a:r>
            <a:r>
              <a:rPr sz="1500" spc="105" dirty="0">
                <a:solidFill>
                  <a:srgbClr val="434342"/>
                </a:solidFill>
                <a:latin typeface="Lucida Sans Unicode"/>
                <a:cs typeface="Lucida Sans Unicode"/>
              </a:rPr>
              <a:t>de</a:t>
            </a:r>
            <a:endParaRPr sz="1500">
              <a:latin typeface="Lucida Sans Unicode"/>
              <a:cs typeface="Lucida Sans Unicode"/>
            </a:endParaRPr>
          </a:p>
        </p:txBody>
      </p:sp>
      <p:sp>
        <p:nvSpPr>
          <p:cNvPr id="5" name="object 5"/>
          <p:cNvSpPr txBox="1"/>
          <p:nvPr/>
        </p:nvSpPr>
        <p:spPr>
          <a:xfrm>
            <a:off x="2629938" y="2456179"/>
            <a:ext cx="1695450" cy="254000"/>
          </a:xfrm>
          <a:prstGeom prst="rect">
            <a:avLst/>
          </a:prstGeom>
        </p:spPr>
        <p:txBody>
          <a:bodyPr vert="horz" wrap="square" lIns="0" tIns="12700" rIns="0" bIns="0" rtlCol="0">
            <a:spAutoFit/>
          </a:bodyPr>
          <a:lstStyle/>
          <a:p>
            <a:pPr marL="12700">
              <a:lnSpc>
                <a:spcPct val="100000"/>
              </a:lnSpc>
              <a:spcBef>
                <a:spcPts val="100"/>
              </a:spcBef>
              <a:tabLst>
                <a:tab pos="872490" algn="l"/>
              </a:tabLst>
            </a:pPr>
            <a:r>
              <a:rPr sz="1500" spc="25" dirty="0">
                <a:solidFill>
                  <a:srgbClr val="434342"/>
                </a:solidFill>
                <a:latin typeface="Lucida Sans Unicode"/>
                <a:cs typeface="Lucida Sans Unicode"/>
              </a:rPr>
              <a:t>ambo</a:t>
            </a:r>
            <a:r>
              <a:rPr sz="1500" spc="25" dirty="0">
                <a:solidFill>
                  <a:srgbClr val="434342"/>
                </a:solidFill>
                <a:latin typeface="Lucida Sans Unicode"/>
                <a:cs typeface="Lucida Sans Unicode"/>
              </a:rPr>
              <a:t>s</a:t>
            </a:r>
            <a:r>
              <a:rPr sz="1500" dirty="0">
                <a:solidFill>
                  <a:srgbClr val="434342"/>
                </a:solidFill>
                <a:latin typeface="Lucida Sans Unicode"/>
                <a:cs typeface="Lucida Sans Unicode"/>
              </a:rPr>
              <a:t>	</a:t>
            </a:r>
            <a:r>
              <a:rPr sz="1500" spc="-55" dirty="0">
                <a:solidFill>
                  <a:srgbClr val="434342"/>
                </a:solidFill>
                <a:latin typeface="Lucida Sans Unicode"/>
                <a:cs typeface="Lucida Sans Unicode"/>
              </a:rPr>
              <a:t>sistemas.</a:t>
            </a:r>
            <a:endParaRPr sz="1500">
              <a:latin typeface="Lucida Sans Unicode"/>
              <a:cs typeface="Lucida Sans Unicode"/>
            </a:endParaRPr>
          </a:p>
        </p:txBody>
      </p:sp>
      <p:sp>
        <p:nvSpPr>
          <p:cNvPr id="6" name="object 6"/>
          <p:cNvSpPr txBox="1">
            <a:spLocks noGrp="1"/>
          </p:cNvSpPr>
          <p:nvPr>
            <p:ph type="body" idx="1"/>
          </p:nvPr>
        </p:nvSpPr>
        <p:spPr>
          <a:prstGeom prst="rect">
            <a:avLst/>
          </a:prstGeom>
        </p:spPr>
        <p:txBody>
          <a:bodyPr vert="horz" wrap="square" lIns="0" tIns="12700" rIns="0" bIns="0" rtlCol="0">
            <a:spAutoFit/>
          </a:bodyPr>
          <a:lstStyle/>
          <a:p>
            <a:pPr marL="12700" marR="5080" algn="just">
              <a:lnSpc>
                <a:spcPct val="150000"/>
              </a:lnSpc>
              <a:spcBef>
                <a:spcPts val="100"/>
              </a:spcBef>
            </a:pPr>
            <a:r>
              <a:rPr spc="-5" dirty="0"/>
              <a:t>Extendiéndose</a:t>
            </a:r>
            <a:r>
              <a:rPr dirty="0"/>
              <a:t> </a:t>
            </a:r>
            <a:r>
              <a:rPr spc="45" dirty="0"/>
              <a:t>desde</a:t>
            </a:r>
            <a:r>
              <a:rPr spc="50" dirty="0"/>
              <a:t> </a:t>
            </a:r>
            <a:r>
              <a:rPr spc="165" dirty="0"/>
              <a:t>cada</a:t>
            </a:r>
            <a:r>
              <a:rPr spc="170" dirty="0"/>
              <a:t> </a:t>
            </a:r>
            <a:r>
              <a:rPr spc="40" dirty="0"/>
              <a:t>amígdala, </a:t>
            </a:r>
            <a:r>
              <a:rPr spc="45" dirty="0"/>
              <a:t> </a:t>
            </a:r>
            <a:r>
              <a:rPr spc="-30" dirty="0"/>
              <a:t>primero </a:t>
            </a:r>
            <a:r>
              <a:rPr spc="55" dirty="0"/>
              <a:t>en </a:t>
            </a:r>
            <a:r>
              <a:rPr spc="20" dirty="0"/>
              <a:t>dirección </a:t>
            </a:r>
            <a:r>
              <a:rPr spc="-45" dirty="0"/>
              <a:t>posterior </a:t>
            </a:r>
            <a:r>
              <a:rPr spc="20" dirty="0"/>
              <a:t>y luego </a:t>
            </a:r>
            <a:r>
              <a:rPr spc="55" dirty="0"/>
              <a:t>en </a:t>
            </a:r>
            <a:r>
              <a:rPr spc="60" dirty="0"/>
              <a:t> </a:t>
            </a:r>
            <a:r>
              <a:rPr spc="20" dirty="0"/>
              <a:t>dirección</a:t>
            </a:r>
            <a:r>
              <a:rPr spc="25" dirty="0"/>
              <a:t> </a:t>
            </a:r>
            <a:r>
              <a:rPr spc="-30" dirty="0"/>
              <a:t>anterior,</a:t>
            </a:r>
            <a:r>
              <a:rPr spc="-25" dirty="0"/>
              <a:t> se</a:t>
            </a:r>
            <a:r>
              <a:rPr spc="-20" dirty="0"/>
              <a:t> </a:t>
            </a:r>
            <a:r>
              <a:rPr spc="40" dirty="0"/>
              <a:t>encuentra </a:t>
            </a:r>
            <a:r>
              <a:rPr dirty="0"/>
              <a:t>el</a:t>
            </a:r>
            <a:r>
              <a:rPr spc="5" dirty="0"/>
              <a:t> </a:t>
            </a:r>
            <a:r>
              <a:rPr spc="15" dirty="0"/>
              <a:t>gran </a:t>
            </a:r>
            <a:r>
              <a:rPr spc="20" dirty="0"/>
              <a:t> </a:t>
            </a:r>
            <a:r>
              <a:rPr spc="30" dirty="0"/>
              <a:t>núcleo</a:t>
            </a:r>
            <a:r>
              <a:rPr spc="35" dirty="0"/>
              <a:t> </a:t>
            </a:r>
            <a:r>
              <a:rPr spc="110" dirty="0"/>
              <a:t>caudado</a:t>
            </a:r>
            <a:r>
              <a:rPr spc="114" dirty="0"/>
              <a:t> </a:t>
            </a:r>
            <a:r>
              <a:rPr spc="50" dirty="0"/>
              <a:t>parecido</a:t>
            </a:r>
            <a:r>
              <a:rPr spc="55" dirty="0"/>
              <a:t> </a:t>
            </a:r>
            <a:r>
              <a:rPr spc="195" dirty="0"/>
              <a:t>a </a:t>
            </a:r>
            <a:r>
              <a:rPr spc="50" dirty="0"/>
              <a:t>una</a:t>
            </a:r>
            <a:r>
              <a:rPr spc="55" dirty="0"/>
              <a:t> </a:t>
            </a:r>
            <a:r>
              <a:rPr spc="75" dirty="0"/>
              <a:t>cola </a:t>
            </a:r>
            <a:r>
              <a:rPr spc="80" dirty="0"/>
              <a:t> </a:t>
            </a:r>
            <a:r>
              <a:rPr spc="100" dirty="0"/>
              <a:t>(caudado </a:t>
            </a:r>
            <a:r>
              <a:rPr spc="-30" dirty="0"/>
              <a:t>significa </a:t>
            </a:r>
            <a:r>
              <a:rPr spc="20" dirty="0"/>
              <a:t>«con </a:t>
            </a:r>
            <a:r>
              <a:rPr dirty="0"/>
              <a:t>forma </a:t>
            </a:r>
            <a:r>
              <a:rPr spc="105" dirty="0"/>
              <a:t>de </a:t>
            </a:r>
            <a:r>
              <a:rPr spc="20" dirty="0"/>
              <a:t>cola»). </a:t>
            </a:r>
            <a:r>
              <a:rPr spc="25" dirty="0"/>
              <a:t> </a:t>
            </a:r>
            <a:r>
              <a:rPr spc="160" dirty="0"/>
              <a:t>Cada </a:t>
            </a:r>
            <a:r>
              <a:rPr spc="30" dirty="0"/>
              <a:t>núcleo </a:t>
            </a:r>
            <a:r>
              <a:rPr spc="110" dirty="0"/>
              <a:t>caudado </a:t>
            </a:r>
            <a:r>
              <a:rPr dirty="0"/>
              <a:t>forma </a:t>
            </a:r>
            <a:r>
              <a:rPr spc="-25" dirty="0"/>
              <a:t>un </a:t>
            </a:r>
            <a:r>
              <a:rPr spc="-5" dirty="0"/>
              <a:t>círculo </a:t>
            </a:r>
            <a:r>
              <a:rPr dirty="0"/>
              <a:t> </a:t>
            </a:r>
            <a:r>
              <a:rPr spc="15" dirty="0"/>
              <a:t>casi </a:t>
            </a:r>
            <a:r>
              <a:rPr spc="25" dirty="0"/>
              <a:t>completo; </a:t>
            </a:r>
            <a:r>
              <a:rPr spc="55" dirty="0"/>
              <a:t>en </a:t>
            </a:r>
            <a:r>
              <a:rPr dirty="0"/>
              <a:t>el </a:t>
            </a:r>
            <a:r>
              <a:rPr spc="10" dirty="0"/>
              <a:t>centro, </a:t>
            </a:r>
            <a:r>
              <a:rPr spc="90" dirty="0"/>
              <a:t>conectado </a:t>
            </a:r>
            <a:r>
              <a:rPr spc="195" dirty="0"/>
              <a:t>a </a:t>
            </a:r>
            <a:r>
              <a:rPr spc="-459" dirty="0"/>
              <a:t> </a:t>
            </a:r>
            <a:r>
              <a:rPr dirty="0"/>
              <a:t>él </a:t>
            </a:r>
            <a:r>
              <a:rPr spc="-15" dirty="0"/>
              <a:t>por </a:t>
            </a:r>
            <a:r>
              <a:rPr spc="50" dirty="0"/>
              <a:t>una </a:t>
            </a:r>
            <a:r>
              <a:rPr spc="-45" dirty="0"/>
              <a:t>serie </a:t>
            </a:r>
            <a:r>
              <a:rPr spc="105" dirty="0"/>
              <a:t>de </a:t>
            </a:r>
            <a:r>
              <a:rPr spc="5" dirty="0"/>
              <a:t>puentes </a:t>
            </a:r>
            <a:r>
              <a:rPr spc="105" dirty="0"/>
              <a:t>de </a:t>
            </a:r>
            <a:r>
              <a:rPr spc="-55" dirty="0"/>
              <a:t>fibras, </a:t>
            </a:r>
            <a:r>
              <a:rPr spc="20" dirty="0"/>
              <a:t>está </a:t>
            </a:r>
            <a:r>
              <a:rPr spc="25" dirty="0"/>
              <a:t> </a:t>
            </a:r>
            <a:r>
              <a:rPr dirty="0"/>
              <a:t>el </a:t>
            </a:r>
            <a:r>
              <a:rPr spc="25" dirty="0"/>
              <a:t>putamen. </a:t>
            </a:r>
            <a:r>
              <a:rPr spc="-15" dirty="0"/>
              <a:t>En </a:t>
            </a:r>
            <a:r>
              <a:rPr spc="-5" dirty="0"/>
              <a:t>conjunto, </a:t>
            </a:r>
            <a:r>
              <a:rPr dirty="0"/>
              <a:t>el </a:t>
            </a:r>
            <a:r>
              <a:rPr spc="110" dirty="0"/>
              <a:t>caudado </a:t>
            </a:r>
            <a:r>
              <a:rPr spc="20" dirty="0"/>
              <a:t>y </a:t>
            </a:r>
            <a:r>
              <a:rPr spc="-5" dirty="0"/>
              <a:t>el </a:t>
            </a:r>
            <a:r>
              <a:rPr dirty="0"/>
              <a:t> </a:t>
            </a:r>
            <a:r>
              <a:rPr spc="25" dirty="0"/>
              <a:t>putamen, ambos </a:t>
            </a:r>
            <a:r>
              <a:rPr spc="75" dirty="0"/>
              <a:t>con </a:t>
            </a:r>
            <a:r>
              <a:rPr spc="55" dirty="0"/>
              <a:t>aspecto </a:t>
            </a:r>
            <a:r>
              <a:rPr spc="-15" dirty="0"/>
              <a:t>estriado </a:t>
            </a:r>
            <a:r>
              <a:rPr spc="60" dirty="0"/>
              <a:t>o </a:t>
            </a:r>
            <a:r>
              <a:rPr spc="65" dirty="0"/>
              <a:t> </a:t>
            </a:r>
            <a:r>
              <a:rPr spc="40" dirty="0"/>
              <a:t>rayado, </a:t>
            </a:r>
            <a:r>
              <a:rPr spc="-25" dirty="0"/>
              <a:t>se </a:t>
            </a:r>
            <a:r>
              <a:rPr spc="85" dirty="0"/>
              <a:t>conocen </a:t>
            </a:r>
            <a:r>
              <a:rPr spc="75" dirty="0"/>
              <a:t>como </a:t>
            </a:r>
            <a:r>
              <a:rPr dirty="0"/>
              <a:t>el </a:t>
            </a:r>
            <a:r>
              <a:rPr spc="5" dirty="0"/>
              <a:t>neoestriado </a:t>
            </a:r>
            <a:r>
              <a:rPr spc="10" dirty="0"/>
              <a:t> </a:t>
            </a:r>
            <a:r>
              <a:rPr spc="-25" dirty="0"/>
              <a:t>(«estructura</a:t>
            </a:r>
            <a:r>
              <a:rPr spc="-65" dirty="0"/>
              <a:t> </a:t>
            </a:r>
            <a:r>
              <a:rPr spc="-15" dirty="0"/>
              <a:t>estriada»).</a:t>
            </a:r>
            <a:endParaRPr spc="-15" dirty="0"/>
          </a:p>
        </p:txBody>
      </p:sp>
      <p:pic>
        <p:nvPicPr>
          <p:cNvPr id="7" name="object 7"/>
          <p:cNvPicPr/>
          <p:nvPr/>
        </p:nvPicPr>
        <p:blipFill>
          <a:blip r:embed="rId1" cstate="print"/>
          <a:stretch>
            <a:fillRect/>
          </a:stretch>
        </p:blipFill>
        <p:spPr>
          <a:xfrm>
            <a:off x="4403299" y="1752600"/>
            <a:ext cx="4340649" cy="4988849"/>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05765" rIns="0" bIns="0" rtlCol="0">
            <a:spAutoFit/>
          </a:bodyPr>
          <a:lstStyle/>
          <a:p>
            <a:pPr marR="30480" algn="ctr">
              <a:lnSpc>
                <a:spcPct val="100000"/>
              </a:lnSpc>
              <a:spcBef>
                <a:spcPts val="3195"/>
              </a:spcBef>
            </a:pPr>
            <a:r>
              <a:rPr sz="3000" b="1" spc="-40" dirty="0">
                <a:solidFill>
                  <a:srgbClr val="434342"/>
                </a:solidFill>
                <a:latin typeface="Arial"/>
                <a:cs typeface="Arial"/>
              </a:rPr>
              <a:t>sistema</a:t>
            </a:r>
            <a:r>
              <a:rPr sz="3000" b="1" spc="-35" dirty="0">
                <a:solidFill>
                  <a:srgbClr val="434342"/>
                </a:solidFill>
                <a:latin typeface="Arial"/>
                <a:cs typeface="Arial"/>
              </a:rPr>
              <a:t> </a:t>
            </a:r>
            <a:r>
              <a:rPr sz="3000" b="1" spc="35" dirty="0">
                <a:solidFill>
                  <a:srgbClr val="434342"/>
                </a:solidFill>
                <a:latin typeface="Arial"/>
                <a:cs typeface="Arial"/>
              </a:rPr>
              <a:t>límbico</a:t>
            </a:r>
            <a:endParaRPr sz="3000">
              <a:latin typeface="Arial"/>
              <a:cs typeface="Arial"/>
            </a:endParaRPr>
          </a:p>
        </p:txBody>
      </p:sp>
      <p:sp>
        <p:nvSpPr>
          <p:cNvPr id="3" name="object 3"/>
          <p:cNvSpPr txBox="1"/>
          <p:nvPr/>
        </p:nvSpPr>
        <p:spPr>
          <a:xfrm>
            <a:off x="246450" y="1764434"/>
            <a:ext cx="3821429" cy="3752215"/>
          </a:xfrm>
          <a:prstGeom prst="rect">
            <a:avLst/>
          </a:prstGeom>
        </p:spPr>
        <p:txBody>
          <a:bodyPr vert="horz" wrap="square" lIns="0" tIns="12700" rIns="0" bIns="0" rtlCol="0">
            <a:spAutoFit/>
          </a:bodyPr>
          <a:lstStyle/>
          <a:p>
            <a:pPr marL="12700" marR="5080" algn="just">
              <a:lnSpc>
                <a:spcPct val="100000"/>
              </a:lnSpc>
              <a:spcBef>
                <a:spcPts val="100"/>
              </a:spcBef>
            </a:pPr>
            <a:r>
              <a:rPr sz="2400" spc="-150" dirty="0">
                <a:solidFill>
                  <a:srgbClr val="434342"/>
                </a:solidFill>
                <a:cs typeface="+mn-lt"/>
              </a:rPr>
              <a:t>Lo</a:t>
            </a:r>
            <a:r>
              <a:rPr sz="2400" spc="-130" dirty="0">
                <a:solidFill>
                  <a:srgbClr val="434342"/>
                </a:solidFill>
                <a:cs typeface="+mn-lt"/>
              </a:rPr>
              <a:t>s</a:t>
            </a:r>
            <a:r>
              <a:rPr sz="2400" spc="-100" dirty="0">
                <a:solidFill>
                  <a:srgbClr val="434342"/>
                </a:solidFill>
                <a:cs typeface="+mn-lt"/>
              </a:rPr>
              <a:t> </a:t>
            </a:r>
            <a:r>
              <a:rPr sz="2400" b="1" spc="10" dirty="0">
                <a:solidFill>
                  <a:srgbClr val="434342"/>
                </a:solidFill>
                <a:cs typeface="+mn-lt"/>
              </a:rPr>
              <a:t>cuerpo</a:t>
            </a:r>
            <a:r>
              <a:rPr sz="2400" b="1" spc="15" dirty="0">
                <a:solidFill>
                  <a:srgbClr val="434342"/>
                </a:solidFill>
                <a:cs typeface="+mn-lt"/>
              </a:rPr>
              <a:t>s</a:t>
            </a:r>
            <a:r>
              <a:rPr sz="2400" b="1" dirty="0">
                <a:solidFill>
                  <a:srgbClr val="434342"/>
                </a:solidFill>
                <a:cs typeface="+mn-lt"/>
              </a:rPr>
              <a:t> </a:t>
            </a:r>
            <a:r>
              <a:rPr sz="2400" b="1" spc="30" dirty="0">
                <a:solidFill>
                  <a:srgbClr val="434342"/>
                </a:solidFill>
                <a:cs typeface="+mn-lt"/>
              </a:rPr>
              <a:t>mamilares  </a:t>
            </a:r>
            <a:r>
              <a:rPr sz="2400" spc="35" dirty="0">
                <a:solidFill>
                  <a:srgbClr val="434342"/>
                </a:solidFill>
                <a:cs typeface="+mn-lt"/>
              </a:rPr>
              <a:t>y </a:t>
            </a:r>
            <a:r>
              <a:rPr sz="2400" dirty="0">
                <a:solidFill>
                  <a:srgbClr val="434342"/>
                </a:solidFill>
                <a:cs typeface="+mn-lt"/>
              </a:rPr>
              <a:t>el </a:t>
            </a:r>
            <a:r>
              <a:rPr sz="2400" b="1" spc="75" dirty="0">
                <a:solidFill>
                  <a:srgbClr val="434342"/>
                </a:solidFill>
                <a:cs typeface="+mn-lt"/>
              </a:rPr>
              <a:t>hipocampo</a:t>
            </a:r>
            <a:r>
              <a:rPr sz="2400" spc="75" dirty="0">
                <a:solidFill>
                  <a:srgbClr val="434342"/>
                </a:solidFill>
                <a:cs typeface="+mn-lt"/>
              </a:rPr>
              <a:t>, </a:t>
            </a:r>
            <a:r>
              <a:rPr sz="2400" spc="-80" dirty="0">
                <a:solidFill>
                  <a:srgbClr val="434342"/>
                </a:solidFill>
                <a:cs typeface="+mn-lt"/>
              </a:rPr>
              <a:t>las </a:t>
            </a:r>
            <a:r>
              <a:rPr sz="2400" spc="-75" dirty="0">
                <a:solidFill>
                  <a:srgbClr val="434342"/>
                </a:solidFill>
                <a:cs typeface="+mn-lt"/>
              </a:rPr>
              <a:t> </a:t>
            </a:r>
            <a:r>
              <a:rPr sz="2400" spc="-20" dirty="0">
                <a:solidFill>
                  <a:srgbClr val="434342"/>
                </a:solidFill>
                <a:cs typeface="+mn-lt"/>
              </a:rPr>
              <a:t>principales</a:t>
            </a:r>
            <a:r>
              <a:rPr sz="2400" spc="-125" dirty="0">
                <a:solidFill>
                  <a:srgbClr val="434342"/>
                </a:solidFill>
                <a:cs typeface="+mn-lt"/>
              </a:rPr>
              <a:t> </a:t>
            </a:r>
            <a:r>
              <a:rPr sz="2400" spc="-55" dirty="0">
                <a:solidFill>
                  <a:srgbClr val="434342"/>
                </a:solidFill>
                <a:cs typeface="+mn-lt"/>
              </a:rPr>
              <a:t>estructuras</a:t>
            </a:r>
            <a:endParaRPr sz="2400">
              <a:cs typeface="+mn-lt"/>
            </a:endParaRPr>
          </a:p>
          <a:p>
            <a:pPr marL="12700" marR="130175" algn="just">
              <a:lnSpc>
                <a:spcPct val="100000"/>
              </a:lnSpc>
              <a:spcBef>
                <a:spcPts val="360"/>
              </a:spcBef>
            </a:pPr>
            <a:r>
              <a:rPr sz="2400" spc="50" dirty="0">
                <a:solidFill>
                  <a:srgbClr val="434342"/>
                </a:solidFill>
                <a:cs typeface="+mn-lt"/>
              </a:rPr>
              <a:t>del </a:t>
            </a:r>
            <a:r>
              <a:rPr sz="2400" spc="-60" dirty="0">
                <a:solidFill>
                  <a:srgbClr val="434342"/>
                </a:solidFill>
                <a:cs typeface="+mn-lt"/>
              </a:rPr>
              <a:t>sistema </a:t>
            </a:r>
            <a:r>
              <a:rPr sz="2400" spc="-20" dirty="0">
                <a:solidFill>
                  <a:srgbClr val="434342"/>
                </a:solidFill>
                <a:cs typeface="+mn-lt"/>
              </a:rPr>
              <a:t>límbico </a:t>
            </a:r>
            <a:r>
              <a:rPr sz="2400" spc="-15" dirty="0">
                <a:solidFill>
                  <a:srgbClr val="434342"/>
                </a:solidFill>
                <a:cs typeface="+mn-lt"/>
              </a:rPr>
              <a:t> </a:t>
            </a:r>
            <a:r>
              <a:rPr sz="2400" spc="5" dirty="0">
                <a:solidFill>
                  <a:srgbClr val="434342"/>
                </a:solidFill>
                <a:cs typeface="+mn-lt"/>
              </a:rPr>
              <a:t>incluyen </a:t>
            </a:r>
            <a:r>
              <a:rPr sz="2400" spc="350" dirty="0">
                <a:solidFill>
                  <a:srgbClr val="434342"/>
                </a:solidFill>
                <a:cs typeface="+mn-lt"/>
              </a:rPr>
              <a:t>a </a:t>
            </a:r>
            <a:r>
              <a:rPr sz="2400" spc="50" dirty="0">
                <a:solidFill>
                  <a:srgbClr val="434342"/>
                </a:solidFill>
                <a:cs typeface="+mn-lt"/>
              </a:rPr>
              <a:t>la </a:t>
            </a:r>
            <a:r>
              <a:rPr sz="2400" spc="55" dirty="0">
                <a:solidFill>
                  <a:srgbClr val="434342"/>
                </a:solidFill>
                <a:cs typeface="+mn-lt"/>
              </a:rPr>
              <a:t> </a:t>
            </a:r>
            <a:r>
              <a:rPr sz="2400" b="1" spc="95" dirty="0">
                <a:solidFill>
                  <a:srgbClr val="434342"/>
                </a:solidFill>
                <a:cs typeface="+mn-lt"/>
              </a:rPr>
              <a:t>amígdala</a:t>
            </a:r>
            <a:r>
              <a:rPr sz="2400" spc="95" dirty="0">
                <a:solidFill>
                  <a:srgbClr val="434342"/>
                </a:solidFill>
                <a:cs typeface="+mn-lt"/>
              </a:rPr>
              <a:t>, </a:t>
            </a:r>
            <a:r>
              <a:rPr sz="2400" dirty="0">
                <a:solidFill>
                  <a:srgbClr val="434342"/>
                </a:solidFill>
                <a:cs typeface="+mn-lt"/>
              </a:rPr>
              <a:t>el </a:t>
            </a:r>
            <a:r>
              <a:rPr sz="2400" spc="-20" dirty="0">
                <a:solidFill>
                  <a:srgbClr val="434342"/>
                </a:solidFill>
                <a:cs typeface="+mn-lt"/>
              </a:rPr>
              <a:t>t</a:t>
            </a:r>
            <a:r>
              <a:rPr sz="2400" b="1" spc="-20" dirty="0">
                <a:solidFill>
                  <a:srgbClr val="434342"/>
                </a:solidFill>
                <a:cs typeface="+mn-lt"/>
              </a:rPr>
              <a:t>rígono </a:t>
            </a:r>
            <a:r>
              <a:rPr sz="2400" b="1" spc="-15" dirty="0">
                <a:solidFill>
                  <a:srgbClr val="434342"/>
                </a:solidFill>
                <a:cs typeface="+mn-lt"/>
              </a:rPr>
              <a:t> </a:t>
            </a:r>
            <a:r>
              <a:rPr sz="2400" b="1" spc="50" dirty="0">
                <a:solidFill>
                  <a:srgbClr val="434342"/>
                </a:solidFill>
                <a:cs typeface="+mn-lt"/>
              </a:rPr>
              <a:t>cerebral</a:t>
            </a:r>
            <a:r>
              <a:rPr sz="2400" spc="50" dirty="0">
                <a:solidFill>
                  <a:srgbClr val="434342"/>
                </a:solidFill>
                <a:cs typeface="+mn-lt"/>
              </a:rPr>
              <a:t>, la </a:t>
            </a:r>
            <a:r>
              <a:rPr sz="2400" b="1" spc="55" dirty="0">
                <a:solidFill>
                  <a:srgbClr val="434342"/>
                </a:solidFill>
                <a:cs typeface="+mn-lt"/>
              </a:rPr>
              <a:t>corteza </a:t>
            </a:r>
            <a:r>
              <a:rPr sz="2400" b="1" spc="60" dirty="0">
                <a:solidFill>
                  <a:srgbClr val="434342"/>
                </a:solidFill>
                <a:cs typeface="+mn-lt"/>
              </a:rPr>
              <a:t> </a:t>
            </a:r>
            <a:r>
              <a:rPr sz="2400" b="1" spc="80" dirty="0">
                <a:solidFill>
                  <a:srgbClr val="434342"/>
                </a:solidFill>
                <a:cs typeface="+mn-lt"/>
              </a:rPr>
              <a:t>cingulada</a:t>
            </a:r>
            <a:r>
              <a:rPr sz="2400" b="1" spc="-25" dirty="0">
                <a:solidFill>
                  <a:srgbClr val="434342"/>
                </a:solidFill>
                <a:cs typeface="+mn-lt"/>
              </a:rPr>
              <a:t> </a:t>
            </a:r>
            <a:r>
              <a:rPr sz="2400" spc="35" dirty="0">
                <a:solidFill>
                  <a:srgbClr val="434342"/>
                </a:solidFill>
                <a:cs typeface="+mn-lt"/>
              </a:rPr>
              <a:t>y</a:t>
            </a:r>
            <a:r>
              <a:rPr sz="2400" spc="-125" dirty="0">
                <a:solidFill>
                  <a:srgbClr val="434342"/>
                </a:solidFill>
                <a:cs typeface="+mn-lt"/>
              </a:rPr>
              <a:t> </a:t>
            </a:r>
            <a:r>
              <a:rPr sz="2400" dirty="0">
                <a:solidFill>
                  <a:srgbClr val="434342"/>
                </a:solidFill>
                <a:cs typeface="+mn-lt"/>
              </a:rPr>
              <a:t>el</a:t>
            </a:r>
            <a:r>
              <a:rPr sz="2400" spc="-130" dirty="0">
                <a:solidFill>
                  <a:srgbClr val="434342"/>
                </a:solidFill>
                <a:cs typeface="+mn-lt"/>
              </a:rPr>
              <a:t> </a:t>
            </a:r>
            <a:r>
              <a:rPr sz="2400" spc="5" dirty="0">
                <a:solidFill>
                  <a:srgbClr val="434342"/>
                </a:solidFill>
                <a:cs typeface="+mn-lt"/>
              </a:rPr>
              <a:t>s</a:t>
            </a:r>
            <a:r>
              <a:rPr sz="2400" b="1" spc="5" dirty="0">
                <a:solidFill>
                  <a:srgbClr val="434342"/>
                </a:solidFill>
                <a:cs typeface="+mn-lt"/>
              </a:rPr>
              <a:t>eptum </a:t>
            </a:r>
            <a:r>
              <a:rPr sz="2400" b="1" spc="-735" dirty="0">
                <a:solidFill>
                  <a:srgbClr val="434342"/>
                </a:solidFill>
                <a:cs typeface="+mn-lt"/>
              </a:rPr>
              <a:t> </a:t>
            </a:r>
            <a:r>
              <a:rPr sz="2400" b="1" spc="40" dirty="0">
                <a:solidFill>
                  <a:srgbClr val="434342"/>
                </a:solidFill>
                <a:cs typeface="+mn-lt"/>
              </a:rPr>
              <a:t>pellucidum.</a:t>
            </a:r>
            <a:endParaRPr sz="2400">
              <a:cs typeface="+mn-lt"/>
            </a:endParaRPr>
          </a:p>
        </p:txBody>
      </p:sp>
      <p:pic>
        <p:nvPicPr>
          <p:cNvPr id="4" name="object 4"/>
          <p:cNvPicPr/>
          <p:nvPr/>
        </p:nvPicPr>
        <p:blipFill>
          <a:blip r:embed="rId1" cstate="print"/>
          <a:stretch>
            <a:fillRect/>
          </a:stretch>
        </p:blipFill>
        <p:spPr>
          <a:xfrm>
            <a:off x="4141127" y="1600200"/>
            <a:ext cx="4999047" cy="51054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319" y="278165"/>
            <a:ext cx="8595360" cy="600075"/>
          </a:xfrm>
          <a:prstGeom prst="rect">
            <a:avLst/>
          </a:prstGeom>
        </p:spPr>
        <p:txBody>
          <a:bodyPr vert="horz" wrap="square" lIns="0" tIns="115570" rIns="0" bIns="0" rtlCol="0">
            <a:spAutoFit/>
          </a:bodyPr>
          <a:lstStyle/>
          <a:p>
            <a:pPr algn="ctr">
              <a:lnSpc>
                <a:spcPct val="100000"/>
              </a:lnSpc>
              <a:spcBef>
                <a:spcPts val="910"/>
              </a:spcBef>
            </a:pPr>
            <a:endParaRPr sz="3150"/>
          </a:p>
        </p:txBody>
      </p:sp>
      <p:sp>
        <p:nvSpPr>
          <p:cNvPr id="4" name="object 4"/>
          <p:cNvSpPr txBox="1"/>
          <p:nvPr/>
        </p:nvSpPr>
        <p:spPr>
          <a:xfrm>
            <a:off x="304800" y="2514472"/>
            <a:ext cx="3074035" cy="381635"/>
          </a:xfrm>
          <a:prstGeom prst="rect">
            <a:avLst/>
          </a:prstGeom>
        </p:spPr>
        <p:txBody>
          <a:bodyPr vert="horz" wrap="square" lIns="0" tIns="12700" rIns="0" bIns="0" rtlCol="0">
            <a:spAutoFit/>
          </a:bodyPr>
          <a:lstStyle/>
          <a:p>
            <a:pPr marL="12700" marR="5080">
              <a:lnSpc>
                <a:spcPct val="100000"/>
              </a:lnSpc>
              <a:spcBef>
                <a:spcPts val="100"/>
              </a:spcBef>
              <a:tabLst>
                <a:tab pos="1438275" algn="l"/>
                <a:tab pos="1948180" algn="l"/>
                <a:tab pos="2165985" algn="l"/>
              </a:tabLst>
            </a:pPr>
            <a:r>
              <a:rPr sz="2400" spc="-95" dirty="0">
                <a:solidFill>
                  <a:srgbClr val="434342"/>
                </a:solidFill>
                <a:latin typeface="Lucida Sans Unicode"/>
                <a:cs typeface="Lucida Sans Unicode"/>
              </a:rPr>
              <a:t>.  </a:t>
            </a:r>
            <a:endParaRPr sz="2400">
              <a:latin typeface="Lucida Sans Unicode"/>
              <a:cs typeface="Lucida Sans Unicode"/>
            </a:endParaRPr>
          </a:p>
        </p:txBody>
      </p:sp>
      <p:pic>
        <p:nvPicPr>
          <p:cNvPr id="7" name="object 7"/>
          <p:cNvPicPr/>
          <p:nvPr/>
        </p:nvPicPr>
        <p:blipFill>
          <a:blip r:embed="rId1" cstate="print"/>
          <a:stretch>
            <a:fillRect/>
          </a:stretch>
        </p:blipFill>
        <p:spPr>
          <a:xfrm>
            <a:off x="4638749" y="1676400"/>
            <a:ext cx="4388449" cy="5105399"/>
          </a:xfrm>
          <a:prstGeom prst="rect">
            <a:avLst/>
          </a:prstGeom>
        </p:spPr>
      </p:pic>
      <p:sp>
        <p:nvSpPr>
          <p:cNvPr id="8" name="Text Box 7"/>
          <p:cNvSpPr txBox="1"/>
          <p:nvPr/>
        </p:nvSpPr>
        <p:spPr>
          <a:xfrm>
            <a:off x="274320" y="1676400"/>
            <a:ext cx="4299585" cy="4523105"/>
          </a:xfrm>
          <a:prstGeom prst="rect">
            <a:avLst/>
          </a:prstGeom>
          <a:noFill/>
        </p:spPr>
        <p:txBody>
          <a:bodyPr wrap="square" rtlCol="0">
            <a:spAutoFit/>
          </a:bodyPr>
          <a:p>
            <a:pPr algn="just"/>
            <a:r>
              <a:rPr lang="en-US" sz="2400"/>
              <a:t>El </a:t>
            </a:r>
            <a:r>
              <a:rPr lang="en-US" sz="2400" b="1"/>
              <a:t>hipocampo</a:t>
            </a:r>
            <a:r>
              <a:rPr lang="en-US" sz="2400"/>
              <a:t> es una zona  primordial de la corteza, se  encuentra en la</a:t>
            </a:r>
            <a:r>
              <a:rPr lang="en-US" sz="2400" u="sng"/>
              <a:t> línea media  de la corteza cerebral,</a:t>
            </a:r>
            <a:r>
              <a:rPr lang="en-US" sz="2400"/>
              <a:t>  donde ésta </a:t>
            </a:r>
            <a:r>
              <a:rPr lang="en-US" sz="2400" u="sng"/>
              <a:t>se repliega  sobre sí misma en el lóbulo temporal	medial.</a:t>
            </a:r>
            <a:r>
              <a:rPr lang="en-US" sz="2400"/>
              <a:t> </a:t>
            </a:r>
            <a:endParaRPr lang="en-US" sz="2400"/>
          </a:p>
          <a:p>
            <a:pPr algn="just"/>
            <a:r>
              <a:rPr lang="en-US" sz="2400"/>
              <a:t>Este pliegue</a:t>
            </a:r>
            <a:r>
              <a:rPr lang="es-ES_tradnl" altLang="en-US" sz="2400"/>
              <a:t> </a:t>
            </a:r>
            <a:r>
              <a:rPr lang="en-US" sz="2400"/>
              <a:t>da lugar a una forma que, en corte  transversal, recuerda a un  </a:t>
            </a:r>
            <a:r>
              <a:rPr lang="en-US" sz="2400" u="sng"/>
              <a:t>caballito de mar</a:t>
            </a:r>
            <a:r>
              <a:rPr lang="en-US" sz="2400"/>
              <a:t>.</a:t>
            </a:r>
            <a:endParaRPr lang="en-US" sz="2400"/>
          </a:p>
        </p:txBody>
      </p:sp>
      <p:pic>
        <p:nvPicPr>
          <p:cNvPr id="9" name="Picture 8" descr="Relacion-Morfologica-del-Hipocampo-con-el-Caballo-de-Mar"/>
          <p:cNvPicPr>
            <a:picLocks noChangeAspect="1"/>
          </p:cNvPicPr>
          <p:nvPr/>
        </p:nvPicPr>
        <p:blipFill>
          <a:blip r:embed="rId2"/>
          <a:stretch>
            <a:fillRect/>
          </a:stretch>
        </p:blipFill>
        <p:spPr>
          <a:xfrm>
            <a:off x="7430135" y="3962400"/>
            <a:ext cx="1597025" cy="102298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92710"/>
            <a:ext cx="9048750" cy="676783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318250"/>
            <a:ext cx="8993174" cy="62158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319" y="278165"/>
            <a:ext cx="8595360" cy="903605"/>
          </a:xfrm>
          <a:prstGeom prst="rect">
            <a:avLst/>
          </a:prstGeom>
        </p:spPr>
        <p:txBody>
          <a:bodyPr vert="horz" wrap="square" lIns="0" tIns="365125" rIns="0" bIns="0" rtlCol="0">
            <a:spAutoFit/>
          </a:bodyPr>
          <a:lstStyle/>
          <a:p>
            <a:pPr marR="37465" algn="ctr">
              <a:lnSpc>
                <a:spcPct val="100000"/>
              </a:lnSpc>
              <a:spcBef>
                <a:spcPts val="2875"/>
              </a:spcBef>
            </a:pPr>
            <a:r>
              <a:rPr lang="en-US">
                <a:uFill>
                  <a:solidFill>
                    <a:srgbClr val="000000"/>
                  </a:solidFill>
                </a:uFill>
                <a:latin typeface="Calibri" charset="0"/>
                <a:cs typeface="sans-serif" charset="0"/>
                <a:sym typeface="+mn-ea"/>
              </a:rPr>
              <a:t>Origen embriológico</a:t>
            </a:r>
            <a:endParaRPr dirty="0"/>
          </a:p>
        </p:txBody>
      </p:sp>
      <p:pic>
        <p:nvPicPr>
          <p:cNvPr id="3" name="object 3"/>
          <p:cNvPicPr/>
          <p:nvPr/>
        </p:nvPicPr>
        <p:blipFill>
          <a:blip r:embed="rId1" cstate="print"/>
          <a:stretch>
            <a:fillRect/>
          </a:stretch>
        </p:blipFill>
        <p:spPr>
          <a:xfrm>
            <a:off x="5296020" y="1752600"/>
            <a:ext cx="3390780" cy="4373700"/>
          </a:xfrm>
          <a:prstGeom prst="rect">
            <a:avLst/>
          </a:prstGeom>
        </p:spPr>
      </p:pic>
      <p:sp>
        <p:nvSpPr>
          <p:cNvPr id="4" name="object 4"/>
          <p:cNvSpPr txBox="1"/>
          <p:nvPr/>
        </p:nvSpPr>
        <p:spPr>
          <a:xfrm>
            <a:off x="220699" y="1622293"/>
            <a:ext cx="4462780" cy="4728845"/>
          </a:xfrm>
          <a:prstGeom prst="rect">
            <a:avLst/>
          </a:prstGeom>
        </p:spPr>
        <p:txBody>
          <a:bodyPr vert="horz" wrap="square" lIns="0" tIns="12700" rIns="0" bIns="0" rtlCol="0">
            <a:spAutoFit/>
          </a:bodyPr>
          <a:lstStyle/>
          <a:p>
            <a:pPr marL="12700">
              <a:lnSpc>
                <a:spcPct val="100000"/>
              </a:lnSpc>
              <a:spcBef>
                <a:spcPts val="100"/>
              </a:spcBef>
            </a:pPr>
            <a:r>
              <a:rPr sz="1900" dirty="0">
                <a:latin typeface="Lucida Sans Unicode"/>
                <a:cs typeface="Lucida Sans Unicode"/>
              </a:rPr>
              <a:t>el</a:t>
            </a:r>
            <a:r>
              <a:rPr sz="1900" spc="-85" dirty="0">
                <a:latin typeface="Lucida Sans Unicode"/>
                <a:cs typeface="Lucida Sans Unicode"/>
              </a:rPr>
              <a:t> </a:t>
            </a:r>
            <a:r>
              <a:rPr sz="3200" b="1" spc="40" dirty="0">
                <a:solidFill>
                  <a:srgbClr val="E06666"/>
                </a:solidFill>
                <a:latin typeface="Arial"/>
                <a:cs typeface="Arial"/>
              </a:rPr>
              <a:t>t</a:t>
            </a:r>
            <a:r>
              <a:rPr sz="1900" b="1" spc="40" dirty="0">
                <a:latin typeface="Arial"/>
                <a:cs typeface="Arial"/>
              </a:rPr>
              <a:t>elencéfalo</a:t>
            </a:r>
            <a:r>
              <a:rPr sz="1900" b="1" dirty="0">
                <a:latin typeface="Arial"/>
                <a:cs typeface="Arial"/>
              </a:rPr>
              <a:t> </a:t>
            </a:r>
            <a:r>
              <a:rPr sz="1900" spc="-30" dirty="0">
                <a:latin typeface="Lucida Sans Unicode"/>
                <a:cs typeface="Lucida Sans Unicode"/>
              </a:rPr>
              <a:t>se</a:t>
            </a:r>
            <a:r>
              <a:rPr sz="1900" spc="-90" dirty="0">
                <a:latin typeface="Lucida Sans Unicode"/>
                <a:cs typeface="Lucida Sans Unicode"/>
              </a:rPr>
              <a:t> </a:t>
            </a:r>
            <a:r>
              <a:rPr sz="1900" spc="-55" dirty="0">
                <a:latin typeface="Lucida Sans Unicode"/>
                <a:cs typeface="Lucida Sans Unicode"/>
              </a:rPr>
              <a:t>sitúa</a:t>
            </a:r>
            <a:r>
              <a:rPr sz="1900" spc="-85" dirty="0">
                <a:latin typeface="Lucida Sans Unicode"/>
                <a:cs typeface="Lucida Sans Unicode"/>
              </a:rPr>
              <a:t> </a:t>
            </a:r>
            <a:r>
              <a:rPr sz="1900" spc="75" dirty="0">
                <a:latin typeface="Lucida Sans Unicode"/>
                <a:cs typeface="Lucida Sans Unicode"/>
              </a:rPr>
              <a:t>en</a:t>
            </a:r>
            <a:r>
              <a:rPr sz="1900" spc="-90" dirty="0">
                <a:latin typeface="Lucida Sans Unicode"/>
                <a:cs typeface="Lucida Sans Unicode"/>
              </a:rPr>
              <a:t> </a:t>
            </a:r>
            <a:r>
              <a:rPr sz="1900" dirty="0">
                <a:latin typeface="Lucida Sans Unicode"/>
                <a:cs typeface="Lucida Sans Unicode"/>
              </a:rPr>
              <a:t>el</a:t>
            </a:r>
            <a:r>
              <a:rPr sz="1900" spc="-70" dirty="0">
                <a:latin typeface="Lucida Sans Unicode"/>
                <a:cs typeface="Lucida Sans Unicode"/>
              </a:rPr>
              <a:t> </a:t>
            </a:r>
            <a:r>
              <a:rPr sz="2600" b="1" spc="50" dirty="0">
                <a:solidFill>
                  <a:srgbClr val="E06666"/>
                </a:solidFill>
                <a:latin typeface="Arial"/>
                <a:cs typeface="Arial"/>
              </a:rPr>
              <a:t>t</a:t>
            </a:r>
            <a:r>
              <a:rPr sz="1900" b="1" spc="50" dirty="0">
                <a:latin typeface="Arial"/>
                <a:cs typeface="Arial"/>
              </a:rPr>
              <a:t>ope</a:t>
            </a:r>
            <a:endParaRPr sz="1900">
              <a:latin typeface="Arial"/>
              <a:cs typeface="Arial"/>
            </a:endParaRPr>
          </a:p>
          <a:p>
            <a:pPr marL="12700" marR="5080">
              <a:lnSpc>
                <a:spcPct val="150000"/>
              </a:lnSpc>
              <a:spcBef>
                <a:spcPts val="830"/>
              </a:spcBef>
            </a:pPr>
            <a:r>
              <a:rPr sz="1900" spc="-65" dirty="0">
                <a:latin typeface="Lucida Sans Unicode"/>
                <a:cs typeface="Lucida Sans Unicode"/>
              </a:rPr>
              <a:t>superior</a:t>
            </a:r>
            <a:r>
              <a:rPr sz="1900" spc="-85" dirty="0">
                <a:latin typeface="Lucida Sans Unicode"/>
                <a:cs typeface="Lucida Sans Unicode"/>
              </a:rPr>
              <a:t> </a:t>
            </a:r>
            <a:r>
              <a:rPr sz="1900" spc="25" dirty="0">
                <a:latin typeface="Lucida Sans Unicode"/>
                <a:cs typeface="Lucida Sans Unicode"/>
              </a:rPr>
              <a:t>y</a:t>
            </a:r>
            <a:r>
              <a:rPr sz="1900" spc="-85" dirty="0">
                <a:latin typeface="Lucida Sans Unicode"/>
                <a:cs typeface="Lucida Sans Unicode"/>
              </a:rPr>
              <a:t> </a:t>
            </a:r>
            <a:r>
              <a:rPr sz="1900" spc="-55" dirty="0">
                <a:latin typeface="Lucida Sans Unicode"/>
                <a:cs typeface="Lucida Sans Unicode"/>
              </a:rPr>
              <a:t>las</a:t>
            </a:r>
            <a:r>
              <a:rPr sz="1900" spc="-85" dirty="0">
                <a:latin typeface="Lucida Sans Unicode"/>
                <a:cs typeface="Lucida Sans Unicode"/>
              </a:rPr>
              <a:t> </a:t>
            </a:r>
            <a:r>
              <a:rPr sz="1900" spc="-40" dirty="0">
                <a:latin typeface="Lucida Sans Unicode"/>
                <a:cs typeface="Lucida Sans Unicode"/>
              </a:rPr>
              <a:t>otras</a:t>
            </a:r>
            <a:r>
              <a:rPr sz="1900" spc="-80" dirty="0">
                <a:latin typeface="Lucida Sans Unicode"/>
                <a:cs typeface="Lucida Sans Unicode"/>
              </a:rPr>
              <a:t> </a:t>
            </a:r>
            <a:r>
              <a:rPr sz="1900" spc="40" dirty="0">
                <a:latin typeface="Lucida Sans Unicode"/>
                <a:cs typeface="Lucida Sans Unicode"/>
              </a:rPr>
              <a:t>cuatro</a:t>
            </a:r>
            <a:r>
              <a:rPr sz="1900" spc="-90" dirty="0">
                <a:latin typeface="Lucida Sans Unicode"/>
                <a:cs typeface="Lucida Sans Unicode"/>
              </a:rPr>
              <a:t> </a:t>
            </a:r>
            <a:r>
              <a:rPr sz="1900" spc="-65" dirty="0">
                <a:latin typeface="Lucida Sans Unicode"/>
                <a:cs typeface="Lucida Sans Unicode"/>
              </a:rPr>
              <a:t>divisiones</a:t>
            </a:r>
            <a:r>
              <a:rPr sz="1900" spc="-85" dirty="0">
                <a:latin typeface="Lucida Sans Unicode"/>
                <a:cs typeface="Lucida Sans Unicode"/>
              </a:rPr>
              <a:t> </a:t>
            </a:r>
            <a:r>
              <a:rPr sz="1900" spc="-35" dirty="0">
                <a:latin typeface="Lucida Sans Unicode"/>
                <a:cs typeface="Lucida Sans Unicode"/>
              </a:rPr>
              <a:t>se </a:t>
            </a:r>
            <a:r>
              <a:rPr sz="1900" spc="-585" dirty="0">
                <a:latin typeface="Lucida Sans Unicode"/>
                <a:cs typeface="Lucida Sans Unicode"/>
              </a:rPr>
              <a:t> </a:t>
            </a:r>
            <a:r>
              <a:rPr sz="1900" spc="15" dirty="0">
                <a:latin typeface="Lucida Sans Unicode"/>
                <a:cs typeface="Lucida Sans Unicode"/>
              </a:rPr>
              <a:t>asientan </a:t>
            </a:r>
            <a:r>
              <a:rPr sz="1900" spc="80" dirty="0">
                <a:latin typeface="Lucida Sans Unicode"/>
                <a:cs typeface="Lucida Sans Unicode"/>
              </a:rPr>
              <a:t>debajo </a:t>
            </a:r>
            <a:r>
              <a:rPr sz="1900" spc="-50" dirty="0">
                <a:latin typeface="Lucida Sans Unicode"/>
                <a:cs typeface="Lucida Sans Unicode"/>
              </a:rPr>
              <a:t>suyo, </a:t>
            </a:r>
            <a:r>
              <a:rPr sz="1900" b="1" i="1" dirty="0">
                <a:solidFill>
                  <a:srgbClr val="E06666"/>
                </a:solidFill>
                <a:latin typeface="Arial"/>
                <a:cs typeface="Arial"/>
              </a:rPr>
              <a:t>por </a:t>
            </a:r>
            <a:r>
              <a:rPr sz="1900" b="1" i="1" spc="25" dirty="0">
                <a:solidFill>
                  <a:srgbClr val="E06666"/>
                </a:solidFill>
                <a:latin typeface="Arial"/>
                <a:cs typeface="Arial"/>
              </a:rPr>
              <a:t>orden </a:t>
            </a:r>
            <a:r>
              <a:rPr sz="1900" b="1" i="1" spc="30" dirty="0">
                <a:solidFill>
                  <a:srgbClr val="E06666"/>
                </a:solidFill>
                <a:latin typeface="Arial"/>
                <a:cs typeface="Arial"/>
              </a:rPr>
              <a:t> </a:t>
            </a:r>
            <a:r>
              <a:rPr sz="1900" b="1" i="1" spc="50" dirty="0">
                <a:solidFill>
                  <a:srgbClr val="E06666"/>
                </a:solidFill>
                <a:latin typeface="Arial"/>
                <a:cs typeface="Arial"/>
              </a:rPr>
              <a:t>alfabético</a:t>
            </a:r>
            <a:endParaRPr sz="1900">
              <a:latin typeface="Arial"/>
              <a:cs typeface="Arial"/>
            </a:endParaRPr>
          </a:p>
          <a:p>
            <a:pPr marL="12700" marR="2901315">
              <a:lnSpc>
                <a:spcPct val="194000"/>
              </a:lnSpc>
            </a:pPr>
            <a:r>
              <a:rPr sz="1900" spc="15" dirty="0">
                <a:latin typeface="Lucida Sans Unicode"/>
                <a:cs typeface="Lucida Sans Unicode"/>
              </a:rPr>
              <a:t>Telencéfalo </a:t>
            </a:r>
            <a:r>
              <a:rPr sz="1900" spc="20" dirty="0">
                <a:latin typeface="Lucida Sans Unicode"/>
                <a:cs typeface="Lucida Sans Unicode"/>
              </a:rPr>
              <a:t> </a:t>
            </a:r>
            <a:r>
              <a:rPr sz="1900" spc="40" dirty="0">
                <a:latin typeface="Lucida Sans Unicode"/>
                <a:cs typeface="Lucida Sans Unicode"/>
              </a:rPr>
              <a:t>Diencéfalo </a:t>
            </a:r>
            <a:r>
              <a:rPr sz="1900" spc="45" dirty="0">
                <a:latin typeface="Lucida Sans Unicode"/>
                <a:cs typeface="Lucida Sans Unicode"/>
              </a:rPr>
              <a:t> </a:t>
            </a:r>
            <a:r>
              <a:rPr sz="1900" spc="45" dirty="0">
                <a:latin typeface="Lucida Sans Unicode"/>
                <a:cs typeface="Lucida Sans Unicode"/>
              </a:rPr>
              <a:t>mesencéfalo  </a:t>
            </a:r>
            <a:r>
              <a:rPr sz="1900" spc="60" dirty="0">
                <a:latin typeface="Lucida Sans Unicode"/>
                <a:cs typeface="Lucida Sans Unicode"/>
              </a:rPr>
              <a:t>metencéfalo </a:t>
            </a:r>
            <a:r>
              <a:rPr sz="1900" spc="-590" dirty="0">
                <a:latin typeface="Lucida Sans Unicode"/>
                <a:cs typeface="Lucida Sans Unicode"/>
              </a:rPr>
              <a:t> </a:t>
            </a:r>
            <a:r>
              <a:rPr sz="1900" spc="35" dirty="0">
                <a:latin typeface="Lucida Sans Unicode"/>
                <a:cs typeface="Lucida Sans Unicode"/>
              </a:rPr>
              <a:t>mielencéfalo</a:t>
            </a:r>
            <a:endParaRPr sz="1900">
              <a:latin typeface="Lucida Sans Unicode"/>
              <a:cs typeface="Lucida Sans Unicode"/>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sp>
        <p:nvSpPr>
          <p:cNvPr id="6" name="object 6"/>
          <p:cNvSpPr txBox="1">
            <a:spLocks noGrp="1"/>
          </p:cNvSpPr>
          <p:nvPr>
            <p:ph type="title"/>
          </p:nvPr>
        </p:nvSpPr>
        <p:spPr>
          <a:xfrm>
            <a:off x="274319" y="278165"/>
            <a:ext cx="8595360" cy="903605"/>
          </a:xfrm>
          <a:prstGeom prst="rect">
            <a:avLst/>
          </a:prstGeom>
        </p:spPr>
        <p:txBody>
          <a:bodyPr vert="horz" wrap="square" lIns="0" tIns="365125" rIns="0" bIns="0" rtlCol="0">
            <a:spAutoFit/>
          </a:bodyPr>
          <a:lstStyle/>
          <a:p>
            <a:pPr marR="22225" algn="ctr">
              <a:lnSpc>
                <a:spcPct val="100000"/>
              </a:lnSpc>
              <a:spcBef>
                <a:spcPts val="2875"/>
              </a:spcBef>
            </a:pPr>
            <a:endParaRPr spc="-30" dirty="0"/>
          </a:p>
        </p:txBody>
      </p:sp>
      <p:sp>
        <p:nvSpPr>
          <p:cNvPr id="7" name="object 7"/>
          <p:cNvSpPr txBox="1"/>
          <p:nvPr/>
        </p:nvSpPr>
        <p:spPr>
          <a:xfrm>
            <a:off x="302725" y="1731365"/>
            <a:ext cx="4263390" cy="4556760"/>
          </a:xfrm>
          <a:prstGeom prst="rect">
            <a:avLst/>
          </a:prstGeom>
        </p:spPr>
        <p:txBody>
          <a:bodyPr vert="horz" wrap="square" lIns="0" tIns="59054" rIns="0" bIns="0" rtlCol="0">
            <a:spAutoFit/>
          </a:bodyPr>
          <a:lstStyle/>
          <a:p>
            <a:pPr marL="12700" marR="459105" algn="just">
              <a:lnSpc>
                <a:spcPts val="2920"/>
              </a:lnSpc>
              <a:spcBef>
                <a:spcPts val="465"/>
              </a:spcBef>
            </a:pPr>
            <a:r>
              <a:rPr sz="2700" spc="-175" dirty="0">
                <a:solidFill>
                  <a:srgbClr val="434342"/>
                </a:solidFill>
                <a:latin typeface="Lucida Sans Unicode"/>
                <a:cs typeface="Lucida Sans Unicode"/>
              </a:rPr>
              <a:t>E</a:t>
            </a:r>
            <a:r>
              <a:rPr sz="2700" spc="-90" dirty="0">
                <a:solidFill>
                  <a:srgbClr val="434342"/>
                </a:solidFill>
                <a:latin typeface="Lucida Sans Unicode"/>
                <a:cs typeface="Lucida Sans Unicode"/>
              </a:rPr>
              <a:t>l</a:t>
            </a:r>
            <a:r>
              <a:rPr sz="2700" spc="-110" dirty="0">
                <a:solidFill>
                  <a:srgbClr val="434342"/>
                </a:solidFill>
                <a:latin typeface="Lucida Sans Unicode"/>
                <a:cs typeface="Lucida Sans Unicode"/>
              </a:rPr>
              <a:t> </a:t>
            </a:r>
            <a:r>
              <a:rPr sz="2700" b="1" spc="-5" dirty="0">
                <a:solidFill>
                  <a:srgbClr val="434342"/>
                </a:solidFill>
                <a:latin typeface="Arial"/>
                <a:cs typeface="Arial"/>
              </a:rPr>
              <a:t>septu</a:t>
            </a:r>
            <a:r>
              <a:rPr sz="2700" b="1" spc="15" dirty="0">
                <a:solidFill>
                  <a:srgbClr val="434342"/>
                </a:solidFill>
                <a:latin typeface="Arial"/>
                <a:cs typeface="Arial"/>
              </a:rPr>
              <a:t>m</a:t>
            </a:r>
            <a:r>
              <a:rPr sz="2700" b="1" spc="30" dirty="0">
                <a:solidFill>
                  <a:srgbClr val="434342"/>
                </a:solidFill>
                <a:latin typeface="Arial"/>
                <a:cs typeface="Arial"/>
              </a:rPr>
              <a:t> </a:t>
            </a:r>
            <a:r>
              <a:rPr sz="2700" spc="-50" dirty="0">
                <a:solidFill>
                  <a:srgbClr val="434342"/>
                </a:solidFill>
                <a:latin typeface="Lucida Sans Unicode"/>
                <a:cs typeface="Lucida Sans Unicode"/>
              </a:rPr>
              <a:t>e</a:t>
            </a:r>
            <a:r>
              <a:rPr sz="2700" spc="-40" dirty="0">
                <a:solidFill>
                  <a:srgbClr val="434342"/>
                </a:solidFill>
                <a:latin typeface="Lucida Sans Unicode"/>
                <a:cs typeface="Lucida Sans Unicode"/>
              </a:rPr>
              <a:t>s</a:t>
            </a:r>
            <a:r>
              <a:rPr sz="2700" spc="-114" dirty="0">
                <a:solidFill>
                  <a:srgbClr val="434342"/>
                </a:solidFill>
                <a:latin typeface="Lucida Sans Unicode"/>
                <a:cs typeface="Lucida Sans Unicode"/>
              </a:rPr>
              <a:t> </a:t>
            </a:r>
            <a:r>
              <a:rPr sz="2700" spc="-40" dirty="0">
                <a:solidFill>
                  <a:srgbClr val="434342"/>
                </a:solidFill>
                <a:latin typeface="Lucida Sans Unicode"/>
                <a:cs typeface="Lucida Sans Unicode"/>
              </a:rPr>
              <a:t>u</a:t>
            </a:r>
            <a:r>
              <a:rPr sz="2700" spc="-35" dirty="0">
                <a:solidFill>
                  <a:srgbClr val="434342"/>
                </a:solidFill>
                <a:latin typeface="Lucida Sans Unicode"/>
                <a:cs typeface="Lucida Sans Unicode"/>
              </a:rPr>
              <a:t>n</a:t>
            </a:r>
            <a:r>
              <a:rPr sz="2700" spc="-114" dirty="0">
                <a:solidFill>
                  <a:srgbClr val="434342"/>
                </a:solidFill>
                <a:latin typeface="Lucida Sans Unicode"/>
                <a:cs typeface="Lucida Sans Unicode"/>
              </a:rPr>
              <a:t> </a:t>
            </a:r>
            <a:r>
              <a:rPr sz="2700" spc="55" dirty="0">
                <a:solidFill>
                  <a:srgbClr val="434342"/>
                </a:solidFill>
                <a:latin typeface="Lucida Sans Unicode"/>
                <a:cs typeface="Lucida Sans Unicode"/>
              </a:rPr>
              <a:t>núcleo  </a:t>
            </a:r>
            <a:r>
              <a:rPr sz="2700" spc="195" dirty="0">
                <a:solidFill>
                  <a:srgbClr val="434342"/>
                </a:solidFill>
                <a:latin typeface="Lucida Sans Unicode"/>
                <a:cs typeface="Lucida Sans Unicode"/>
              </a:rPr>
              <a:t>de </a:t>
            </a:r>
            <a:r>
              <a:rPr sz="2700" spc="50" dirty="0">
                <a:solidFill>
                  <a:srgbClr val="434342"/>
                </a:solidFill>
                <a:latin typeface="Lucida Sans Unicode"/>
                <a:cs typeface="Lucida Sans Unicode"/>
              </a:rPr>
              <a:t>la </a:t>
            </a:r>
            <a:r>
              <a:rPr sz="2700" spc="15" dirty="0">
                <a:solidFill>
                  <a:srgbClr val="434342"/>
                </a:solidFill>
                <a:latin typeface="Lucida Sans Unicode"/>
                <a:cs typeface="Lucida Sans Unicode"/>
              </a:rPr>
              <a:t>línea </a:t>
            </a:r>
            <a:r>
              <a:rPr sz="2700" spc="55" dirty="0">
                <a:solidFill>
                  <a:srgbClr val="434342"/>
                </a:solidFill>
                <a:latin typeface="Lucida Sans Unicode"/>
                <a:cs typeface="Lucida Sans Unicode"/>
              </a:rPr>
              <a:t>media, </a:t>
            </a:r>
            <a:r>
              <a:rPr sz="2700" spc="60" dirty="0">
                <a:solidFill>
                  <a:srgbClr val="434342"/>
                </a:solidFill>
                <a:latin typeface="Lucida Sans Unicode"/>
                <a:cs typeface="Lucida Sans Unicode"/>
              </a:rPr>
              <a:t> </a:t>
            </a:r>
            <a:r>
              <a:rPr sz="2700" spc="-20" dirty="0">
                <a:solidFill>
                  <a:srgbClr val="434342"/>
                </a:solidFill>
                <a:latin typeface="Lucida Sans Unicode"/>
                <a:cs typeface="Lucida Sans Unicode"/>
              </a:rPr>
              <a:t>situado </a:t>
            </a:r>
            <a:r>
              <a:rPr sz="2700" spc="105" dirty="0">
                <a:solidFill>
                  <a:srgbClr val="434342"/>
                </a:solidFill>
                <a:latin typeface="Lucida Sans Unicode"/>
                <a:cs typeface="Lucida Sans Unicode"/>
              </a:rPr>
              <a:t>en </a:t>
            </a:r>
            <a:r>
              <a:rPr sz="2700" dirty="0">
                <a:solidFill>
                  <a:srgbClr val="434342"/>
                </a:solidFill>
                <a:latin typeface="Lucida Sans Unicode"/>
                <a:cs typeface="Lucida Sans Unicode"/>
              </a:rPr>
              <a:t>el </a:t>
            </a:r>
            <a:r>
              <a:rPr sz="2700" spc="25" dirty="0">
                <a:solidFill>
                  <a:srgbClr val="434342"/>
                </a:solidFill>
                <a:latin typeface="Lucida Sans Unicode"/>
                <a:cs typeface="Lucida Sans Unicode"/>
              </a:rPr>
              <a:t>polo </a:t>
            </a:r>
            <a:r>
              <a:rPr sz="2700" spc="30" dirty="0">
                <a:solidFill>
                  <a:srgbClr val="434342"/>
                </a:solidFill>
                <a:latin typeface="Lucida Sans Unicode"/>
                <a:cs typeface="Lucida Sans Unicode"/>
              </a:rPr>
              <a:t> </a:t>
            </a:r>
            <a:r>
              <a:rPr sz="2700" spc="-35" dirty="0">
                <a:solidFill>
                  <a:srgbClr val="434342"/>
                </a:solidFill>
                <a:latin typeface="Lucida Sans Unicode"/>
                <a:cs typeface="Lucida Sans Unicode"/>
              </a:rPr>
              <a:t>anterior </a:t>
            </a:r>
            <a:r>
              <a:rPr sz="2700" spc="195" dirty="0">
                <a:solidFill>
                  <a:srgbClr val="434342"/>
                </a:solidFill>
                <a:latin typeface="Lucida Sans Unicode"/>
                <a:cs typeface="Lucida Sans Unicode"/>
              </a:rPr>
              <a:t>de </a:t>
            </a:r>
            <a:r>
              <a:rPr sz="2700" spc="50" dirty="0">
                <a:solidFill>
                  <a:srgbClr val="434342"/>
                </a:solidFill>
                <a:latin typeface="Lucida Sans Unicode"/>
                <a:cs typeface="Lucida Sans Unicode"/>
              </a:rPr>
              <a:t>la </a:t>
            </a:r>
            <a:r>
              <a:rPr sz="2700" spc="30" dirty="0">
                <a:solidFill>
                  <a:srgbClr val="434342"/>
                </a:solidFill>
                <a:latin typeface="Lucida Sans Unicode"/>
                <a:cs typeface="Lucida Sans Unicode"/>
              </a:rPr>
              <a:t>corteza </a:t>
            </a:r>
            <a:r>
              <a:rPr sz="2700" spc="35" dirty="0">
                <a:solidFill>
                  <a:srgbClr val="434342"/>
                </a:solidFill>
                <a:latin typeface="Lucida Sans Unicode"/>
                <a:cs typeface="Lucida Sans Unicode"/>
              </a:rPr>
              <a:t> </a:t>
            </a:r>
            <a:r>
              <a:rPr sz="2700" spc="65" dirty="0">
                <a:solidFill>
                  <a:srgbClr val="434342"/>
                </a:solidFill>
                <a:latin typeface="Lucida Sans Unicode"/>
                <a:cs typeface="Lucida Sans Unicode"/>
              </a:rPr>
              <a:t>cingulada.</a:t>
            </a:r>
            <a:endParaRPr sz="2700">
              <a:latin typeface="Lucida Sans Unicode"/>
              <a:cs typeface="Lucida Sans Unicode"/>
            </a:endParaRPr>
          </a:p>
          <a:p>
            <a:pPr marL="12700" marR="5080" algn="just">
              <a:lnSpc>
                <a:spcPts val="2920"/>
              </a:lnSpc>
              <a:spcBef>
                <a:spcPts val="335"/>
              </a:spcBef>
            </a:pPr>
            <a:r>
              <a:rPr sz="2700" spc="-50" dirty="0">
                <a:solidFill>
                  <a:srgbClr val="434342"/>
                </a:solidFill>
                <a:latin typeface="Lucida Sans Unicode"/>
                <a:cs typeface="Lucida Sans Unicode"/>
              </a:rPr>
              <a:t>Varios</a:t>
            </a:r>
            <a:r>
              <a:rPr sz="2700" spc="-130" dirty="0">
                <a:solidFill>
                  <a:srgbClr val="434342"/>
                </a:solidFill>
                <a:latin typeface="Lucida Sans Unicode"/>
                <a:cs typeface="Lucida Sans Unicode"/>
              </a:rPr>
              <a:t> </a:t>
            </a:r>
            <a:r>
              <a:rPr sz="2700" spc="-25" dirty="0">
                <a:solidFill>
                  <a:srgbClr val="434342"/>
                </a:solidFill>
                <a:latin typeface="Lucida Sans Unicode"/>
                <a:cs typeface="Lucida Sans Unicode"/>
              </a:rPr>
              <a:t>fascículos</a:t>
            </a:r>
            <a:r>
              <a:rPr sz="2700" spc="-130" dirty="0">
                <a:solidFill>
                  <a:srgbClr val="434342"/>
                </a:solidFill>
                <a:latin typeface="Lucida Sans Unicode"/>
                <a:cs typeface="Lucida Sans Unicode"/>
              </a:rPr>
              <a:t> </a:t>
            </a:r>
            <a:r>
              <a:rPr sz="2700" spc="195" dirty="0">
                <a:solidFill>
                  <a:srgbClr val="434342"/>
                </a:solidFill>
                <a:latin typeface="Lucida Sans Unicode"/>
                <a:cs typeface="Lucida Sans Unicode"/>
              </a:rPr>
              <a:t>de</a:t>
            </a:r>
            <a:r>
              <a:rPr sz="2700" spc="-125" dirty="0">
                <a:solidFill>
                  <a:srgbClr val="434342"/>
                </a:solidFill>
                <a:latin typeface="Lucida Sans Unicode"/>
                <a:cs typeface="Lucida Sans Unicode"/>
              </a:rPr>
              <a:t> </a:t>
            </a:r>
            <a:r>
              <a:rPr sz="2700" spc="-95" dirty="0">
                <a:solidFill>
                  <a:srgbClr val="434342"/>
                </a:solidFill>
                <a:latin typeface="Lucida Sans Unicode"/>
                <a:cs typeface="Lucida Sans Unicode"/>
              </a:rPr>
              <a:t>fibras </a:t>
            </a:r>
            <a:r>
              <a:rPr sz="2700" spc="-840" dirty="0">
                <a:solidFill>
                  <a:srgbClr val="434342"/>
                </a:solidFill>
                <a:latin typeface="Lucida Sans Unicode"/>
                <a:cs typeface="Lucida Sans Unicode"/>
              </a:rPr>
              <a:t> </a:t>
            </a:r>
            <a:r>
              <a:rPr sz="2700" u="heavy" spc="150" dirty="0">
                <a:solidFill>
                  <a:srgbClr val="434342"/>
                </a:solidFill>
                <a:uFill>
                  <a:solidFill>
                    <a:srgbClr val="434342"/>
                  </a:solidFill>
                </a:uFill>
                <a:latin typeface="Lucida Sans Unicode"/>
                <a:cs typeface="Lucida Sans Unicode"/>
              </a:rPr>
              <a:t>conectan</a:t>
            </a:r>
            <a:r>
              <a:rPr sz="2700" u="heavy" spc="-130" dirty="0">
                <a:solidFill>
                  <a:srgbClr val="434342"/>
                </a:solidFill>
                <a:uFill>
                  <a:solidFill>
                    <a:srgbClr val="434342"/>
                  </a:solidFill>
                </a:uFill>
                <a:latin typeface="Lucida Sans Unicode"/>
                <a:cs typeface="Lucida Sans Unicode"/>
              </a:rPr>
              <a:t> </a:t>
            </a:r>
            <a:r>
              <a:rPr sz="2700" u="heavy" dirty="0">
                <a:solidFill>
                  <a:srgbClr val="434342"/>
                </a:solidFill>
                <a:uFill>
                  <a:solidFill>
                    <a:srgbClr val="434342"/>
                  </a:solidFill>
                </a:uFill>
                <a:latin typeface="Lucida Sans Unicode"/>
                <a:cs typeface="Lucida Sans Unicode"/>
              </a:rPr>
              <a:t>el</a:t>
            </a:r>
            <a:r>
              <a:rPr sz="2700" u="heavy" spc="-125" dirty="0">
                <a:solidFill>
                  <a:srgbClr val="434342"/>
                </a:solidFill>
                <a:uFill>
                  <a:solidFill>
                    <a:srgbClr val="434342"/>
                  </a:solidFill>
                </a:uFill>
                <a:latin typeface="Lucida Sans Unicode"/>
                <a:cs typeface="Lucida Sans Unicode"/>
              </a:rPr>
              <a:t> </a:t>
            </a:r>
            <a:r>
              <a:rPr sz="2700" u="heavy" spc="-15" dirty="0">
                <a:solidFill>
                  <a:srgbClr val="434342"/>
                </a:solidFill>
                <a:uFill>
                  <a:solidFill>
                    <a:srgbClr val="434342"/>
                  </a:solidFill>
                </a:uFill>
                <a:latin typeface="Lucida Sans Unicode"/>
                <a:cs typeface="Lucida Sans Unicode"/>
              </a:rPr>
              <a:t>septum</a:t>
            </a:r>
            <a:r>
              <a:rPr sz="2700" u="heavy" spc="-125" dirty="0">
                <a:solidFill>
                  <a:srgbClr val="434342"/>
                </a:solidFill>
                <a:uFill>
                  <a:solidFill>
                    <a:srgbClr val="434342"/>
                  </a:solidFill>
                </a:uFill>
                <a:latin typeface="Lucida Sans Unicode"/>
                <a:cs typeface="Lucida Sans Unicode"/>
              </a:rPr>
              <a:t> </a:t>
            </a:r>
            <a:r>
              <a:rPr sz="2700" u="heavy" spc="35" dirty="0">
                <a:solidFill>
                  <a:srgbClr val="434342"/>
                </a:solidFill>
                <a:uFill>
                  <a:solidFill>
                    <a:srgbClr val="434342"/>
                  </a:solidFill>
                </a:uFill>
                <a:latin typeface="Lucida Sans Unicode"/>
                <a:cs typeface="Lucida Sans Unicode"/>
              </a:rPr>
              <a:t>y</a:t>
            </a:r>
            <a:r>
              <a:rPr sz="2700" u="heavy" spc="-125" dirty="0">
                <a:solidFill>
                  <a:srgbClr val="434342"/>
                </a:solidFill>
                <a:uFill>
                  <a:solidFill>
                    <a:srgbClr val="434342"/>
                  </a:solidFill>
                </a:uFill>
                <a:latin typeface="Lucida Sans Unicode"/>
                <a:cs typeface="Lucida Sans Unicode"/>
              </a:rPr>
              <a:t> </a:t>
            </a:r>
            <a:r>
              <a:rPr sz="2700" u="heavy" spc="-160" dirty="0">
                <a:solidFill>
                  <a:srgbClr val="434342"/>
                </a:solidFill>
                <a:uFill>
                  <a:solidFill>
                    <a:srgbClr val="434342"/>
                  </a:solidFill>
                </a:uFill>
                <a:latin typeface="Lucida Sans Unicode"/>
                <a:cs typeface="Lucida Sans Unicode"/>
              </a:rPr>
              <a:t>los </a:t>
            </a:r>
            <a:r>
              <a:rPr sz="2700" spc="-840" dirty="0">
                <a:solidFill>
                  <a:srgbClr val="434342"/>
                </a:solidFill>
                <a:latin typeface="Lucida Sans Unicode"/>
                <a:cs typeface="Lucida Sans Unicode"/>
              </a:rPr>
              <a:t> </a:t>
            </a:r>
            <a:r>
              <a:rPr sz="2700" u="heavy" spc="20" dirty="0">
                <a:solidFill>
                  <a:srgbClr val="434342"/>
                </a:solidFill>
                <a:uFill>
                  <a:solidFill>
                    <a:srgbClr val="434342"/>
                  </a:solidFill>
                </a:uFill>
                <a:latin typeface="Lucida Sans Unicode"/>
                <a:cs typeface="Lucida Sans Unicode"/>
              </a:rPr>
              <a:t>cuerpos </a:t>
            </a:r>
            <a:r>
              <a:rPr sz="2700" u="heavy" spc="-25" dirty="0">
                <a:solidFill>
                  <a:srgbClr val="434342"/>
                </a:solidFill>
                <a:uFill>
                  <a:solidFill>
                    <a:srgbClr val="434342"/>
                  </a:solidFill>
                </a:uFill>
                <a:latin typeface="Lucida Sans Unicode"/>
                <a:cs typeface="Lucida Sans Unicode"/>
              </a:rPr>
              <a:t>mamilares</a:t>
            </a:r>
            <a:r>
              <a:rPr sz="2700" u="heavy" spc="800" dirty="0">
                <a:solidFill>
                  <a:srgbClr val="434342"/>
                </a:solidFill>
                <a:uFill>
                  <a:solidFill>
                    <a:srgbClr val="434342"/>
                  </a:solidFill>
                </a:uFill>
                <a:latin typeface="Lucida Sans Unicode"/>
                <a:cs typeface="Lucida Sans Unicode"/>
              </a:rPr>
              <a:t> </a:t>
            </a:r>
            <a:r>
              <a:rPr sz="2700" u="heavy" spc="140" dirty="0">
                <a:solidFill>
                  <a:srgbClr val="434342"/>
                </a:solidFill>
                <a:uFill>
                  <a:solidFill>
                    <a:srgbClr val="434342"/>
                  </a:solidFill>
                </a:uFill>
                <a:latin typeface="Lucida Sans Unicode"/>
                <a:cs typeface="Lucida Sans Unicode"/>
              </a:rPr>
              <a:t>con </a:t>
            </a:r>
            <a:r>
              <a:rPr sz="2700" spc="145" dirty="0">
                <a:solidFill>
                  <a:srgbClr val="434342"/>
                </a:solidFill>
                <a:latin typeface="Lucida Sans Unicode"/>
                <a:cs typeface="Lucida Sans Unicode"/>
              </a:rPr>
              <a:t> </a:t>
            </a:r>
            <a:r>
              <a:rPr sz="2700" u="heavy" spc="50" dirty="0">
                <a:solidFill>
                  <a:srgbClr val="434342"/>
                </a:solidFill>
                <a:uFill>
                  <a:solidFill>
                    <a:srgbClr val="434342"/>
                  </a:solidFill>
                </a:uFill>
                <a:latin typeface="Lucida Sans Unicode"/>
                <a:cs typeface="Lucida Sans Unicode"/>
              </a:rPr>
              <a:t>la </a:t>
            </a:r>
            <a:r>
              <a:rPr sz="2700" u="heavy" spc="105" dirty="0">
                <a:solidFill>
                  <a:srgbClr val="434342"/>
                </a:solidFill>
                <a:uFill>
                  <a:solidFill>
                    <a:srgbClr val="434342"/>
                  </a:solidFill>
                </a:uFill>
                <a:latin typeface="Lucida Sans Unicode"/>
                <a:cs typeface="Lucida Sans Unicode"/>
              </a:rPr>
              <a:t>amígdala </a:t>
            </a:r>
            <a:r>
              <a:rPr sz="2700" u="heavy" spc="35" dirty="0">
                <a:solidFill>
                  <a:srgbClr val="434342"/>
                </a:solidFill>
                <a:uFill>
                  <a:solidFill>
                    <a:srgbClr val="434342"/>
                  </a:solidFill>
                </a:uFill>
                <a:latin typeface="Lucida Sans Unicode"/>
                <a:cs typeface="Lucida Sans Unicode"/>
              </a:rPr>
              <a:t>y </a:t>
            </a:r>
            <a:r>
              <a:rPr sz="2700" u="heavy" dirty="0">
                <a:solidFill>
                  <a:srgbClr val="434342"/>
                </a:solidFill>
                <a:uFill>
                  <a:solidFill>
                    <a:srgbClr val="434342"/>
                  </a:solidFill>
                </a:uFill>
                <a:latin typeface="Lucida Sans Unicode"/>
                <a:cs typeface="Lucida Sans Unicode"/>
              </a:rPr>
              <a:t>el </a:t>
            </a:r>
            <a:r>
              <a:rPr sz="2700" spc="5" dirty="0">
                <a:solidFill>
                  <a:srgbClr val="434342"/>
                </a:solidFill>
                <a:latin typeface="Lucida Sans Unicode"/>
                <a:cs typeface="Lucida Sans Unicode"/>
              </a:rPr>
              <a:t> </a:t>
            </a:r>
            <a:r>
              <a:rPr sz="2700" u="heavy" spc="80" dirty="0">
                <a:solidFill>
                  <a:srgbClr val="434342"/>
                </a:solidFill>
                <a:uFill>
                  <a:solidFill>
                    <a:srgbClr val="434342"/>
                  </a:solidFill>
                </a:uFill>
                <a:latin typeface="Lucida Sans Unicode"/>
                <a:cs typeface="Lucida Sans Unicode"/>
              </a:rPr>
              <a:t>hipocampo, </a:t>
            </a:r>
            <a:r>
              <a:rPr sz="2700" spc="85" dirty="0">
                <a:solidFill>
                  <a:srgbClr val="434342"/>
                </a:solidFill>
                <a:latin typeface="Lucida Sans Unicode"/>
                <a:cs typeface="Lucida Sans Unicode"/>
              </a:rPr>
              <a:t> </a:t>
            </a:r>
            <a:r>
              <a:rPr sz="2700" u="heavy" spc="90" dirty="0">
                <a:solidFill>
                  <a:srgbClr val="434342"/>
                </a:solidFill>
                <a:uFill>
                  <a:solidFill>
                    <a:srgbClr val="434342"/>
                  </a:solidFill>
                </a:uFill>
                <a:latin typeface="Lucida Sans Unicode"/>
                <a:cs typeface="Lucida Sans Unicode"/>
              </a:rPr>
              <a:t>completando </a:t>
            </a:r>
            <a:r>
              <a:rPr sz="2700" u="heavy" spc="-75" dirty="0">
                <a:solidFill>
                  <a:srgbClr val="434342"/>
                </a:solidFill>
                <a:uFill>
                  <a:solidFill>
                    <a:srgbClr val="434342"/>
                  </a:solidFill>
                </a:uFill>
                <a:latin typeface="Lucida Sans Unicode"/>
                <a:cs typeface="Lucida Sans Unicode"/>
              </a:rPr>
              <a:t>así </a:t>
            </a:r>
            <a:r>
              <a:rPr sz="2700" u="heavy" dirty="0">
                <a:solidFill>
                  <a:srgbClr val="434342"/>
                </a:solidFill>
                <a:uFill>
                  <a:solidFill>
                    <a:srgbClr val="434342"/>
                  </a:solidFill>
                </a:uFill>
                <a:latin typeface="Lucida Sans Unicode"/>
                <a:cs typeface="Lucida Sans Unicode"/>
              </a:rPr>
              <a:t>el </a:t>
            </a:r>
            <a:r>
              <a:rPr sz="2700" u="heavy" spc="-55" dirty="0">
                <a:solidFill>
                  <a:srgbClr val="434342"/>
                </a:solidFill>
                <a:uFill>
                  <a:solidFill>
                    <a:srgbClr val="434342"/>
                  </a:solidFill>
                </a:uFill>
                <a:latin typeface="Lucida Sans Unicode"/>
                <a:cs typeface="Lucida Sans Unicode"/>
              </a:rPr>
              <a:t>anillo </a:t>
            </a:r>
            <a:r>
              <a:rPr sz="2700" spc="-840" dirty="0">
                <a:solidFill>
                  <a:srgbClr val="434342"/>
                </a:solidFill>
                <a:latin typeface="Lucida Sans Unicode"/>
                <a:cs typeface="Lucida Sans Unicode"/>
              </a:rPr>
              <a:t> </a:t>
            </a:r>
            <a:r>
              <a:rPr sz="2700" u="heavy" spc="-20" dirty="0">
                <a:solidFill>
                  <a:srgbClr val="434342"/>
                </a:solidFill>
                <a:uFill>
                  <a:solidFill>
                    <a:srgbClr val="434342"/>
                  </a:solidFill>
                </a:uFill>
                <a:latin typeface="Lucida Sans Unicode"/>
                <a:cs typeface="Lucida Sans Unicode"/>
              </a:rPr>
              <a:t>límbico</a:t>
            </a:r>
            <a:endParaRPr sz="2700">
              <a:latin typeface="Lucida Sans Unicode"/>
              <a:cs typeface="Lucida Sans Unicode"/>
            </a:endParaRPr>
          </a:p>
        </p:txBody>
      </p:sp>
      <p:pic>
        <p:nvPicPr>
          <p:cNvPr id="8" name="object 8"/>
          <p:cNvPicPr/>
          <p:nvPr/>
        </p:nvPicPr>
        <p:blipFill>
          <a:blip r:embed="rId2" cstate="print"/>
          <a:stretch>
            <a:fillRect/>
          </a:stretch>
        </p:blipFill>
        <p:spPr>
          <a:xfrm>
            <a:off x="4690174" y="1695225"/>
            <a:ext cx="4229074" cy="49893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3450" y="1652523"/>
            <a:ext cx="3780790" cy="3298190"/>
          </a:xfrm>
          <a:prstGeom prst="rect">
            <a:avLst/>
          </a:prstGeom>
        </p:spPr>
        <p:txBody>
          <a:bodyPr vert="horz" wrap="square" lIns="0" tIns="12700" rIns="0" bIns="0" rtlCol="0">
            <a:spAutoFit/>
          </a:bodyPr>
          <a:lstStyle/>
          <a:p>
            <a:pPr marL="12700" marR="5080" algn="just">
              <a:lnSpc>
                <a:spcPct val="140000"/>
              </a:lnSpc>
              <a:spcBef>
                <a:spcPts val="100"/>
              </a:spcBef>
            </a:pPr>
            <a:r>
              <a:rPr sz="1900" spc="50" dirty="0">
                <a:solidFill>
                  <a:srgbClr val="434342"/>
                </a:solidFill>
                <a:cs typeface="+mn-lt"/>
              </a:rPr>
              <a:t>La</a:t>
            </a:r>
            <a:r>
              <a:rPr sz="1900" spc="55" dirty="0">
                <a:solidFill>
                  <a:srgbClr val="434342"/>
                </a:solidFill>
                <a:cs typeface="+mn-lt"/>
              </a:rPr>
              <a:t> </a:t>
            </a:r>
            <a:r>
              <a:rPr sz="1900" spc="5" dirty="0">
                <a:solidFill>
                  <a:srgbClr val="434342"/>
                </a:solidFill>
                <a:cs typeface="+mn-lt"/>
              </a:rPr>
              <a:t>otra</a:t>
            </a:r>
            <a:r>
              <a:rPr sz="1900" spc="10" dirty="0">
                <a:solidFill>
                  <a:srgbClr val="434342"/>
                </a:solidFill>
                <a:cs typeface="+mn-lt"/>
              </a:rPr>
              <a:t> </a:t>
            </a:r>
            <a:r>
              <a:rPr sz="1900" spc="-20" dirty="0">
                <a:solidFill>
                  <a:srgbClr val="434342"/>
                </a:solidFill>
                <a:cs typeface="+mn-lt"/>
              </a:rPr>
              <a:t>estructura</a:t>
            </a:r>
            <a:r>
              <a:rPr sz="1900" spc="-15" dirty="0">
                <a:solidFill>
                  <a:srgbClr val="434342"/>
                </a:solidFill>
                <a:cs typeface="+mn-lt"/>
              </a:rPr>
              <a:t> </a:t>
            </a:r>
            <a:r>
              <a:rPr sz="1900" spc="135" dirty="0">
                <a:solidFill>
                  <a:srgbClr val="434342"/>
                </a:solidFill>
                <a:cs typeface="+mn-lt"/>
              </a:rPr>
              <a:t>de</a:t>
            </a:r>
            <a:r>
              <a:rPr sz="1900" spc="875" dirty="0">
                <a:solidFill>
                  <a:srgbClr val="434342"/>
                </a:solidFill>
                <a:cs typeface="+mn-lt"/>
              </a:rPr>
              <a:t> </a:t>
            </a:r>
            <a:r>
              <a:rPr sz="1900" spc="-114" dirty="0">
                <a:solidFill>
                  <a:srgbClr val="434342"/>
                </a:solidFill>
                <a:cs typeface="+mn-lt"/>
              </a:rPr>
              <a:t>los </a:t>
            </a:r>
            <a:r>
              <a:rPr sz="1900" spc="-110" dirty="0">
                <a:solidFill>
                  <a:srgbClr val="434342"/>
                </a:solidFill>
                <a:cs typeface="+mn-lt"/>
              </a:rPr>
              <a:t> </a:t>
            </a:r>
            <a:r>
              <a:rPr sz="1900" spc="5" dirty="0">
                <a:solidFill>
                  <a:srgbClr val="434342"/>
                </a:solidFill>
                <a:cs typeface="+mn-lt"/>
              </a:rPr>
              <a:t>núcleos</a:t>
            </a:r>
            <a:r>
              <a:rPr sz="1900" spc="10" dirty="0">
                <a:solidFill>
                  <a:srgbClr val="434342"/>
                </a:solidFill>
                <a:cs typeface="+mn-lt"/>
              </a:rPr>
              <a:t> </a:t>
            </a:r>
            <a:r>
              <a:rPr sz="1900" spc="15" dirty="0">
                <a:solidFill>
                  <a:srgbClr val="434342"/>
                </a:solidFill>
                <a:cs typeface="+mn-lt"/>
              </a:rPr>
              <a:t>basales</a:t>
            </a:r>
            <a:r>
              <a:rPr sz="1900" spc="20" dirty="0">
                <a:solidFill>
                  <a:srgbClr val="434342"/>
                </a:solidFill>
                <a:cs typeface="+mn-lt"/>
              </a:rPr>
              <a:t> </a:t>
            </a:r>
            <a:r>
              <a:rPr sz="1900" spc="-30" dirty="0">
                <a:solidFill>
                  <a:srgbClr val="434342"/>
                </a:solidFill>
                <a:cs typeface="+mn-lt"/>
              </a:rPr>
              <a:t>es</a:t>
            </a:r>
            <a:r>
              <a:rPr sz="1900" spc="-25" dirty="0">
                <a:solidFill>
                  <a:srgbClr val="434342"/>
                </a:solidFill>
                <a:cs typeface="+mn-lt"/>
              </a:rPr>
              <a:t> </a:t>
            </a:r>
            <a:r>
              <a:rPr sz="1900" spc="35" dirty="0">
                <a:solidFill>
                  <a:srgbClr val="434342"/>
                </a:solidFill>
                <a:cs typeface="+mn-lt"/>
              </a:rPr>
              <a:t>la</a:t>
            </a:r>
            <a:r>
              <a:rPr sz="1900" spc="40" dirty="0">
                <a:solidFill>
                  <a:srgbClr val="434342"/>
                </a:solidFill>
                <a:cs typeface="+mn-lt"/>
              </a:rPr>
              <a:t> </a:t>
            </a:r>
            <a:r>
              <a:rPr sz="1900" spc="55" dirty="0">
                <a:solidFill>
                  <a:srgbClr val="434342"/>
                </a:solidFill>
                <a:cs typeface="+mn-lt"/>
              </a:rPr>
              <a:t>pálida </a:t>
            </a:r>
            <a:r>
              <a:rPr sz="1900" spc="60" dirty="0">
                <a:solidFill>
                  <a:srgbClr val="434342"/>
                </a:solidFill>
                <a:cs typeface="+mn-lt"/>
              </a:rPr>
              <a:t> </a:t>
            </a:r>
            <a:r>
              <a:rPr sz="1900" spc="-20" dirty="0">
                <a:solidFill>
                  <a:srgbClr val="434342"/>
                </a:solidFill>
                <a:cs typeface="+mn-lt"/>
              </a:rPr>
              <a:t>estructura</a:t>
            </a:r>
            <a:r>
              <a:rPr sz="1900" spc="-15" dirty="0">
                <a:solidFill>
                  <a:srgbClr val="434342"/>
                </a:solidFill>
                <a:cs typeface="+mn-lt"/>
              </a:rPr>
              <a:t> </a:t>
            </a:r>
            <a:r>
              <a:rPr sz="1900" spc="-10" dirty="0">
                <a:solidFill>
                  <a:srgbClr val="434342"/>
                </a:solidFill>
                <a:cs typeface="+mn-lt"/>
              </a:rPr>
              <a:t>circular</a:t>
            </a:r>
            <a:r>
              <a:rPr sz="1900" spc="-5" dirty="0">
                <a:solidFill>
                  <a:srgbClr val="434342"/>
                </a:solidFill>
                <a:cs typeface="+mn-lt"/>
              </a:rPr>
              <a:t> </a:t>
            </a:r>
            <a:r>
              <a:rPr sz="1900" spc="95" dirty="0">
                <a:solidFill>
                  <a:srgbClr val="434342"/>
                </a:solidFill>
                <a:cs typeface="+mn-lt"/>
              </a:rPr>
              <a:t>conocida </a:t>
            </a:r>
            <a:r>
              <a:rPr sz="1900" spc="100" dirty="0">
                <a:solidFill>
                  <a:srgbClr val="434342"/>
                </a:solidFill>
                <a:cs typeface="+mn-lt"/>
              </a:rPr>
              <a:t> como </a:t>
            </a:r>
            <a:r>
              <a:rPr sz="1900" b="1" spc="40" dirty="0">
                <a:solidFill>
                  <a:srgbClr val="434342"/>
                </a:solidFill>
                <a:cs typeface="+mn-lt"/>
              </a:rPr>
              <a:t>globo</a:t>
            </a:r>
            <a:r>
              <a:rPr sz="1900" b="1" spc="45" dirty="0">
                <a:solidFill>
                  <a:srgbClr val="434342"/>
                </a:solidFill>
                <a:cs typeface="+mn-lt"/>
              </a:rPr>
              <a:t> </a:t>
            </a:r>
            <a:r>
              <a:rPr sz="1900" b="1" spc="35" dirty="0">
                <a:solidFill>
                  <a:srgbClr val="434342"/>
                </a:solidFill>
                <a:cs typeface="+mn-lt"/>
              </a:rPr>
              <a:t>pálido.</a:t>
            </a:r>
            <a:r>
              <a:rPr sz="1900" b="1" spc="40" dirty="0">
                <a:solidFill>
                  <a:srgbClr val="434342"/>
                </a:solidFill>
                <a:cs typeface="+mn-lt"/>
              </a:rPr>
              <a:t> </a:t>
            </a:r>
            <a:endParaRPr sz="1900" b="1" spc="40" dirty="0">
              <a:solidFill>
                <a:srgbClr val="434342"/>
              </a:solidFill>
              <a:cs typeface="+mn-lt"/>
            </a:endParaRPr>
          </a:p>
          <a:p>
            <a:pPr marL="12700" marR="5080" algn="just">
              <a:lnSpc>
                <a:spcPct val="140000"/>
              </a:lnSpc>
              <a:spcBef>
                <a:spcPts val="100"/>
              </a:spcBef>
            </a:pPr>
            <a:r>
              <a:rPr sz="1900" spc="-95" dirty="0">
                <a:solidFill>
                  <a:srgbClr val="434342"/>
                </a:solidFill>
                <a:cs typeface="+mn-lt"/>
              </a:rPr>
              <a:t>El</a:t>
            </a:r>
            <a:r>
              <a:rPr sz="1900" spc="-90" dirty="0">
                <a:solidFill>
                  <a:srgbClr val="434342"/>
                </a:solidFill>
                <a:cs typeface="+mn-lt"/>
              </a:rPr>
              <a:t> </a:t>
            </a:r>
            <a:r>
              <a:rPr sz="1900" spc="30" dirty="0">
                <a:solidFill>
                  <a:srgbClr val="434342"/>
                </a:solidFill>
                <a:cs typeface="+mn-lt"/>
              </a:rPr>
              <a:t>globo </a:t>
            </a:r>
            <a:r>
              <a:rPr sz="1900" spc="35" dirty="0">
                <a:solidFill>
                  <a:srgbClr val="434342"/>
                </a:solidFill>
                <a:cs typeface="+mn-lt"/>
              </a:rPr>
              <a:t> </a:t>
            </a:r>
            <a:r>
              <a:rPr sz="1900" spc="25" dirty="0">
                <a:solidFill>
                  <a:srgbClr val="434342"/>
                </a:solidFill>
                <a:cs typeface="+mn-lt"/>
              </a:rPr>
              <a:t>pálido</a:t>
            </a:r>
            <a:r>
              <a:rPr sz="1900" spc="30" dirty="0">
                <a:solidFill>
                  <a:srgbClr val="434342"/>
                </a:solidFill>
                <a:cs typeface="+mn-lt"/>
              </a:rPr>
              <a:t> </a:t>
            </a:r>
            <a:r>
              <a:rPr sz="1900" spc="-30" dirty="0">
                <a:solidFill>
                  <a:srgbClr val="434342"/>
                </a:solidFill>
                <a:cs typeface="+mn-lt"/>
              </a:rPr>
              <a:t>se</a:t>
            </a:r>
            <a:r>
              <a:rPr sz="1900" spc="-25" dirty="0">
                <a:solidFill>
                  <a:srgbClr val="434342"/>
                </a:solidFill>
                <a:cs typeface="+mn-lt"/>
              </a:rPr>
              <a:t> </a:t>
            </a:r>
            <a:r>
              <a:rPr sz="1900" spc="-55" dirty="0">
                <a:solidFill>
                  <a:srgbClr val="434342"/>
                </a:solidFill>
                <a:cs typeface="+mn-lt"/>
              </a:rPr>
              <a:t>sitúa</a:t>
            </a:r>
            <a:r>
              <a:rPr sz="1900" spc="-50" dirty="0">
                <a:solidFill>
                  <a:srgbClr val="434342"/>
                </a:solidFill>
                <a:cs typeface="+mn-lt"/>
              </a:rPr>
              <a:t> </a:t>
            </a:r>
            <a:r>
              <a:rPr sz="1900" spc="75" dirty="0">
                <a:solidFill>
                  <a:srgbClr val="434342"/>
                </a:solidFill>
                <a:cs typeface="+mn-lt"/>
              </a:rPr>
              <a:t>en</a:t>
            </a:r>
            <a:r>
              <a:rPr sz="1900" spc="80" dirty="0">
                <a:solidFill>
                  <a:srgbClr val="434342"/>
                </a:solidFill>
                <a:cs typeface="+mn-lt"/>
              </a:rPr>
              <a:t> </a:t>
            </a:r>
            <a:r>
              <a:rPr sz="1900" spc="-25" dirty="0">
                <a:solidFill>
                  <a:srgbClr val="434342"/>
                </a:solidFill>
                <a:cs typeface="+mn-lt"/>
              </a:rPr>
              <a:t>un</a:t>
            </a:r>
            <a:r>
              <a:rPr sz="1900" spc="-20" dirty="0">
                <a:solidFill>
                  <a:srgbClr val="434342"/>
                </a:solidFill>
                <a:cs typeface="+mn-lt"/>
              </a:rPr>
              <a:t> </a:t>
            </a:r>
            <a:r>
              <a:rPr sz="1900" spc="40" dirty="0">
                <a:solidFill>
                  <a:srgbClr val="434342"/>
                </a:solidFill>
                <a:cs typeface="+mn-lt"/>
              </a:rPr>
              <a:t>plano </a:t>
            </a:r>
            <a:r>
              <a:rPr sz="1900" spc="45" dirty="0">
                <a:solidFill>
                  <a:srgbClr val="434342"/>
                </a:solidFill>
                <a:cs typeface="+mn-lt"/>
              </a:rPr>
              <a:t> </a:t>
            </a:r>
            <a:r>
              <a:rPr sz="1900" spc="25" dirty="0">
                <a:solidFill>
                  <a:srgbClr val="434342"/>
                </a:solidFill>
                <a:cs typeface="+mn-lt"/>
              </a:rPr>
              <a:t>medial</a:t>
            </a:r>
            <a:r>
              <a:rPr sz="1900" spc="30" dirty="0">
                <a:solidFill>
                  <a:srgbClr val="434342"/>
                </a:solidFill>
                <a:cs typeface="+mn-lt"/>
              </a:rPr>
              <a:t> respecto</a:t>
            </a:r>
            <a:r>
              <a:rPr sz="1900" spc="35" dirty="0">
                <a:solidFill>
                  <a:srgbClr val="434342"/>
                </a:solidFill>
                <a:cs typeface="+mn-lt"/>
              </a:rPr>
              <a:t> al</a:t>
            </a:r>
            <a:r>
              <a:rPr sz="1900" spc="40" dirty="0">
                <a:solidFill>
                  <a:srgbClr val="434342"/>
                </a:solidFill>
                <a:cs typeface="+mn-lt"/>
              </a:rPr>
              <a:t> </a:t>
            </a:r>
            <a:r>
              <a:rPr sz="1900" spc="35" dirty="0">
                <a:solidFill>
                  <a:srgbClr val="434342"/>
                </a:solidFill>
                <a:cs typeface="+mn-lt"/>
              </a:rPr>
              <a:t>putamen, </a:t>
            </a:r>
            <a:r>
              <a:rPr sz="1900" spc="-590" dirty="0">
                <a:solidFill>
                  <a:srgbClr val="434342"/>
                </a:solidFill>
                <a:cs typeface="+mn-lt"/>
              </a:rPr>
              <a:t> </a:t>
            </a:r>
            <a:r>
              <a:rPr sz="1900" spc="5" dirty="0">
                <a:solidFill>
                  <a:srgbClr val="434342"/>
                </a:solidFill>
                <a:cs typeface="+mn-lt"/>
              </a:rPr>
              <a:t>entre</a:t>
            </a:r>
            <a:r>
              <a:rPr sz="1900" spc="-90" dirty="0">
                <a:solidFill>
                  <a:srgbClr val="434342"/>
                </a:solidFill>
                <a:cs typeface="+mn-lt"/>
              </a:rPr>
              <a:t> </a:t>
            </a:r>
            <a:r>
              <a:rPr sz="1900" dirty="0">
                <a:solidFill>
                  <a:srgbClr val="434342"/>
                </a:solidFill>
                <a:cs typeface="+mn-lt"/>
              </a:rPr>
              <a:t>el</a:t>
            </a:r>
            <a:r>
              <a:rPr sz="1900" spc="-90" dirty="0">
                <a:solidFill>
                  <a:srgbClr val="434342"/>
                </a:solidFill>
                <a:cs typeface="+mn-lt"/>
              </a:rPr>
              <a:t> </a:t>
            </a:r>
            <a:r>
              <a:rPr sz="1900" spc="55" dirty="0">
                <a:solidFill>
                  <a:srgbClr val="434342"/>
                </a:solidFill>
                <a:cs typeface="+mn-lt"/>
              </a:rPr>
              <a:t>putamen</a:t>
            </a:r>
            <a:r>
              <a:rPr sz="1900" spc="-85" dirty="0">
                <a:solidFill>
                  <a:srgbClr val="434342"/>
                </a:solidFill>
                <a:cs typeface="+mn-lt"/>
              </a:rPr>
              <a:t> </a:t>
            </a:r>
            <a:r>
              <a:rPr sz="1900" spc="25" dirty="0">
                <a:solidFill>
                  <a:srgbClr val="434342"/>
                </a:solidFill>
                <a:cs typeface="+mn-lt"/>
              </a:rPr>
              <a:t>y</a:t>
            </a:r>
            <a:r>
              <a:rPr sz="1900" spc="-85" dirty="0">
                <a:solidFill>
                  <a:srgbClr val="434342"/>
                </a:solidFill>
                <a:cs typeface="+mn-lt"/>
              </a:rPr>
              <a:t> </a:t>
            </a:r>
            <a:r>
              <a:rPr sz="1900" dirty="0">
                <a:solidFill>
                  <a:srgbClr val="434342"/>
                </a:solidFill>
                <a:cs typeface="+mn-lt"/>
              </a:rPr>
              <a:t>el</a:t>
            </a:r>
            <a:r>
              <a:rPr sz="1900" spc="-90" dirty="0">
                <a:solidFill>
                  <a:srgbClr val="434342"/>
                </a:solidFill>
                <a:cs typeface="+mn-lt"/>
              </a:rPr>
              <a:t> </a:t>
            </a:r>
            <a:r>
              <a:rPr sz="1900" spc="30" dirty="0">
                <a:solidFill>
                  <a:srgbClr val="434342"/>
                </a:solidFill>
                <a:cs typeface="+mn-lt"/>
              </a:rPr>
              <a:t>tálamo.</a:t>
            </a:r>
            <a:endParaRPr sz="1900">
              <a:cs typeface="+mn-lt"/>
            </a:endParaRPr>
          </a:p>
        </p:txBody>
      </p:sp>
      <p:pic>
        <p:nvPicPr>
          <p:cNvPr id="3" name="object 3"/>
          <p:cNvPicPr/>
          <p:nvPr/>
        </p:nvPicPr>
        <p:blipFill>
          <a:blip r:embed="rId1" cstate="print"/>
          <a:stretch>
            <a:fillRect/>
          </a:stretch>
        </p:blipFill>
        <p:spPr>
          <a:xfrm>
            <a:off x="4403299" y="1752600"/>
            <a:ext cx="4340649" cy="4988849"/>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410" y="1652270"/>
            <a:ext cx="3069590" cy="3694430"/>
          </a:xfrm>
          <a:prstGeom prst="rect">
            <a:avLst/>
          </a:prstGeom>
        </p:spPr>
        <p:txBody>
          <a:bodyPr vert="horz" wrap="square" lIns="0" tIns="12700" rIns="0" bIns="0" rtlCol="0">
            <a:spAutoFit/>
          </a:bodyPr>
          <a:lstStyle/>
          <a:p>
            <a:pPr marL="12700" marR="5080" algn="just">
              <a:lnSpc>
                <a:spcPct val="140000"/>
              </a:lnSpc>
              <a:spcBef>
                <a:spcPts val="100"/>
              </a:spcBef>
            </a:pPr>
            <a:r>
              <a:rPr lang="es-ES_tradnl" sz="1900">
                <a:cs typeface="+mn-lt"/>
              </a:rPr>
              <a:t>La organización  anatómica del sistema límbico indica que realiza el procesamiento de alto nivel de la información sensitiva, ya que recibe aferencias de las cortezas de asociación. </a:t>
            </a:r>
            <a:endParaRPr lang="es-ES_tradnl" sz="1900">
              <a:cs typeface="+mn-lt"/>
            </a:endParaRPr>
          </a:p>
        </p:txBody>
      </p:sp>
      <p:pic>
        <p:nvPicPr>
          <p:cNvPr id="5" name="Picture 4" descr="Figura-47-Principales-aferencias-y-eferencias-del-area-de-asociacion-prefrontal"/>
          <p:cNvPicPr>
            <a:picLocks noChangeAspect="1"/>
          </p:cNvPicPr>
          <p:nvPr/>
        </p:nvPicPr>
        <p:blipFill>
          <a:blip r:embed="rId1"/>
          <a:stretch>
            <a:fillRect/>
          </a:stretch>
        </p:blipFill>
        <p:spPr>
          <a:xfrm>
            <a:off x="3310255" y="1652270"/>
            <a:ext cx="5553075" cy="3825875"/>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410" y="1652270"/>
            <a:ext cx="3069590" cy="4103370"/>
          </a:xfrm>
          <a:prstGeom prst="rect">
            <a:avLst/>
          </a:prstGeom>
        </p:spPr>
        <p:txBody>
          <a:bodyPr vert="horz" wrap="square" lIns="0" tIns="12700" rIns="0" bIns="0" rtlCol="0">
            <a:spAutoFit/>
          </a:bodyPr>
          <a:lstStyle/>
          <a:p>
            <a:pPr marL="12700" marR="5080" algn="just">
              <a:lnSpc>
                <a:spcPct val="140000"/>
              </a:lnSpc>
              <a:spcBef>
                <a:spcPts val="100"/>
              </a:spcBef>
            </a:pPr>
            <a:r>
              <a:rPr lang="es-ES_tradnl" sz="1900">
                <a:cs typeface="+mn-lt"/>
              </a:rPr>
              <a:t>La eferencia predominante de este sistema es hacia la corteza prefrontal y el hipotálamo, como asi también a las áreas corticales que participan en la planificación de la conducta, incluida la respuesta motora. </a:t>
            </a:r>
            <a:endParaRPr lang="es-ES_tradnl" sz="1900">
              <a:cs typeface="+mn-lt"/>
            </a:endParaRPr>
          </a:p>
        </p:txBody>
      </p:sp>
      <p:pic>
        <p:nvPicPr>
          <p:cNvPr id="5" name="Picture 4" descr="Figura-47-Principales-aferencias-y-eferencias-del-area-de-asociacion-prefrontal"/>
          <p:cNvPicPr>
            <a:picLocks noChangeAspect="1"/>
          </p:cNvPicPr>
          <p:nvPr/>
        </p:nvPicPr>
        <p:blipFill>
          <a:blip r:embed="rId1"/>
          <a:stretch>
            <a:fillRect/>
          </a:stretch>
        </p:blipFill>
        <p:spPr>
          <a:xfrm>
            <a:off x="3310255" y="1652270"/>
            <a:ext cx="5553075" cy="3825875"/>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410" y="1652270"/>
            <a:ext cx="3069590" cy="4512310"/>
          </a:xfrm>
          <a:prstGeom prst="rect">
            <a:avLst/>
          </a:prstGeom>
        </p:spPr>
        <p:txBody>
          <a:bodyPr vert="horz" wrap="square" lIns="0" tIns="12700" rIns="0" bIns="0" rtlCol="0">
            <a:spAutoFit/>
          </a:bodyPr>
          <a:lstStyle/>
          <a:p>
            <a:pPr marL="12700" marR="5080" algn="just">
              <a:lnSpc>
                <a:spcPct val="140000"/>
              </a:lnSpc>
              <a:spcBef>
                <a:spcPts val="100"/>
              </a:spcBef>
            </a:pPr>
            <a:r>
              <a:rPr lang="es-ES_tradnl" sz="1900">
                <a:cs typeface="+mn-lt"/>
              </a:rPr>
              <a:t>Así, desde un punto anatómico, el sistema límbico parece cumplir un papel en la asignación de significados conductuales y las respuestas a los estímulos, en especial a lo que concierne a su contenido emocional.</a:t>
            </a:r>
            <a:endParaRPr lang="es-ES_tradnl" sz="1900">
              <a:cs typeface="+mn-lt"/>
            </a:endParaRPr>
          </a:p>
        </p:txBody>
      </p:sp>
      <p:pic>
        <p:nvPicPr>
          <p:cNvPr id="5" name="Picture 4" descr="Figura-47-Principales-aferencias-y-eferencias-del-area-de-asociacion-prefrontal"/>
          <p:cNvPicPr>
            <a:picLocks noChangeAspect="1"/>
          </p:cNvPicPr>
          <p:nvPr/>
        </p:nvPicPr>
        <p:blipFill>
          <a:blip r:embed="rId1"/>
          <a:stretch>
            <a:fillRect/>
          </a:stretch>
        </p:blipFill>
        <p:spPr>
          <a:xfrm>
            <a:off x="3310255" y="1652270"/>
            <a:ext cx="5553075" cy="3825875"/>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315999" y="0"/>
            <a:ext cx="8571373" cy="6857999"/>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2681" y="630942"/>
            <a:ext cx="2204720" cy="558800"/>
          </a:xfrm>
          <a:prstGeom prst="rect">
            <a:avLst/>
          </a:prstGeom>
        </p:spPr>
        <p:txBody>
          <a:bodyPr vert="horz" wrap="square" lIns="0" tIns="12700" rIns="0" bIns="0" rtlCol="0">
            <a:spAutoFit/>
          </a:bodyPr>
          <a:lstStyle/>
          <a:p>
            <a:pPr marL="12700">
              <a:lnSpc>
                <a:spcPct val="100000"/>
              </a:lnSpc>
              <a:spcBef>
                <a:spcPts val="100"/>
              </a:spcBef>
            </a:pPr>
            <a:r>
              <a:rPr spc="-5" dirty="0"/>
              <a:t>Repasando</a:t>
            </a:r>
            <a:endParaRPr spc="-5" dirty="0"/>
          </a:p>
        </p:txBody>
      </p:sp>
      <p:pic>
        <p:nvPicPr>
          <p:cNvPr id="3" name="object 3"/>
          <p:cNvPicPr/>
          <p:nvPr/>
        </p:nvPicPr>
        <p:blipFill>
          <a:blip r:embed="rId1" cstate="print"/>
          <a:stretch>
            <a:fillRect/>
          </a:stretch>
        </p:blipFill>
        <p:spPr>
          <a:xfrm>
            <a:off x="287049" y="1747000"/>
            <a:ext cx="8229600" cy="1920124"/>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68611" y="630942"/>
            <a:ext cx="3566795" cy="558800"/>
          </a:xfrm>
          <a:prstGeom prst="rect">
            <a:avLst/>
          </a:prstGeom>
        </p:spPr>
        <p:txBody>
          <a:bodyPr vert="horz" wrap="square" lIns="0" tIns="12700" rIns="0" bIns="0" rtlCol="0">
            <a:spAutoFit/>
          </a:bodyPr>
          <a:lstStyle/>
          <a:p>
            <a:pPr marL="12700">
              <a:lnSpc>
                <a:spcPct val="100000"/>
              </a:lnSpc>
              <a:spcBef>
                <a:spcPts val="100"/>
              </a:spcBef>
            </a:pPr>
            <a:r>
              <a:rPr spc="-10" dirty="0"/>
              <a:t>Repasamos</a:t>
            </a:r>
            <a:r>
              <a:rPr spc="-90" dirty="0"/>
              <a:t> </a:t>
            </a:r>
            <a:r>
              <a:rPr spc="-5" dirty="0"/>
              <a:t>juntos</a:t>
            </a:r>
            <a:endParaRPr spc="-5" dirty="0"/>
          </a:p>
        </p:txBody>
      </p:sp>
      <p:pic>
        <p:nvPicPr>
          <p:cNvPr id="3" name="object 3"/>
          <p:cNvPicPr/>
          <p:nvPr/>
        </p:nvPicPr>
        <p:blipFill>
          <a:blip r:embed="rId1" cstate="print"/>
          <a:stretch>
            <a:fillRect/>
          </a:stretch>
        </p:blipFill>
        <p:spPr>
          <a:xfrm>
            <a:off x="101400" y="1752600"/>
            <a:ext cx="9012823" cy="498330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14299" y="0"/>
            <a:ext cx="8934451" cy="6857999"/>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1838915" y="1123926"/>
            <a:ext cx="6802755" cy="5231765"/>
            <a:chOff x="1838915" y="1123926"/>
            <a:chExt cx="6802755" cy="5231765"/>
          </a:xfrm>
        </p:grpSpPr>
        <p:pic>
          <p:nvPicPr>
            <p:cNvPr id="4" name="object 4"/>
            <p:cNvPicPr/>
            <p:nvPr/>
          </p:nvPicPr>
          <p:blipFill>
            <a:blip r:embed="rId2" cstate="print"/>
            <a:stretch>
              <a:fillRect/>
            </a:stretch>
          </p:blipFill>
          <p:spPr>
            <a:xfrm>
              <a:off x="4831421" y="3068959"/>
              <a:ext cx="3809999" cy="3286125"/>
            </a:xfrm>
            <a:prstGeom prst="rect">
              <a:avLst/>
            </a:prstGeom>
          </p:spPr>
        </p:pic>
        <p:sp>
          <p:nvSpPr>
            <p:cNvPr id="5" name="object 5"/>
            <p:cNvSpPr/>
            <p:nvPr/>
          </p:nvSpPr>
          <p:spPr>
            <a:xfrm>
              <a:off x="1851615" y="1136626"/>
              <a:ext cx="4135754" cy="3293745"/>
            </a:xfrm>
            <a:custGeom>
              <a:avLst/>
              <a:gdLst/>
              <a:ahLst/>
              <a:cxnLst/>
              <a:rect l="l" t="t" r="r" b="b"/>
              <a:pathLst>
                <a:path w="4135754" h="3293745">
                  <a:moveTo>
                    <a:pt x="3744366" y="3293577"/>
                  </a:moveTo>
                  <a:lnTo>
                    <a:pt x="1652433" y="2719491"/>
                  </a:lnTo>
                  <a:lnTo>
                    <a:pt x="1597163" y="2702776"/>
                  </a:lnTo>
                  <a:lnTo>
                    <a:pt x="1542547" y="2685216"/>
                  </a:lnTo>
                  <a:lnTo>
                    <a:pt x="1488603" y="2666828"/>
                  </a:lnTo>
                  <a:lnTo>
                    <a:pt x="1435346" y="2647632"/>
                  </a:lnTo>
                  <a:lnTo>
                    <a:pt x="1382791" y="2627643"/>
                  </a:lnTo>
                  <a:lnTo>
                    <a:pt x="1330955" y="2606881"/>
                  </a:lnTo>
                  <a:lnTo>
                    <a:pt x="1279854" y="2585363"/>
                  </a:lnTo>
                  <a:lnTo>
                    <a:pt x="1229504" y="2563107"/>
                  </a:lnTo>
                  <a:lnTo>
                    <a:pt x="1179921" y="2540131"/>
                  </a:lnTo>
                  <a:lnTo>
                    <a:pt x="1131121" y="2516452"/>
                  </a:lnTo>
                  <a:lnTo>
                    <a:pt x="1083119" y="2492088"/>
                  </a:lnTo>
                  <a:lnTo>
                    <a:pt x="1035932" y="2467058"/>
                  </a:lnTo>
                  <a:lnTo>
                    <a:pt x="989576" y="2441378"/>
                  </a:lnTo>
                  <a:lnTo>
                    <a:pt x="944066" y="2415067"/>
                  </a:lnTo>
                  <a:lnTo>
                    <a:pt x="899420" y="2388143"/>
                  </a:lnTo>
                  <a:lnTo>
                    <a:pt x="855651" y="2360624"/>
                  </a:lnTo>
                  <a:lnTo>
                    <a:pt x="812778" y="2332526"/>
                  </a:lnTo>
                  <a:lnTo>
                    <a:pt x="770815" y="2303868"/>
                  </a:lnTo>
                  <a:lnTo>
                    <a:pt x="729779" y="2274669"/>
                  </a:lnTo>
                  <a:lnTo>
                    <a:pt x="689685" y="2244945"/>
                  </a:lnTo>
                  <a:lnTo>
                    <a:pt x="650550" y="2214714"/>
                  </a:lnTo>
                  <a:lnTo>
                    <a:pt x="612390" y="2183995"/>
                  </a:lnTo>
                  <a:lnTo>
                    <a:pt x="575220" y="2152805"/>
                  </a:lnTo>
                  <a:lnTo>
                    <a:pt x="539057" y="2121161"/>
                  </a:lnTo>
                  <a:lnTo>
                    <a:pt x="503916" y="2089083"/>
                  </a:lnTo>
                  <a:lnTo>
                    <a:pt x="469813" y="2056586"/>
                  </a:lnTo>
                  <a:lnTo>
                    <a:pt x="436765" y="2023691"/>
                  </a:lnTo>
                  <a:lnTo>
                    <a:pt x="404788" y="1990413"/>
                  </a:lnTo>
                  <a:lnTo>
                    <a:pt x="373897" y="1956771"/>
                  </a:lnTo>
                  <a:lnTo>
                    <a:pt x="344108" y="1922783"/>
                  </a:lnTo>
                  <a:lnTo>
                    <a:pt x="315438" y="1888467"/>
                  </a:lnTo>
                  <a:lnTo>
                    <a:pt x="287903" y="1853840"/>
                  </a:lnTo>
                  <a:lnTo>
                    <a:pt x="261517" y="1818920"/>
                  </a:lnTo>
                  <a:lnTo>
                    <a:pt x="236298" y="1783725"/>
                  </a:lnTo>
                  <a:lnTo>
                    <a:pt x="212261" y="1748274"/>
                  </a:lnTo>
                  <a:lnTo>
                    <a:pt x="189423" y="1712582"/>
                  </a:lnTo>
                  <a:lnTo>
                    <a:pt x="167799" y="1676669"/>
                  </a:lnTo>
                  <a:lnTo>
                    <a:pt x="147405" y="1640553"/>
                  </a:lnTo>
                  <a:lnTo>
                    <a:pt x="128258" y="1604250"/>
                  </a:lnTo>
                  <a:lnTo>
                    <a:pt x="110372" y="1567780"/>
                  </a:lnTo>
                  <a:lnTo>
                    <a:pt x="93765" y="1531159"/>
                  </a:lnTo>
                  <a:lnTo>
                    <a:pt x="78452" y="1494406"/>
                  </a:lnTo>
                  <a:lnTo>
                    <a:pt x="64450" y="1457538"/>
                  </a:lnTo>
                  <a:lnTo>
                    <a:pt x="51773" y="1420573"/>
                  </a:lnTo>
                  <a:lnTo>
                    <a:pt x="40439" y="1383529"/>
                  </a:lnTo>
                  <a:lnTo>
                    <a:pt x="30463" y="1346424"/>
                  </a:lnTo>
                  <a:lnTo>
                    <a:pt x="21860" y="1309275"/>
                  </a:lnTo>
                  <a:lnTo>
                    <a:pt x="8843" y="1234919"/>
                  </a:lnTo>
                  <a:lnTo>
                    <a:pt x="1513" y="1160603"/>
                  </a:lnTo>
                  <a:lnTo>
                    <a:pt x="0" y="1086470"/>
                  </a:lnTo>
                  <a:lnTo>
                    <a:pt x="1464" y="1049516"/>
                  </a:lnTo>
                  <a:lnTo>
                    <a:pt x="8914" y="975924"/>
                  </a:lnTo>
                  <a:lnTo>
                    <a:pt x="22500" y="902870"/>
                  </a:lnTo>
                  <a:lnTo>
                    <a:pt x="42281" y="830725"/>
                  </a:lnTo>
                  <a:lnTo>
                    <a:pt x="67853" y="760958"/>
                  </a:lnTo>
                  <a:lnTo>
                    <a:pt x="98978" y="693856"/>
                  </a:lnTo>
                  <a:lnTo>
                    <a:pt x="135472" y="629478"/>
                  </a:lnTo>
                  <a:lnTo>
                    <a:pt x="177154" y="567880"/>
                  </a:lnTo>
                  <a:lnTo>
                    <a:pt x="223841" y="509121"/>
                  </a:lnTo>
                  <a:lnTo>
                    <a:pt x="275349" y="453257"/>
                  </a:lnTo>
                  <a:lnTo>
                    <a:pt x="302855" y="426428"/>
                  </a:lnTo>
                  <a:lnTo>
                    <a:pt x="331497" y="400345"/>
                  </a:lnTo>
                  <a:lnTo>
                    <a:pt x="361254" y="375014"/>
                  </a:lnTo>
                  <a:lnTo>
                    <a:pt x="392102" y="350443"/>
                  </a:lnTo>
                  <a:lnTo>
                    <a:pt x="424018" y="326639"/>
                  </a:lnTo>
                  <a:lnTo>
                    <a:pt x="456980" y="303609"/>
                  </a:lnTo>
                  <a:lnTo>
                    <a:pt x="490965" y="281360"/>
                  </a:lnTo>
                  <a:lnTo>
                    <a:pt x="525950" y="259900"/>
                  </a:lnTo>
                  <a:lnTo>
                    <a:pt x="561912" y="239235"/>
                  </a:lnTo>
                  <a:lnTo>
                    <a:pt x="598828" y="219372"/>
                  </a:lnTo>
                  <a:lnTo>
                    <a:pt x="636676" y="200320"/>
                  </a:lnTo>
                  <a:lnTo>
                    <a:pt x="675433" y="182085"/>
                  </a:lnTo>
                  <a:lnTo>
                    <a:pt x="715075" y="164673"/>
                  </a:lnTo>
                  <a:lnTo>
                    <a:pt x="755580" y="148094"/>
                  </a:lnTo>
                  <a:lnTo>
                    <a:pt x="796926" y="132352"/>
                  </a:lnTo>
                  <a:lnTo>
                    <a:pt x="839089" y="117457"/>
                  </a:lnTo>
                  <a:lnTo>
                    <a:pt x="882046" y="103414"/>
                  </a:lnTo>
                  <a:lnTo>
                    <a:pt x="925776" y="90232"/>
                  </a:lnTo>
                  <a:lnTo>
                    <a:pt x="970254" y="77916"/>
                  </a:lnTo>
                  <a:lnTo>
                    <a:pt x="1015458" y="66476"/>
                  </a:lnTo>
                  <a:lnTo>
                    <a:pt x="1061365" y="55916"/>
                  </a:lnTo>
                  <a:lnTo>
                    <a:pt x="1107952" y="46246"/>
                  </a:lnTo>
                  <a:lnTo>
                    <a:pt x="1155198" y="37471"/>
                  </a:lnTo>
                  <a:lnTo>
                    <a:pt x="1203077" y="29600"/>
                  </a:lnTo>
                  <a:lnTo>
                    <a:pt x="1251569" y="22638"/>
                  </a:lnTo>
                  <a:lnTo>
                    <a:pt x="1300650" y="16595"/>
                  </a:lnTo>
                  <a:lnTo>
                    <a:pt x="1350297" y="11475"/>
                  </a:lnTo>
                  <a:lnTo>
                    <a:pt x="1400487" y="7288"/>
                  </a:lnTo>
                  <a:lnTo>
                    <a:pt x="1451198" y="4040"/>
                  </a:lnTo>
                  <a:lnTo>
                    <a:pt x="1502406" y="1737"/>
                  </a:lnTo>
                  <a:lnTo>
                    <a:pt x="1554089" y="388"/>
                  </a:lnTo>
                  <a:lnTo>
                    <a:pt x="1606225" y="0"/>
                  </a:lnTo>
                  <a:lnTo>
                    <a:pt x="1658789" y="579"/>
                  </a:lnTo>
                  <a:lnTo>
                    <a:pt x="1711760" y="2132"/>
                  </a:lnTo>
                  <a:lnTo>
                    <a:pt x="1765115" y="4668"/>
                  </a:lnTo>
                  <a:lnTo>
                    <a:pt x="1818830" y="8193"/>
                  </a:lnTo>
                  <a:lnTo>
                    <a:pt x="1872883" y="12714"/>
                  </a:lnTo>
                  <a:lnTo>
                    <a:pt x="1927251" y="18239"/>
                  </a:lnTo>
                  <a:lnTo>
                    <a:pt x="1981911" y="24774"/>
                  </a:lnTo>
                  <a:lnTo>
                    <a:pt x="2036841" y="32328"/>
                  </a:lnTo>
                  <a:lnTo>
                    <a:pt x="2092017" y="40906"/>
                  </a:lnTo>
                  <a:lnTo>
                    <a:pt x="2147417" y="50516"/>
                  </a:lnTo>
                  <a:lnTo>
                    <a:pt x="2203018" y="61166"/>
                  </a:lnTo>
                  <a:lnTo>
                    <a:pt x="2258797" y="72862"/>
                  </a:lnTo>
                  <a:lnTo>
                    <a:pt x="2314731" y="85612"/>
                  </a:lnTo>
                  <a:lnTo>
                    <a:pt x="2370798" y="99423"/>
                  </a:lnTo>
                  <a:lnTo>
                    <a:pt x="2426974" y="114302"/>
                  </a:lnTo>
                  <a:lnTo>
                    <a:pt x="2482883" y="130154"/>
                  </a:lnTo>
                  <a:lnTo>
                    <a:pt x="2538153" y="146869"/>
                  </a:lnTo>
                  <a:lnTo>
                    <a:pt x="2592768" y="164430"/>
                  </a:lnTo>
                  <a:lnTo>
                    <a:pt x="2646713" y="182817"/>
                  </a:lnTo>
                  <a:lnTo>
                    <a:pt x="2699970" y="202014"/>
                  </a:lnTo>
                  <a:lnTo>
                    <a:pt x="2752525" y="222002"/>
                  </a:lnTo>
                  <a:lnTo>
                    <a:pt x="2804360" y="242764"/>
                  </a:lnTo>
                  <a:lnTo>
                    <a:pt x="2855461" y="264282"/>
                  </a:lnTo>
                  <a:lnTo>
                    <a:pt x="2905811" y="286539"/>
                  </a:lnTo>
                  <a:lnTo>
                    <a:pt x="2955394" y="309515"/>
                  </a:lnTo>
                  <a:lnTo>
                    <a:pt x="3004195" y="333194"/>
                  </a:lnTo>
                  <a:lnTo>
                    <a:pt x="3052197" y="357557"/>
                  </a:lnTo>
                  <a:lnTo>
                    <a:pt x="3099383" y="382588"/>
                  </a:lnTo>
                  <a:lnTo>
                    <a:pt x="3145740" y="408267"/>
                  </a:lnTo>
                  <a:lnTo>
                    <a:pt x="3191249" y="434578"/>
                  </a:lnTo>
                  <a:lnTo>
                    <a:pt x="3235896" y="461502"/>
                  </a:lnTo>
                  <a:lnTo>
                    <a:pt x="3279664" y="489022"/>
                  </a:lnTo>
                  <a:lnTo>
                    <a:pt x="3322538" y="517120"/>
                  </a:lnTo>
                  <a:lnTo>
                    <a:pt x="3364500" y="545777"/>
                  </a:lnTo>
                  <a:lnTo>
                    <a:pt x="3405537" y="574977"/>
                  </a:lnTo>
                  <a:lnTo>
                    <a:pt x="3445630" y="604701"/>
                  </a:lnTo>
                  <a:lnTo>
                    <a:pt x="3484765" y="634931"/>
                  </a:lnTo>
                  <a:lnTo>
                    <a:pt x="3522926" y="665651"/>
                  </a:lnTo>
                  <a:lnTo>
                    <a:pt x="3560096" y="696841"/>
                  </a:lnTo>
                  <a:lnTo>
                    <a:pt x="3596259" y="728484"/>
                  </a:lnTo>
                  <a:lnTo>
                    <a:pt x="3631400" y="760563"/>
                  </a:lnTo>
                  <a:lnTo>
                    <a:pt x="3665502" y="793059"/>
                  </a:lnTo>
                  <a:lnTo>
                    <a:pt x="3698550" y="825955"/>
                  </a:lnTo>
                  <a:lnTo>
                    <a:pt x="3730528" y="859233"/>
                  </a:lnTo>
                  <a:lnTo>
                    <a:pt x="3761419" y="892874"/>
                  </a:lnTo>
                  <a:lnTo>
                    <a:pt x="3791207" y="926862"/>
                  </a:lnTo>
                  <a:lnTo>
                    <a:pt x="3819877" y="961179"/>
                  </a:lnTo>
                  <a:lnTo>
                    <a:pt x="3847413" y="995806"/>
                  </a:lnTo>
                  <a:lnTo>
                    <a:pt x="3873798" y="1030725"/>
                  </a:lnTo>
                  <a:lnTo>
                    <a:pt x="3899018" y="1065920"/>
                  </a:lnTo>
                  <a:lnTo>
                    <a:pt x="3923054" y="1101372"/>
                  </a:lnTo>
                  <a:lnTo>
                    <a:pt x="3945893" y="1137063"/>
                  </a:lnTo>
                  <a:lnTo>
                    <a:pt x="3967517" y="1172976"/>
                  </a:lnTo>
                  <a:lnTo>
                    <a:pt x="3987911" y="1209093"/>
                  </a:lnTo>
                  <a:lnTo>
                    <a:pt x="4007058" y="1245395"/>
                  </a:lnTo>
                  <a:lnTo>
                    <a:pt x="4024943" y="1281866"/>
                  </a:lnTo>
                  <a:lnTo>
                    <a:pt x="4041550" y="1318487"/>
                  </a:lnTo>
                  <a:lnTo>
                    <a:pt x="4056863" y="1355240"/>
                  </a:lnTo>
                  <a:lnTo>
                    <a:pt x="4070866" y="1392108"/>
                  </a:lnTo>
                  <a:lnTo>
                    <a:pt x="4083542" y="1429073"/>
                  </a:lnTo>
                  <a:lnTo>
                    <a:pt x="4094877" y="1466117"/>
                  </a:lnTo>
                  <a:lnTo>
                    <a:pt x="4104853" y="1503222"/>
                  </a:lnTo>
                  <a:lnTo>
                    <a:pt x="4113455" y="1540370"/>
                  </a:lnTo>
                  <a:lnTo>
                    <a:pt x="4126473" y="1614726"/>
                  </a:lnTo>
                  <a:lnTo>
                    <a:pt x="4133803" y="1689042"/>
                  </a:lnTo>
                  <a:lnTo>
                    <a:pt x="4135316" y="1763176"/>
                  </a:lnTo>
                  <a:lnTo>
                    <a:pt x="4133852" y="1800129"/>
                  </a:lnTo>
                  <a:lnTo>
                    <a:pt x="4126401" y="1873722"/>
                  </a:lnTo>
                  <a:lnTo>
                    <a:pt x="4112815" y="1946775"/>
                  </a:lnTo>
                  <a:lnTo>
                    <a:pt x="4090677" y="2026117"/>
                  </a:lnTo>
                  <a:lnTo>
                    <a:pt x="4075508" y="2068392"/>
                  </a:lnTo>
                  <a:lnTo>
                    <a:pt x="4058204" y="2109853"/>
                  </a:lnTo>
                  <a:lnTo>
                    <a:pt x="4038794" y="2150474"/>
                  </a:lnTo>
                  <a:lnTo>
                    <a:pt x="4017307" y="2190230"/>
                  </a:lnTo>
                  <a:lnTo>
                    <a:pt x="3993772" y="2229094"/>
                  </a:lnTo>
                  <a:lnTo>
                    <a:pt x="3968218" y="2267039"/>
                  </a:lnTo>
                  <a:lnTo>
                    <a:pt x="3940675" y="2304041"/>
                  </a:lnTo>
                  <a:lnTo>
                    <a:pt x="3911172" y="2340071"/>
                  </a:lnTo>
                  <a:lnTo>
                    <a:pt x="3879738" y="2375105"/>
                  </a:lnTo>
                  <a:lnTo>
                    <a:pt x="3846402" y="2409116"/>
                  </a:lnTo>
                  <a:lnTo>
                    <a:pt x="3811194" y="2442077"/>
                  </a:lnTo>
                  <a:lnTo>
                    <a:pt x="3774142" y="2473963"/>
                  </a:lnTo>
                  <a:lnTo>
                    <a:pt x="3735277" y="2504747"/>
                  </a:lnTo>
                  <a:lnTo>
                    <a:pt x="3694626" y="2534404"/>
                  </a:lnTo>
                  <a:lnTo>
                    <a:pt x="3652220" y="2562906"/>
                  </a:lnTo>
                  <a:lnTo>
                    <a:pt x="3608087" y="2590228"/>
                  </a:lnTo>
                  <a:lnTo>
                    <a:pt x="3562257" y="2616344"/>
                  </a:lnTo>
                  <a:lnTo>
                    <a:pt x="3514759" y="2641226"/>
                  </a:lnTo>
                  <a:lnTo>
                    <a:pt x="3465622" y="2664850"/>
                  </a:lnTo>
                  <a:lnTo>
                    <a:pt x="3414875" y="2687189"/>
                  </a:lnTo>
                  <a:lnTo>
                    <a:pt x="3362548" y="2708216"/>
                  </a:lnTo>
                  <a:lnTo>
                    <a:pt x="3308669" y="2727905"/>
                  </a:lnTo>
                  <a:lnTo>
                    <a:pt x="3253269" y="2746231"/>
                  </a:lnTo>
                  <a:lnTo>
                    <a:pt x="3849607" y="2909734"/>
                  </a:lnTo>
                  <a:lnTo>
                    <a:pt x="3744366" y="3293577"/>
                  </a:lnTo>
                  <a:close/>
                </a:path>
              </a:pathLst>
            </a:custGeom>
            <a:solidFill>
              <a:srgbClr val="FFFFFF"/>
            </a:solidFill>
          </p:spPr>
          <p:txBody>
            <a:bodyPr wrap="square" lIns="0" tIns="0" rIns="0" bIns="0" rtlCol="0"/>
            <a:lstStyle/>
            <a:p/>
          </p:txBody>
        </p:sp>
        <p:sp>
          <p:nvSpPr>
            <p:cNvPr id="6" name="object 6"/>
            <p:cNvSpPr/>
            <p:nvPr/>
          </p:nvSpPr>
          <p:spPr>
            <a:xfrm>
              <a:off x="1851615" y="1136626"/>
              <a:ext cx="4135754" cy="3293745"/>
            </a:xfrm>
            <a:custGeom>
              <a:avLst/>
              <a:gdLst/>
              <a:ahLst/>
              <a:cxnLst/>
              <a:rect l="l" t="t" r="r" b="b"/>
              <a:pathLst>
                <a:path w="4135754" h="3293745">
                  <a:moveTo>
                    <a:pt x="1708342" y="2735344"/>
                  </a:moveTo>
                  <a:lnTo>
                    <a:pt x="1652433" y="2719491"/>
                  </a:lnTo>
                  <a:lnTo>
                    <a:pt x="1597163" y="2702776"/>
                  </a:lnTo>
                  <a:lnTo>
                    <a:pt x="1542547" y="2685216"/>
                  </a:lnTo>
                  <a:lnTo>
                    <a:pt x="1488603" y="2666828"/>
                  </a:lnTo>
                  <a:lnTo>
                    <a:pt x="1435346" y="2647632"/>
                  </a:lnTo>
                  <a:lnTo>
                    <a:pt x="1382791" y="2627643"/>
                  </a:lnTo>
                  <a:lnTo>
                    <a:pt x="1330955" y="2606881"/>
                  </a:lnTo>
                  <a:lnTo>
                    <a:pt x="1279854" y="2585363"/>
                  </a:lnTo>
                  <a:lnTo>
                    <a:pt x="1229504" y="2563107"/>
                  </a:lnTo>
                  <a:lnTo>
                    <a:pt x="1179921" y="2540131"/>
                  </a:lnTo>
                  <a:lnTo>
                    <a:pt x="1131121" y="2516452"/>
                  </a:lnTo>
                  <a:lnTo>
                    <a:pt x="1083119" y="2492088"/>
                  </a:lnTo>
                  <a:lnTo>
                    <a:pt x="1035932" y="2467058"/>
                  </a:lnTo>
                  <a:lnTo>
                    <a:pt x="989576" y="2441378"/>
                  </a:lnTo>
                  <a:lnTo>
                    <a:pt x="944066" y="2415067"/>
                  </a:lnTo>
                  <a:lnTo>
                    <a:pt x="899420" y="2388143"/>
                  </a:lnTo>
                  <a:lnTo>
                    <a:pt x="855651" y="2360624"/>
                  </a:lnTo>
                  <a:lnTo>
                    <a:pt x="812778" y="2332526"/>
                  </a:lnTo>
                  <a:lnTo>
                    <a:pt x="770815" y="2303868"/>
                  </a:lnTo>
                  <a:lnTo>
                    <a:pt x="729779" y="2274669"/>
                  </a:lnTo>
                  <a:lnTo>
                    <a:pt x="689685" y="2244945"/>
                  </a:lnTo>
                  <a:lnTo>
                    <a:pt x="650550" y="2214714"/>
                  </a:lnTo>
                  <a:lnTo>
                    <a:pt x="612390" y="2183995"/>
                  </a:lnTo>
                  <a:lnTo>
                    <a:pt x="575220" y="2152805"/>
                  </a:lnTo>
                  <a:lnTo>
                    <a:pt x="539057" y="2121161"/>
                  </a:lnTo>
                  <a:lnTo>
                    <a:pt x="503916" y="2089083"/>
                  </a:lnTo>
                  <a:lnTo>
                    <a:pt x="469813" y="2056586"/>
                  </a:lnTo>
                  <a:lnTo>
                    <a:pt x="436765" y="2023691"/>
                  </a:lnTo>
                  <a:lnTo>
                    <a:pt x="404788" y="1990413"/>
                  </a:lnTo>
                  <a:lnTo>
                    <a:pt x="373897" y="1956771"/>
                  </a:lnTo>
                  <a:lnTo>
                    <a:pt x="344108" y="1922783"/>
                  </a:lnTo>
                  <a:lnTo>
                    <a:pt x="315438" y="1888467"/>
                  </a:lnTo>
                  <a:lnTo>
                    <a:pt x="287903" y="1853840"/>
                  </a:lnTo>
                  <a:lnTo>
                    <a:pt x="261517" y="1818920"/>
                  </a:lnTo>
                  <a:lnTo>
                    <a:pt x="236298" y="1783725"/>
                  </a:lnTo>
                  <a:lnTo>
                    <a:pt x="212261" y="1748274"/>
                  </a:lnTo>
                  <a:lnTo>
                    <a:pt x="189423" y="1712582"/>
                  </a:lnTo>
                  <a:lnTo>
                    <a:pt x="167799" y="1676669"/>
                  </a:lnTo>
                  <a:lnTo>
                    <a:pt x="147405" y="1640553"/>
                  </a:lnTo>
                  <a:lnTo>
                    <a:pt x="128258" y="1604250"/>
                  </a:lnTo>
                  <a:lnTo>
                    <a:pt x="110372" y="1567780"/>
                  </a:lnTo>
                  <a:lnTo>
                    <a:pt x="93765" y="1531159"/>
                  </a:lnTo>
                  <a:lnTo>
                    <a:pt x="78452" y="1494406"/>
                  </a:lnTo>
                  <a:lnTo>
                    <a:pt x="64450" y="1457538"/>
                  </a:lnTo>
                  <a:lnTo>
                    <a:pt x="51773" y="1420573"/>
                  </a:lnTo>
                  <a:lnTo>
                    <a:pt x="40439" y="1383529"/>
                  </a:lnTo>
                  <a:lnTo>
                    <a:pt x="30463" y="1346424"/>
                  </a:lnTo>
                  <a:lnTo>
                    <a:pt x="21860" y="1309275"/>
                  </a:lnTo>
                  <a:lnTo>
                    <a:pt x="8843" y="1234919"/>
                  </a:lnTo>
                  <a:lnTo>
                    <a:pt x="1513" y="1160603"/>
                  </a:lnTo>
                  <a:lnTo>
                    <a:pt x="0" y="1086470"/>
                  </a:lnTo>
                  <a:lnTo>
                    <a:pt x="1464" y="1049516"/>
                  </a:lnTo>
                  <a:lnTo>
                    <a:pt x="8914" y="975924"/>
                  </a:lnTo>
                  <a:lnTo>
                    <a:pt x="22500" y="902870"/>
                  </a:lnTo>
                  <a:lnTo>
                    <a:pt x="31634" y="866590"/>
                  </a:lnTo>
                  <a:lnTo>
                    <a:pt x="54362" y="795512"/>
                  </a:lnTo>
                  <a:lnTo>
                    <a:pt x="82733" y="727070"/>
                  </a:lnTo>
                  <a:lnTo>
                    <a:pt x="116565" y="661323"/>
                  </a:lnTo>
                  <a:lnTo>
                    <a:pt x="155676" y="598328"/>
                  </a:lnTo>
                  <a:lnTo>
                    <a:pt x="199883" y="538142"/>
                  </a:lnTo>
                  <a:lnTo>
                    <a:pt x="249004" y="480823"/>
                  </a:lnTo>
                  <a:lnTo>
                    <a:pt x="275349" y="453257"/>
                  </a:lnTo>
                  <a:lnTo>
                    <a:pt x="302855" y="426428"/>
                  </a:lnTo>
                  <a:lnTo>
                    <a:pt x="331497" y="400345"/>
                  </a:lnTo>
                  <a:lnTo>
                    <a:pt x="361254" y="375014"/>
                  </a:lnTo>
                  <a:lnTo>
                    <a:pt x="392102" y="350443"/>
                  </a:lnTo>
                  <a:lnTo>
                    <a:pt x="424018" y="326639"/>
                  </a:lnTo>
                  <a:lnTo>
                    <a:pt x="456980" y="303609"/>
                  </a:lnTo>
                  <a:lnTo>
                    <a:pt x="490965" y="281360"/>
                  </a:lnTo>
                  <a:lnTo>
                    <a:pt x="525950" y="259900"/>
                  </a:lnTo>
                  <a:lnTo>
                    <a:pt x="561912" y="239235"/>
                  </a:lnTo>
                  <a:lnTo>
                    <a:pt x="598828" y="219372"/>
                  </a:lnTo>
                  <a:lnTo>
                    <a:pt x="636676" y="200320"/>
                  </a:lnTo>
                  <a:lnTo>
                    <a:pt x="675433" y="182085"/>
                  </a:lnTo>
                  <a:lnTo>
                    <a:pt x="715075" y="164673"/>
                  </a:lnTo>
                  <a:lnTo>
                    <a:pt x="755580" y="148094"/>
                  </a:lnTo>
                  <a:lnTo>
                    <a:pt x="796926" y="132352"/>
                  </a:lnTo>
                  <a:lnTo>
                    <a:pt x="839089" y="117457"/>
                  </a:lnTo>
                  <a:lnTo>
                    <a:pt x="882047" y="103414"/>
                  </a:lnTo>
                  <a:lnTo>
                    <a:pt x="925776" y="90232"/>
                  </a:lnTo>
                  <a:lnTo>
                    <a:pt x="970254" y="77916"/>
                  </a:lnTo>
                  <a:lnTo>
                    <a:pt x="1015458" y="66476"/>
                  </a:lnTo>
                  <a:lnTo>
                    <a:pt x="1061365" y="55916"/>
                  </a:lnTo>
                  <a:lnTo>
                    <a:pt x="1107952" y="46246"/>
                  </a:lnTo>
                  <a:lnTo>
                    <a:pt x="1155198" y="37471"/>
                  </a:lnTo>
                  <a:lnTo>
                    <a:pt x="1203077" y="29600"/>
                  </a:lnTo>
                  <a:lnTo>
                    <a:pt x="1251569" y="22638"/>
                  </a:lnTo>
                  <a:lnTo>
                    <a:pt x="1300650" y="16595"/>
                  </a:lnTo>
                  <a:lnTo>
                    <a:pt x="1350297" y="11475"/>
                  </a:lnTo>
                  <a:lnTo>
                    <a:pt x="1400487" y="7288"/>
                  </a:lnTo>
                  <a:lnTo>
                    <a:pt x="1451198" y="4040"/>
                  </a:lnTo>
                  <a:lnTo>
                    <a:pt x="1502406" y="1737"/>
                  </a:lnTo>
                  <a:lnTo>
                    <a:pt x="1554089" y="388"/>
                  </a:lnTo>
                  <a:lnTo>
                    <a:pt x="1606225" y="0"/>
                  </a:lnTo>
                  <a:lnTo>
                    <a:pt x="1658789" y="579"/>
                  </a:lnTo>
                  <a:lnTo>
                    <a:pt x="1711760" y="2132"/>
                  </a:lnTo>
                  <a:lnTo>
                    <a:pt x="1765115" y="4668"/>
                  </a:lnTo>
                  <a:lnTo>
                    <a:pt x="1818830" y="8193"/>
                  </a:lnTo>
                  <a:lnTo>
                    <a:pt x="1872883" y="12714"/>
                  </a:lnTo>
                  <a:lnTo>
                    <a:pt x="1927251" y="18239"/>
                  </a:lnTo>
                  <a:lnTo>
                    <a:pt x="1981911" y="24774"/>
                  </a:lnTo>
                  <a:lnTo>
                    <a:pt x="2036841" y="32328"/>
                  </a:lnTo>
                  <a:lnTo>
                    <a:pt x="2092017" y="40906"/>
                  </a:lnTo>
                  <a:lnTo>
                    <a:pt x="2147417" y="50516"/>
                  </a:lnTo>
                  <a:lnTo>
                    <a:pt x="2203018" y="61166"/>
                  </a:lnTo>
                  <a:lnTo>
                    <a:pt x="2258797" y="72862"/>
                  </a:lnTo>
                  <a:lnTo>
                    <a:pt x="2314731" y="85612"/>
                  </a:lnTo>
                  <a:lnTo>
                    <a:pt x="2370798" y="99423"/>
                  </a:lnTo>
                  <a:lnTo>
                    <a:pt x="2426974" y="114302"/>
                  </a:lnTo>
                  <a:lnTo>
                    <a:pt x="2482883" y="130154"/>
                  </a:lnTo>
                  <a:lnTo>
                    <a:pt x="2538153" y="146869"/>
                  </a:lnTo>
                  <a:lnTo>
                    <a:pt x="2592768" y="164430"/>
                  </a:lnTo>
                  <a:lnTo>
                    <a:pt x="2646713" y="182817"/>
                  </a:lnTo>
                  <a:lnTo>
                    <a:pt x="2699970" y="202014"/>
                  </a:lnTo>
                  <a:lnTo>
                    <a:pt x="2752525" y="222002"/>
                  </a:lnTo>
                  <a:lnTo>
                    <a:pt x="2804360" y="242764"/>
                  </a:lnTo>
                  <a:lnTo>
                    <a:pt x="2855461" y="264282"/>
                  </a:lnTo>
                  <a:lnTo>
                    <a:pt x="2905811" y="286539"/>
                  </a:lnTo>
                  <a:lnTo>
                    <a:pt x="2955394" y="309515"/>
                  </a:lnTo>
                  <a:lnTo>
                    <a:pt x="3004195" y="333194"/>
                  </a:lnTo>
                  <a:lnTo>
                    <a:pt x="3052197" y="357557"/>
                  </a:lnTo>
                  <a:lnTo>
                    <a:pt x="3099383" y="382588"/>
                  </a:lnTo>
                  <a:lnTo>
                    <a:pt x="3145740" y="408267"/>
                  </a:lnTo>
                  <a:lnTo>
                    <a:pt x="3191249" y="434578"/>
                  </a:lnTo>
                  <a:lnTo>
                    <a:pt x="3235896" y="461502"/>
                  </a:lnTo>
                  <a:lnTo>
                    <a:pt x="3279664" y="489022"/>
                  </a:lnTo>
                  <a:lnTo>
                    <a:pt x="3322538" y="517120"/>
                  </a:lnTo>
                  <a:lnTo>
                    <a:pt x="3364500" y="545777"/>
                  </a:lnTo>
                  <a:lnTo>
                    <a:pt x="3405537" y="574977"/>
                  </a:lnTo>
                  <a:lnTo>
                    <a:pt x="3445630" y="604701"/>
                  </a:lnTo>
                  <a:lnTo>
                    <a:pt x="3484765" y="634931"/>
                  </a:lnTo>
                  <a:lnTo>
                    <a:pt x="3522926" y="665651"/>
                  </a:lnTo>
                  <a:lnTo>
                    <a:pt x="3560096" y="696841"/>
                  </a:lnTo>
                  <a:lnTo>
                    <a:pt x="3596259" y="728484"/>
                  </a:lnTo>
                  <a:lnTo>
                    <a:pt x="3631400" y="760563"/>
                  </a:lnTo>
                  <a:lnTo>
                    <a:pt x="3665502" y="793059"/>
                  </a:lnTo>
                  <a:lnTo>
                    <a:pt x="3698550" y="825955"/>
                  </a:lnTo>
                  <a:lnTo>
                    <a:pt x="3730528" y="859233"/>
                  </a:lnTo>
                  <a:lnTo>
                    <a:pt x="3761419" y="892874"/>
                  </a:lnTo>
                  <a:lnTo>
                    <a:pt x="3791207" y="926862"/>
                  </a:lnTo>
                  <a:lnTo>
                    <a:pt x="3819877" y="961179"/>
                  </a:lnTo>
                  <a:lnTo>
                    <a:pt x="3847413" y="995806"/>
                  </a:lnTo>
                  <a:lnTo>
                    <a:pt x="3873798" y="1030725"/>
                  </a:lnTo>
                  <a:lnTo>
                    <a:pt x="3899018" y="1065920"/>
                  </a:lnTo>
                  <a:lnTo>
                    <a:pt x="3923054" y="1101372"/>
                  </a:lnTo>
                  <a:lnTo>
                    <a:pt x="3945893" y="1137063"/>
                  </a:lnTo>
                  <a:lnTo>
                    <a:pt x="3967517" y="1172976"/>
                  </a:lnTo>
                  <a:lnTo>
                    <a:pt x="3987911" y="1209093"/>
                  </a:lnTo>
                  <a:lnTo>
                    <a:pt x="4007058" y="1245395"/>
                  </a:lnTo>
                  <a:lnTo>
                    <a:pt x="4024943" y="1281866"/>
                  </a:lnTo>
                  <a:lnTo>
                    <a:pt x="4041550" y="1318487"/>
                  </a:lnTo>
                  <a:lnTo>
                    <a:pt x="4056863" y="1355240"/>
                  </a:lnTo>
                  <a:lnTo>
                    <a:pt x="4070866" y="1392108"/>
                  </a:lnTo>
                  <a:lnTo>
                    <a:pt x="4083542" y="1429073"/>
                  </a:lnTo>
                  <a:lnTo>
                    <a:pt x="4094877" y="1466117"/>
                  </a:lnTo>
                  <a:lnTo>
                    <a:pt x="4104853" y="1503222"/>
                  </a:lnTo>
                  <a:lnTo>
                    <a:pt x="4113455" y="1540370"/>
                  </a:lnTo>
                  <a:lnTo>
                    <a:pt x="4126473" y="1614726"/>
                  </a:lnTo>
                  <a:lnTo>
                    <a:pt x="4133803" y="1689042"/>
                  </a:lnTo>
                  <a:lnTo>
                    <a:pt x="4135316" y="1763176"/>
                  </a:lnTo>
                  <a:lnTo>
                    <a:pt x="4133852" y="1800129"/>
                  </a:lnTo>
                  <a:lnTo>
                    <a:pt x="4126401" y="1873722"/>
                  </a:lnTo>
                  <a:lnTo>
                    <a:pt x="4112815" y="1946775"/>
                  </a:lnTo>
                  <a:lnTo>
                    <a:pt x="4103681" y="1983055"/>
                  </a:lnTo>
                  <a:lnTo>
                    <a:pt x="4090677" y="2026117"/>
                  </a:lnTo>
                  <a:lnTo>
                    <a:pt x="4075508" y="2068392"/>
                  </a:lnTo>
                  <a:lnTo>
                    <a:pt x="4058204" y="2109853"/>
                  </a:lnTo>
                  <a:lnTo>
                    <a:pt x="4038794" y="2150474"/>
                  </a:lnTo>
                  <a:lnTo>
                    <a:pt x="4017307" y="2190230"/>
                  </a:lnTo>
                  <a:lnTo>
                    <a:pt x="3993772" y="2229094"/>
                  </a:lnTo>
                  <a:lnTo>
                    <a:pt x="3968218" y="2267039"/>
                  </a:lnTo>
                  <a:lnTo>
                    <a:pt x="3940675" y="2304041"/>
                  </a:lnTo>
                  <a:lnTo>
                    <a:pt x="3911172" y="2340071"/>
                  </a:lnTo>
                  <a:lnTo>
                    <a:pt x="3879738" y="2375105"/>
                  </a:lnTo>
                  <a:lnTo>
                    <a:pt x="3846402" y="2409116"/>
                  </a:lnTo>
                  <a:lnTo>
                    <a:pt x="3811194" y="2442077"/>
                  </a:lnTo>
                  <a:lnTo>
                    <a:pt x="3774142" y="2473963"/>
                  </a:lnTo>
                  <a:lnTo>
                    <a:pt x="3735277" y="2504747"/>
                  </a:lnTo>
                  <a:lnTo>
                    <a:pt x="3694626" y="2534404"/>
                  </a:lnTo>
                  <a:lnTo>
                    <a:pt x="3652220" y="2562906"/>
                  </a:lnTo>
                  <a:lnTo>
                    <a:pt x="3608087" y="2590228"/>
                  </a:lnTo>
                  <a:lnTo>
                    <a:pt x="3562257" y="2616344"/>
                  </a:lnTo>
                  <a:lnTo>
                    <a:pt x="3514759" y="2641226"/>
                  </a:lnTo>
                  <a:lnTo>
                    <a:pt x="3465622" y="2664850"/>
                  </a:lnTo>
                  <a:lnTo>
                    <a:pt x="3414875" y="2687189"/>
                  </a:lnTo>
                  <a:lnTo>
                    <a:pt x="3362548" y="2708216"/>
                  </a:lnTo>
                  <a:lnTo>
                    <a:pt x="3308669" y="2727905"/>
                  </a:lnTo>
                  <a:lnTo>
                    <a:pt x="3253269" y="2746231"/>
                  </a:lnTo>
                  <a:lnTo>
                    <a:pt x="3849607" y="2909734"/>
                  </a:lnTo>
                  <a:lnTo>
                    <a:pt x="3744366" y="3293577"/>
                  </a:lnTo>
                  <a:lnTo>
                    <a:pt x="1708342" y="2735344"/>
                  </a:lnTo>
                  <a:close/>
                </a:path>
              </a:pathLst>
            </a:custGeom>
            <a:ln w="25399">
              <a:solidFill>
                <a:srgbClr val="58595B"/>
              </a:solidFill>
            </a:ln>
          </p:spPr>
          <p:txBody>
            <a:bodyPr wrap="square" lIns="0" tIns="0" rIns="0" bIns="0" rtlCol="0"/>
            <a:lstStyle/>
            <a:p/>
          </p:txBody>
        </p:sp>
        <p:pic>
          <p:nvPicPr>
            <p:cNvPr id="7" name="object 7"/>
            <p:cNvPicPr/>
            <p:nvPr/>
          </p:nvPicPr>
          <p:blipFill>
            <a:blip r:embed="rId3" cstate="print"/>
            <a:stretch>
              <a:fillRect/>
            </a:stretch>
          </p:blipFill>
          <p:spPr>
            <a:xfrm>
              <a:off x="2133122" y="1366294"/>
              <a:ext cx="3572299" cy="2390310"/>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sp>
        <p:nvSpPr>
          <p:cNvPr id="6" name="object 6"/>
          <p:cNvSpPr txBox="1">
            <a:spLocks noGrp="1"/>
          </p:cNvSpPr>
          <p:nvPr>
            <p:ph type="title"/>
          </p:nvPr>
        </p:nvSpPr>
        <p:spPr>
          <a:xfrm>
            <a:off x="274319" y="278165"/>
            <a:ext cx="8595360" cy="903605"/>
          </a:xfrm>
          <a:prstGeom prst="rect">
            <a:avLst/>
          </a:prstGeom>
        </p:spPr>
        <p:txBody>
          <a:bodyPr vert="horz" wrap="square" lIns="0" tIns="365125" rIns="0" bIns="0" rtlCol="0">
            <a:spAutoFit/>
          </a:bodyPr>
          <a:lstStyle/>
          <a:p>
            <a:pPr marR="37465" algn="ctr">
              <a:lnSpc>
                <a:spcPct val="100000"/>
              </a:lnSpc>
              <a:spcBef>
                <a:spcPts val="2875"/>
              </a:spcBef>
            </a:pPr>
            <a:r>
              <a:rPr lang="en-US">
                <a:uFill>
                  <a:solidFill>
                    <a:srgbClr val="000000"/>
                  </a:solidFill>
                </a:uFill>
                <a:latin typeface="Calibri" charset="0"/>
                <a:cs typeface="sans-serif" charset="0"/>
                <a:sym typeface="+mn-ea"/>
              </a:rPr>
              <a:t>Origen embriológico</a:t>
            </a:r>
            <a:endParaRPr dirty="0"/>
          </a:p>
        </p:txBody>
      </p:sp>
      <p:sp>
        <p:nvSpPr>
          <p:cNvPr id="7" name="object 7"/>
          <p:cNvSpPr txBox="1"/>
          <p:nvPr/>
        </p:nvSpPr>
        <p:spPr>
          <a:xfrm>
            <a:off x="237099" y="1709383"/>
            <a:ext cx="4609465" cy="4398645"/>
          </a:xfrm>
          <a:prstGeom prst="rect">
            <a:avLst/>
          </a:prstGeom>
        </p:spPr>
        <p:txBody>
          <a:bodyPr vert="horz" wrap="square" lIns="0" tIns="15875" rIns="0" bIns="0" rtlCol="0">
            <a:spAutoFit/>
          </a:bodyPr>
          <a:lstStyle/>
          <a:p>
            <a:pPr marL="12700" algn="just">
              <a:lnSpc>
                <a:spcPts val="2505"/>
              </a:lnSpc>
              <a:spcBef>
                <a:spcPts val="125"/>
              </a:spcBef>
            </a:pPr>
            <a:r>
              <a:rPr sz="2200" spc="10" dirty="0">
                <a:solidFill>
                  <a:srgbClr val="434342"/>
                </a:solidFill>
                <a:latin typeface="Lucida Sans Unicode"/>
                <a:cs typeface="Lucida Sans Unicode"/>
              </a:rPr>
              <a:t>el </a:t>
            </a:r>
            <a:r>
              <a:rPr sz="2200" spc="365" dirty="0">
                <a:solidFill>
                  <a:srgbClr val="434342"/>
                </a:solidFill>
                <a:latin typeface="Lucida Sans Unicode"/>
                <a:cs typeface="Lucida Sans Unicode"/>
              </a:rPr>
              <a:t> </a:t>
            </a:r>
            <a:r>
              <a:rPr sz="2300" b="1" spc="70" dirty="0">
                <a:solidFill>
                  <a:srgbClr val="434342"/>
                </a:solidFill>
                <a:latin typeface="Arial"/>
                <a:cs typeface="Arial"/>
              </a:rPr>
              <a:t>telencéfalo </a:t>
            </a:r>
            <a:r>
              <a:rPr sz="2300" b="1" spc="555" dirty="0">
                <a:solidFill>
                  <a:srgbClr val="434342"/>
                </a:solidFill>
                <a:latin typeface="Arial"/>
                <a:cs typeface="Arial"/>
              </a:rPr>
              <a:t> </a:t>
            </a:r>
            <a:r>
              <a:rPr sz="2200" spc="-65" dirty="0">
                <a:solidFill>
                  <a:srgbClr val="434342"/>
                </a:solidFill>
                <a:latin typeface="Lucida Sans Unicode"/>
                <a:cs typeface="Lucida Sans Unicode"/>
              </a:rPr>
              <a:t>(los</a:t>
            </a:r>
            <a:r>
              <a:rPr sz="2200" spc="1070" dirty="0">
                <a:solidFill>
                  <a:srgbClr val="434342"/>
                </a:solidFill>
                <a:latin typeface="Lucida Sans Unicode"/>
                <a:cs typeface="Lucida Sans Unicode"/>
              </a:rPr>
              <a:t> </a:t>
            </a:r>
            <a:r>
              <a:rPr sz="2200" spc="-70" dirty="0">
                <a:solidFill>
                  <a:srgbClr val="434342"/>
                </a:solidFill>
                <a:latin typeface="Lucida Sans Unicode"/>
                <a:cs typeface="Lucida Sans Unicode"/>
              </a:rPr>
              <a:t>hemisferios</a:t>
            </a:r>
            <a:endParaRPr sz="2200">
              <a:latin typeface="Lucida Sans Unicode"/>
              <a:cs typeface="Lucida Sans Unicode"/>
            </a:endParaRPr>
          </a:p>
          <a:p>
            <a:pPr marL="12700" marR="8890" algn="just">
              <a:lnSpc>
                <a:spcPts val="2130"/>
              </a:lnSpc>
              <a:spcBef>
                <a:spcPts val="245"/>
              </a:spcBef>
            </a:pPr>
            <a:r>
              <a:rPr sz="2200" spc="40" dirty="0">
                <a:solidFill>
                  <a:srgbClr val="434342"/>
                </a:solidFill>
                <a:latin typeface="Lucida Sans Unicode"/>
                <a:cs typeface="Lucida Sans Unicode"/>
              </a:rPr>
              <a:t>cerebrales </a:t>
            </a:r>
            <a:r>
              <a:rPr sz="2200" spc="-45" dirty="0">
                <a:solidFill>
                  <a:srgbClr val="434342"/>
                </a:solidFill>
                <a:latin typeface="Lucida Sans Unicode"/>
                <a:cs typeface="Lucida Sans Unicode"/>
              </a:rPr>
              <a:t>izquierdo </a:t>
            </a:r>
            <a:r>
              <a:rPr sz="2200" spc="40" dirty="0">
                <a:solidFill>
                  <a:srgbClr val="434342"/>
                </a:solidFill>
                <a:latin typeface="Lucida Sans Unicode"/>
                <a:cs typeface="Lucida Sans Unicode"/>
              </a:rPr>
              <a:t>y </a:t>
            </a:r>
            <a:r>
              <a:rPr sz="2200" spc="100" dirty="0">
                <a:solidFill>
                  <a:srgbClr val="434342"/>
                </a:solidFill>
                <a:latin typeface="Lucida Sans Unicode"/>
                <a:cs typeface="Lucida Sans Unicode"/>
              </a:rPr>
              <a:t>derecho) </a:t>
            </a:r>
            <a:r>
              <a:rPr sz="2200" spc="105" dirty="0">
                <a:solidFill>
                  <a:srgbClr val="434342"/>
                </a:solidFill>
                <a:latin typeface="Lucida Sans Unicode"/>
                <a:cs typeface="Lucida Sans Unicode"/>
              </a:rPr>
              <a:t> </a:t>
            </a:r>
            <a:r>
              <a:rPr sz="2200" spc="-25" dirty="0">
                <a:solidFill>
                  <a:srgbClr val="434342"/>
                </a:solidFill>
                <a:latin typeface="Lucida Sans Unicode"/>
                <a:cs typeface="Lucida Sans Unicode"/>
              </a:rPr>
              <a:t>es </a:t>
            </a:r>
            <a:r>
              <a:rPr sz="2200" spc="10" dirty="0">
                <a:solidFill>
                  <a:srgbClr val="434342"/>
                </a:solidFill>
                <a:latin typeface="Lucida Sans Unicode"/>
                <a:cs typeface="Lucida Sans Unicode"/>
              </a:rPr>
              <a:t>el </a:t>
            </a:r>
            <a:r>
              <a:rPr sz="2200" spc="105" dirty="0">
                <a:solidFill>
                  <a:srgbClr val="434342"/>
                </a:solidFill>
                <a:latin typeface="Lucida Sans Unicode"/>
                <a:cs typeface="Lucida Sans Unicode"/>
              </a:rPr>
              <a:t>que </a:t>
            </a:r>
            <a:r>
              <a:rPr sz="2200" spc="20" dirty="0">
                <a:solidFill>
                  <a:srgbClr val="434342"/>
                </a:solidFill>
                <a:latin typeface="Lucida Sans Unicode"/>
                <a:cs typeface="Lucida Sans Unicode"/>
              </a:rPr>
              <a:t>experimenta </a:t>
            </a:r>
            <a:r>
              <a:rPr sz="2200" spc="10" dirty="0">
                <a:solidFill>
                  <a:srgbClr val="434342"/>
                </a:solidFill>
                <a:latin typeface="Lucida Sans Unicode"/>
                <a:cs typeface="Lucida Sans Unicode"/>
              </a:rPr>
              <a:t>el </a:t>
            </a:r>
            <a:r>
              <a:rPr sz="2200" spc="40" dirty="0">
                <a:solidFill>
                  <a:srgbClr val="434342"/>
                </a:solidFill>
                <a:latin typeface="Lucida Sans Unicode"/>
                <a:cs typeface="Lucida Sans Unicode"/>
              </a:rPr>
              <a:t>mayor </a:t>
            </a:r>
            <a:r>
              <a:rPr sz="2200" spc="45" dirty="0">
                <a:solidFill>
                  <a:srgbClr val="434342"/>
                </a:solidFill>
                <a:latin typeface="Lucida Sans Unicode"/>
                <a:cs typeface="Lucida Sans Unicode"/>
              </a:rPr>
              <a:t> </a:t>
            </a:r>
            <a:r>
              <a:rPr sz="2200" spc="80" dirty="0">
                <a:solidFill>
                  <a:srgbClr val="434342"/>
                </a:solidFill>
                <a:latin typeface="Lucida Sans Unicode"/>
                <a:cs typeface="Lucida Sans Unicode"/>
              </a:rPr>
              <a:t>grado </a:t>
            </a:r>
            <a:r>
              <a:rPr sz="2200" spc="170" dirty="0">
                <a:solidFill>
                  <a:srgbClr val="434342"/>
                </a:solidFill>
                <a:latin typeface="Lucida Sans Unicode"/>
                <a:cs typeface="Lucida Sans Unicode"/>
              </a:rPr>
              <a:t>de </a:t>
            </a:r>
            <a:r>
              <a:rPr sz="2200" spc="40" dirty="0">
                <a:solidFill>
                  <a:srgbClr val="434342"/>
                </a:solidFill>
                <a:latin typeface="Lucida Sans Unicode"/>
                <a:cs typeface="Lucida Sans Unicode"/>
              </a:rPr>
              <a:t>evolución durante </a:t>
            </a:r>
            <a:r>
              <a:rPr sz="2200" spc="5" dirty="0">
                <a:solidFill>
                  <a:srgbClr val="434342"/>
                </a:solidFill>
                <a:latin typeface="Lucida Sans Unicode"/>
                <a:cs typeface="Lucida Sans Unicode"/>
              </a:rPr>
              <a:t>el </a:t>
            </a:r>
            <a:r>
              <a:rPr sz="2200" spc="10" dirty="0">
                <a:solidFill>
                  <a:srgbClr val="434342"/>
                </a:solidFill>
                <a:latin typeface="Lucida Sans Unicode"/>
                <a:cs typeface="Lucida Sans Unicode"/>
              </a:rPr>
              <a:t> </a:t>
            </a:r>
            <a:r>
              <a:rPr sz="2200" spc="-35" dirty="0">
                <a:solidFill>
                  <a:srgbClr val="434342"/>
                </a:solidFill>
                <a:latin typeface="Lucida Sans Unicode"/>
                <a:cs typeface="Lucida Sans Unicode"/>
              </a:rPr>
              <a:t>desarrollo.</a:t>
            </a:r>
            <a:endParaRPr sz="2200">
              <a:latin typeface="Lucida Sans Unicode"/>
              <a:cs typeface="Lucida Sans Unicode"/>
            </a:endParaRPr>
          </a:p>
          <a:p>
            <a:pPr>
              <a:lnSpc>
                <a:spcPct val="100000"/>
              </a:lnSpc>
              <a:spcBef>
                <a:spcPts val="10"/>
              </a:spcBef>
            </a:pPr>
            <a:endParaRPr sz="1850">
              <a:latin typeface="Lucida Sans Unicode"/>
              <a:cs typeface="Lucida Sans Unicode"/>
            </a:endParaRPr>
          </a:p>
          <a:p>
            <a:pPr marL="12700" marR="5080" algn="just">
              <a:lnSpc>
                <a:spcPts val="2130"/>
              </a:lnSpc>
              <a:spcBef>
                <a:spcPts val="5"/>
              </a:spcBef>
            </a:pPr>
            <a:r>
              <a:rPr sz="2200" spc="120" dirty="0">
                <a:solidFill>
                  <a:srgbClr val="434342"/>
                </a:solidFill>
                <a:latin typeface="Lucida Sans Unicode"/>
                <a:cs typeface="Lucida Sans Unicode"/>
              </a:rPr>
              <a:t>A</a:t>
            </a:r>
            <a:r>
              <a:rPr sz="2200" spc="125" dirty="0">
                <a:solidFill>
                  <a:srgbClr val="434342"/>
                </a:solidFill>
                <a:latin typeface="Lucida Sans Unicode"/>
                <a:cs typeface="Lucida Sans Unicode"/>
              </a:rPr>
              <a:t> </a:t>
            </a:r>
            <a:r>
              <a:rPr sz="2200" spc="-55" dirty="0">
                <a:solidFill>
                  <a:srgbClr val="434342"/>
                </a:solidFill>
                <a:latin typeface="Lucida Sans Unicode"/>
                <a:cs typeface="Lucida Sans Unicode"/>
              </a:rPr>
              <a:t>las</a:t>
            </a:r>
            <a:r>
              <a:rPr sz="2200" spc="-50" dirty="0">
                <a:solidFill>
                  <a:srgbClr val="434342"/>
                </a:solidFill>
                <a:latin typeface="Lucida Sans Unicode"/>
                <a:cs typeface="Lucida Sans Unicode"/>
              </a:rPr>
              <a:t> </a:t>
            </a:r>
            <a:r>
              <a:rPr sz="2200" spc="-40" dirty="0">
                <a:solidFill>
                  <a:srgbClr val="434342"/>
                </a:solidFill>
                <a:latin typeface="Lucida Sans Unicode"/>
                <a:cs typeface="Lucida Sans Unicode"/>
              </a:rPr>
              <a:t>otras</a:t>
            </a:r>
            <a:r>
              <a:rPr sz="2200" spc="-35" dirty="0">
                <a:solidFill>
                  <a:srgbClr val="434342"/>
                </a:solidFill>
                <a:latin typeface="Lucida Sans Unicode"/>
                <a:cs typeface="Lucida Sans Unicode"/>
              </a:rPr>
              <a:t> </a:t>
            </a:r>
            <a:r>
              <a:rPr sz="2200" spc="60" dirty="0">
                <a:solidFill>
                  <a:srgbClr val="434342"/>
                </a:solidFill>
                <a:latin typeface="Lucida Sans Unicode"/>
                <a:cs typeface="Lucida Sans Unicode"/>
              </a:rPr>
              <a:t>cuatro</a:t>
            </a:r>
            <a:r>
              <a:rPr sz="2200" spc="65" dirty="0">
                <a:solidFill>
                  <a:srgbClr val="434342"/>
                </a:solidFill>
                <a:latin typeface="Lucida Sans Unicode"/>
                <a:cs typeface="Lucida Sans Unicode"/>
              </a:rPr>
              <a:t> </a:t>
            </a:r>
            <a:r>
              <a:rPr sz="2200" spc="10" dirty="0">
                <a:solidFill>
                  <a:srgbClr val="434342"/>
                </a:solidFill>
                <a:latin typeface="Lucida Sans Unicode"/>
                <a:cs typeface="Lucida Sans Unicode"/>
              </a:rPr>
              <a:t>partes</a:t>
            </a:r>
            <a:r>
              <a:rPr sz="2200" spc="15" dirty="0">
                <a:solidFill>
                  <a:srgbClr val="434342"/>
                </a:solidFill>
                <a:latin typeface="Lucida Sans Unicode"/>
                <a:cs typeface="Lucida Sans Unicode"/>
              </a:rPr>
              <a:t> </a:t>
            </a:r>
            <a:r>
              <a:rPr sz="2200" spc="45" dirty="0">
                <a:solidFill>
                  <a:srgbClr val="434342"/>
                </a:solidFill>
                <a:latin typeface="Lucida Sans Unicode"/>
                <a:cs typeface="Lucida Sans Unicode"/>
              </a:rPr>
              <a:t>del </a:t>
            </a:r>
            <a:r>
              <a:rPr sz="2200" spc="50" dirty="0">
                <a:solidFill>
                  <a:srgbClr val="434342"/>
                </a:solidFill>
                <a:latin typeface="Lucida Sans Unicode"/>
                <a:cs typeface="Lucida Sans Unicode"/>
              </a:rPr>
              <a:t> </a:t>
            </a:r>
            <a:r>
              <a:rPr sz="2200" spc="95" dirty="0">
                <a:solidFill>
                  <a:srgbClr val="434342"/>
                </a:solidFill>
                <a:latin typeface="Lucida Sans Unicode"/>
                <a:cs typeface="Lucida Sans Unicode"/>
              </a:rPr>
              <a:t>encéfalo</a:t>
            </a:r>
            <a:r>
              <a:rPr sz="2200" spc="100" dirty="0">
                <a:solidFill>
                  <a:srgbClr val="434342"/>
                </a:solidFill>
                <a:latin typeface="Lucida Sans Unicode"/>
                <a:cs typeface="Lucida Sans Unicode"/>
              </a:rPr>
              <a:t> </a:t>
            </a:r>
            <a:r>
              <a:rPr sz="2200" spc="300" dirty="0">
                <a:solidFill>
                  <a:srgbClr val="434342"/>
                </a:solidFill>
                <a:latin typeface="Lucida Sans Unicode"/>
                <a:cs typeface="Lucida Sans Unicode"/>
              </a:rPr>
              <a:t>a</a:t>
            </a:r>
            <a:r>
              <a:rPr sz="2200" spc="305" dirty="0">
                <a:solidFill>
                  <a:srgbClr val="434342"/>
                </a:solidFill>
                <a:latin typeface="Lucida Sans Unicode"/>
                <a:cs typeface="Lucida Sans Unicode"/>
              </a:rPr>
              <a:t> </a:t>
            </a:r>
            <a:r>
              <a:rPr sz="2200" spc="70" dirty="0">
                <a:solidFill>
                  <a:srgbClr val="434342"/>
                </a:solidFill>
                <a:latin typeface="Lucida Sans Unicode"/>
                <a:cs typeface="Lucida Sans Unicode"/>
              </a:rPr>
              <a:t>menudo</a:t>
            </a:r>
            <a:r>
              <a:rPr sz="2200" spc="75" dirty="0">
                <a:solidFill>
                  <a:srgbClr val="434342"/>
                </a:solidFill>
                <a:latin typeface="Lucida Sans Unicode"/>
                <a:cs typeface="Lucida Sans Unicode"/>
              </a:rPr>
              <a:t> </a:t>
            </a:r>
            <a:r>
              <a:rPr sz="2200" spc="-25" dirty="0">
                <a:solidFill>
                  <a:srgbClr val="434342"/>
                </a:solidFill>
                <a:latin typeface="Lucida Sans Unicode"/>
                <a:cs typeface="Lucida Sans Unicode"/>
              </a:rPr>
              <a:t>se</a:t>
            </a:r>
            <a:r>
              <a:rPr sz="2200" spc="-20" dirty="0">
                <a:solidFill>
                  <a:srgbClr val="434342"/>
                </a:solidFill>
                <a:latin typeface="Lucida Sans Unicode"/>
                <a:cs typeface="Lucida Sans Unicode"/>
              </a:rPr>
              <a:t> </a:t>
            </a:r>
            <a:r>
              <a:rPr sz="2200" spc="-85" dirty="0">
                <a:solidFill>
                  <a:srgbClr val="434342"/>
                </a:solidFill>
                <a:latin typeface="Lucida Sans Unicode"/>
                <a:cs typeface="Lucida Sans Unicode"/>
              </a:rPr>
              <a:t>les </a:t>
            </a:r>
            <a:r>
              <a:rPr sz="2200" spc="-80" dirty="0">
                <a:solidFill>
                  <a:srgbClr val="434342"/>
                </a:solidFill>
                <a:latin typeface="Lucida Sans Unicode"/>
                <a:cs typeface="Lucida Sans Unicode"/>
              </a:rPr>
              <a:t> </a:t>
            </a:r>
            <a:r>
              <a:rPr sz="2200" spc="50" dirty="0">
                <a:solidFill>
                  <a:srgbClr val="434342"/>
                </a:solidFill>
                <a:latin typeface="Lucida Sans Unicode"/>
                <a:cs typeface="Lucida Sans Unicode"/>
              </a:rPr>
              <a:t>denomina,</a:t>
            </a:r>
            <a:r>
              <a:rPr sz="2200" spc="-105" dirty="0">
                <a:solidFill>
                  <a:srgbClr val="434342"/>
                </a:solidFill>
                <a:latin typeface="Lucida Sans Unicode"/>
                <a:cs typeface="Lucida Sans Unicode"/>
              </a:rPr>
              <a:t> </a:t>
            </a:r>
            <a:r>
              <a:rPr sz="2200" spc="100" dirty="0">
                <a:solidFill>
                  <a:srgbClr val="434342"/>
                </a:solidFill>
                <a:latin typeface="Lucida Sans Unicode"/>
                <a:cs typeface="Lucida Sans Unicode"/>
              </a:rPr>
              <a:t>en</a:t>
            </a:r>
            <a:r>
              <a:rPr sz="2200" spc="-105" dirty="0">
                <a:solidFill>
                  <a:srgbClr val="434342"/>
                </a:solidFill>
                <a:latin typeface="Lucida Sans Unicode"/>
                <a:cs typeface="Lucida Sans Unicode"/>
              </a:rPr>
              <a:t> </a:t>
            </a:r>
            <a:r>
              <a:rPr sz="2200" spc="5" dirty="0">
                <a:solidFill>
                  <a:srgbClr val="434342"/>
                </a:solidFill>
                <a:latin typeface="Lucida Sans Unicode"/>
                <a:cs typeface="Lucida Sans Unicode"/>
              </a:rPr>
              <a:t>conjunto,</a:t>
            </a:r>
            <a:r>
              <a:rPr sz="2200" spc="-110" dirty="0">
                <a:solidFill>
                  <a:srgbClr val="434342"/>
                </a:solidFill>
                <a:latin typeface="Lucida Sans Unicode"/>
                <a:cs typeface="Lucida Sans Unicode"/>
              </a:rPr>
              <a:t> </a:t>
            </a:r>
            <a:r>
              <a:rPr sz="2200" spc="10" dirty="0">
                <a:solidFill>
                  <a:srgbClr val="434342"/>
                </a:solidFill>
                <a:latin typeface="Lucida Sans Unicode"/>
                <a:cs typeface="Lucida Sans Unicode"/>
              </a:rPr>
              <a:t>el</a:t>
            </a:r>
            <a:r>
              <a:rPr sz="2200" spc="-40" dirty="0">
                <a:solidFill>
                  <a:srgbClr val="434342"/>
                </a:solidFill>
                <a:latin typeface="Lucida Sans Unicode"/>
                <a:cs typeface="Lucida Sans Unicode"/>
              </a:rPr>
              <a:t> </a:t>
            </a:r>
            <a:r>
              <a:rPr sz="2200" b="1" spc="15" dirty="0">
                <a:solidFill>
                  <a:srgbClr val="434342"/>
                </a:solidFill>
                <a:latin typeface="Arial"/>
                <a:cs typeface="Arial"/>
              </a:rPr>
              <a:t>tronco </a:t>
            </a:r>
            <a:r>
              <a:rPr sz="2200" b="1" spc="-600" dirty="0">
                <a:solidFill>
                  <a:srgbClr val="434342"/>
                </a:solidFill>
                <a:latin typeface="Arial"/>
                <a:cs typeface="Arial"/>
              </a:rPr>
              <a:t> </a:t>
            </a:r>
            <a:r>
              <a:rPr sz="2200" b="1" spc="75" dirty="0">
                <a:solidFill>
                  <a:srgbClr val="434342"/>
                </a:solidFill>
                <a:latin typeface="Arial"/>
                <a:cs typeface="Arial"/>
              </a:rPr>
              <a:t>del </a:t>
            </a:r>
            <a:r>
              <a:rPr sz="2200" b="1" spc="65" dirty="0">
                <a:solidFill>
                  <a:srgbClr val="434342"/>
                </a:solidFill>
                <a:latin typeface="Arial"/>
                <a:cs typeface="Arial"/>
              </a:rPr>
              <a:t>encéfalo</a:t>
            </a:r>
            <a:r>
              <a:rPr sz="2200" spc="65" dirty="0">
                <a:solidFill>
                  <a:srgbClr val="434342"/>
                </a:solidFill>
                <a:latin typeface="Lucida Sans Unicode"/>
                <a:cs typeface="Lucida Sans Unicode"/>
              </a:rPr>
              <a:t>, </a:t>
            </a:r>
            <a:r>
              <a:rPr sz="2200" spc="35" dirty="0">
                <a:solidFill>
                  <a:srgbClr val="434342"/>
                </a:solidFill>
                <a:latin typeface="Lucida Sans Unicode"/>
                <a:cs typeface="Lucida Sans Unicode"/>
              </a:rPr>
              <a:t>(el </a:t>
            </a:r>
            <a:r>
              <a:rPr sz="2200" spc="25" dirty="0">
                <a:solidFill>
                  <a:srgbClr val="434342"/>
                </a:solidFill>
                <a:latin typeface="Lucida Sans Unicode"/>
                <a:cs typeface="Lucida Sans Unicode"/>
              </a:rPr>
              <a:t>tronco </a:t>
            </a:r>
            <a:r>
              <a:rPr sz="2200" spc="-15" dirty="0">
                <a:solidFill>
                  <a:srgbClr val="434342"/>
                </a:solidFill>
                <a:latin typeface="Lucida Sans Unicode"/>
                <a:cs typeface="Lucida Sans Unicode"/>
              </a:rPr>
              <a:t>sobre </a:t>
            </a:r>
            <a:r>
              <a:rPr sz="2200" spc="5" dirty="0">
                <a:solidFill>
                  <a:srgbClr val="434342"/>
                </a:solidFill>
                <a:latin typeface="Lucida Sans Unicode"/>
                <a:cs typeface="Lucida Sans Unicode"/>
              </a:rPr>
              <a:t>el </a:t>
            </a:r>
            <a:r>
              <a:rPr sz="2200" spc="10" dirty="0">
                <a:solidFill>
                  <a:srgbClr val="434342"/>
                </a:solidFill>
                <a:latin typeface="Lucida Sans Unicode"/>
                <a:cs typeface="Lucida Sans Unicode"/>
              </a:rPr>
              <a:t> </a:t>
            </a:r>
            <a:r>
              <a:rPr sz="2200" spc="105" dirty="0">
                <a:solidFill>
                  <a:srgbClr val="434342"/>
                </a:solidFill>
                <a:latin typeface="Lucida Sans Unicode"/>
                <a:cs typeface="Lucida Sans Unicode"/>
              </a:rPr>
              <a:t>qu</a:t>
            </a:r>
            <a:r>
              <a:rPr sz="2200" spc="100" dirty="0">
                <a:solidFill>
                  <a:srgbClr val="434342"/>
                </a:solidFill>
                <a:latin typeface="Lucida Sans Unicode"/>
                <a:cs typeface="Lucida Sans Unicode"/>
              </a:rPr>
              <a:t>e</a:t>
            </a:r>
            <a:r>
              <a:rPr sz="2200" spc="-85" dirty="0">
                <a:solidFill>
                  <a:srgbClr val="434342"/>
                </a:solidFill>
                <a:latin typeface="Lucida Sans Unicode"/>
                <a:cs typeface="Lucida Sans Unicode"/>
              </a:rPr>
              <a:t> </a:t>
            </a:r>
            <a:r>
              <a:rPr sz="2200" spc="-30" dirty="0">
                <a:solidFill>
                  <a:srgbClr val="434342"/>
                </a:solidFill>
                <a:latin typeface="Lucida Sans Unicode"/>
                <a:cs typeface="Lucida Sans Unicode"/>
              </a:rPr>
              <a:t>s</a:t>
            </a:r>
            <a:r>
              <a:rPr sz="2200" spc="-25" dirty="0">
                <a:solidFill>
                  <a:srgbClr val="434342"/>
                </a:solidFill>
                <a:latin typeface="Lucida Sans Unicode"/>
                <a:cs typeface="Lucida Sans Unicode"/>
              </a:rPr>
              <a:t>e</a:t>
            </a:r>
            <a:r>
              <a:rPr sz="2200" spc="-85" dirty="0">
                <a:solidFill>
                  <a:srgbClr val="434342"/>
                </a:solidFill>
                <a:latin typeface="Lucida Sans Unicode"/>
                <a:cs typeface="Lucida Sans Unicode"/>
              </a:rPr>
              <a:t> </a:t>
            </a:r>
            <a:r>
              <a:rPr sz="2200" spc="25" dirty="0">
                <a:solidFill>
                  <a:srgbClr val="434342"/>
                </a:solidFill>
                <a:latin typeface="Lucida Sans Unicode"/>
                <a:cs typeface="Lucida Sans Unicode"/>
              </a:rPr>
              <a:t>asienta</a:t>
            </a:r>
            <a:r>
              <a:rPr sz="2200" spc="40" dirty="0">
                <a:solidFill>
                  <a:srgbClr val="434342"/>
                </a:solidFill>
                <a:latin typeface="Lucida Sans Unicode"/>
                <a:cs typeface="Lucida Sans Unicode"/>
              </a:rPr>
              <a:t>n</a:t>
            </a:r>
            <a:r>
              <a:rPr sz="2200" spc="-85" dirty="0">
                <a:solidFill>
                  <a:srgbClr val="434342"/>
                </a:solidFill>
                <a:latin typeface="Lucida Sans Unicode"/>
                <a:cs typeface="Lucida Sans Unicode"/>
              </a:rPr>
              <a:t> </a:t>
            </a:r>
            <a:r>
              <a:rPr sz="2200" spc="-120" dirty="0">
                <a:solidFill>
                  <a:srgbClr val="434342"/>
                </a:solidFill>
                <a:latin typeface="Lucida Sans Unicode"/>
                <a:cs typeface="Lucida Sans Unicode"/>
              </a:rPr>
              <a:t>lo</a:t>
            </a:r>
            <a:r>
              <a:rPr sz="2200" spc="-130" dirty="0">
                <a:solidFill>
                  <a:srgbClr val="434342"/>
                </a:solidFill>
                <a:latin typeface="Lucida Sans Unicode"/>
                <a:cs typeface="Lucida Sans Unicode"/>
              </a:rPr>
              <a:t>s</a:t>
            </a:r>
            <a:r>
              <a:rPr sz="2200" spc="-85" dirty="0">
                <a:solidFill>
                  <a:srgbClr val="434342"/>
                </a:solidFill>
                <a:latin typeface="Lucida Sans Unicode"/>
                <a:cs typeface="Lucida Sans Unicode"/>
              </a:rPr>
              <a:t> </a:t>
            </a:r>
            <a:r>
              <a:rPr sz="2200" spc="-120" dirty="0">
                <a:solidFill>
                  <a:srgbClr val="434342"/>
                </a:solidFill>
                <a:latin typeface="Lucida Sans Unicode"/>
                <a:cs typeface="Lucida Sans Unicode"/>
              </a:rPr>
              <a:t>he-</a:t>
            </a:r>
            <a:endParaRPr sz="2200">
              <a:latin typeface="Lucida Sans Unicode"/>
              <a:cs typeface="Lucida Sans Unicode"/>
            </a:endParaRPr>
          </a:p>
          <a:p>
            <a:pPr marL="12700" algn="just">
              <a:lnSpc>
                <a:spcPts val="2510"/>
              </a:lnSpc>
            </a:pPr>
            <a:r>
              <a:rPr sz="2200" spc="-105" dirty="0">
                <a:solidFill>
                  <a:srgbClr val="434342"/>
                </a:solidFill>
                <a:latin typeface="Lucida Sans Unicode"/>
                <a:cs typeface="Lucida Sans Unicode"/>
              </a:rPr>
              <a:t>misferio</a:t>
            </a:r>
            <a:r>
              <a:rPr sz="2200" spc="-105" dirty="0">
                <a:solidFill>
                  <a:srgbClr val="434342"/>
                </a:solidFill>
                <a:latin typeface="Lucida Sans Unicode"/>
                <a:cs typeface="Lucida Sans Unicode"/>
              </a:rPr>
              <a:t>s</a:t>
            </a:r>
            <a:r>
              <a:rPr sz="2200" spc="-90" dirty="0">
                <a:solidFill>
                  <a:srgbClr val="434342"/>
                </a:solidFill>
                <a:latin typeface="Lucida Sans Unicode"/>
                <a:cs typeface="Lucida Sans Unicode"/>
              </a:rPr>
              <a:t> </a:t>
            </a:r>
            <a:r>
              <a:rPr sz="2200" spc="35" dirty="0">
                <a:solidFill>
                  <a:srgbClr val="434342"/>
                </a:solidFill>
                <a:latin typeface="Lucida Sans Unicode"/>
                <a:cs typeface="Lucida Sans Unicode"/>
              </a:rPr>
              <a:t>cerebrales).</a:t>
            </a:r>
            <a:endParaRPr sz="2200">
              <a:latin typeface="Lucida Sans Unicode"/>
              <a:cs typeface="Lucida Sans Unicode"/>
            </a:endParaRPr>
          </a:p>
          <a:p>
            <a:pPr>
              <a:lnSpc>
                <a:spcPct val="100000"/>
              </a:lnSpc>
              <a:spcBef>
                <a:spcPts val="70"/>
              </a:spcBef>
            </a:pPr>
            <a:endParaRPr sz="1800">
              <a:latin typeface="Lucida Sans Unicode"/>
              <a:cs typeface="Lucida Sans Unicode"/>
            </a:endParaRPr>
          </a:p>
          <a:p>
            <a:pPr marL="12700" marR="111125" algn="just">
              <a:lnSpc>
                <a:spcPts val="2130"/>
              </a:lnSpc>
            </a:pPr>
            <a:r>
              <a:rPr sz="2200" spc="-40" dirty="0">
                <a:solidFill>
                  <a:srgbClr val="434342"/>
                </a:solidFill>
                <a:latin typeface="Lucida Sans Unicode"/>
                <a:cs typeface="Lucida Sans Unicode"/>
              </a:rPr>
              <a:t>Al</a:t>
            </a:r>
            <a:r>
              <a:rPr sz="2200" spc="620" dirty="0">
                <a:solidFill>
                  <a:srgbClr val="434342"/>
                </a:solidFill>
                <a:latin typeface="Lucida Sans Unicode"/>
                <a:cs typeface="Lucida Sans Unicode"/>
              </a:rPr>
              <a:t> </a:t>
            </a:r>
            <a:r>
              <a:rPr sz="2200" b="1" spc="65" dirty="0">
                <a:solidFill>
                  <a:srgbClr val="434342"/>
                </a:solidFill>
                <a:latin typeface="Arial"/>
                <a:cs typeface="Arial"/>
              </a:rPr>
              <a:t>mielencéfalo</a:t>
            </a:r>
            <a:r>
              <a:rPr sz="2200" b="1" spc="70" dirty="0">
                <a:solidFill>
                  <a:srgbClr val="434342"/>
                </a:solidFill>
                <a:latin typeface="Arial"/>
                <a:cs typeface="Arial"/>
              </a:rPr>
              <a:t> </a:t>
            </a:r>
            <a:r>
              <a:rPr sz="2200" spc="-25" dirty="0">
                <a:solidFill>
                  <a:srgbClr val="434342"/>
                </a:solidFill>
                <a:latin typeface="Lucida Sans Unicode"/>
                <a:cs typeface="Lucida Sans Unicode"/>
              </a:rPr>
              <a:t>se</a:t>
            </a:r>
            <a:r>
              <a:rPr sz="2200" spc="-20" dirty="0">
                <a:solidFill>
                  <a:srgbClr val="434342"/>
                </a:solidFill>
                <a:latin typeface="Lucida Sans Unicode"/>
                <a:cs typeface="Lucida Sans Unicode"/>
              </a:rPr>
              <a:t> </a:t>
            </a:r>
            <a:r>
              <a:rPr sz="2200" spc="10" dirty="0">
                <a:solidFill>
                  <a:srgbClr val="434342"/>
                </a:solidFill>
                <a:latin typeface="Lucida Sans Unicode"/>
                <a:cs typeface="Lucida Sans Unicode"/>
              </a:rPr>
              <a:t>le</a:t>
            </a:r>
            <a:r>
              <a:rPr sz="2200" spc="720" dirty="0">
                <a:solidFill>
                  <a:srgbClr val="434342"/>
                </a:solidFill>
                <a:latin typeface="Lucida Sans Unicode"/>
                <a:cs typeface="Lucida Sans Unicode"/>
              </a:rPr>
              <a:t> </a:t>
            </a:r>
            <a:r>
              <a:rPr sz="2200" spc="-15" dirty="0">
                <a:solidFill>
                  <a:srgbClr val="434342"/>
                </a:solidFill>
                <a:latin typeface="Lucida Sans Unicode"/>
                <a:cs typeface="Lucida Sans Unicode"/>
              </a:rPr>
              <a:t>suele </a:t>
            </a:r>
            <a:r>
              <a:rPr sz="2200" spc="-10" dirty="0">
                <a:solidFill>
                  <a:srgbClr val="434342"/>
                </a:solidFill>
                <a:latin typeface="Lucida Sans Unicode"/>
                <a:cs typeface="Lucida Sans Unicode"/>
              </a:rPr>
              <a:t> </a:t>
            </a:r>
            <a:r>
              <a:rPr sz="2200" spc="5" dirty="0">
                <a:solidFill>
                  <a:srgbClr val="434342"/>
                </a:solidFill>
                <a:latin typeface="Lucida Sans Unicode"/>
                <a:cs typeface="Lucida Sans Unicode"/>
              </a:rPr>
              <a:t>designar</a:t>
            </a:r>
            <a:r>
              <a:rPr sz="2200" spc="-90" dirty="0">
                <a:solidFill>
                  <a:srgbClr val="434342"/>
                </a:solidFill>
                <a:latin typeface="Lucida Sans Unicode"/>
                <a:cs typeface="Lucida Sans Unicode"/>
              </a:rPr>
              <a:t> </a:t>
            </a:r>
            <a:r>
              <a:rPr sz="2200" b="1" spc="40" dirty="0">
                <a:solidFill>
                  <a:srgbClr val="434342"/>
                </a:solidFill>
                <a:latin typeface="Arial"/>
                <a:cs typeface="Arial"/>
              </a:rPr>
              <a:t>bulbo</a:t>
            </a:r>
            <a:r>
              <a:rPr sz="2200" b="1" dirty="0">
                <a:solidFill>
                  <a:srgbClr val="434342"/>
                </a:solidFill>
                <a:latin typeface="Arial"/>
                <a:cs typeface="Arial"/>
              </a:rPr>
              <a:t> </a:t>
            </a:r>
            <a:r>
              <a:rPr sz="2200" b="1" spc="50" dirty="0">
                <a:solidFill>
                  <a:srgbClr val="434342"/>
                </a:solidFill>
                <a:latin typeface="Arial"/>
                <a:cs typeface="Arial"/>
              </a:rPr>
              <a:t>raquídeo.</a:t>
            </a:r>
            <a:endParaRPr sz="2200">
              <a:latin typeface="Arial"/>
              <a:cs typeface="Arial"/>
            </a:endParaRPr>
          </a:p>
        </p:txBody>
      </p:sp>
      <p:pic>
        <p:nvPicPr>
          <p:cNvPr id="8" name="object 8"/>
          <p:cNvPicPr/>
          <p:nvPr/>
        </p:nvPicPr>
        <p:blipFill>
          <a:blip r:embed="rId2" cstate="print"/>
          <a:stretch>
            <a:fillRect/>
          </a:stretch>
        </p:blipFill>
        <p:spPr>
          <a:xfrm>
            <a:off x="5296020" y="1752600"/>
            <a:ext cx="3390780" cy="43737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1440" y="101600"/>
            <a:ext cx="8961120" cy="6664960"/>
          </a:xfrm>
          <a:prstGeom prst="rect">
            <a:avLst/>
          </a:prstGeom>
        </p:spPr>
      </p:pic>
      <p:grpSp>
        <p:nvGrpSpPr>
          <p:cNvPr id="3" name="object 3"/>
          <p:cNvGrpSpPr/>
          <p:nvPr/>
        </p:nvGrpSpPr>
        <p:grpSpPr>
          <a:xfrm>
            <a:off x="274320" y="278165"/>
            <a:ext cx="8595360" cy="1325880"/>
            <a:chOff x="274320" y="278165"/>
            <a:chExt cx="8595360" cy="1325880"/>
          </a:xfrm>
        </p:grpSpPr>
        <p:sp>
          <p:nvSpPr>
            <p:cNvPr id="4" name="object 4"/>
            <p:cNvSpPr/>
            <p:nvPr/>
          </p:nvSpPr>
          <p:spPr>
            <a:xfrm>
              <a:off x="274320" y="278165"/>
              <a:ext cx="8595360" cy="1325880"/>
            </a:xfrm>
            <a:custGeom>
              <a:avLst/>
              <a:gdLst/>
              <a:ahLst/>
              <a:cxnLst/>
              <a:rect l="l" t="t" r="r" b="b"/>
              <a:pathLst>
                <a:path w="8595360" h="1325880">
                  <a:moveTo>
                    <a:pt x="8595359" y="1325879"/>
                  </a:moveTo>
                  <a:lnTo>
                    <a:pt x="0" y="1325879"/>
                  </a:lnTo>
                  <a:lnTo>
                    <a:pt x="0" y="0"/>
                  </a:lnTo>
                  <a:lnTo>
                    <a:pt x="8595359" y="0"/>
                  </a:lnTo>
                  <a:lnTo>
                    <a:pt x="8595359" y="1325879"/>
                  </a:lnTo>
                  <a:close/>
                </a:path>
              </a:pathLst>
            </a:custGeom>
            <a:solidFill>
              <a:srgbClr val="FFFFFF">
                <a:alpha val="82743"/>
              </a:srgbClr>
            </a:solidFill>
          </p:spPr>
          <p:txBody>
            <a:bodyPr wrap="square" lIns="0" tIns="0" rIns="0" bIns="0" rtlCol="0"/>
            <a:lstStyle/>
            <a:p/>
          </p:txBody>
        </p:sp>
        <p:sp>
          <p:nvSpPr>
            <p:cNvPr id="5" name="object 5"/>
            <p:cNvSpPr/>
            <p:nvPr/>
          </p:nvSpPr>
          <p:spPr>
            <a:xfrm>
              <a:off x="372863" y="372861"/>
              <a:ext cx="8380730" cy="1118870"/>
            </a:xfrm>
            <a:custGeom>
              <a:avLst/>
              <a:gdLst/>
              <a:ahLst/>
              <a:cxnLst/>
              <a:rect l="l" t="t" r="r" b="b"/>
              <a:pathLst>
                <a:path w="8380730" h="1118870">
                  <a:moveTo>
                    <a:pt x="8380519" y="1118586"/>
                  </a:moveTo>
                  <a:lnTo>
                    <a:pt x="0" y="1118586"/>
                  </a:lnTo>
                  <a:lnTo>
                    <a:pt x="0" y="0"/>
                  </a:lnTo>
                  <a:lnTo>
                    <a:pt x="8380519" y="0"/>
                  </a:lnTo>
                  <a:lnTo>
                    <a:pt x="8380519" y="1118586"/>
                  </a:lnTo>
                  <a:close/>
                </a:path>
              </a:pathLst>
            </a:custGeom>
            <a:solidFill>
              <a:srgbClr val="FFFFFF"/>
            </a:solidFill>
          </p:spPr>
          <p:txBody>
            <a:bodyPr wrap="square" lIns="0" tIns="0" rIns="0" bIns="0" rtlCol="0"/>
            <a:lstStyle/>
            <a:p/>
          </p:txBody>
        </p:sp>
      </p:grpSp>
      <p:pic>
        <p:nvPicPr>
          <p:cNvPr id="6" name="object 6"/>
          <p:cNvPicPr/>
          <p:nvPr/>
        </p:nvPicPr>
        <p:blipFill>
          <a:blip r:embed="rId2" cstate="print"/>
          <a:stretch>
            <a:fillRect/>
          </a:stretch>
        </p:blipFill>
        <p:spPr>
          <a:xfrm>
            <a:off x="228600" y="1752599"/>
            <a:ext cx="8686923" cy="482789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14795</Words>
  <Application>WPS Presentation</Application>
  <PresentationFormat>On-screen Show (4:3)</PresentationFormat>
  <Paragraphs>354</Paragraphs>
  <Slides>79</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79</vt:i4>
      </vt:variant>
    </vt:vector>
  </HeadingPairs>
  <TitlesOfParts>
    <vt:vector size="97" baseType="lpstr">
      <vt:lpstr>Arial</vt:lpstr>
      <vt:lpstr>SimSun</vt:lpstr>
      <vt:lpstr>Wingdings</vt:lpstr>
      <vt:lpstr>Palatino Linotype</vt:lpstr>
      <vt:lpstr>Gubbi</vt:lpstr>
      <vt:lpstr>Lucida Sans Unicode</vt:lpstr>
      <vt:lpstr>Arial</vt:lpstr>
      <vt:lpstr>Calibri</vt:lpstr>
      <vt:lpstr>sans-serif</vt:lpstr>
      <vt:lpstr>DejaVu Sans</vt:lpstr>
      <vt:lpstr>Nimbus Roman No9 L</vt:lpstr>
      <vt:lpstr>Arial MT</vt:lpstr>
      <vt:lpstr>Microsoft YaHei</vt:lpstr>
      <vt:lpstr>Droid Sans Fallback</vt:lpstr>
      <vt:lpstr>Arial Unicode MS</vt:lpstr>
      <vt:lpstr>DejaVu Math TeX Gyre</vt:lpstr>
      <vt:lpstr>OpenSymbol</vt:lpstr>
      <vt:lpstr>Office Theme</vt:lpstr>
      <vt:lpstr>PowerPoint 演示文稿</vt:lpstr>
      <vt:lpstr>Repaso</vt:lpstr>
      <vt:lpstr>En el embrión de los vertebrados, el  tejido que se transforma en el SNC  puede verse como un tubo repleto  de líquido.   Los primeros indicios de un cerebro  en vías	de desarrollo son	tres  ensanchamientos que aparecen en  el	 extremo anterior de este tubo.   </vt:lpstr>
      <vt:lpstr>Origen embriológico</vt:lpstr>
      <vt:lpstr>Origen embriológico</vt:lpstr>
      <vt:lpstr>Origen embriológico</vt:lpstr>
      <vt:lpstr>Origen embriológico</vt:lpstr>
      <vt:lpstr>Origen embriológico</vt:lpstr>
      <vt:lpstr>PowerPoint 演示文稿</vt:lpstr>
      <vt:lpstr>PowerPoint 演示文稿</vt:lpstr>
      <vt:lpstr>Las cinco divisiones del encéfalo</vt:lpstr>
      <vt:lpstr>Mielencéfalo</vt:lpstr>
      <vt:lpstr>bulbo raquídeo</vt:lpstr>
      <vt:lpstr>Mielencéfalo</vt:lpstr>
      <vt:lpstr>Mielencéfalo</vt:lpstr>
      <vt:lpstr>Mielencéfalo</vt:lpstr>
      <vt:lpstr>Mielencéfalo</vt:lpstr>
      <vt:lpstr>Mielencéfalo</vt:lpstr>
      <vt:lpstr>Mielencéfalo</vt:lpstr>
      <vt:lpstr>Mielencéfalo</vt:lpstr>
      <vt:lpstr>Mielencéfalo</vt:lpstr>
      <vt:lpstr>Las cinco divisiones del encéfalo</vt:lpstr>
      <vt:lpstr>Metencéfalo</vt:lpstr>
      <vt:lpstr>Metencéfalo</vt:lpstr>
      <vt:lpstr>Metencéfalo</vt:lpstr>
      <vt:lpstr>Metencéfalo</vt:lpstr>
      <vt:lpstr>Las cinco divisiones del encéfalo</vt:lpstr>
      <vt:lpstr>Mesencéfalo</vt:lpstr>
      <vt:lpstr>Mesencéfalo</vt:lpstr>
      <vt:lpstr>Mesencéfalo</vt:lpstr>
      <vt:lpstr>Mesencéfalo</vt:lpstr>
      <vt:lpstr>Mesencéfalo</vt:lpstr>
      <vt:lpstr>Mesencéfalo</vt:lpstr>
      <vt:lpstr>Mesencéfalo</vt:lpstr>
      <vt:lpstr>Las cinco divisiones del encéfalo</vt:lpstr>
      <vt:lpstr>Diencéfalo</vt:lpstr>
      <vt:lpstr>Diencéfalo</vt:lpstr>
      <vt:lpstr>Diencéfalo</vt:lpstr>
      <vt:lpstr>Diencéfalo</vt:lpstr>
      <vt:lpstr>Diencéfalo</vt:lpstr>
      <vt:lpstr>Diencéfalo</vt:lpstr>
      <vt:lpstr>Diencéfalo</vt:lpstr>
      <vt:lpstr>Núcleos del tálamo</vt:lpstr>
      <vt:lpstr>Núcleos del tálamo</vt:lpstr>
      <vt:lpstr>Diencéfalo</vt:lpstr>
      <vt:lpstr>Diencéfalo</vt:lpstr>
      <vt:lpstr>Las cinco divisiones del encéfalo</vt:lpstr>
      <vt:lpstr>Repasando</vt:lpstr>
      <vt:lpstr>Telencéfalo</vt:lpstr>
      <vt:lpstr>Telencéfalo</vt:lpstr>
      <vt:lpstr>Telencéfalo</vt:lpstr>
      <vt:lpstr>Telencéfalo</vt:lpstr>
      <vt:lpstr>Telencéfalo</vt:lpstr>
      <vt:lpstr>Telencéfalo</vt:lpstr>
      <vt:lpstr>Telencéfalo</vt:lpstr>
      <vt:lpstr>Sistema Límbico</vt:lpstr>
      <vt:lpstr>Sistema Límbico</vt:lpstr>
      <vt:lpstr>Sistema Límbico</vt:lpstr>
      <vt:lpstr>Telencéfalo</vt:lpstr>
      <vt:lpstr>PowerPoint 演示文稿</vt:lpstr>
      <vt:lpstr>PowerPoint 演示文稿</vt:lpstr>
      <vt:lpstr>PowerPoint 演示文稿</vt:lpstr>
      <vt:lpstr>Telencéfalo</vt:lpstr>
      <vt:lpstr>PowerPoint 演示文稿</vt:lpstr>
      <vt:lpstr>PowerPoint 演示文稿</vt:lpstr>
      <vt:lpstr>sistema límbico</vt:lpstr>
      <vt:lpstr>Telencéfalo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Repasando</vt:lpstr>
      <vt:lpstr>Repasamos juntos</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7 Principales estructuras del encéfalo</dc:title>
  <dc:creator/>
  <cp:lastModifiedBy>silvina</cp:lastModifiedBy>
  <cp:revision>25</cp:revision>
  <dcterms:created xsi:type="dcterms:W3CDTF">2023-06-14T12:18:38Z</dcterms:created>
  <dcterms:modified xsi:type="dcterms:W3CDTF">2023-06-14T12:18:38Z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y fmtid="{D5CDD505-2E9C-101B-9397-08002B2CF9AE}" pid="3" name="KSOProductBuildVer">
    <vt:lpwstr>1033-11.1.0.10920</vt:lpwstr>
  </property>
</Properties>
</file>