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9" r:id="rId3"/>
    <p:sldId id="270" r:id="rId4"/>
    <p:sldId id="269" r:id="rId5"/>
    <p:sldId id="267" r:id="rId6"/>
    <p:sldId id="271" r:id="rId7"/>
    <p:sldId id="272" r:id="rId8"/>
    <p:sldId id="275" r:id="rId9"/>
    <p:sldId id="273" r:id="rId10"/>
    <p:sldId id="276" r:id="rId11"/>
    <p:sldId id="274" r:id="rId12"/>
    <p:sldId id="278" r:id="rId13"/>
    <p:sldId id="287" r:id="rId14"/>
    <p:sldId id="277" r:id="rId15"/>
    <p:sldId id="279" r:id="rId16"/>
    <p:sldId id="282" r:id="rId17"/>
    <p:sldId id="280" r:id="rId18"/>
    <p:sldId id="281" r:id="rId19"/>
    <p:sldId id="283" r:id="rId20"/>
    <p:sldId id="284" r:id="rId21"/>
    <p:sldId id="290" r:id="rId2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906B35-145F-4BEE-933D-CF9A029CBB1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DEB2D7E-3318-4BBF-A336-9A956C12FC5C}">
      <dgm:prSet phldrT="[Texto]"/>
      <dgm:spPr/>
      <dgm:t>
        <a:bodyPr/>
        <a:lstStyle/>
        <a:p>
          <a:r>
            <a:rPr lang="es-ES" dirty="0" smtClean="0"/>
            <a:t>Registro</a:t>
          </a:r>
          <a:endParaRPr lang="es-AR" dirty="0"/>
        </a:p>
      </dgm:t>
    </dgm:pt>
    <dgm:pt modelId="{05D4997C-9160-43D5-A95E-2F76B553EE5D}" type="parTrans" cxnId="{8F3E2C9F-7DBA-4C26-8044-4467F4A31D7F}">
      <dgm:prSet/>
      <dgm:spPr/>
      <dgm:t>
        <a:bodyPr/>
        <a:lstStyle/>
        <a:p>
          <a:endParaRPr lang="es-AR"/>
        </a:p>
      </dgm:t>
    </dgm:pt>
    <dgm:pt modelId="{039B11F3-F743-430E-8934-D6AF6EE2A2CE}" type="sibTrans" cxnId="{8F3E2C9F-7DBA-4C26-8044-4467F4A31D7F}">
      <dgm:prSet/>
      <dgm:spPr/>
      <dgm:t>
        <a:bodyPr/>
        <a:lstStyle/>
        <a:p>
          <a:endParaRPr lang="es-AR"/>
        </a:p>
      </dgm:t>
    </dgm:pt>
    <dgm:pt modelId="{1107EC67-96F2-4C8F-B0EA-6EC6FDCF4D5B}">
      <dgm:prSet phldrT="[Texto]"/>
      <dgm:spPr/>
      <dgm:t>
        <a:bodyPr/>
        <a:lstStyle/>
        <a:p>
          <a:r>
            <a:rPr lang="es-ES" dirty="0" smtClean="0"/>
            <a:t>Modulación</a:t>
          </a:r>
          <a:endParaRPr lang="es-AR" dirty="0"/>
        </a:p>
      </dgm:t>
    </dgm:pt>
    <dgm:pt modelId="{CC4F8009-3A38-49C2-B094-8961A82D7A57}" type="parTrans" cxnId="{A9CC1CEF-9EE8-4652-A845-1E9D36A5FC5A}">
      <dgm:prSet/>
      <dgm:spPr/>
      <dgm:t>
        <a:bodyPr/>
        <a:lstStyle/>
        <a:p>
          <a:endParaRPr lang="es-AR"/>
        </a:p>
      </dgm:t>
    </dgm:pt>
    <dgm:pt modelId="{17E65263-4986-4AE5-BBA8-30D0DD79105F}" type="sibTrans" cxnId="{A9CC1CEF-9EE8-4652-A845-1E9D36A5FC5A}">
      <dgm:prSet/>
      <dgm:spPr/>
      <dgm:t>
        <a:bodyPr/>
        <a:lstStyle/>
        <a:p>
          <a:endParaRPr lang="es-AR"/>
        </a:p>
      </dgm:t>
    </dgm:pt>
    <dgm:pt modelId="{E5B2ED81-5022-4015-9694-7458EB86EE0A}">
      <dgm:prSet phldrT="[Texto]"/>
      <dgm:spPr/>
      <dgm:t>
        <a:bodyPr/>
        <a:lstStyle/>
        <a:p>
          <a:r>
            <a:rPr lang="es-ES" dirty="0" smtClean="0"/>
            <a:t>Integración</a:t>
          </a:r>
          <a:endParaRPr lang="es-AR" dirty="0"/>
        </a:p>
      </dgm:t>
    </dgm:pt>
    <dgm:pt modelId="{BB6F4A59-2537-4FE7-8DA2-6A744375CB18}" type="parTrans" cxnId="{77EB9F9C-B0FA-4854-8243-FA0E2D404BE3}">
      <dgm:prSet/>
      <dgm:spPr/>
      <dgm:t>
        <a:bodyPr/>
        <a:lstStyle/>
        <a:p>
          <a:endParaRPr lang="es-AR"/>
        </a:p>
      </dgm:t>
    </dgm:pt>
    <dgm:pt modelId="{F3F0AB44-3058-4FF0-A24F-5E244D02ABD7}" type="sibTrans" cxnId="{77EB9F9C-B0FA-4854-8243-FA0E2D404BE3}">
      <dgm:prSet/>
      <dgm:spPr/>
      <dgm:t>
        <a:bodyPr/>
        <a:lstStyle/>
        <a:p>
          <a:endParaRPr lang="es-AR"/>
        </a:p>
      </dgm:t>
    </dgm:pt>
    <dgm:pt modelId="{D71577A3-A2B3-4834-BB0E-2CE35925609D}" type="pres">
      <dgm:prSet presAssocID="{52906B35-145F-4BEE-933D-CF9A029CBB15}" presName="CompostProcess" presStyleCnt="0">
        <dgm:presLayoutVars>
          <dgm:dir/>
          <dgm:resizeHandles val="exact"/>
        </dgm:presLayoutVars>
      </dgm:prSet>
      <dgm:spPr/>
    </dgm:pt>
    <dgm:pt modelId="{5CDA82CD-7C18-48A2-BA62-1BE51D9E04BA}" type="pres">
      <dgm:prSet presAssocID="{52906B35-145F-4BEE-933D-CF9A029CBB15}" presName="arrow" presStyleLbl="bgShp" presStyleIdx="0" presStyleCnt="1"/>
      <dgm:spPr/>
    </dgm:pt>
    <dgm:pt modelId="{54B17507-A97D-4978-BD5B-01DFAF99D75F}" type="pres">
      <dgm:prSet presAssocID="{52906B35-145F-4BEE-933D-CF9A029CBB15}" presName="linearProcess" presStyleCnt="0"/>
      <dgm:spPr/>
    </dgm:pt>
    <dgm:pt modelId="{B3575B75-666C-4EDE-A79D-3C8493487483}" type="pres">
      <dgm:prSet presAssocID="{ADEB2D7E-3318-4BBF-A336-9A956C12FC5C}" presName="textNode" presStyleLbl="node1" presStyleIdx="0" presStyleCnt="3" custScaleX="69808" custScaleY="87426" custLinFactX="-15928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C5F0166-F4A3-420D-8A0B-46D1B221AAC6}" type="pres">
      <dgm:prSet presAssocID="{039B11F3-F743-430E-8934-D6AF6EE2A2CE}" presName="sibTrans" presStyleCnt="0"/>
      <dgm:spPr/>
    </dgm:pt>
    <dgm:pt modelId="{6986E93E-D7A2-4DBE-A43F-A7B0E0E8A065}" type="pres">
      <dgm:prSet presAssocID="{1107EC67-96F2-4C8F-B0EA-6EC6FDCF4D5B}" presName="textNode" presStyleLbl="node1" presStyleIdx="1" presStyleCnt="3" custScaleX="72580" custScaleY="79534" custLinFactX="-21284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B85DEA6-0FA4-46C8-A172-544044E5C692}" type="pres">
      <dgm:prSet presAssocID="{17E65263-4986-4AE5-BBA8-30D0DD79105F}" presName="sibTrans" presStyleCnt="0"/>
      <dgm:spPr/>
    </dgm:pt>
    <dgm:pt modelId="{B9BEEB8F-A645-409F-9E55-34EC4E0CA975}" type="pres">
      <dgm:prSet presAssocID="{E5B2ED81-5022-4015-9694-7458EB86EE0A}" presName="textNode" presStyleLbl="node1" presStyleIdx="2" presStyleCnt="3" custScaleX="68518" custScaleY="87426" custLinFactX="-29344" custLinFactNeighborX="-100000" custLinFactNeighborY="394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981F68C-EDC5-4E23-906F-CC1DDFB1ABD6}" type="presOf" srcId="{ADEB2D7E-3318-4BBF-A336-9A956C12FC5C}" destId="{B3575B75-666C-4EDE-A79D-3C8493487483}" srcOrd="0" destOrd="0" presId="urn:microsoft.com/office/officeart/2005/8/layout/hProcess9"/>
    <dgm:cxn modelId="{77EB9F9C-B0FA-4854-8243-FA0E2D404BE3}" srcId="{52906B35-145F-4BEE-933D-CF9A029CBB15}" destId="{E5B2ED81-5022-4015-9694-7458EB86EE0A}" srcOrd="2" destOrd="0" parTransId="{BB6F4A59-2537-4FE7-8DA2-6A744375CB18}" sibTransId="{F3F0AB44-3058-4FF0-A24F-5E244D02ABD7}"/>
    <dgm:cxn modelId="{A9CC1CEF-9EE8-4652-A845-1E9D36A5FC5A}" srcId="{52906B35-145F-4BEE-933D-CF9A029CBB15}" destId="{1107EC67-96F2-4C8F-B0EA-6EC6FDCF4D5B}" srcOrd="1" destOrd="0" parTransId="{CC4F8009-3A38-49C2-B094-8961A82D7A57}" sibTransId="{17E65263-4986-4AE5-BBA8-30D0DD79105F}"/>
    <dgm:cxn modelId="{A605F5CA-5513-4556-85F7-88ACD3D6FAE0}" type="presOf" srcId="{52906B35-145F-4BEE-933D-CF9A029CBB15}" destId="{D71577A3-A2B3-4834-BB0E-2CE35925609D}" srcOrd="0" destOrd="0" presId="urn:microsoft.com/office/officeart/2005/8/layout/hProcess9"/>
    <dgm:cxn modelId="{8F3E2C9F-7DBA-4C26-8044-4467F4A31D7F}" srcId="{52906B35-145F-4BEE-933D-CF9A029CBB15}" destId="{ADEB2D7E-3318-4BBF-A336-9A956C12FC5C}" srcOrd="0" destOrd="0" parTransId="{05D4997C-9160-43D5-A95E-2F76B553EE5D}" sibTransId="{039B11F3-F743-430E-8934-D6AF6EE2A2CE}"/>
    <dgm:cxn modelId="{47B8B5E3-46CC-445F-B841-58014C1CE51D}" type="presOf" srcId="{E5B2ED81-5022-4015-9694-7458EB86EE0A}" destId="{B9BEEB8F-A645-409F-9E55-34EC4E0CA975}" srcOrd="0" destOrd="0" presId="urn:microsoft.com/office/officeart/2005/8/layout/hProcess9"/>
    <dgm:cxn modelId="{0DFF7C83-DD00-4702-B024-C7784B3DD186}" type="presOf" srcId="{1107EC67-96F2-4C8F-B0EA-6EC6FDCF4D5B}" destId="{6986E93E-D7A2-4DBE-A43F-A7B0E0E8A065}" srcOrd="0" destOrd="0" presId="urn:microsoft.com/office/officeart/2005/8/layout/hProcess9"/>
    <dgm:cxn modelId="{9F04C470-A903-436A-BCF2-2103F95017A7}" type="presParOf" srcId="{D71577A3-A2B3-4834-BB0E-2CE35925609D}" destId="{5CDA82CD-7C18-48A2-BA62-1BE51D9E04BA}" srcOrd="0" destOrd="0" presId="urn:microsoft.com/office/officeart/2005/8/layout/hProcess9"/>
    <dgm:cxn modelId="{4A836AAD-9FE8-4C1F-9FF1-F74108EB7056}" type="presParOf" srcId="{D71577A3-A2B3-4834-BB0E-2CE35925609D}" destId="{54B17507-A97D-4978-BD5B-01DFAF99D75F}" srcOrd="1" destOrd="0" presId="urn:microsoft.com/office/officeart/2005/8/layout/hProcess9"/>
    <dgm:cxn modelId="{5F1D70F9-5066-460E-94EF-DBA0A52FD083}" type="presParOf" srcId="{54B17507-A97D-4978-BD5B-01DFAF99D75F}" destId="{B3575B75-666C-4EDE-A79D-3C8493487483}" srcOrd="0" destOrd="0" presId="urn:microsoft.com/office/officeart/2005/8/layout/hProcess9"/>
    <dgm:cxn modelId="{02164FF2-D9D6-4ED2-B805-2B292DDD0F8C}" type="presParOf" srcId="{54B17507-A97D-4978-BD5B-01DFAF99D75F}" destId="{EC5F0166-F4A3-420D-8A0B-46D1B221AAC6}" srcOrd="1" destOrd="0" presId="urn:microsoft.com/office/officeart/2005/8/layout/hProcess9"/>
    <dgm:cxn modelId="{49F64EB0-E4F3-493A-8646-D9DE459E96A5}" type="presParOf" srcId="{54B17507-A97D-4978-BD5B-01DFAF99D75F}" destId="{6986E93E-D7A2-4DBE-A43F-A7B0E0E8A065}" srcOrd="2" destOrd="0" presId="urn:microsoft.com/office/officeart/2005/8/layout/hProcess9"/>
    <dgm:cxn modelId="{E54D48E9-FEEE-4107-93B0-A7BFBB3F6B80}" type="presParOf" srcId="{54B17507-A97D-4978-BD5B-01DFAF99D75F}" destId="{7B85DEA6-0FA4-46C8-A172-544044E5C692}" srcOrd="3" destOrd="0" presId="urn:microsoft.com/office/officeart/2005/8/layout/hProcess9"/>
    <dgm:cxn modelId="{4C5FAFF9-FE51-4F09-BC2F-43AD06FA273B}" type="presParOf" srcId="{54B17507-A97D-4978-BD5B-01DFAF99D75F}" destId="{B9BEEB8F-A645-409F-9E55-34EC4E0CA975}" srcOrd="4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14268-89A0-4DAB-8E39-B2FDD4462A80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6903-831D-4853-BAF3-25F07D813C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1157A-97A9-4E41-9880-A34AC45C9FC5}" type="datetimeFigureOut">
              <a:rPr lang="es-AR" smtClean="0"/>
              <a:pPr/>
              <a:t>6/6/2023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F111C-CEE4-4D42-BD1C-08EECF1FBFF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/>
          <a:lstStyle/>
          <a:p>
            <a:r>
              <a:rPr lang="es-ES" b="1" dirty="0" smtClean="0"/>
              <a:t>Materia: Estimulación temprana</a:t>
            </a:r>
            <a:endParaRPr lang="es-AR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500306"/>
            <a:ext cx="8072494" cy="3500462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sz="3600" b="1" dirty="0" smtClean="0">
                <a:solidFill>
                  <a:schemeClr val="tx1"/>
                </a:solidFill>
              </a:rPr>
              <a:t>Integración </a:t>
            </a:r>
            <a:r>
              <a:rPr lang="es-ES" sz="3600" b="1" dirty="0" smtClean="0">
                <a:solidFill>
                  <a:schemeClr val="tx1"/>
                </a:solidFill>
              </a:rPr>
              <a:t>de la  información sensorial</a:t>
            </a:r>
          </a:p>
          <a:p>
            <a:endParaRPr lang="es-ES" sz="3600" b="1" dirty="0">
              <a:solidFill>
                <a:schemeClr val="tx1"/>
              </a:solidFill>
            </a:endParaRPr>
          </a:p>
          <a:p>
            <a:r>
              <a:rPr lang="es-ES" dirty="0" smtClean="0"/>
              <a:t>Docente: Lic. Florencia </a:t>
            </a:r>
            <a:r>
              <a:rPr lang="es-ES" dirty="0" err="1" smtClean="0"/>
              <a:t>Gelcich</a:t>
            </a:r>
            <a:endParaRPr lang="es-ES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es-ES" b="1" dirty="0" smtClean="0"/>
              <a:t>SISTEMA VISUAL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428736"/>
            <a:ext cx="8229600" cy="4525963"/>
          </a:xfrm>
        </p:spPr>
        <p:txBody>
          <a:bodyPr/>
          <a:lstStyle/>
          <a:p>
            <a:r>
              <a:rPr lang="es-ES" dirty="0" smtClean="0"/>
              <a:t>Por medio de la retina ingresa la información sensorial que va hacia el cerebro y allí se integra, formando nuestra conciencia básica del ambiente que nos rodea y la localización de esos objetos.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Se desarrolla en relación con los otros sistemas</a:t>
            </a:r>
          </a:p>
          <a:p>
            <a:endParaRPr lang="es-AR" dirty="0"/>
          </a:p>
        </p:txBody>
      </p:sp>
      <p:pic>
        <p:nvPicPr>
          <p:cNvPr id="6146" name="Picture 2" descr="C:\Users\laspo\Documents\EStimulacion temprana\spinn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072074"/>
            <a:ext cx="3028950" cy="1514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SISTEMA OLFATORIO Y GUSTATIVO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es-ES" dirty="0" smtClean="0"/>
              <a:t>Son los mas primitivos.</a:t>
            </a:r>
          </a:p>
          <a:p>
            <a:r>
              <a:rPr lang="es-ES" dirty="0" smtClean="0"/>
              <a:t>Brindan información del ambiente que colabora con la percepción general del entorno</a:t>
            </a:r>
          </a:p>
          <a:p>
            <a:r>
              <a:rPr lang="es-ES" dirty="0" smtClean="0"/>
              <a:t>Estrechamente relacionados con la alimentación</a:t>
            </a:r>
          </a:p>
          <a:p>
            <a:r>
              <a:rPr lang="es-ES" dirty="0" smtClean="0"/>
              <a:t>Disfunción: </a:t>
            </a:r>
            <a:r>
              <a:rPr lang="es-ES" dirty="0" err="1" smtClean="0"/>
              <a:t>hiper</a:t>
            </a:r>
            <a:r>
              <a:rPr lang="es-ES" dirty="0" smtClean="0"/>
              <a:t> o </a:t>
            </a:r>
            <a:r>
              <a:rPr lang="es-ES" dirty="0" err="1" smtClean="0"/>
              <a:t>hiposensibilidad</a:t>
            </a:r>
            <a:endParaRPr lang="es-AR" dirty="0"/>
          </a:p>
        </p:txBody>
      </p:sp>
      <p:pic>
        <p:nvPicPr>
          <p:cNvPr id="2050" name="Picture 2" descr="C:\Users\laspo\Documents\EStimulacion temprana\GUST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3700464"/>
            <a:ext cx="2024064" cy="2833690"/>
          </a:xfrm>
          <a:prstGeom prst="rect">
            <a:avLst/>
          </a:prstGeom>
          <a:noFill/>
        </p:spPr>
      </p:pic>
      <p:pic>
        <p:nvPicPr>
          <p:cNvPr id="2051" name="Picture 3" descr="C:\Users\laspo\Documents\EStimulacion temprana\gust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5143512"/>
            <a:ext cx="3152775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es-ES" b="1" dirty="0" smtClean="0"/>
              <a:t>SISTEMA VESTIBULAR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5143536"/>
          </a:xfrm>
        </p:spPr>
        <p:txBody>
          <a:bodyPr>
            <a:normAutofit/>
          </a:bodyPr>
          <a:lstStyle/>
          <a:p>
            <a:r>
              <a:rPr lang="es-ES" dirty="0" smtClean="0"/>
              <a:t>Desarrolla dentro el </a:t>
            </a:r>
            <a:r>
              <a:rPr lang="es-ES" dirty="0" err="1" smtClean="0"/>
              <a:t>utero</a:t>
            </a:r>
            <a:r>
              <a:rPr lang="es-ES" dirty="0" smtClean="0"/>
              <a:t>. En </a:t>
            </a:r>
            <a:r>
              <a:rPr lang="es-ES" dirty="0" smtClean="0"/>
              <a:t>oído </a:t>
            </a:r>
            <a:r>
              <a:rPr lang="es-ES" dirty="0" smtClean="0"/>
              <a:t>interno</a:t>
            </a:r>
          </a:p>
          <a:p>
            <a:r>
              <a:rPr lang="es-ES" dirty="0" smtClean="0"/>
              <a:t>Procesa información acerca de  la </a:t>
            </a:r>
            <a:r>
              <a:rPr lang="es-ES" b="1" dirty="0" smtClean="0"/>
              <a:t>gravedad, el movimiento y el equilibrio</a:t>
            </a:r>
          </a:p>
          <a:p>
            <a:r>
              <a:rPr lang="es-ES" dirty="0" smtClean="0"/>
              <a:t>Interviene en el desarrollo seguridad emocional  y física.</a:t>
            </a:r>
          </a:p>
          <a:p>
            <a:r>
              <a:rPr lang="es-ES" dirty="0" smtClean="0"/>
              <a:t>Estrechamente relacionado  con sistema </a:t>
            </a:r>
            <a:r>
              <a:rPr lang="es-ES" dirty="0" err="1" smtClean="0"/>
              <a:t>propioceptivo</a:t>
            </a:r>
            <a:r>
              <a:rPr lang="es-ES" dirty="0" smtClean="0"/>
              <a:t> y visión.</a:t>
            </a:r>
          </a:p>
          <a:p>
            <a:r>
              <a:rPr lang="es-ES" dirty="0" smtClean="0"/>
              <a:t>Ejerce </a:t>
            </a:r>
            <a:r>
              <a:rPr lang="es-ES" b="1" dirty="0" smtClean="0"/>
              <a:t>influencia sobre el tono muscular, balance</a:t>
            </a:r>
            <a:r>
              <a:rPr lang="es-ES" dirty="0" smtClean="0"/>
              <a:t>, manejo del cuerpo en el espacio. 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098" name="Picture 2" descr="C:\Users\laspo\Documents\EStimulacion temprana\vesti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785926"/>
            <a:ext cx="3786214" cy="3786214"/>
          </a:xfrm>
          <a:prstGeom prst="rect">
            <a:avLst/>
          </a:prstGeom>
          <a:noFill/>
        </p:spPr>
      </p:pic>
      <p:pic>
        <p:nvPicPr>
          <p:cNvPr id="5" name="Picture 3" descr="C:\Users\laspo\Documents\EStimulacion temprana\pataclet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857364"/>
            <a:ext cx="385765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/>
          <a:lstStyle/>
          <a:p>
            <a:r>
              <a:rPr lang="es-ES" b="1" dirty="0" smtClean="0"/>
              <a:t>SISTEMA PROPIOCEPTIVO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142984"/>
            <a:ext cx="8572528" cy="535785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kumimoji="1" lang="es-AR" dirty="0" smtClean="0">
                <a:latin typeface="Calibri" pitchFamily="34" charset="0"/>
                <a:cs typeface="Calibri" pitchFamily="34" charset="0"/>
              </a:rPr>
              <a:t>		   Procesa información acerca de la posición del    	  c    cuerpo y sus partes a través de los receptores 	    u   ubicados en músculos y articulaciones. </a:t>
            </a:r>
            <a:r>
              <a:rPr kumimoji="1" lang="es-ES" sz="2000" dirty="0" smtClean="0">
                <a:latin typeface="Comic Sans MS" pitchFamily="66" charset="0"/>
              </a:rPr>
              <a:t/>
            </a:r>
            <a:br>
              <a:rPr kumimoji="1" lang="es-ES" sz="2000" dirty="0" smtClean="0">
                <a:latin typeface="Comic Sans MS" pitchFamily="66" charset="0"/>
              </a:rPr>
            </a:br>
            <a:endParaRPr kumimoji="1" lang="es-ES" sz="2000" dirty="0" smtClean="0">
              <a:latin typeface="Comic Sans MS" pitchFamily="66" charset="0"/>
            </a:endParaRPr>
          </a:p>
          <a:p>
            <a:r>
              <a:rPr kumimoji="1" lang="es-ES" sz="2800" dirty="0" smtClean="0">
                <a:latin typeface="Calibri" pitchFamily="34" charset="0"/>
                <a:cs typeface="Calibri" pitchFamily="34" charset="0"/>
              </a:rPr>
              <a:t>Relacionado con sistema táctil y</a:t>
            </a:r>
          </a:p>
          <a:p>
            <a:pPr>
              <a:buNone/>
            </a:pPr>
            <a:r>
              <a:rPr kumimoji="1" lang="es-E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kumimoji="1" lang="es-ES" sz="2800" dirty="0" err="1" smtClean="0">
                <a:latin typeface="Calibri" pitchFamily="34" charset="0"/>
                <a:cs typeface="Calibri" pitchFamily="34" charset="0"/>
              </a:rPr>
              <a:t>vestibular</a:t>
            </a:r>
            <a:endParaRPr kumimoji="1" lang="es-E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kumimoji="1" lang="es-E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kumimoji="1" lang="es-ES" sz="2800" dirty="0" smtClean="0">
                <a:latin typeface="Calibri" pitchFamily="34" charset="0"/>
                <a:cs typeface="Calibri" pitchFamily="34" charset="0"/>
              </a:rPr>
              <a:t>Participa en desarrollo de: </a:t>
            </a:r>
          </a:p>
          <a:p>
            <a:pPr>
              <a:buNone/>
            </a:pPr>
            <a:r>
              <a:rPr kumimoji="1" lang="es-ES" sz="2800" dirty="0" smtClean="0">
                <a:latin typeface="Calibri" pitchFamily="34" charset="0"/>
                <a:cs typeface="Calibri" pitchFamily="34" charset="0"/>
              </a:rPr>
              <a:t>tono muscular, equilibrio, planificación motriz, coordinación y control motriz,  </a:t>
            </a:r>
            <a:r>
              <a:rPr kumimoji="1" lang="es-ES" sz="2800" dirty="0" err="1" smtClean="0">
                <a:latin typeface="Calibri" pitchFamily="34" charset="0"/>
                <a:cs typeface="Calibri" pitchFamily="34" charset="0"/>
              </a:rPr>
              <a:t>timming</a:t>
            </a:r>
            <a:r>
              <a:rPr kumimoji="1" lang="es-ES" sz="2800" dirty="0" smtClean="0">
                <a:latin typeface="Calibri" pitchFamily="34" charset="0"/>
                <a:cs typeface="Calibri" pitchFamily="34" charset="0"/>
              </a:rPr>
              <a:t>, orientación espacial del cuerpo.</a:t>
            </a:r>
            <a:endParaRPr lang="es-AR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C:\Users\laspo\Documents\EStimulacion temprana\trepar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636426"/>
            <a:ext cx="2857488" cy="2140358"/>
          </a:xfrm>
          <a:prstGeom prst="rect">
            <a:avLst/>
          </a:prstGeom>
          <a:noFill/>
        </p:spPr>
      </p:pic>
      <p:pic>
        <p:nvPicPr>
          <p:cNvPr id="6" name="Picture 2" descr="C:\Users\laspo\Documents\EStimulacion temprana\trampol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43075" cy="261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Procesos sensoriales</a:t>
            </a:r>
            <a:endParaRPr lang="es-AR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4 Grupo"/>
          <p:cNvGrpSpPr/>
          <p:nvPr/>
        </p:nvGrpSpPr>
        <p:grpSpPr>
          <a:xfrm>
            <a:off x="6858016" y="3071810"/>
            <a:ext cx="2071670" cy="1596071"/>
            <a:chOff x="5635636" y="1357788"/>
            <a:chExt cx="2590008" cy="1810385"/>
          </a:xfrm>
        </p:grpSpPr>
        <p:sp>
          <p:nvSpPr>
            <p:cNvPr id="6" name="5 Rectángulo redondeado"/>
            <p:cNvSpPr/>
            <p:nvPr/>
          </p:nvSpPr>
          <p:spPr>
            <a:xfrm>
              <a:off x="5635636" y="1357788"/>
              <a:ext cx="2590008" cy="181038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5724012" y="1446164"/>
              <a:ext cx="2413256" cy="16336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800" dirty="0" smtClean="0"/>
                <a:t>Respuesta</a:t>
              </a:r>
              <a:endParaRPr lang="es-AR" sz="2800" kern="1200" dirty="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Registro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Habilidad de detectar información del cuerpo o medio ambiente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Permite comenzar a procesar la información, a través de la orientación, y habituación al estimulo.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Alteraciones en el registro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r>
              <a:rPr lang="es-ES" b="1" dirty="0" err="1" smtClean="0">
                <a:solidFill>
                  <a:srgbClr val="0070C0"/>
                </a:solidFill>
              </a:rPr>
              <a:t>Hiper</a:t>
            </a:r>
            <a:r>
              <a:rPr lang="es-ES" b="1" dirty="0" smtClean="0">
                <a:solidFill>
                  <a:srgbClr val="0070C0"/>
                </a:solidFill>
              </a:rPr>
              <a:t> alerta</a:t>
            </a:r>
            <a:r>
              <a:rPr lang="es-ES" dirty="0" smtClean="0"/>
              <a:t>	</a:t>
            </a:r>
          </a:p>
          <a:p>
            <a:r>
              <a:rPr lang="es-ES" dirty="0" err="1" smtClean="0"/>
              <a:t>Distractibilidad</a:t>
            </a:r>
            <a:endParaRPr lang="es-ES" dirty="0" smtClean="0"/>
          </a:p>
          <a:p>
            <a:r>
              <a:rPr lang="es-ES" dirty="0" smtClean="0"/>
              <a:t>Dificultad para filtrar la información</a:t>
            </a:r>
          </a:p>
          <a:p>
            <a:r>
              <a:rPr lang="es-ES" dirty="0" smtClean="0"/>
              <a:t>Hiperactividad</a:t>
            </a:r>
          </a:p>
          <a:p>
            <a:r>
              <a:rPr lang="es-ES" dirty="0" smtClean="0"/>
              <a:t>Atención corta</a:t>
            </a:r>
          </a:p>
          <a:p>
            <a:endParaRPr lang="es-ES" dirty="0" smtClean="0"/>
          </a:p>
          <a:p>
            <a:pPr>
              <a:buNone/>
            </a:pPr>
            <a:r>
              <a:rPr lang="es-ES" b="1" dirty="0" smtClean="0">
                <a:solidFill>
                  <a:srgbClr val="0070C0"/>
                </a:solidFill>
              </a:rPr>
              <a:t>Hipo alerta</a:t>
            </a:r>
          </a:p>
          <a:p>
            <a:r>
              <a:rPr lang="es-ES" dirty="0" smtClean="0"/>
              <a:t>Dificulta para orientarse</a:t>
            </a:r>
          </a:p>
          <a:p>
            <a:r>
              <a:rPr lang="es-ES" dirty="0" smtClean="0"/>
              <a:t>Bajo nivel de actividad</a:t>
            </a:r>
          </a:p>
          <a:p>
            <a:r>
              <a:rPr lang="es-ES" dirty="0" smtClean="0"/>
              <a:t>Dificultad atencional</a:t>
            </a:r>
            <a:endParaRPr lang="es-A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Modulación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Ajusta la intensidad de las señales entrantes a niveles apropiadas a la situación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Permite al SN adecuar las respuestas al ambiente exterior e interior</a:t>
            </a:r>
          </a:p>
          <a:p>
            <a:r>
              <a:rPr lang="es-ES" dirty="0" smtClean="0"/>
              <a:t>Influye en procesos que impactan en el alerta del organismo.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Umbral sensorial: Alto - bajo</a:t>
            </a:r>
            <a:endParaRPr lang="es-A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 numCol="2"/>
          <a:lstStyle/>
          <a:p>
            <a:pPr>
              <a:buNone/>
            </a:pPr>
            <a:r>
              <a:rPr lang="es-ES" b="1" dirty="0" smtClean="0">
                <a:solidFill>
                  <a:srgbClr val="0070C0"/>
                </a:solidFill>
              </a:rPr>
              <a:t>Umbral bajo</a:t>
            </a:r>
          </a:p>
          <a:p>
            <a:pPr>
              <a:buNone/>
            </a:pPr>
            <a:r>
              <a:rPr lang="es-ES" dirty="0" smtClean="0"/>
              <a:t>Necesitan poco estimulo. </a:t>
            </a:r>
          </a:p>
          <a:p>
            <a:pPr>
              <a:buNone/>
            </a:pPr>
            <a:r>
              <a:rPr lang="es-ES" dirty="0" err="1" smtClean="0"/>
              <a:t>Hiperreactivo</a:t>
            </a:r>
            <a:endParaRPr lang="es-ES" dirty="0" smtClean="0"/>
          </a:p>
          <a:p>
            <a:pPr>
              <a:buNone/>
            </a:pPr>
            <a:r>
              <a:rPr lang="es-ES" dirty="0" err="1" smtClean="0"/>
              <a:t>Evitador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s-ES" b="1" dirty="0" smtClean="0">
                <a:solidFill>
                  <a:srgbClr val="0070C0"/>
                </a:solidFill>
              </a:rPr>
              <a:t>Umbral alto</a:t>
            </a:r>
          </a:p>
          <a:p>
            <a:r>
              <a:rPr lang="es-ES" dirty="0" smtClean="0"/>
              <a:t>Necesita mucho estimulo</a:t>
            </a:r>
          </a:p>
          <a:p>
            <a:r>
              <a:rPr lang="es-ES" dirty="0" smtClean="0"/>
              <a:t>Buscador</a:t>
            </a:r>
          </a:p>
          <a:p>
            <a:r>
              <a:rPr lang="es-ES" dirty="0" err="1" smtClean="0"/>
              <a:t>Hipoactivo</a:t>
            </a:r>
            <a:endParaRPr lang="es-AR" dirty="0"/>
          </a:p>
        </p:txBody>
      </p:sp>
      <p:pic>
        <p:nvPicPr>
          <p:cNvPr id="9218" name="Picture 2" descr="C:\Users\laspo\Documents\EStimulacion temprana\mor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214818"/>
            <a:ext cx="2257425" cy="2028825"/>
          </a:xfrm>
          <a:prstGeom prst="rect">
            <a:avLst/>
          </a:prstGeom>
          <a:noFill/>
        </p:spPr>
      </p:pic>
      <p:pic>
        <p:nvPicPr>
          <p:cNvPr id="9220" name="Picture 4" descr="C:\Users\laspo\Documents\EStimulacion temprana\propio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143380"/>
            <a:ext cx="2085975" cy="2190750"/>
          </a:xfrm>
          <a:prstGeom prst="rect">
            <a:avLst/>
          </a:prstGeom>
          <a:noFill/>
        </p:spPr>
      </p:pic>
      <p:pic>
        <p:nvPicPr>
          <p:cNvPr id="9221" name="Picture 5" descr="C:\Users\laspo\Documents\EStimulacion temprana\juego con rasti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357694"/>
            <a:ext cx="272415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Integración sensorial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7170" name="Picture 2" descr="C:\Users\laspo\Documents\EStimulacion temprana\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429684" cy="4825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Organización de la respuesta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es-ES" b="1" dirty="0" err="1" smtClean="0"/>
              <a:t>Praxias</a:t>
            </a:r>
            <a:r>
              <a:rPr lang="es-ES" b="1" dirty="0" smtClean="0"/>
              <a:t>: </a:t>
            </a:r>
            <a:r>
              <a:rPr lang="es-ES" dirty="0" smtClean="0"/>
              <a:t>“</a:t>
            </a:r>
            <a:r>
              <a:rPr lang="es-ES" dirty="0" err="1" smtClean="0"/>
              <a:t>Accion</a:t>
            </a:r>
            <a:r>
              <a:rPr lang="es-ES" dirty="0" smtClean="0"/>
              <a:t> basada en el deseo”</a:t>
            </a:r>
          </a:p>
          <a:p>
            <a:r>
              <a:rPr lang="es-ES" b="1" dirty="0" smtClean="0"/>
              <a:t>Implica: </a:t>
            </a:r>
            <a:r>
              <a:rPr lang="es-ES" b="1" dirty="0" err="1" smtClean="0"/>
              <a:t>ideacion</a:t>
            </a:r>
            <a:r>
              <a:rPr lang="es-ES" b="1" dirty="0" smtClean="0"/>
              <a:t>, </a:t>
            </a:r>
            <a:r>
              <a:rPr lang="es-ES" b="1" dirty="0" err="1" smtClean="0"/>
              <a:t>planificacion</a:t>
            </a:r>
            <a:r>
              <a:rPr lang="es-ES" b="1" dirty="0" smtClean="0"/>
              <a:t> motriz, </a:t>
            </a:r>
            <a:r>
              <a:rPr lang="es-ES" b="1" dirty="0" err="1" smtClean="0"/>
              <a:t>ejecucion</a:t>
            </a:r>
            <a:r>
              <a:rPr lang="es-ES" dirty="0" smtClean="0"/>
              <a:t>.</a:t>
            </a:r>
          </a:p>
          <a:p>
            <a:r>
              <a:rPr lang="es-ES" dirty="0" smtClean="0"/>
              <a:t>Control motriz</a:t>
            </a:r>
          </a:p>
          <a:p>
            <a:r>
              <a:rPr lang="es-ES" dirty="0" smtClean="0"/>
              <a:t>Control postural</a:t>
            </a:r>
          </a:p>
          <a:p>
            <a:r>
              <a:rPr lang="es-ES" dirty="0" smtClean="0"/>
              <a:t>Motricidad fina</a:t>
            </a:r>
          </a:p>
          <a:p>
            <a:r>
              <a:rPr lang="es-ES" dirty="0" smtClean="0"/>
              <a:t>Motricidad gruesa</a:t>
            </a:r>
          </a:p>
          <a:p>
            <a:r>
              <a:rPr lang="es-ES" dirty="0" smtClean="0"/>
              <a:t>Habilidades orales</a:t>
            </a:r>
            <a:endParaRPr lang="es-AR" dirty="0"/>
          </a:p>
        </p:txBody>
      </p:sp>
      <p:pic>
        <p:nvPicPr>
          <p:cNvPr id="11266" name="Picture 2" descr="C:\Users\laspo\Documents\EStimulacion temprana\tactil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714620"/>
            <a:ext cx="4476183" cy="33528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10242" name="Picture 2" descr="C:\Users\laspo\Documents\EStimulacion temprana\tacti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4680496" cy="2500330"/>
          </a:xfrm>
          <a:prstGeom prst="rect">
            <a:avLst/>
          </a:prstGeom>
          <a:noFill/>
        </p:spPr>
      </p:pic>
      <p:pic>
        <p:nvPicPr>
          <p:cNvPr id="10243" name="Picture 3" descr="C:\Users\laspo\Documents\EStimulacion temprana\propio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14290"/>
            <a:ext cx="3114689" cy="3271135"/>
          </a:xfrm>
          <a:prstGeom prst="rect">
            <a:avLst/>
          </a:prstGeom>
          <a:noFill/>
        </p:spPr>
      </p:pic>
      <p:pic>
        <p:nvPicPr>
          <p:cNvPr id="10244" name="Picture 4" descr="C:\Users\laspo\Documents\EStimulacion temprana\aren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3786190"/>
            <a:ext cx="4170720" cy="2775425"/>
          </a:xfrm>
          <a:prstGeom prst="rect">
            <a:avLst/>
          </a:prstGeom>
          <a:noFill/>
        </p:spPr>
      </p:pic>
      <p:pic>
        <p:nvPicPr>
          <p:cNvPr id="10245" name="Picture 5" descr="C:\Users\laspo\Documents\EStimulacion temprana\toboga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857628"/>
            <a:ext cx="4424053" cy="2477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AR" b="1" dirty="0" smtClean="0"/>
              <a:t>Integración sensorial </a:t>
            </a:r>
            <a:r>
              <a:rPr lang="es-AR" dirty="0" smtClean="0"/>
              <a:t>en términos neurobiológicos se refiere a un proceso neuronal, por lo tanto es la capacidad que posee el SNC de interpretar y organizar la información captada por los diversos órganos sensoriales del cuerpo. 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Estas informaciones recibidas por el cerebro, son </a:t>
            </a:r>
            <a:r>
              <a:rPr lang="es-AR" b="1" dirty="0" smtClean="0"/>
              <a:t>analizadas y utilizadas </a:t>
            </a:r>
            <a:r>
              <a:rPr lang="es-AR" dirty="0" smtClean="0"/>
              <a:t>para permitirnos entrar en contacto con nuestro ambiente y responder adecuadamente.(Jean </a:t>
            </a:r>
            <a:r>
              <a:rPr lang="es-AR" dirty="0" err="1" smtClean="0"/>
              <a:t>Ayres</a:t>
            </a:r>
            <a:r>
              <a:rPr lang="es-AR" dirty="0" smtClean="0"/>
              <a:t>)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b="1" dirty="0" smtClean="0">
                <a:solidFill>
                  <a:srgbClr val="0070C0"/>
                </a:solidFill>
              </a:rPr>
              <a:t>Esta integración sucede automáticamente a medida que la persona  “toma” sensación a través de los receptores sensoriales y “procesa” esta información en diferentes niveles de complejidad del SNC.</a:t>
            </a:r>
          </a:p>
          <a:p>
            <a:pPr>
              <a:buNone/>
            </a:pP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pic>
        <p:nvPicPr>
          <p:cNvPr id="4" name="Picture 5" descr="P10104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28" y="2928934"/>
            <a:ext cx="3143272" cy="2357453"/>
          </a:xfrm>
          <a:prstGeom prst="rect">
            <a:avLst/>
          </a:prstGeom>
          <a:noFill/>
        </p:spPr>
      </p:pic>
      <p:pic>
        <p:nvPicPr>
          <p:cNvPr id="1026" name="Picture 2" descr="C:\Users\laspo\Documents\EStimulacion temprana\tobog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000372"/>
            <a:ext cx="4133179" cy="2314580"/>
          </a:xfrm>
          <a:prstGeom prst="rect">
            <a:avLst/>
          </a:prstGeom>
          <a:noFill/>
        </p:spPr>
      </p:pic>
      <p:pic>
        <p:nvPicPr>
          <p:cNvPr id="1027" name="Picture 3" descr="C:\Users\laspo\Documents\EStimulacion temprana\juego con rasti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4714884"/>
            <a:ext cx="3482564" cy="2143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s-ES" b="1" dirty="0" smtClean="0">
                <a:solidFill>
                  <a:srgbClr val="0070C0"/>
                </a:solidFill>
              </a:rPr>
              <a:t>DISFUNCION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En la disfunción de la integración sensorial, las neuronas sensoriales no envían mensajes eficientes al SNC y/o output motor no envía mensajes eficientes hacia el cuerpo, es decir en tiempo y forma para una correcta codificación  del evento y una adecuada respuesta conductual de la persona.</a:t>
            </a: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70C0"/>
                </a:solidFill>
              </a:rPr>
              <a:t>SISTEMAS SENSORIALES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TACTIL</a:t>
            </a:r>
          </a:p>
          <a:p>
            <a:r>
              <a:rPr lang="es-ES" dirty="0" smtClean="0"/>
              <a:t>AUDITIVO</a:t>
            </a:r>
          </a:p>
          <a:p>
            <a:r>
              <a:rPr lang="es-ES" dirty="0" smtClean="0"/>
              <a:t>VISUAL</a:t>
            </a:r>
          </a:p>
          <a:p>
            <a:r>
              <a:rPr lang="es-ES" dirty="0" smtClean="0"/>
              <a:t>OLFATORIO</a:t>
            </a:r>
          </a:p>
          <a:p>
            <a:r>
              <a:rPr lang="es-ES" dirty="0" smtClean="0"/>
              <a:t>GUSTATIVO</a:t>
            </a:r>
          </a:p>
          <a:p>
            <a:r>
              <a:rPr lang="es-ES" dirty="0" smtClean="0"/>
              <a:t>VESTIBULAR</a:t>
            </a:r>
          </a:p>
          <a:p>
            <a:r>
              <a:rPr lang="es-ES" dirty="0" smtClean="0"/>
              <a:t>PROPIOCEPTIVO</a:t>
            </a:r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r>
              <a:rPr lang="es-ES" b="1" dirty="0" smtClean="0"/>
              <a:t>SISTEMA TACTIL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357298"/>
            <a:ext cx="8229600" cy="507209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</a:pPr>
            <a:r>
              <a:rPr lang="es-ES" dirty="0" smtClean="0"/>
              <a:t>Primer lenguaje, mediador de nuestras primeras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dirty="0" smtClean="0"/>
              <a:t>    experiencias  </a:t>
            </a:r>
            <a:r>
              <a:rPr lang="es-ES" dirty="0" smtClean="0"/>
              <a:t>con el mundo.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dirty="0" smtClean="0"/>
              <a:t>    El </a:t>
            </a:r>
            <a:r>
              <a:rPr lang="es-ES" dirty="0" smtClean="0"/>
              <a:t>bebe </a:t>
            </a:r>
            <a:r>
              <a:rPr lang="es-ES" dirty="0" smtClean="0"/>
              <a:t>recién </a:t>
            </a:r>
            <a:r>
              <a:rPr lang="es-ES" dirty="0" smtClean="0"/>
              <a:t>nacido ya interpreta algunas de las sensaciones y responde con movimientos reflejos innatos. (</a:t>
            </a:r>
            <a:r>
              <a:rPr lang="es-ES" dirty="0" err="1" smtClean="0"/>
              <a:t>ej</a:t>
            </a:r>
            <a:r>
              <a:rPr lang="es-ES" dirty="0" smtClean="0"/>
              <a:t>…)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dirty="0" smtClean="0"/>
          </a:p>
          <a:p>
            <a:pPr algn="just">
              <a:lnSpc>
                <a:spcPct val="90000"/>
              </a:lnSpc>
            </a:pPr>
            <a:r>
              <a:rPr lang="es-ES" dirty="0" smtClean="0"/>
              <a:t>Nos alimentamos, nos calmamos, nos relacionamos  con otros a través del tacto.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dirty="0" smtClean="0"/>
          </a:p>
          <a:p>
            <a:pPr algn="just">
              <a:lnSpc>
                <a:spcPct val="90000"/>
              </a:lnSpc>
            </a:pPr>
            <a:r>
              <a:rPr lang="es-ES" dirty="0" smtClean="0"/>
              <a:t>Canal expresivo más primitivo y viejo.</a:t>
            </a:r>
          </a:p>
          <a:p>
            <a:pPr algn="just">
              <a:lnSpc>
                <a:spcPct val="90000"/>
              </a:lnSpc>
              <a:buNone/>
            </a:pPr>
            <a:r>
              <a:rPr lang="es-ES" dirty="0" smtClean="0"/>
              <a:t> </a:t>
            </a:r>
          </a:p>
          <a:p>
            <a:pPr algn="just">
              <a:lnSpc>
                <a:spcPct val="90000"/>
              </a:lnSpc>
            </a:pPr>
            <a:r>
              <a:rPr lang="es-ES" dirty="0" smtClean="0"/>
              <a:t>Incide en la formación del esquema corporal y en la  planificación de movimientos</a:t>
            </a:r>
          </a:p>
          <a:p>
            <a:pPr algn="just">
              <a:lnSpc>
                <a:spcPct val="90000"/>
              </a:lnSpc>
            </a:pPr>
            <a:endParaRPr lang="es-ES" dirty="0" smtClean="0">
              <a:solidFill>
                <a:schemeClr val="folHlink"/>
              </a:solidFill>
              <a:latin typeface="Comic Sans MS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dirty="0" smtClean="0">
              <a:solidFill>
                <a:schemeClr val="folHlink"/>
              </a:solidFill>
              <a:latin typeface="Comic Sans MS" pitchFamily="66" charset="0"/>
            </a:endParaRP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SISTEMA TACTIL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285860"/>
            <a:ext cx="8229600" cy="4525963"/>
          </a:xfrm>
        </p:spPr>
        <p:txBody>
          <a:bodyPr/>
          <a:lstStyle/>
          <a:p>
            <a:r>
              <a:rPr lang="es-ES" dirty="0" smtClean="0"/>
              <a:t>Función protectora </a:t>
            </a:r>
          </a:p>
          <a:p>
            <a:r>
              <a:rPr lang="es-ES" dirty="0" smtClean="0"/>
              <a:t>Función discriminativa</a:t>
            </a:r>
          </a:p>
          <a:p>
            <a:r>
              <a:rPr lang="es-ES" b="1" dirty="0" smtClean="0"/>
              <a:t>Disfunción: </a:t>
            </a:r>
            <a:r>
              <a:rPr lang="es-ES" dirty="0" smtClean="0"/>
              <a:t>hipersensibilidad, búsqueda sensorial, problemas en alimentación, </a:t>
            </a:r>
            <a:r>
              <a:rPr lang="es-ES" dirty="0" err="1" smtClean="0"/>
              <a:t>etc</a:t>
            </a:r>
            <a:endParaRPr lang="es-AR" dirty="0"/>
          </a:p>
        </p:txBody>
      </p:sp>
      <p:pic>
        <p:nvPicPr>
          <p:cNvPr id="3074" name="Picture 2" descr="C:\Users\laspo\Documents\EStimulacion temprana\HIPER tacto 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143380"/>
            <a:ext cx="3954603" cy="2214578"/>
          </a:xfrm>
          <a:prstGeom prst="rect">
            <a:avLst/>
          </a:prstGeom>
          <a:noFill/>
        </p:spPr>
      </p:pic>
      <p:pic>
        <p:nvPicPr>
          <p:cNvPr id="3075" name="Picture 3" descr="C:\Users\laspo\Documents\EStimulacion temprana\hipo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143380"/>
            <a:ext cx="3435270" cy="2286016"/>
          </a:xfrm>
          <a:prstGeom prst="rect">
            <a:avLst/>
          </a:prstGeom>
          <a:noFill/>
        </p:spPr>
      </p:pic>
      <p:pic>
        <p:nvPicPr>
          <p:cNvPr id="3076" name="Picture 4" descr="C:\Users\laspo\Documents\EStimulacion temprana\mord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428604"/>
            <a:ext cx="2257425" cy="202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SISTEMA AUDITVO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Provee información acerca del volumen, tono y secuencia y ritmos de los sonidos.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De muy pequeños pueden responder a sonidos como la voz de sus padres, aunque no sepan aun lo que dicen.</a:t>
            </a:r>
          </a:p>
          <a:p>
            <a:endParaRPr lang="es-ES" dirty="0" smtClean="0"/>
          </a:p>
          <a:p>
            <a:r>
              <a:rPr lang="es-ES" dirty="0" smtClean="0"/>
              <a:t>Indispensable para la comprensión y desarrollo del lenguaje</a:t>
            </a:r>
          </a:p>
          <a:p>
            <a:endParaRPr lang="es-ES" dirty="0" smtClean="0"/>
          </a:p>
          <a:p>
            <a:r>
              <a:rPr lang="es-ES" b="1" dirty="0" smtClean="0"/>
              <a:t>Disfunción</a:t>
            </a:r>
            <a:r>
              <a:rPr lang="es-ES" dirty="0" smtClean="0"/>
              <a:t>: hipersensibilidad</a:t>
            </a:r>
          </a:p>
          <a:p>
            <a:endParaRPr lang="es-AR" dirty="0"/>
          </a:p>
        </p:txBody>
      </p:sp>
      <p:pic>
        <p:nvPicPr>
          <p:cNvPr id="1026" name="Picture 2" descr="C:\Users\laspo\Documents\EStimulacion temprana\aturdi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714884"/>
            <a:ext cx="2643206" cy="2030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574</Words>
  <Application>Microsoft Office PowerPoint</Application>
  <PresentationFormat>Presentación en pantalla (4:3)</PresentationFormat>
  <Paragraphs>112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Materia: Estimulación temprana</vt:lpstr>
      <vt:lpstr>Integración sensorial</vt:lpstr>
      <vt:lpstr>Diapositiva 3</vt:lpstr>
      <vt:lpstr>Diapositiva 4</vt:lpstr>
      <vt:lpstr>DISFUNCION</vt:lpstr>
      <vt:lpstr>SISTEMAS SENSORIALES</vt:lpstr>
      <vt:lpstr>SISTEMA TACTIL</vt:lpstr>
      <vt:lpstr>SISTEMA TACTIL</vt:lpstr>
      <vt:lpstr>SISTEMA AUDITVO</vt:lpstr>
      <vt:lpstr>SISTEMA VISUAL</vt:lpstr>
      <vt:lpstr>SISTEMA OLFATORIO Y GUSTATIVO</vt:lpstr>
      <vt:lpstr>SISTEMA VESTIBULAR</vt:lpstr>
      <vt:lpstr>Diapositiva 13</vt:lpstr>
      <vt:lpstr>SISTEMA PROPIOCEPTIVO</vt:lpstr>
      <vt:lpstr>Procesos sensoriales</vt:lpstr>
      <vt:lpstr>Registro</vt:lpstr>
      <vt:lpstr>Alteraciones en el registro</vt:lpstr>
      <vt:lpstr>Modulación</vt:lpstr>
      <vt:lpstr>Diapositiva 19</vt:lpstr>
      <vt:lpstr>Organización de la respuesta</vt:lpstr>
      <vt:lpstr>Diapositiva 21</vt:lpstr>
    </vt:vector>
  </TitlesOfParts>
  <Company>EXO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Materia: Estimulación temprana</dc:title>
  <dc:creator>laspower@outlook.com</dc:creator>
  <cp:lastModifiedBy>laspower@outlook.com</cp:lastModifiedBy>
  <cp:revision>48</cp:revision>
  <dcterms:created xsi:type="dcterms:W3CDTF">2022-09-09T11:39:18Z</dcterms:created>
  <dcterms:modified xsi:type="dcterms:W3CDTF">2023-06-06T10:55:13Z</dcterms:modified>
</cp:coreProperties>
</file>