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336" r:id="rId5"/>
    <p:sldId id="259" r:id="rId6"/>
    <p:sldId id="260" r:id="rId7"/>
    <p:sldId id="261" r:id="rId8"/>
    <p:sldId id="262" r:id="rId9"/>
    <p:sldId id="263" r:id="rId10"/>
    <p:sldId id="311" r:id="rId11"/>
    <p:sldId id="312" r:id="rId12"/>
    <p:sldId id="313" r:id="rId13"/>
    <p:sldId id="264" r:id="rId14"/>
    <p:sldId id="265" r:id="rId15"/>
    <p:sldId id="333" r:id="rId16"/>
    <p:sldId id="266" r:id="rId17"/>
    <p:sldId id="267" r:id="rId18"/>
    <p:sldId id="268" r:id="rId19"/>
    <p:sldId id="269" r:id="rId20"/>
    <p:sldId id="270" r:id="rId21"/>
    <p:sldId id="271" r:id="rId22"/>
    <p:sldId id="314" r:id="rId23"/>
    <p:sldId id="273" r:id="rId24"/>
    <p:sldId id="274" r:id="rId25"/>
    <p:sldId id="275" r:id="rId26"/>
    <p:sldId id="315" r:id="rId27"/>
    <p:sldId id="276" r:id="rId28"/>
    <p:sldId id="334" r:id="rId29"/>
    <p:sldId id="316" r:id="rId30"/>
    <p:sldId id="277" r:id="rId31"/>
    <p:sldId id="278" r:id="rId32"/>
    <p:sldId id="280" r:id="rId33"/>
    <p:sldId id="282" r:id="rId34"/>
    <p:sldId id="284" r:id="rId35"/>
    <p:sldId id="318" r:id="rId36"/>
    <p:sldId id="286" r:id="rId37"/>
    <p:sldId id="319" r:id="rId38"/>
    <p:sldId id="287" r:id="rId39"/>
    <p:sldId id="320" r:id="rId40"/>
    <p:sldId id="321" r:id="rId41"/>
    <p:sldId id="288" r:id="rId42"/>
    <p:sldId id="289" r:id="rId43"/>
    <p:sldId id="322" r:id="rId44"/>
    <p:sldId id="323" r:id="rId45"/>
    <p:sldId id="324" r:id="rId46"/>
    <p:sldId id="325" r:id="rId47"/>
    <p:sldId id="327" r:id="rId48"/>
    <p:sldId id="326" r:id="rId49"/>
    <p:sldId id="292" r:id="rId50"/>
    <p:sldId id="293" r:id="rId51"/>
    <p:sldId id="294" r:id="rId52"/>
    <p:sldId id="295" r:id="rId53"/>
    <p:sldId id="296" r:id="rId54"/>
    <p:sldId id="328" r:id="rId55"/>
    <p:sldId id="297" r:id="rId56"/>
    <p:sldId id="298" r:id="rId57"/>
    <p:sldId id="299" r:id="rId58"/>
    <p:sldId id="329" r:id="rId59"/>
    <p:sldId id="300" r:id="rId60"/>
    <p:sldId id="301" r:id="rId61"/>
    <p:sldId id="302" r:id="rId62"/>
    <p:sldId id="303" r:id="rId63"/>
    <p:sldId id="304" r:id="rId64"/>
    <p:sldId id="305" r:id="rId65"/>
    <p:sldId id="330" r:id="rId66"/>
    <p:sldId id="306" r:id="rId67"/>
    <p:sldId id="307" r:id="rId68"/>
    <p:sldId id="331" r:id="rId69"/>
    <p:sldId id="308" r:id="rId70"/>
    <p:sldId id="332" r:id="rId71"/>
    <p:sldId id="309" r:id="rId72"/>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7" autoAdjust="0"/>
    <p:restoredTop sz="94660"/>
  </p:normalViewPr>
  <p:slideViewPr>
    <p:cSldViewPr snapToGrid="0" showGuides="1">
      <p:cViewPr varScale="1">
        <p:scale>
          <a:sx n="74" d="100"/>
          <a:sy n="74" d="100"/>
        </p:scale>
        <p:origin x="456"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6106EAA7-4FE5-498E-8745-96BD12728B9F}" type="datetimeFigureOut">
              <a:rPr lang="es-ES" smtClean="0"/>
              <a:t>30/05/2023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B7824595-D90B-4FFC-9493-0CF9C56D052B}" type="slidenum">
              <a:rPr lang="es-ES" smtClean="0"/>
              <a:t>‹Nº›</a:t>
            </a:fld>
            <a:endParaRPr lang="es-E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5582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106EAA7-4FE5-498E-8745-96BD12728B9F}" type="datetimeFigureOut">
              <a:rPr lang="es-ES" smtClean="0"/>
              <a:t>30/05/2023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B7824595-D90B-4FFC-9493-0CF9C56D052B}" type="slidenum">
              <a:rPr lang="es-ES" smtClean="0"/>
              <a:t>‹Nº›</a:t>
            </a:fld>
            <a:endParaRPr lang="es-ES"/>
          </a:p>
        </p:txBody>
      </p:sp>
    </p:spTree>
    <p:extLst>
      <p:ext uri="{BB962C8B-B14F-4D97-AF65-F5344CB8AC3E}">
        <p14:creationId xmlns:p14="http://schemas.microsoft.com/office/powerpoint/2010/main" val="118246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106EAA7-4FE5-498E-8745-96BD12728B9F}" type="datetimeFigureOut">
              <a:rPr lang="es-ES" smtClean="0"/>
              <a:t>30/05/2023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B7824595-D90B-4FFC-9493-0CF9C56D052B}" type="slidenum">
              <a:rPr lang="es-ES" smtClean="0"/>
              <a:t>‹Nº›</a:t>
            </a:fld>
            <a:endParaRPr lang="es-ES"/>
          </a:p>
        </p:txBody>
      </p:sp>
    </p:spTree>
    <p:extLst>
      <p:ext uri="{BB962C8B-B14F-4D97-AF65-F5344CB8AC3E}">
        <p14:creationId xmlns:p14="http://schemas.microsoft.com/office/powerpoint/2010/main" val="2547709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6106EAA7-4FE5-498E-8745-96BD12728B9F}" type="datetimeFigureOut">
              <a:rPr lang="es-ES" smtClean="0"/>
              <a:t>30/05/2023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B7824595-D90B-4FFC-9493-0CF9C56D052B}" type="slidenum">
              <a:rPr lang="es-ES" smtClean="0"/>
              <a:t>‹Nº›</a:t>
            </a:fld>
            <a:endParaRPr lang="es-ES"/>
          </a:p>
        </p:txBody>
      </p:sp>
    </p:spTree>
    <p:extLst>
      <p:ext uri="{BB962C8B-B14F-4D97-AF65-F5344CB8AC3E}">
        <p14:creationId xmlns:p14="http://schemas.microsoft.com/office/powerpoint/2010/main" val="1497506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6106EAA7-4FE5-498E-8745-96BD12728B9F}" type="datetimeFigureOut">
              <a:rPr lang="es-ES" smtClean="0"/>
              <a:t>30/05/2023</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B7824595-D90B-4FFC-9493-0CF9C56D052B}" type="slidenum">
              <a:rPr lang="es-ES" smtClean="0"/>
              <a:t>‹Nº›</a:t>
            </a:fld>
            <a:endParaRPr lang="es-E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30131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6106EAA7-4FE5-498E-8745-96BD12728B9F}" type="datetimeFigureOut">
              <a:rPr lang="es-ES" smtClean="0"/>
              <a:t>30/05/2023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B7824595-D90B-4FFC-9493-0CF9C56D052B}" type="slidenum">
              <a:rPr lang="es-ES" smtClean="0"/>
              <a:t>‹Nº›</a:t>
            </a:fld>
            <a:endParaRPr lang="es-ES"/>
          </a:p>
        </p:txBody>
      </p:sp>
    </p:spTree>
    <p:extLst>
      <p:ext uri="{BB962C8B-B14F-4D97-AF65-F5344CB8AC3E}">
        <p14:creationId xmlns:p14="http://schemas.microsoft.com/office/powerpoint/2010/main" val="6881386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6106EAA7-4FE5-498E-8745-96BD12728B9F}" type="datetimeFigureOut">
              <a:rPr lang="es-ES" smtClean="0"/>
              <a:t>30/05/2023</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B7824595-D90B-4FFC-9493-0CF9C56D052B}" type="slidenum">
              <a:rPr lang="es-ES" smtClean="0"/>
              <a:t>‹Nº›</a:t>
            </a:fld>
            <a:endParaRPr lang="es-ES"/>
          </a:p>
        </p:txBody>
      </p:sp>
    </p:spTree>
    <p:extLst>
      <p:ext uri="{BB962C8B-B14F-4D97-AF65-F5344CB8AC3E}">
        <p14:creationId xmlns:p14="http://schemas.microsoft.com/office/powerpoint/2010/main" val="998681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6106EAA7-4FE5-498E-8745-96BD12728B9F}" type="datetimeFigureOut">
              <a:rPr lang="es-ES" smtClean="0"/>
              <a:t>30/05/2023</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B7824595-D90B-4FFC-9493-0CF9C56D052B}" type="slidenum">
              <a:rPr lang="es-ES" smtClean="0"/>
              <a:t>‹Nº›</a:t>
            </a:fld>
            <a:endParaRPr lang="es-ES"/>
          </a:p>
        </p:txBody>
      </p:sp>
    </p:spTree>
    <p:extLst>
      <p:ext uri="{BB962C8B-B14F-4D97-AF65-F5344CB8AC3E}">
        <p14:creationId xmlns:p14="http://schemas.microsoft.com/office/powerpoint/2010/main" val="2650404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6106EAA7-4FE5-498E-8745-96BD12728B9F}" type="datetimeFigureOut">
              <a:rPr lang="es-ES" smtClean="0"/>
              <a:t>30/05/2023</a:t>
            </a:fld>
            <a:endParaRPr lang="es-E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ES"/>
          </a:p>
        </p:txBody>
      </p:sp>
      <p:sp>
        <p:nvSpPr>
          <p:cNvPr id="9" name="Slide Number Placeholder 8"/>
          <p:cNvSpPr>
            <a:spLocks noGrp="1"/>
          </p:cNvSpPr>
          <p:nvPr>
            <p:ph type="sldNum" sz="quarter" idx="12"/>
          </p:nvPr>
        </p:nvSpPr>
        <p:spPr/>
        <p:txBody>
          <a:bodyPr/>
          <a:lstStyle/>
          <a:p>
            <a:fld id="{B7824595-D90B-4FFC-9493-0CF9C56D052B}" type="slidenum">
              <a:rPr lang="es-ES" smtClean="0"/>
              <a:t>‹Nº›</a:t>
            </a:fld>
            <a:endParaRPr lang="es-ES"/>
          </a:p>
        </p:txBody>
      </p:sp>
    </p:spTree>
    <p:extLst>
      <p:ext uri="{BB962C8B-B14F-4D97-AF65-F5344CB8AC3E}">
        <p14:creationId xmlns:p14="http://schemas.microsoft.com/office/powerpoint/2010/main" val="1930356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6106EAA7-4FE5-498E-8745-96BD12728B9F}" type="datetimeFigureOut">
              <a:rPr lang="es-ES" smtClean="0"/>
              <a:t>30/05/2023</a:t>
            </a:fld>
            <a:endParaRPr lang="es-E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s-E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7824595-D90B-4FFC-9493-0CF9C56D052B}" type="slidenum">
              <a:rPr lang="es-ES" smtClean="0"/>
              <a:t>‹Nº›</a:t>
            </a:fld>
            <a:endParaRPr lang="es-ES"/>
          </a:p>
        </p:txBody>
      </p:sp>
    </p:spTree>
    <p:extLst>
      <p:ext uri="{BB962C8B-B14F-4D97-AF65-F5344CB8AC3E}">
        <p14:creationId xmlns:p14="http://schemas.microsoft.com/office/powerpoint/2010/main" val="2501468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6106EAA7-4FE5-498E-8745-96BD12728B9F}" type="datetimeFigureOut">
              <a:rPr lang="es-ES" smtClean="0"/>
              <a:t>30/05/2023</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B7824595-D90B-4FFC-9493-0CF9C56D052B}" type="slidenum">
              <a:rPr lang="es-ES" smtClean="0"/>
              <a:t>‹Nº›</a:t>
            </a:fld>
            <a:endParaRPr lang="es-ES"/>
          </a:p>
        </p:txBody>
      </p:sp>
    </p:spTree>
    <p:extLst>
      <p:ext uri="{BB962C8B-B14F-4D97-AF65-F5344CB8AC3E}">
        <p14:creationId xmlns:p14="http://schemas.microsoft.com/office/powerpoint/2010/main" val="38953462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6106EAA7-4FE5-498E-8745-96BD12728B9F}" type="datetimeFigureOut">
              <a:rPr lang="es-ES" smtClean="0"/>
              <a:t>30/05/2023</a:t>
            </a:fld>
            <a:endParaRPr lang="es-E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E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B7824595-D90B-4FFC-9493-0CF9C56D052B}" type="slidenum">
              <a:rPr lang="es-ES" smtClean="0"/>
              <a:t>‹Nº›</a:t>
            </a:fld>
            <a:endParaRPr lang="es-E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594832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9.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AR" dirty="0" smtClean="0"/>
              <a:t>DEMENCIAS</a:t>
            </a:r>
            <a:endParaRPr lang="es-ES" dirty="0"/>
          </a:p>
        </p:txBody>
      </p:sp>
      <p:sp>
        <p:nvSpPr>
          <p:cNvPr id="3" name="Subtítulo 2"/>
          <p:cNvSpPr>
            <a:spLocks noGrp="1"/>
          </p:cNvSpPr>
          <p:nvPr>
            <p:ph type="subTitle" idx="1"/>
          </p:nvPr>
        </p:nvSpPr>
        <p:spPr/>
        <p:txBody>
          <a:bodyPr/>
          <a:lstStyle/>
          <a:p>
            <a:r>
              <a:rPr lang="es-AR" smtClean="0"/>
              <a:t>2023</a:t>
            </a:r>
            <a:endParaRPr lang="es-ES" dirty="0"/>
          </a:p>
        </p:txBody>
      </p:sp>
    </p:spTree>
    <p:extLst>
      <p:ext uri="{BB962C8B-B14F-4D97-AF65-F5344CB8AC3E}">
        <p14:creationId xmlns:p14="http://schemas.microsoft.com/office/powerpoint/2010/main" val="2767837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1622738" y="-725488"/>
            <a:ext cx="10058400" cy="1450975"/>
          </a:xfrm>
        </p:spPr>
        <p:txBody>
          <a:bodyPr>
            <a:normAutofit/>
          </a:bodyPr>
          <a:lstStyle/>
          <a:p>
            <a:pPr algn="ctr"/>
            <a:r>
              <a:rPr lang="es-AR" sz="3200" b="1" u="sng" dirty="0" smtClean="0"/>
              <a:t>PRINCIPALES MANIFESTACIONES CLÍNICAS:</a:t>
            </a:r>
            <a:endParaRPr lang="es-ES" sz="3200" b="1" u="sng" dirty="0"/>
          </a:p>
        </p:txBody>
      </p:sp>
      <p:sp>
        <p:nvSpPr>
          <p:cNvPr id="3" name="Marcador de contenido 2"/>
          <p:cNvSpPr>
            <a:spLocks noGrp="1"/>
          </p:cNvSpPr>
          <p:nvPr>
            <p:ph idx="4294967295"/>
          </p:nvPr>
        </p:nvSpPr>
        <p:spPr>
          <a:xfrm>
            <a:off x="164205" y="857283"/>
            <a:ext cx="11863589" cy="5143433"/>
          </a:xfrm>
        </p:spPr>
        <p:txBody>
          <a:bodyPr>
            <a:normAutofit fontScale="92500"/>
          </a:bodyPr>
          <a:lstStyle/>
          <a:p>
            <a:pPr>
              <a:buFont typeface="Wingdings" panose="05000000000000000000" pitchFamily="2" charset="2"/>
              <a:buChar char="Ø"/>
            </a:pPr>
            <a:r>
              <a:rPr lang="es-AR" sz="2400" b="1" i="1" dirty="0" smtClean="0"/>
              <a:t>MEMORIA</a:t>
            </a:r>
            <a:r>
              <a:rPr lang="es-AR" sz="2400" b="1" dirty="0" smtClean="0"/>
              <a:t>: </a:t>
            </a:r>
            <a:r>
              <a:rPr lang="es-AR" sz="2400" dirty="0" smtClean="0"/>
              <a:t>es fundamental distinguir un </a:t>
            </a:r>
            <a:r>
              <a:rPr lang="es-AR" sz="2400" i="1" u="sng" dirty="0" smtClean="0"/>
              <a:t>deterioro cognitivo patológico </a:t>
            </a:r>
            <a:r>
              <a:rPr lang="es-AR" sz="2400" dirty="0" smtClean="0"/>
              <a:t>de la </a:t>
            </a:r>
            <a:r>
              <a:rPr lang="es-AR" sz="2400" i="1" u="sng" dirty="0" smtClean="0"/>
              <a:t>afectación de la memoria debido al envejecimiento natural</a:t>
            </a:r>
            <a:r>
              <a:rPr lang="es-AR" sz="2400" dirty="0" smtClean="0"/>
              <a:t>. Suele ser relevante: la repetición de la misma pregunta, el olvido de detalles de conversaciones, planes, citas, pagos de recibos a tiempo, etc.</a:t>
            </a:r>
          </a:p>
          <a:p>
            <a:pPr>
              <a:buFont typeface="Wingdings" panose="05000000000000000000" pitchFamily="2" charset="2"/>
              <a:buChar char="Ø"/>
            </a:pPr>
            <a:r>
              <a:rPr lang="es-AR" sz="2400" b="1" i="1" dirty="0" smtClean="0"/>
              <a:t>FUNCIÓN EJECUTIVA: </a:t>
            </a:r>
            <a:r>
              <a:rPr lang="es-AR" sz="2400" dirty="0" smtClean="0"/>
              <a:t>vinculada con el curso del pensamiento. Los pacientes con afectación de esta área cognitiva suelen presentar: dificultad para iniciar una actividad o llevar a cabo habilidades complejas en el trabajo, en el ocio o en la planificación de planes.</a:t>
            </a:r>
          </a:p>
          <a:p>
            <a:pPr>
              <a:buFont typeface="Wingdings" panose="05000000000000000000" pitchFamily="2" charset="2"/>
              <a:buChar char="Ø"/>
            </a:pPr>
            <a:r>
              <a:rPr lang="es-AR" sz="2400" b="1" i="1" dirty="0" smtClean="0"/>
              <a:t>HABILIDADES VISUESPACIALES: </a:t>
            </a:r>
            <a:r>
              <a:rPr lang="es-AR" sz="2400" dirty="0" smtClean="0"/>
              <a:t>puede manifestarse en la dificultad para usar las manos en actividades que requieren su coordinación (usar teclados, un destornillador o la costura) o para situar objetos en el espacio. No obstante, se suele conservar la capacidad para leer e identificar personas u objetos. </a:t>
            </a:r>
          </a:p>
          <a:p>
            <a:pPr>
              <a:buFont typeface="Wingdings" panose="05000000000000000000" pitchFamily="2" charset="2"/>
              <a:buChar char="Ø"/>
            </a:pPr>
            <a:r>
              <a:rPr lang="es-AR" sz="2400" b="1" i="1" dirty="0" smtClean="0"/>
              <a:t>HABILIDADES EN EL COMPORTAMIENTO SOCIAL: </a:t>
            </a:r>
            <a:r>
              <a:rPr lang="es-AR" sz="2400" dirty="0" smtClean="0"/>
              <a:t>cambios en la personalidad, en las relaciones interpersonales, aislamiento, pérdida del interés para activ. sociales, apatía, etc.</a:t>
            </a:r>
          </a:p>
          <a:p>
            <a:pPr>
              <a:buFont typeface="Wingdings" panose="05000000000000000000" pitchFamily="2" charset="2"/>
              <a:buChar char="Ø"/>
            </a:pPr>
            <a:r>
              <a:rPr lang="es-AR" sz="2400" b="1" i="1" dirty="0" smtClean="0"/>
              <a:t>LENGUAJE: </a:t>
            </a:r>
            <a:r>
              <a:rPr lang="es-AR" sz="2400" dirty="0" smtClean="0"/>
              <a:t>es importante detectar dificultades en la capacidad de identificar, nombrar objetos o personas (anomia), alteraciones en la construcción de frases, en la comprensión, en el uso correcto de formas gramaticales o en el contenido del lenguaje, entre otras. </a:t>
            </a:r>
            <a:endParaRPr lang="es-ES" sz="2400" dirty="0"/>
          </a:p>
        </p:txBody>
      </p:sp>
    </p:spTree>
    <p:extLst>
      <p:ext uri="{BB962C8B-B14F-4D97-AF65-F5344CB8AC3E}">
        <p14:creationId xmlns:p14="http://schemas.microsoft.com/office/powerpoint/2010/main" val="720951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437882" y="-725488"/>
            <a:ext cx="10058400" cy="1450975"/>
          </a:xfrm>
        </p:spPr>
        <p:txBody>
          <a:bodyPr>
            <a:normAutofit/>
          </a:bodyPr>
          <a:lstStyle/>
          <a:p>
            <a:pPr algn="ctr"/>
            <a:r>
              <a:rPr lang="es-AR" sz="3200" b="1" u="sng" dirty="0" smtClean="0"/>
              <a:t>PRUEBAS A REALIZAR CON UN PACIENTE CON DEMENCIA:</a:t>
            </a:r>
            <a:endParaRPr lang="es-ES" sz="3200" b="1" u="sng" dirty="0"/>
          </a:p>
        </p:txBody>
      </p:sp>
      <p:sp>
        <p:nvSpPr>
          <p:cNvPr id="3" name="Marcador de contenido 2"/>
          <p:cNvSpPr>
            <a:spLocks noGrp="1"/>
          </p:cNvSpPr>
          <p:nvPr>
            <p:ph idx="4294967295"/>
          </p:nvPr>
        </p:nvSpPr>
        <p:spPr>
          <a:xfrm>
            <a:off x="103031" y="953038"/>
            <a:ext cx="11408535" cy="5293218"/>
          </a:xfrm>
        </p:spPr>
        <p:txBody>
          <a:bodyPr>
            <a:normAutofit/>
          </a:bodyPr>
          <a:lstStyle/>
          <a:p>
            <a:pPr>
              <a:buFont typeface="Wingdings" panose="05000000000000000000" pitchFamily="2" charset="2"/>
              <a:buChar char="Ø"/>
            </a:pPr>
            <a:r>
              <a:rPr lang="es-AR" sz="2400" dirty="0"/>
              <a:t>P</a:t>
            </a:r>
            <a:r>
              <a:rPr lang="es-AR" sz="2400" dirty="0" smtClean="0"/>
              <a:t>rueba analítica. La misma incluye: función renal y hepática, hemograma, determinación de vitamina B12, ácido fólico y hormonas tiroideas. </a:t>
            </a:r>
          </a:p>
          <a:p>
            <a:pPr>
              <a:buFont typeface="Wingdings" panose="05000000000000000000" pitchFamily="2" charset="2"/>
              <a:buChar char="Ø"/>
            </a:pPr>
            <a:r>
              <a:rPr lang="es-AR" sz="2400" dirty="0" smtClean="0"/>
              <a:t>Las </a:t>
            </a:r>
            <a:r>
              <a:rPr lang="es-AR" sz="2400" i="1" dirty="0" smtClean="0">
                <a:effectLst>
                  <a:outerShdw blurRad="38100" dist="38100" dir="2700000" algn="tl">
                    <a:srgbClr val="000000">
                      <a:alpha val="43137"/>
                    </a:srgbClr>
                  </a:outerShdw>
                </a:effectLst>
              </a:rPr>
              <a:t>pruebas de imagen </a:t>
            </a:r>
            <a:r>
              <a:rPr lang="es-AR" sz="2400" dirty="0" smtClean="0"/>
              <a:t>(ejemplo: electroencefalograma), </a:t>
            </a:r>
            <a:r>
              <a:rPr lang="es-AR" sz="2400" i="1" dirty="0" smtClean="0">
                <a:effectLst>
                  <a:outerShdw blurRad="38100" dist="38100" dir="2700000" algn="tl">
                    <a:srgbClr val="000000">
                      <a:alpha val="43137"/>
                    </a:srgbClr>
                  </a:outerShdw>
                </a:effectLst>
              </a:rPr>
              <a:t>estudios genéticos</a:t>
            </a:r>
            <a:r>
              <a:rPr lang="es-AR" sz="2400" dirty="0" smtClean="0"/>
              <a:t>, o </a:t>
            </a:r>
            <a:r>
              <a:rPr lang="es-AR" sz="2400" i="1" dirty="0" smtClean="0">
                <a:effectLst>
                  <a:outerShdw blurRad="38100" dist="38100" dir="2700000" algn="tl">
                    <a:srgbClr val="000000">
                      <a:alpha val="43137"/>
                    </a:srgbClr>
                  </a:outerShdw>
                </a:effectLst>
              </a:rPr>
              <a:t>determinación de marcadores en el líquido cefalorraquídeo </a:t>
            </a:r>
            <a:r>
              <a:rPr lang="es-AR" sz="2400" dirty="0"/>
              <a:t>(</a:t>
            </a:r>
            <a:r>
              <a:rPr lang="es-AR" sz="2400" dirty="0" smtClean="0"/>
              <a:t>no forman parte del estudio rutinario) sino que tienen sus indicaciones específicas. </a:t>
            </a:r>
          </a:p>
          <a:p>
            <a:pPr>
              <a:buFont typeface="Wingdings" panose="05000000000000000000" pitchFamily="2" charset="2"/>
              <a:buChar char="Ø"/>
            </a:pPr>
            <a:r>
              <a:rPr lang="es-AR" sz="2400" dirty="0" smtClean="0"/>
              <a:t>Las pruebas de imagen se suelen indicar en algunos casos para excluir causas de demencia secundaria y tratable como: hematomas, tumores.</a:t>
            </a:r>
          </a:p>
          <a:p>
            <a:pPr>
              <a:buFont typeface="Wingdings" panose="05000000000000000000" pitchFamily="2" charset="2"/>
              <a:buChar char="Ø"/>
            </a:pPr>
            <a:r>
              <a:rPr lang="es-AR" sz="2400" i="1" dirty="0" smtClean="0">
                <a:effectLst>
                  <a:outerShdw blurRad="38100" dist="38100" dir="2700000" algn="tl">
                    <a:srgbClr val="000000">
                      <a:alpha val="43137"/>
                    </a:srgbClr>
                  </a:outerShdw>
                </a:effectLst>
              </a:rPr>
              <a:t>Las pruebas neuropsicológicas: </a:t>
            </a:r>
            <a:r>
              <a:rPr lang="es-AR" sz="2400" dirty="0" smtClean="0"/>
              <a:t>tienen como objetivo conocer el estado de las diferentes áreas cognitivas. Ofrecen aproximación diagnóstica y permiten establecer la gravedad de la demencia. </a:t>
            </a:r>
          </a:p>
        </p:txBody>
      </p:sp>
    </p:spTree>
    <p:extLst>
      <p:ext uri="{BB962C8B-B14F-4D97-AF65-F5344CB8AC3E}">
        <p14:creationId xmlns:p14="http://schemas.microsoft.com/office/powerpoint/2010/main" val="1308936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idx="4294967295"/>
          </p:nvPr>
        </p:nvSpPr>
        <p:spPr>
          <a:xfrm>
            <a:off x="-437882" y="-725488"/>
            <a:ext cx="10058400" cy="1450975"/>
          </a:xfrm>
        </p:spPr>
        <p:txBody>
          <a:bodyPr>
            <a:normAutofit/>
          </a:bodyPr>
          <a:lstStyle/>
          <a:p>
            <a:pPr algn="ctr"/>
            <a:r>
              <a:rPr lang="es-AR" sz="3200" b="1" u="sng" dirty="0" smtClean="0"/>
              <a:t>PRUEBAS A REALIZAR CON UN PACIENTE CON DEMENCIA:</a:t>
            </a:r>
            <a:endParaRPr lang="es-ES" sz="3200" b="1" u="sng" dirty="0"/>
          </a:p>
        </p:txBody>
      </p:sp>
      <p:sp>
        <p:nvSpPr>
          <p:cNvPr id="3" name="Marcador de contenido 2"/>
          <p:cNvSpPr>
            <a:spLocks noGrp="1"/>
          </p:cNvSpPr>
          <p:nvPr>
            <p:ph idx="4294967295"/>
          </p:nvPr>
        </p:nvSpPr>
        <p:spPr>
          <a:xfrm>
            <a:off x="296214" y="965916"/>
            <a:ext cx="11408535" cy="5293218"/>
          </a:xfrm>
        </p:spPr>
        <p:txBody>
          <a:bodyPr>
            <a:normAutofit/>
          </a:bodyPr>
          <a:lstStyle/>
          <a:p>
            <a:pPr marL="0" indent="0">
              <a:buNone/>
            </a:pPr>
            <a:r>
              <a:rPr lang="es-AR" sz="2400" dirty="0"/>
              <a:t>No existe ninguna prueba específica para el diagnóstico de las demencias mencionadas. En general, existen dos grandes grupos de prueba:</a:t>
            </a:r>
          </a:p>
          <a:p>
            <a:pPr lvl="2">
              <a:buFont typeface="Wingdings" panose="05000000000000000000" pitchFamily="2" charset="2"/>
              <a:buChar char="q"/>
            </a:pPr>
            <a:r>
              <a:rPr lang="es-AR" sz="1800" dirty="0" smtClean="0"/>
              <a:t> </a:t>
            </a:r>
            <a:r>
              <a:rPr lang="es-AR" sz="2400" dirty="0"/>
              <a:t>Los test cognitivos globales (Mini-Mental </a:t>
            </a:r>
            <a:r>
              <a:rPr lang="es-AR" sz="2400" dirty="0" err="1"/>
              <a:t>State</a:t>
            </a:r>
            <a:r>
              <a:rPr lang="es-AR" sz="2400" dirty="0"/>
              <a:t> </a:t>
            </a:r>
            <a:r>
              <a:rPr lang="es-AR" sz="2400" dirty="0" err="1"/>
              <a:t>Examination</a:t>
            </a:r>
            <a:r>
              <a:rPr lang="es-AR" sz="2400" dirty="0"/>
              <a:t> (MMSE</a:t>
            </a:r>
            <a:r>
              <a:rPr lang="es-AR" sz="2400" dirty="0" smtClean="0"/>
              <a:t>).</a:t>
            </a:r>
            <a:endParaRPr lang="es-AR" sz="2400" dirty="0"/>
          </a:p>
          <a:p>
            <a:pPr lvl="2">
              <a:buFont typeface="Wingdings" panose="05000000000000000000" pitchFamily="2" charset="2"/>
              <a:buChar char="q"/>
            </a:pPr>
            <a:r>
              <a:rPr lang="es-AR" sz="2400" dirty="0" smtClean="0"/>
              <a:t>Cuestionario de evaluación clínica clínico de demencia, el Montreal </a:t>
            </a:r>
            <a:r>
              <a:rPr lang="es-AR" sz="2400" dirty="0" err="1" smtClean="0"/>
              <a:t>Cognitive</a:t>
            </a:r>
            <a:r>
              <a:rPr lang="es-AR" sz="2400" dirty="0" smtClean="0"/>
              <a:t> </a:t>
            </a:r>
            <a:r>
              <a:rPr lang="es-AR" sz="2400" dirty="0" err="1" smtClean="0"/>
              <a:t>Assessment</a:t>
            </a:r>
            <a:r>
              <a:rPr lang="es-AR" sz="2400" dirty="0" smtClean="0"/>
              <a:t> (</a:t>
            </a:r>
            <a:r>
              <a:rPr lang="es-AR" sz="2400" dirty="0" err="1" smtClean="0"/>
              <a:t>MoCA</a:t>
            </a:r>
            <a:r>
              <a:rPr lang="es-AR" sz="2400" dirty="0" smtClean="0"/>
              <a:t>).</a:t>
            </a:r>
          </a:p>
          <a:p>
            <a:pPr marL="0" indent="0">
              <a:buNone/>
            </a:pPr>
            <a:r>
              <a:rPr lang="es-AR" sz="2400" dirty="0" smtClean="0"/>
              <a:t>-------------------------------------------------------------------------</a:t>
            </a:r>
          </a:p>
          <a:p>
            <a:pPr marL="0" indent="0">
              <a:buNone/>
            </a:pPr>
            <a:r>
              <a:rPr lang="es-AR" sz="2400" dirty="0" smtClean="0"/>
              <a:t>El Test de los 7 minutos, como también, los más específicos de cada área cognitiva (pueden llevarse a cabo cuando los anteriores han demostrado sospecha de deterioro en alguna: </a:t>
            </a:r>
          </a:p>
          <a:p>
            <a:pPr>
              <a:buFont typeface="Wingdings" panose="05000000000000000000" pitchFamily="2" charset="2"/>
              <a:buChar char="q"/>
            </a:pPr>
            <a:r>
              <a:rPr lang="es-AR" sz="2400" dirty="0" smtClean="0"/>
              <a:t>Test del reloj para la función ejecutiva (también valora la capacidad de razonamiento, planificación y </a:t>
            </a:r>
            <a:r>
              <a:rPr lang="es-AR" sz="2400" dirty="0" err="1" smtClean="0"/>
              <a:t>visuespacial</a:t>
            </a:r>
            <a:r>
              <a:rPr lang="es-AR" sz="2400" dirty="0" smtClean="0"/>
              <a:t>).</a:t>
            </a:r>
          </a:p>
          <a:p>
            <a:pPr>
              <a:buFont typeface="Wingdings" panose="05000000000000000000" pitchFamily="2" charset="2"/>
              <a:buChar char="q"/>
            </a:pPr>
            <a:r>
              <a:rPr lang="es-AR" sz="2400" dirty="0"/>
              <a:t> </a:t>
            </a:r>
            <a:r>
              <a:rPr lang="es-AR" sz="2400" dirty="0" smtClean="0"/>
              <a:t>Las que profundizan más en el área de la memoria, en el lenguaje (fluencia verbal o el de </a:t>
            </a:r>
            <a:r>
              <a:rPr lang="es-AR" sz="2400" dirty="0" err="1" smtClean="0"/>
              <a:t>Wechsler</a:t>
            </a:r>
            <a:r>
              <a:rPr lang="es-AR" sz="2400" dirty="0" smtClean="0"/>
              <a:t> </a:t>
            </a:r>
            <a:r>
              <a:rPr lang="es-AR" sz="2400" dirty="0" err="1" smtClean="0"/>
              <a:t>Memory</a:t>
            </a:r>
            <a:r>
              <a:rPr lang="es-AR" sz="2400" dirty="0" smtClean="0"/>
              <a:t>) o el de comportamiento y síntomas psiquiátricos). </a:t>
            </a:r>
          </a:p>
        </p:txBody>
      </p:sp>
    </p:spTree>
    <p:extLst>
      <p:ext uri="{BB962C8B-B14F-4D97-AF65-F5344CB8AC3E}">
        <p14:creationId xmlns:p14="http://schemas.microsoft.com/office/powerpoint/2010/main" val="2537672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303342" y="2128281"/>
            <a:ext cx="10058400" cy="1450757"/>
          </a:xfrm>
        </p:spPr>
        <p:txBody>
          <a:bodyPr/>
          <a:lstStyle/>
          <a:p>
            <a:pPr algn="ctr"/>
            <a:r>
              <a:rPr lang="es-AR" b="1" u="sng" dirty="0" smtClean="0"/>
              <a:t>TIPOS DE DEMENCIA</a:t>
            </a:r>
            <a:endParaRPr lang="es-ES" u="sng" dirty="0"/>
          </a:p>
        </p:txBody>
      </p:sp>
    </p:spTree>
    <p:extLst>
      <p:ext uri="{BB962C8B-B14F-4D97-AF65-F5344CB8AC3E}">
        <p14:creationId xmlns:p14="http://schemas.microsoft.com/office/powerpoint/2010/main" val="7294562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b="1" dirty="0" smtClean="0"/>
              <a:t>DEMENCIA TIPO ALZHEIMER</a:t>
            </a:r>
            <a:endParaRPr lang="es-ES" b="1" dirty="0"/>
          </a:p>
        </p:txBody>
      </p:sp>
      <p:sp>
        <p:nvSpPr>
          <p:cNvPr id="3" name="Marcador de contenido 2"/>
          <p:cNvSpPr>
            <a:spLocks noGrp="1"/>
          </p:cNvSpPr>
          <p:nvPr>
            <p:ph idx="1"/>
          </p:nvPr>
        </p:nvSpPr>
        <p:spPr>
          <a:xfrm>
            <a:off x="270456" y="1893194"/>
            <a:ext cx="10885224" cy="3975900"/>
          </a:xfrm>
        </p:spPr>
        <p:txBody>
          <a:bodyPr>
            <a:noAutofit/>
          </a:bodyPr>
          <a:lstStyle/>
          <a:p>
            <a:pPr>
              <a:buFont typeface="Wingdings" panose="05000000000000000000" pitchFamily="2" charset="2"/>
              <a:buChar char="v"/>
            </a:pPr>
            <a:r>
              <a:rPr lang="es-ES" sz="2400" dirty="0"/>
              <a:t> </a:t>
            </a:r>
            <a:r>
              <a:rPr lang="es-ES" sz="2400" dirty="0" smtClean="0"/>
              <a:t>Es un </a:t>
            </a:r>
            <a:r>
              <a:rPr lang="es-ES" sz="2400" dirty="0"/>
              <a:t>síndrome adquirido de alteración intelectual, emocional, volitiva </a:t>
            </a:r>
            <a:r>
              <a:rPr lang="es-ES" sz="2400" dirty="0" smtClean="0"/>
              <a:t>y conductual persistentes.</a:t>
            </a:r>
          </a:p>
          <a:p>
            <a:pPr>
              <a:buFont typeface="Wingdings" panose="05000000000000000000" pitchFamily="2" charset="2"/>
              <a:buChar char="v"/>
            </a:pPr>
            <a:r>
              <a:rPr lang="es-ES" sz="2400" dirty="0"/>
              <a:t>C</a:t>
            </a:r>
            <a:r>
              <a:rPr lang="es-ES" sz="2400" dirty="0" smtClean="0"/>
              <a:t>ompromete </a:t>
            </a:r>
            <a:r>
              <a:rPr lang="es-ES" sz="2400" dirty="0"/>
              <a:t>la función de múltiples esferas de la actividad mental </a:t>
            </a:r>
            <a:r>
              <a:rPr lang="es-ES" sz="2400" dirty="0" smtClean="0"/>
              <a:t>tales como </a:t>
            </a:r>
            <a:r>
              <a:rPr lang="es-ES" sz="2400" dirty="0"/>
              <a:t>la memoria, el lenguaje, las habilidades viso espaciales, la afectividad, la personalidad o </a:t>
            </a:r>
            <a:r>
              <a:rPr lang="es-ES" sz="2400" dirty="0" smtClean="0"/>
              <a:t>la cognición</a:t>
            </a:r>
            <a:r>
              <a:rPr lang="es-ES" sz="2400" dirty="0"/>
              <a:t>. </a:t>
            </a:r>
          </a:p>
          <a:p>
            <a:pPr>
              <a:buFont typeface="Wingdings" panose="05000000000000000000" pitchFamily="2" charset="2"/>
              <a:buChar char="v"/>
            </a:pPr>
            <a:r>
              <a:rPr lang="es-ES" sz="2400" dirty="0" smtClean="0"/>
              <a:t>Implica </a:t>
            </a:r>
            <a:r>
              <a:rPr lang="es-ES" sz="2400" dirty="0"/>
              <a:t>un declinar respecto al nivel funcional </a:t>
            </a:r>
            <a:r>
              <a:rPr lang="es-ES" sz="2400" dirty="0" err="1"/>
              <a:t>premórbido</a:t>
            </a:r>
            <a:r>
              <a:rPr lang="es-ES" sz="2400" dirty="0"/>
              <a:t> del paciente. </a:t>
            </a:r>
          </a:p>
          <a:p>
            <a:pPr>
              <a:buFont typeface="Wingdings" panose="05000000000000000000" pitchFamily="2" charset="2"/>
              <a:buChar char="v"/>
            </a:pPr>
            <a:r>
              <a:rPr lang="es-ES" sz="2400" dirty="0" smtClean="0"/>
              <a:t>Conduce </a:t>
            </a:r>
            <a:r>
              <a:rPr lang="es-ES" sz="2400" dirty="0"/>
              <a:t>a </a:t>
            </a:r>
            <a:r>
              <a:rPr lang="es-ES" sz="2400" dirty="0" smtClean="0"/>
              <a:t>un progresivo </a:t>
            </a:r>
            <a:r>
              <a:rPr lang="es-ES" sz="2400" dirty="0"/>
              <a:t>deterioro global, personal y </a:t>
            </a:r>
            <a:r>
              <a:rPr lang="es-ES" sz="2400" dirty="0" smtClean="0"/>
              <a:t>social.</a:t>
            </a:r>
          </a:p>
          <a:p>
            <a:pPr>
              <a:buFont typeface="Wingdings" panose="05000000000000000000" pitchFamily="2" charset="2"/>
              <a:buChar char="v"/>
            </a:pPr>
            <a:r>
              <a:rPr lang="es-AR" sz="2400" b="1" dirty="0" smtClean="0"/>
              <a:t>Es el tipo de demencia más frecuente.</a:t>
            </a:r>
            <a:endParaRPr lang="es-AR" sz="2400" dirty="0" smtClean="0"/>
          </a:p>
          <a:p>
            <a:pPr>
              <a:buFont typeface="Wingdings" panose="05000000000000000000" pitchFamily="2" charset="2"/>
              <a:buChar char="v"/>
            </a:pPr>
            <a:r>
              <a:rPr lang="es-AR" sz="2400" b="1" i="1" dirty="0" smtClean="0"/>
              <a:t>Afecta </a:t>
            </a:r>
            <a:r>
              <a:rPr lang="es-ES" sz="2400" b="1" i="1" dirty="0" smtClean="0"/>
              <a:t>tanto a los pacientes como a sus entornos familiares y sociales.</a:t>
            </a:r>
          </a:p>
        </p:txBody>
      </p:sp>
    </p:spTree>
    <p:extLst>
      <p:ext uri="{BB962C8B-B14F-4D97-AF65-F5344CB8AC3E}">
        <p14:creationId xmlns:p14="http://schemas.microsoft.com/office/powerpoint/2010/main" val="2237929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b="1" dirty="0" smtClean="0"/>
              <a:t>DEMENCIA TIPO ALZHEIMER</a:t>
            </a:r>
            <a:endParaRPr lang="es-ES" b="1" dirty="0"/>
          </a:p>
        </p:txBody>
      </p:sp>
      <p:sp>
        <p:nvSpPr>
          <p:cNvPr id="3" name="Marcador de contenido 2"/>
          <p:cNvSpPr>
            <a:spLocks noGrp="1"/>
          </p:cNvSpPr>
          <p:nvPr>
            <p:ph idx="1"/>
          </p:nvPr>
        </p:nvSpPr>
        <p:spPr>
          <a:xfrm>
            <a:off x="270456" y="1893194"/>
            <a:ext cx="10885224" cy="3975900"/>
          </a:xfrm>
        </p:spPr>
        <p:txBody>
          <a:bodyPr>
            <a:noAutofit/>
          </a:bodyPr>
          <a:lstStyle/>
          <a:p>
            <a:pPr>
              <a:buFont typeface="Wingdings" panose="05000000000000000000" pitchFamily="2" charset="2"/>
              <a:buChar char="v"/>
            </a:pPr>
            <a:r>
              <a:rPr lang="es-AR" sz="2400" dirty="0" smtClean="0"/>
              <a:t>Son frecuentes los cambios de personalidad en las fases iniciales: apatía, humor deprimido o desinterés.</a:t>
            </a:r>
          </a:p>
          <a:p>
            <a:pPr>
              <a:buFont typeface="Wingdings" panose="05000000000000000000" pitchFamily="2" charset="2"/>
              <a:buChar char="v"/>
            </a:pPr>
            <a:r>
              <a:rPr lang="es-AR" sz="2400" dirty="0" smtClean="0"/>
              <a:t>Los síntomas psicóticos suelen aparecer en fases más avanzadas. </a:t>
            </a:r>
            <a:endParaRPr lang="es-ES" sz="2400" dirty="0"/>
          </a:p>
        </p:txBody>
      </p:sp>
    </p:spTree>
    <p:extLst>
      <p:ext uri="{BB962C8B-B14F-4D97-AF65-F5344CB8AC3E}">
        <p14:creationId xmlns:p14="http://schemas.microsoft.com/office/powerpoint/2010/main" val="15479346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80304" y="360609"/>
            <a:ext cx="11565228" cy="5563674"/>
          </a:xfrm>
        </p:spPr>
        <p:txBody>
          <a:bodyPr>
            <a:normAutofit fontScale="32500" lnSpcReduction="20000"/>
          </a:bodyPr>
          <a:lstStyle/>
          <a:p>
            <a:pPr marL="0" indent="0">
              <a:buNone/>
            </a:pPr>
            <a:r>
              <a:rPr lang="es-AR" sz="9800" u="sng" dirty="0" smtClean="0"/>
              <a:t>FACTORES DE RIESGO:</a:t>
            </a:r>
          </a:p>
          <a:p>
            <a:pPr marL="0" indent="0">
              <a:buNone/>
            </a:pPr>
            <a:endParaRPr lang="es-AR" dirty="0"/>
          </a:p>
          <a:p>
            <a:pPr>
              <a:buFont typeface="Wingdings" panose="05000000000000000000" pitchFamily="2" charset="2"/>
              <a:buChar char="§"/>
            </a:pPr>
            <a:r>
              <a:rPr lang="es-ES" sz="7400" dirty="0" smtClean="0"/>
              <a:t>Genotipo </a:t>
            </a:r>
            <a:r>
              <a:rPr lang="es-ES" sz="7400" dirty="0"/>
              <a:t>APOE-e4.</a:t>
            </a:r>
          </a:p>
          <a:p>
            <a:pPr>
              <a:buFont typeface="Wingdings" panose="05000000000000000000" pitchFamily="2" charset="2"/>
              <a:buChar char="§"/>
            </a:pPr>
            <a:r>
              <a:rPr lang="es-ES" sz="7400" dirty="0"/>
              <a:t>E</a:t>
            </a:r>
            <a:r>
              <a:rPr lang="es-ES" sz="7400" dirty="0" smtClean="0"/>
              <a:t>mpleo </a:t>
            </a:r>
            <a:r>
              <a:rPr lang="es-ES" sz="7400" dirty="0"/>
              <a:t>de estrógenos equinos en combinación con </a:t>
            </a:r>
            <a:r>
              <a:rPr lang="es-ES" sz="7400" dirty="0" err="1"/>
              <a:t>metilprogesterona</a:t>
            </a:r>
            <a:r>
              <a:rPr lang="es-ES" sz="7400" dirty="0"/>
              <a:t>.</a:t>
            </a:r>
          </a:p>
          <a:p>
            <a:pPr>
              <a:buFont typeface="Wingdings" panose="05000000000000000000" pitchFamily="2" charset="2"/>
              <a:buChar char="§"/>
            </a:pPr>
            <a:r>
              <a:rPr lang="es-ES" sz="7400" dirty="0" smtClean="0"/>
              <a:t>Algunos </a:t>
            </a:r>
            <a:r>
              <a:rPr lang="es-ES" sz="7400" dirty="0"/>
              <a:t>antiinflamatorios no esteroideos.</a:t>
            </a:r>
          </a:p>
          <a:p>
            <a:pPr>
              <a:buFont typeface="Wingdings" panose="05000000000000000000" pitchFamily="2" charset="2"/>
              <a:buChar char="§"/>
            </a:pPr>
            <a:r>
              <a:rPr lang="es-ES" sz="7400" dirty="0" smtClean="0"/>
              <a:t>Trastorno </a:t>
            </a:r>
            <a:r>
              <a:rPr lang="es-ES" sz="7400" dirty="0"/>
              <a:t>depresivo.</a:t>
            </a:r>
          </a:p>
          <a:p>
            <a:pPr>
              <a:buFont typeface="Wingdings" panose="05000000000000000000" pitchFamily="2" charset="2"/>
              <a:buChar char="§"/>
            </a:pPr>
            <a:r>
              <a:rPr lang="es-ES" sz="7400" dirty="0" smtClean="0"/>
              <a:t>Diabetes </a:t>
            </a:r>
            <a:r>
              <a:rPr lang="es-ES" sz="7400" dirty="0"/>
              <a:t>mellitus.</a:t>
            </a:r>
          </a:p>
          <a:p>
            <a:pPr>
              <a:buFont typeface="Wingdings" panose="05000000000000000000" pitchFamily="2" charset="2"/>
              <a:buChar char="§"/>
            </a:pPr>
            <a:r>
              <a:rPr lang="es-ES" sz="7400" dirty="0" err="1" smtClean="0"/>
              <a:t>Hiperlipemia</a:t>
            </a:r>
            <a:r>
              <a:rPr lang="es-ES" sz="7400" dirty="0" smtClean="0"/>
              <a:t> </a:t>
            </a:r>
            <a:r>
              <a:rPr lang="es-ES" sz="7400" dirty="0"/>
              <a:t>del adulto.</a:t>
            </a:r>
          </a:p>
          <a:p>
            <a:pPr>
              <a:buFont typeface="Wingdings" panose="05000000000000000000" pitchFamily="2" charset="2"/>
              <a:buChar char="§"/>
            </a:pPr>
            <a:r>
              <a:rPr lang="es-ES" sz="7400" dirty="0" smtClean="0"/>
              <a:t>Daño </a:t>
            </a:r>
            <a:r>
              <a:rPr lang="es-ES" sz="7400" dirty="0"/>
              <a:t>cerebral traumático en varones.</a:t>
            </a:r>
          </a:p>
          <a:p>
            <a:pPr>
              <a:buFont typeface="Wingdings" panose="05000000000000000000" pitchFamily="2" charset="2"/>
              <a:buChar char="§"/>
            </a:pPr>
            <a:r>
              <a:rPr lang="es-ES" sz="7400" dirty="0" smtClean="0"/>
              <a:t>Exposición </a:t>
            </a:r>
            <a:r>
              <a:rPr lang="es-ES" sz="7400" dirty="0"/>
              <a:t>a pesticidas.</a:t>
            </a:r>
          </a:p>
          <a:p>
            <a:pPr>
              <a:buFont typeface="Wingdings" panose="05000000000000000000" pitchFamily="2" charset="2"/>
              <a:buChar char="§"/>
            </a:pPr>
            <a:r>
              <a:rPr lang="es-ES" sz="7400" dirty="0" smtClean="0"/>
              <a:t>Personas </a:t>
            </a:r>
            <a:r>
              <a:rPr lang="es-ES" sz="7400" dirty="0"/>
              <a:t>que nunca han estado casadas, con bajo soporte social.</a:t>
            </a:r>
          </a:p>
          <a:p>
            <a:pPr>
              <a:buFont typeface="Wingdings" panose="05000000000000000000" pitchFamily="2" charset="2"/>
              <a:buChar char="§"/>
            </a:pPr>
            <a:r>
              <a:rPr lang="es-ES" sz="7400" dirty="0" smtClean="0"/>
              <a:t>Tabaquismo </a:t>
            </a:r>
            <a:r>
              <a:rPr lang="es-ES" sz="7400" dirty="0"/>
              <a:t>activo.</a:t>
            </a:r>
          </a:p>
        </p:txBody>
      </p:sp>
    </p:spTree>
    <p:extLst>
      <p:ext uri="{BB962C8B-B14F-4D97-AF65-F5344CB8AC3E}">
        <p14:creationId xmlns:p14="http://schemas.microsoft.com/office/powerpoint/2010/main" val="12467302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218941" y="339078"/>
            <a:ext cx="11153104" cy="5804145"/>
          </a:xfrm>
        </p:spPr>
        <p:txBody>
          <a:bodyPr/>
          <a:lstStyle/>
          <a:p>
            <a:r>
              <a:rPr lang="es-ES" sz="3200" u="sng" dirty="0" smtClean="0"/>
              <a:t>FACTORES DE PROTECCIÓN-PREVENCIÓN:</a:t>
            </a:r>
          </a:p>
          <a:p>
            <a:endParaRPr lang="es-ES" b="1" u="sng" dirty="0" smtClean="0"/>
          </a:p>
          <a:p>
            <a:pPr>
              <a:buFont typeface="Wingdings" panose="05000000000000000000" pitchFamily="2" charset="2"/>
              <a:buChar char="§"/>
            </a:pPr>
            <a:r>
              <a:rPr lang="es-ES" sz="2400" dirty="0"/>
              <a:t>Dieta mediterránea</a:t>
            </a:r>
            <a:r>
              <a:rPr lang="es-ES" sz="2400" dirty="0" smtClean="0"/>
              <a:t>.</a:t>
            </a:r>
          </a:p>
          <a:p>
            <a:pPr>
              <a:buFont typeface="Wingdings" panose="05000000000000000000" pitchFamily="2" charset="2"/>
              <a:buChar char="§"/>
            </a:pPr>
            <a:r>
              <a:rPr lang="es-ES" sz="2400" dirty="0" smtClean="0"/>
              <a:t> </a:t>
            </a:r>
            <a:r>
              <a:rPr lang="es-ES" sz="2400" dirty="0"/>
              <a:t>Acido </a:t>
            </a:r>
            <a:r>
              <a:rPr lang="es-ES" sz="2400" dirty="0" smtClean="0"/>
              <a:t>fólico.</a:t>
            </a:r>
          </a:p>
          <a:p>
            <a:pPr>
              <a:buFont typeface="Wingdings" panose="05000000000000000000" pitchFamily="2" charset="2"/>
              <a:buChar char="§"/>
            </a:pPr>
            <a:r>
              <a:rPr lang="es-ES" sz="2400" dirty="0" err="1" smtClean="0"/>
              <a:t>Estatinas</a:t>
            </a:r>
            <a:r>
              <a:rPr lang="es-ES" sz="2400" dirty="0" smtClean="0"/>
              <a:t>.</a:t>
            </a:r>
          </a:p>
          <a:p>
            <a:pPr>
              <a:buFont typeface="Wingdings" panose="05000000000000000000" pitchFamily="2" charset="2"/>
              <a:buChar char="§"/>
            </a:pPr>
            <a:r>
              <a:rPr lang="es-ES" sz="2400" dirty="0" smtClean="0"/>
              <a:t>Niveles </a:t>
            </a:r>
            <a:r>
              <a:rPr lang="es-ES" sz="2400" dirty="0"/>
              <a:t>educativos elevados</a:t>
            </a:r>
            <a:r>
              <a:rPr lang="es-ES" sz="2400" dirty="0" smtClean="0"/>
              <a:t>.</a:t>
            </a:r>
          </a:p>
          <a:p>
            <a:pPr>
              <a:buFont typeface="Wingdings" panose="05000000000000000000" pitchFamily="2" charset="2"/>
              <a:buChar char="§"/>
            </a:pPr>
            <a:r>
              <a:rPr lang="es-ES" sz="2400" dirty="0" smtClean="0"/>
              <a:t>Ingesta </a:t>
            </a:r>
            <a:r>
              <a:rPr lang="es-ES" sz="2400" dirty="0"/>
              <a:t>de alcohol (de leve a moderada</a:t>
            </a:r>
            <a:r>
              <a:rPr lang="es-ES" sz="2400" dirty="0" smtClean="0"/>
              <a:t>).</a:t>
            </a:r>
          </a:p>
          <a:p>
            <a:pPr>
              <a:buFont typeface="Wingdings" panose="05000000000000000000" pitchFamily="2" charset="2"/>
              <a:buChar char="§"/>
            </a:pPr>
            <a:r>
              <a:rPr lang="es-ES" sz="2400" dirty="0" smtClean="0"/>
              <a:t>Mantenerse </a:t>
            </a:r>
            <a:r>
              <a:rPr lang="es-ES" sz="2400" dirty="0"/>
              <a:t>intelectualmente </a:t>
            </a:r>
            <a:r>
              <a:rPr lang="es-ES" sz="2400" dirty="0" smtClean="0"/>
              <a:t>productivo.</a:t>
            </a:r>
          </a:p>
          <a:p>
            <a:pPr>
              <a:buFont typeface="Wingdings" panose="05000000000000000000" pitchFamily="2" charset="2"/>
              <a:buChar char="§"/>
            </a:pPr>
            <a:r>
              <a:rPr lang="es-ES" sz="2400" dirty="0" smtClean="0"/>
              <a:t>Ejercicio </a:t>
            </a:r>
            <a:r>
              <a:rPr lang="es-ES" sz="2400" dirty="0"/>
              <a:t>físico (de moderado a intenso).</a:t>
            </a:r>
          </a:p>
        </p:txBody>
      </p:sp>
    </p:spTree>
    <p:extLst>
      <p:ext uri="{BB962C8B-B14F-4D97-AF65-F5344CB8AC3E}">
        <p14:creationId xmlns:p14="http://schemas.microsoft.com/office/powerpoint/2010/main" val="31596395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257576" y="223167"/>
            <a:ext cx="10985679" cy="6164754"/>
          </a:xfrm>
        </p:spPr>
        <p:txBody>
          <a:bodyPr>
            <a:normAutofit fontScale="92500" lnSpcReduction="20000"/>
          </a:bodyPr>
          <a:lstStyle/>
          <a:p>
            <a:r>
              <a:rPr lang="es-ES" sz="3200" u="sng" dirty="0" smtClean="0"/>
              <a:t>CARACTERÍSTICAS CLÍNICAS</a:t>
            </a:r>
          </a:p>
          <a:p>
            <a:pPr algn="ctr"/>
            <a:r>
              <a:rPr lang="es-ES" sz="3200" b="1" u="sng" dirty="0" smtClean="0"/>
              <a:t>FASES DE LA ENFERMEDAD:</a:t>
            </a:r>
          </a:p>
          <a:p>
            <a:pPr algn="just"/>
            <a:r>
              <a:rPr lang="es-AR" sz="2400" b="1" i="1" dirty="0" smtClean="0"/>
              <a:t>1) FASE INICIAL: </a:t>
            </a:r>
            <a:r>
              <a:rPr lang="es-ES" sz="2400" dirty="0"/>
              <a:t>puede durar unos dos años y en ella suelen aparecer fallos en </a:t>
            </a:r>
            <a:r>
              <a:rPr lang="es-ES" sz="2400" dirty="0" smtClean="0"/>
              <a:t>la memoria </a:t>
            </a:r>
            <a:r>
              <a:rPr lang="es-ES" sz="2400" dirty="0"/>
              <a:t>reciente, desinterés, humor deprimido, cambios en la personalidad, episodios leves </a:t>
            </a:r>
            <a:r>
              <a:rPr lang="es-ES" sz="2400" dirty="0" smtClean="0"/>
              <a:t>de desorientación </a:t>
            </a:r>
            <a:r>
              <a:rPr lang="es-ES" sz="2400" dirty="0"/>
              <a:t>y falta de adaptación a situaciones nuevas. En esta fase </a:t>
            </a:r>
            <a:r>
              <a:rPr lang="es-ES" sz="2400" dirty="0" smtClean="0"/>
              <a:t>es difícil </a:t>
            </a:r>
            <a:r>
              <a:rPr lang="es-ES" sz="2400" dirty="0"/>
              <a:t>diagnosticar la DTA</a:t>
            </a:r>
            <a:r>
              <a:rPr lang="es-ES" sz="2400" dirty="0" smtClean="0"/>
              <a:t>.</a:t>
            </a:r>
          </a:p>
          <a:p>
            <a:pPr algn="just"/>
            <a:endParaRPr lang="es-AR" sz="2400" dirty="0"/>
          </a:p>
          <a:p>
            <a:pPr algn="just"/>
            <a:r>
              <a:rPr lang="es-AR" sz="2400" b="1" i="1" dirty="0" smtClean="0"/>
              <a:t>2) FASE INTERMEDIA</a:t>
            </a:r>
            <a:r>
              <a:rPr lang="es-AR" sz="2400" dirty="0" smtClean="0"/>
              <a:t>: </a:t>
            </a:r>
            <a:r>
              <a:rPr lang="es-ES" sz="2400" dirty="0"/>
              <a:t>puede desarrollarse durante 3-5 años. El detrimento de la memoria es </a:t>
            </a:r>
            <a:r>
              <a:rPr lang="es-ES" sz="2400" dirty="0" smtClean="0"/>
              <a:t>más comprometido </a:t>
            </a:r>
            <a:r>
              <a:rPr lang="es-ES" sz="2400" dirty="0"/>
              <a:t>y afecta no solo a la memoria reciente sino también a la remota. Emergen alteraciones </a:t>
            </a:r>
            <a:r>
              <a:rPr lang="es-ES" sz="2400" dirty="0" smtClean="0"/>
              <a:t>del lenguaje</a:t>
            </a:r>
            <a:r>
              <a:rPr lang="es-ES" sz="2400" dirty="0"/>
              <a:t>, la escritura, la lectura, el cálculo, apraxias y agnosias. puede desarrollarse durante 3-5 años. </a:t>
            </a:r>
            <a:r>
              <a:rPr lang="es-ES" sz="2400" dirty="0" smtClean="0"/>
              <a:t>Muestra dificultad </a:t>
            </a:r>
            <a:r>
              <a:rPr lang="es-ES" sz="2400" dirty="0"/>
              <a:t>con el aseo, el vestir o la comida. Pueden aparecer síntomas psicóticos. En esta fase el </a:t>
            </a:r>
            <a:r>
              <a:rPr lang="es-ES" sz="2400" dirty="0" smtClean="0"/>
              <a:t>paciente tiene </a:t>
            </a:r>
            <a:r>
              <a:rPr lang="es-ES" sz="2400" dirty="0"/>
              <a:t>dificultad para mantener sus relaciones sociales y es incapaz de mantener una discusión </a:t>
            </a:r>
            <a:r>
              <a:rPr lang="es-ES" sz="2400" dirty="0" smtClean="0"/>
              <a:t>coherente sobre </a:t>
            </a:r>
            <a:r>
              <a:rPr lang="es-ES" sz="2400" dirty="0"/>
              <a:t>un problema</a:t>
            </a:r>
            <a:r>
              <a:rPr lang="es-ES" sz="2400" dirty="0" smtClean="0"/>
              <a:t>.</a:t>
            </a:r>
          </a:p>
          <a:p>
            <a:pPr algn="just"/>
            <a:endParaRPr lang="es-AR" sz="2400" dirty="0"/>
          </a:p>
          <a:p>
            <a:pPr algn="just"/>
            <a:r>
              <a:rPr lang="es-AR" sz="2400" b="1" i="1" dirty="0" smtClean="0"/>
              <a:t>3) FASE TERMINAL: </a:t>
            </a:r>
            <a:r>
              <a:rPr lang="es-ES" sz="2400" dirty="0"/>
              <a:t>(demencia grave) el enfermo es incapaz de andar, se inmoviliza, se hace </a:t>
            </a:r>
            <a:r>
              <a:rPr lang="es-ES" sz="2400" dirty="0" smtClean="0"/>
              <a:t>incontinente y </a:t>
            </a:r>
            <a:r>
              <a:rPr lang="es-ES" sz="2400" dirty="0"/>
              <a:t>no puede ejecutar ninguna actividad de la vida diaria. El lenguaje se hace ininteligible o </a:t>
            </a:r>
            <a:r>
              <a:rPr lang="es-ES" sz="2400" dirty="0" smtClean="0"/>
              <a:t>presenta mutismo</a:t>
            </a:r>
            <a:r>
              <a:rPr lang="es-ES" sz="2400" dirty="0"/>
              <a:t>. A </a:t>
            </a:r>
            <a:r>
              <a:rPr lang="es-ES" sz="2400" dirty="0" smtClean="0"/>
              <a:t>veces, </a:t>
            </a:r>
            <a:r>
              <a:rPr lang="es-ES" sz="2400" dirty="0"/>
              <a:t>se produce disfagia y hay riesgos de neumonías, deshidratación, malnutrición y </a:t>
            </a:r>
            <a:r>
              <a:rPr lang="es-ES" sz="2400" dirty="0" smtClean="0"/>
              <a:t>úlceras por </a:t>
            </a:r>
            <a:r>
              <a:rPr lang="es-ES" sz="2400" dirty="0"/>
              <a:t>presión. Los enfermos pueden permanecer en cama y suelen fallecer de </a:t>
            </a:r>
            <a:r>
              <a:rPr lang="es-ES" sz="2400" dirty="0" smtClean="0"/>
              <a:t>otra infección/complicación </a:t>
            </a:r>
            <a:r>
              <a:rPr lang="es-ES" sz="2400" dirty="0"/>
              <a:t>intercurrente.</a:t>
            </a:r>
            <a:endParaRPr lang="es-ES" sz="2400" dirty="0" smtClean="0"/>
          </a:p>
        </p:txBody>
      </p:sp>
    </p:spTree>
    <p:extLst>
      <p:ext uri="{BB962C8B-B14F-4D97-AF65-F5344CB8AC3E}">
        <p14:creationId xmlns:p14="http://schemas.microsoft.com/office/powerpoint/2010/main" val="21112380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80303" y="339077"/>
            <a:ext cx="11037195" cy="5739751"/>
          </a:xfrm>
        </p:spPr>
        <p:txBody>
          <a:bodyPr>
            <a:normAutofit/>
          </a:bodyPr>
          <a:lstStyle/>
          <a:p>
            <a:r>
              <a:rPr lang="es-ES" sz="3200" u="sng" dirty="0" smtClean="0"/>
              <a:t>PRUEBA NEUROLÓGICA:</a:t>
            </a:r>
          </a:p>
          <a:p>
            <a:pPr marL="0" indent="0">
              <a:buNone/>
            </a:pPr>
            <a:endParaRPr lang="es-AR" dirty="0"/>
          </a:p>
          <a:p>
            <a:pPr algn="ctr">
              <a:buFont typeface="Wingdings" panose="05000000000000000000" pitchFamily="2" charset="2"/>
              <a:buChar char="v"/>
            </a:pPr>
            <a:r>
              <a:rPr lang="es-AR" sz="2400" u="sng" dirty="0" smtClean="0"/>
              <a:t>El </a:t>
            </a:r>
            <a:r>
              <a:rPr lang="es-AR" sz="2400" u="sng" dirty="0"/>
              <a:t>test mini-mental o Mini-Mental </a:t>
            </a:r>
            <a:r>
              <a:rPr lang="es-AR" sz="2400" u="sng" dirty="0" err="1"/>
              <a:t>State</a:t>
            </a:r>
            <a:r>
              <a:rPr lang="es-AR" sz="2400" u="sng" dirty="0"/>
              <a:t> </a:t>
            </a:r>
            <a:r>
              <a:rPr lang="es-AR" sz="2400" u="sng" dirty="0" err="1"/>
              <a:t>Examination</a:t>
            </a:r>
            <a:r>
              <a:rPr lang="es-AR" sz="2400" u="sng" dirty="0"/>
              <a:t> (MMSE</a:t>
            </a:r>
            <a:r>
              <a:rPr lang="es-AR" sz="2400" u="sng" dirty="0" smtClean="0"/>
              <a:t>)</a:t>
            </a:r>
          </a:p>
          <a:p>
            <a:pPr marL="0" indent="0">
              <a:buNone/>
            </a:pPr>
            <a:r>
              <a:rPr lang="es-AR" sz="2400" dirty="0" smtClean="0"/>
              <a:t>Se caracteriza por ser un test rápido, de fácil interpretación y validado en Español. </a:t>
            </a:r>
          </a:p>
          <a:p>
            <a:pPr marL="0" indent="0">
              <a:buNone/>
            </a:pPr>
            <a:r>
              <a:rPr lang="es-AR" sz="2400" dirty="0" smtClean="0"/>
              <a:t>Permite evaluar aspectos de la esfera cognitiva (memoria, orientación, lenguaje, habilidades o atención).</a:t>
            </a:r>
          </a:p>
          <a:p>
            <a:pPr marL="0" indent="0">
              <a:buNone/>
            </a:pPr>
            <a:r>
              <a:rPr lang="es-AR" sz="2400" dirty="0" smtClean="0"/>
              <a:t>Para su realización y valoración se requieren 10 min aprox.</a:t>
            </a:r>
          </a:p>
          <a:p>
            <a:pPr marL="0" indent="0">
              <a:buNone/>
            </a:pPr>
            <a:r>
              <a:rPr lang="es-AR" sz="2400" dirty="0" smtClean="0"/>
              <a:t>La puntuación máxima es 30: una puntuación entre 25 y 30 es considerada normal y una puntuación de 24 o menos sugiere deterioro cognitivo. </a:t>
            </a:r>
            <a:endParaRPr lang="es-ES" sz="2400" dirty="0" smtClean="0"/>
          </a:p>
        </p:txBody>
      </p:sp>
    </p:spTree>
    <p:extLst>
      <p:ext uri="{BB962C8B-B14F-4D97-AF65-F5344CB8AC3E}">
        <p14:creationId xmlns:p14="http://schemas.microsoft.com/office/powerpoint/2010/main" val="21368057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La demencia se define como…</a:t>
            </a:r>
            <a:endParaRPr lang="es-ES" dirty="0"/>
          </a:p>
        </p:txBody>
      </p:sp>
      <p:sp>
        <p:nvSpPr>
          <p:cNvPr id="3" name="Marcador de contenido 2"/>
          <p:cNvSpPr>
            <a:spLocks noGrp="1"/>
          </p:cNvSpPr>
          <p:nvPr>
            <p:ph idx="1"/>
          </p:nvPr>
        </p:nvSpPr>
        <p:spPr/>
        <p:txBody>
          <a:bodyPr>
            <a:normAutofit/>
          </a:bodyPr>
          <a:lstStyle/>
          <a:p>
            <a:r>
              <a:rPr lang="es-AR" dirty="0" smtClean="0"/>
              <a:t>El </a:t>
            </a:r>
            <a:r>
              <a:rPr lang="es-AR" b="1" dirty="0" smtClean="0"/>
              <a:t>deterioro progresivo </a:t>
            </a:r>
            <a:r>
              <a:rPr lang="es-AR" dirty="0" smtClean="0"/>
              <a:t>de las FUNCIONES COGNITIVAS y como consecuencia afectar de forma suficiente la capacidad de independencia de la persona en las esferas sociales, como así también</a:t>
            </a:r>
            <a:r>
              <a:rPr lang="es-AR" dirty="0"/>
              <a:t>, laborales (</a:t>
            </a:r>
            <a:r>
              <a:rPr lang="es-AR" dirty="0" err="1"/>
              <a:t>Sorbi</a:t>
            </a:r>
            <a:r>
              <a:rPr lang="es-AR" dirty="0"/>
              <a:t> S, 2012; </a:t>
            </a:r>
            <a:r>
              <a:rPr lang="es-AR" dirty="0" err="1"/>
              <a:t>Galasko</a:t>
            </a:r>
            <a:r>
              <a:rPr lang="es-AR" dirty="0"/>
              <a:t> D, 2013; </a:t>
            </a:r>
            <a:r>
              <a:rPr lang="es-AR" dirty="0" err="1"/>
              <a:t>Snowden</a:t>
            </a:r>
            <a:r>
              <a:rPr lang="es-AR" dirty="0"/>
              <a:t> JS, 2011</a:t>
            </a:r>
            <a:r>
              <a:rPr lang="es-AR" dirty="0" smtClean="0"/>
              <a:t>).</a:t>
            </a:r>
          </a:p>
          <a:p>
            <a:endParaRPr lang="es-AR" dirty="0"/>
          </a:p>
          <a:p>
            <a:pPr>
              <a:buFont typeface="Wingdings" panose="05000000000000000000" pitchFamily="2" charset="2"/>
              <a:buChar char="v"/>
            </a:pPr>
            <a:r>
              <a:rPr lang="es-AR" dirty="0" smtClean="0"/>
              <a:t>Por lo general, se acompaña con ALTERACIONES en el humor, el comportamiento y en la personalidad.</a:t>
            </a:r>
            <a:endParaRPr lang="es-AR" dirty="0"/>
          </a:p>
          <a:p>
            <a:pPr>
              <a:buFont typeface="Wingdings" panose="05000000000000000000" pitchFamily="2" charset="2"/>
              <a:buChar char="v"/>
            </a:pPr>
            <a:r>
              <a:rPr lang="es-AR" dirty="0" smtClean="0"/>
              <a:t> Su principal </a:t>
            </a:r>
            <a:r>
              <a:rPr lang="es-AR" b="1" u="sng" dirty="0" smtClean="0"/>
              <a:t>factor de riesgo</a:t>
            </a:r>
            <a:r>
              <a:rPr lang="es-AR" dirty="0" smtClean="0"/>
              <a:t> es la edad: afecta a cerca del 6% de la población mayor de 65 años. </a:t>
            </a:r>
          </a:p>
          <a:p>
            <a:pPr>
              <a:buFont typeface="Wingdings" panose="05000000000000000000" pitchFamily="2" charset="2"/>
              <a:buChar char="v"/>
            </a:pPr>
            <a:r>
              <a:rPr lang="es-ES" dirty="0"/>
              <a:t>En la </a:t>
            </a:r>
            <a:r>
              <a:rPr lang="es-ES" dirty="0" smtClean="0"/>
              <a:t>actualidad, </a:t>
            </a:r>
            <a:r>
              <a:rPr lang="es-ES" dirty="0"/>
              <a:t>se conoce que los </a:t>
            </a:r>
            <a:r>
              <a:rPr lang="es-ES" dirty="0" smtClean="0"/>
              <a:t>principales tipos </a:t>
            </a:r>
            <a:r>
              <a:rPr lang="es-ES" dirty="0"/>
              <a:t>de demencia comparten alteraciones similares en su </a:t>
            </a:r>
            <a:r>
              <a:rPr lang="es-ES" dirty="0" err="1"/>
              <a:t>neuro</a:t>
            </a:r>
            <a:r>
              <a:rPr lang="es-ES" dirty="0"/>
              <a:t> e histopatología y con frecuencia </a:t>
            </a:r>
            <a:r>
              <a:rPr lang="es-ES" dirty="0" smtClean="0"/>
              <a:t>son más </a:t>
            </a:r>
            <a:r>
              <a:rPr lang="es-ES" dirty="0"/>
              <a:t>comunes las formas mixtas que las entidades </a:t>
            </a:r>
            <a:r>
              <a:rPr lang="es-ES" dirty="0" smtClean="0"/>
              <a:t>puras.</a:t>
            </a:r>
            <a:endParaRPr lang="es-ES" dirty="0"/>
          </a:p>
        </p:txBody>
      </p:sp>
    </p:spTree>
    <p:extLst>
      <p:ext uri="{BB962C8B-B14F-4D97-AF65-F5344CB8AC3E}">
        <p14:creationId xmlns:p14="http://schemas.microsoft.com/office/powerpoint/2010/main" val="41613521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41667" y="313319"/>
            <a:ext cx="11410682" cy="5778388"/>
          </a:xfrm>
        </p:spPr>
        <p:txBody>
          <a:bodyPr>
            <a:noAutofit/>
          </a:bodyPr>
          <a:lstStyle/>
          <a:p>
            <a:r>
              <a:rPr lang="es-ES" sz="3200" u="sng" dirty="0" smtClean="0"/>
              <a:t>¿CÓMO SE DIAGNOSTÍCA DTA?:</a:t>
            </a:r>
            <a:endParaRPr lang="es-ES" sz="3200" dirty="0" smtClean="0"/>
          </a:p>
          <a:p>
            <a:pPr marL="0" indent="0">
              <a:buNone/>
            </a:pPr>
            <a:r>
              <a:rPr lang="es-ES" sz="2400" dirty="0" smtClean="0"/>
              <a:t>Pueden </a:t>
            </a:r>
            <a:r>
              <a:rPr lang="es-ES" sz="2400" dirty="0"/>
              <a:t>utilizarse los criterios DSM-IV-TR, que para el diagnóstico de DTA son los siguientes</a:t>
            </a:r>
            <a:r>
              <a:rPr lang="es-ES" sz="2400" dirty="0" smtClean="0"/>
              <a:t>:</a:t>
            </a:r>
            <a:endParaRPr lang="es-AR" sz="2400" dirty="0"/>
          </a:p>
          <a:p>
            <a:pPr marL="0" indent="0">
              <a:buNone/>
            </a:pPr>
            <a:r>
              <a:rPr lang="es-ES" sz="2400" b="1" u="sng" dirty="0"/>
              <a:t>A. La presencia de los múltiples déficit cognoscitivos se manifiesta por</a:t>
            </a:r>
            <a:r>
              <a:rPr lang="es-ES" sz="2400" b="1" u="sng" dirty="0" smtClean="0"/>
              <a:t>:</a:t>
            </a:r>
            <a:endParaRPr lang="es-ES" sz="2400" dirty="0" smtClean="0"/>
          </a:p>
          <a:p>
            <a:pPr marL="0" indent="0">
              <a:buNone/>
            </a:pPr>
            <a:r>
              <a:rPr lang="es-ES" sz="2400" b="1" dirty="0" smtClean="0">
                <a:solidFill>
                  <a:schemeClr val="accent1">
                    <a:lumMod val="60000"/>
                    <a:lumOff val="40000"/>
                  </a:schemeClr>
                </a:solidFill>
              </a:rPr>
              <a:t>1. Deterioro </a:t>
            </a:r>
            <a:r>
              <a:rPr lang="es-ES" sz="2400" b="1" dirty="0">
                <a:solidFill>
                  <a:schemeClr val="accent1">
                    <a:lumMod val="60000"/>
                    <a:lumOff val="40000"/>
                  </a:schemeClr>
                </a:solidFill>
              </a:rPr>
              <a:t>de la memoria </a:t>
            </a:r>
            <a:r>
              <a:rPr lang="es-ES" sz="2400" dirty="0">
                <a:solidFill>
                  <a:schemeClr val="accent1">
                    <a:lumMod val="60000"/>
                    <a:lumOff val="40000"/>
                  </a:schemeClr>
                </a:solidFill>
              </a:rPr>
              <a:t>(capacidad de aprender nueva información o recordar </a:t>
            </a:r>
            <a:r>
              <a:rPr lang="es-ES" sz="2400" dirty="0" smtClean="0">
                <a:solidFill>
                  <a:schemeClr val="accent1">
                    <a:lumMod val="60000"/>
                    <a:lumOff val="40000"/>
                  </a:schemeClr>
                </a:solidFill>
              </a:rPr>
              <a:t>información aprendida </a:t>
            </a:r>
            <a:r>
              <a:rPr lang="es-ES" sz="2400" dirty="0">
                <a:solidFill>
                  <a:schemeClr val="accent1">
                    <a:lumMod val="60000"/>
                    <a:lumOff val="40000"/>
                  </a:schemeClr>
                </a:solidFill>
              </a:rPr>
              <a:t>previamente</a:t>
            </a:r>
            <a:r>
              <a:rPr lang="es-ES" sz="2400" dirty="0" smtClean="0">
                <a:solidFill>
                  <a:schemeClr val="accent1">
                    <a:lumMod val="60000"/>
                    <a:lumOff val="40000"/>
                  </a:schemeClr>
                </a:solidFill>
              </a:rPr>
              <a:t>).</a:t>
            </a:r>
          </a:p>
          <a:p>
            <a:pPr marL="0" indent="0">
              <a:buNone/>
            </a:pPr>
            <a:r>
              <a:rPr lang="es-ES" sz="2400" b="1" dirty="0" smtClean="0">
                <a:solidFill>
                  <a:schemeClr val="accent1">
                    <a:lumMod val="60000"/>
                    <a:lumOff val="40000"/>
                  </a:schemeClr>
                </a:solidFill>
              </a:rPr>
              <a:t>2. Una (o más) de las siguientes alteraciones cognoscitivas:</a:t>
            </a:r>
          </a:p>
          <a:p>
            <a:pPr marL="0" indent="0">
              <a:buNone/>
            </a:pPr>
            <a:r>
              <a:rPr lang="es-ES" sz="2400" b="1" i="1" dirty="0"/>
              <a:t> </a:t>
            </a:r>
            <a:r>
              <a:rPr lang="es-ES" sz="2400" b="1" i="1" dirty="0" smtClean="0"/>
              <a:t>              a) Afasia </a:t>
            </a:r>
            <a:r>
              <a:rPr lang="es-ES" sz="2400" dirty="0" smtClean="0"/>
              <a:t>(alteración de la capacidad para comprender, nombrar, leer o escribir).</a:t>
            </a:r>
          </a:p>
          <a:p>
            <a:pPr marL="0" indent="0">
              <a:buNone/>
            </a:pPr>
            <a:r>
              <a:rPr lang="es-ES" sz="2400" b="1" i="1" dirty="0"/>
              <a:t> </a:t>
            </a:r>
            <a:r>
              <a:rPr lang="es-ES" sz="2400" b="1" i="1" dirty="0" smtClean="0"/>
              <a:t>              b) Apraxia </a:t>
            </a:r>
            <a:r>
              <a:rPr lang="es-ES" sz="2400" dirty="0"/>
              <a:t>(deterioro de la capacidad para llevar a cabo actividades motoras, a pesar </a:t>
            </a:r>
            <a:r>
              <a:rPr lang="es-ES" sz="2400" dirty="0" smtClean="0"/>
              <a:t>de que </a:t>
            </a:r>
            <a:r>
              <a:rPr lang="es-ES" sz="2400" dirty="0"/>
              <a:t>la función motora está intacta).</a:t>
            </a:r>
          </a:p>
          <a:p>
            <a:pPr marL="0" indent="0">
              <a:buNone/>
            </a:pPr>
            <a:r>
              <a:rPr lang="es-ES" sz="2400" b="1" i="1" dirty="0"/>
              <a:t> </a:t>
            </a:r>
            <a:r>
              <a:rPr lang="es-ES" sz="2400" b="1" i="1" dirty="0" smtClean="0"/>
              <a:t>              c) Agnosia </a:t>
            </a:r>
            <a:r>
              <a:rPr lang="es-ES" sz="2400" dirty="0"/>
              <a:t>(fallo en el reconocimiento o identificación de objetos, a pesar de que la </a:t>
            </a:r>
            <a:r>
              <a:rPr lang="es-ES" sz="2400" dirty="0" smtClean="0"/>
              <a:t>función sensorial </a:t>
            </a:r>
            <a:r>
              <a:rPr lang="es-ES" sz="2400" dirty="0"/>
              <a:t>está intacta).</a:t>
            </a:r>
          </a:p>
          <a:p>
            <a:pPr marL="0" indent="0">
              <a:buNone/>
            </a:pPr>
            <a:r>
              <a:rPr lang="es-ES" sz="2400" b="1" i="1" dirty="0"/>
              <a:t> </a:t>
            </a:r>
            <a:r>
              <a:rPr lang="es-ES" sz="2400" b="1" i="1" dirty="0" smtClean="0"/>
              <a:t>              d) Alteración </a:t>
            </a:r>
            <a:r>
              <a:rPr lang="es-ES" sz="2400" b="1" i="1" dirty="0"/>
              <a:t>de la ejecución </a:t>
            </a:r>
            <a:r>
              <a:rPr lang="es-ES" sz="2400" dirty="0"/>
              <a:t>(por ejemplo: planificación, organización, secuenciación </a:t>
            </a:r>
            <a:r>
              <a:rPr lang="es-ES" sz="2400" dirty="0" smtClean="0"/>
              <a:t>y abstracción</a:t>
            </a:r>
            <a:r>
              <a:rPr lang="es-ES" sz="2400" dirty="0"/>
              <a:t>).</a:t>
            </a:r>
            <a:endParaRPr lang="es-ES" sz="2400" dirty="0" smtClean="0"/>
          </a:p>
        </p:txBody>
      </p:sp>
    </p:spTree>
    <p:extLst>
      <p:ext uri="{BB962C8B-B14F-4D97-AF65-F5344CB8AC3E}">
        <p14:creationId xmlns:p14="http://schemas.microsoft.com/office/powerpoint/2010/main" val="21539902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45961" y="237152"/>
            <a:ext cx="11410682" cy="5971571"/>
          </a:xfrm>
        </p:spPr>
        <p:txBody>
          <a:bodyPr>
            <a:noAutofit/>
          </a:bodyPr>
          <a:lstStyle/>
          <a:p>
            <a:pPr marL="0" indent="0">
              <a:buNone/>
            </a:pPr>
            <a:r>
              <a:rPr lang="es-ES" sz="2400" b="1" u="sng" dirty="0" smtClean="0"/>
              <a:t>B</a:t>
            </a:r>
            <a:r>
              <a:rPr lang="es-ES" sz="2400" b="1" u="sng" dirty="0"/>
              <a:t>. Los déficit cognoscitivos en cada uno de los criterios A1 y A2 provocan un deterioro significativo de </a:t>
            </a:r>
            <a:r>
              <a:rPr lang="es-ES" sz="2400" b="1" u="sng" dirty="0" smtClean="0"/>
              <a:t>la actividad </a:t>
            </a:r>
            <a:r>
              <a:rPr lang="es-ES" sz="2400" b="1" u="sng" dirty="0"/>
              <a:t>laboral o social y representan una merma importante del nivel previo de actividad.</a:t>
            </a:r>
          </a:p>
          <a:p>
            <a:pPr marL="0" indent="0">
              <a:buNone/>
            </a:pPr>
            <a:r>
              <a:rPr lang="es-ES" sz="2400" b="1" u="sng" dirty="0"/>
              <a:t>C. El curso se caracteriza por un inicio gradual y un deterioro cognoscitivo continuo.</a:t>
            </a:r>
          </a:p>
          <a:p>
            <a:pPr marL="0" indent="0">
              <a:buNone/>
            </a:pPr>
            <a:r>
              <a:rPr lang="es-ES" sz="2400" b="1" u="sng" dirty="0"/>
              <a:t>D. Los déficit cognoscitivos de </a:t>
            </a:r>
            <a:r>
              <a:rPr lang="es-ES" sz="2400" b="1" u="sng" dirty="0" smtClean="0"/>
              <a:t>los criterios A1 y A2 no se deben a ninguno de los siguientes factores:</a:t>
            </a:r>
          </a:p>
          <a:p>
            <a:r>
              <a:rPr lang="es-ES" sz="2400" dirty="0" smtClean="0"/>
              <a:t>              </a:t>
            </a:r>
            <a:r>
              <a:rPr lang="es-ES" sz="2400" i="1" dirty="0" smtClean="0"/>
              <a:t>1</a:t>
            </a:r>
            <a:r>
              <a:rPr lang="es-ES" sz="2400" i="1" dirty="0"/>
              <a:t>. Otras enfermedades del sistema nervioso central que provocan déficit de memoria </a:t>
            </a:r>
            <a:r>
              <a:rPr lang="es-ES" sz="2400" i="1" dirty="0" smtClean="0"/>
              <a:t>y cognoscitivos </a:t>
            </a:r>
            <a:r>
              <a:rPr lang="es-ES" sz="2400" dirty="0"/>
              <a:t>(por ejemplo: enfermedad cerebrovascular, enfermedad de Parkinson, </a:t>
            </a:r>
            <a:r>
              <a:rPr lang="es-ES" sz="2400" dirty="0" smtClean="0"/>
              <a:t>corea de </a:t>
            </a:r>
            <a:r>
              <a:rPr lang="es-ES" sz="2400" dirty="0"/>
              <a:t>Huntington, hematoma </a:t>
            </a:r>
            <a:r>
              <a:rPr lang="es-ES" sz="2400" dirty="0" err="1"/>
              <a:t>subdural</a:t>
            </a:r>
            <a:r>
              <a:rPr lang="es-ES" sz="2400" dirty="0"/>
              <a:t>, hidrocefalia </a:t>
            </a:r>
            <a:r>
              <a:rPr lang="es-ES" sz="2400" dirty="0" err="1"/>
              <a:t>normotensiva</a:t>
            </a:r>
            <a:r>
              <a:rPr lang="es-ES" sz="2400" dirty="0"/>
              <a:t>, tumor cerebral).</a:t>
            </a:r>
          </a:p>
          <a:p>
            <a:r>
              <a:rPr lang="es-ES" sz="2400" i="1" dirty="0" smtClean="0"/>
              <a:t>              2</a:t>
            </a:r>
            <a:r>
              <a:rPr lang="es-ES" sz="2400" i="1" dirty="0"/>
              <a:t>. Enfermedades sistémicas que pueden provocar demencia </a:t>
            </a:r>
            <a:r>
              <a:rPr lang="es-ES" sz="2400" dirty="0"/>
              <a:t>(por ejemplo: </a:t>
            </a:r>
            <a:r>
              <a:rPr lang="es-ES" sz="2400" dirty="0" smtClean="0"/>
              <a:t>hipotiroidismo, deficiencia </a:t>
            </a:r>
            <a:r>
              <a:rPr lang="es-ES" sz="2400" dirty="0"/>
              <a:t>de ácido fólico, vitamina B12 y niacina, hipercalcemia, </a:t>
            </a:r>
            <a:r>
              <a:rPr lang="es-ES" sz="2400" dirty="0" err="1"/>
              <a:t>neurosífilis</a:t>
            </a:r>
            <a:r>
              <a:rPr lang="es-ES" sz="2400" dirty="0"/>
              <a:t>, infección </a:t>
            </a:r>
            <a:r>
              <a:rPr lang="es-ES" sz="2400" dirty="0" smtClean="0"/>
              <a:t>por VIH</a:t>
            </a:r>
            <a:r>
              <a:rPr lang="es-ES" sz="2400" dirty="0"/>
              <a:t>).</a:t>
            </a:r>
          </a:p>
          <a:p>
            <a:r>
              <a:rPr lang="es-ES" sz="2400" dirty="0" smtClean="0"/>
              <a:t>              </a:t>
            </a:r>
            <a:r>
              <a:rPr lang="es-ES" sz="2400" i="1" dirty="0" smtClean="0"/>
              <a:t>3. </a:t>
            </a:r>
            <a:r>
              <a:rPr lang="es-ES" sz="2400" i="1" dirty="0"/>
              <a:t>Enfermedades inducidas por sustancias</a:t>
            </a:r>
            <a:r>
              <a:rPr lang="es-ES" sz="2400" dirty="0" smtClean="0"/>
              <a:t>.</a:t>
            </a:r>
            <a:endParaRPr lang="es-ES" sz="2400" dirty="0"/>
          </a:p>
        </p:txBody>
      </p:sp>
    </p:spTree>
    <p:extLst>
      <p:ext uri="{BB962C8B-B14F-4D97-AF65-F5344CB8AC3E}">
        <p14:creationId xmlns:p14="http://schemas.microsoft.com/office/powerpoint/2010/main" val="10247205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236112" y="275789"/>
            <a:ext cx="11410682" cy="5971571"/>
          </a:xfrm>
        </p:spPr>
        <p:txBody>
          <a:bodyPr>
            <a:noAutofit/>
          </a:bodyPr>
          <a:lstStyle/>
          <a:p>
            <a:r>
              <a:rPr lang="es-ES" sz="2400" b="1" u="sng" dirty="0" smtClean="0"/>
              <a:t>E</a:t>
            </a:r>
            <a:r>
              <a:rPr lang="es-ES" sz="2400" b="1" u="sng" dirty="0"/>
              <a:t>. Los déficit no aparecen exclusivamente en el transcurso de un delirium.</a:t>
            </a:r>
          </a:p>
          <a:p>
            <a:r>
              <a:rPr lang="es-ES" sz="2400" b="1" u="sng" dirty="0"/>
              <a:t>F. La alteración no se explica mejor por la presencia de otro trastorno del Eje I (por ejemplo: </a:t>
            </a:r>
            <a:r>
              <a:rPr lang="es-ES" sz="2400" b="1" u="sng" dirty="0" smtClean="0"/>
              <a:t>trastorno depresivo </a:t>
            </a:r>
            <a:r>
              <a:rPr lang="es-ES" sz="2400" b="1" u="sng" dirty="0"/>
              <a:t>mayor, esquizofrenia). </a:t>
            </a:r>
            <a:endParaRPr lang="es-AR" sz="2400" b="1" u="sng" dirty="0"/>
          </a:p>
          <a:p>
            <a:r>
              <a:rPr lang="es-ES" sz="2400" b="1" dirty="0"/>
              <a:t>Especificar el subtipo:</a:t>
            </a:r>
          </a:p>
          <a:p>
            <a:pPr>
              <a:buFont typeface="Wingdings" panose="05000000000000000000" pitchFamily="2" charset="2"/>
              <a:buChar char="q"/>
            </a:pPr>
            <a:r>
              <a:rPr lang="es-ES" sz="2400" u="sng" dirty="0" smtClean="0"/>
              <a:t>De </a:t>
            </a:r>
            <a:r>
              <a:rPr lang="es-ES" sz="2400" u="sng" dirty="0"/>
              <a:t>inicio temprano: </a:t>
            </a:r>
            <a:r>
              <a:rPr lang="es-ES" sz="2400" dirty="0"/>
              <a:t>si el inicio se produce a la edad de 65 años o </a:t>
            </a:r>
            <a:r>
              <a:rPr lang="es-ES" sz="2400" dirty="0" smtClean="0"/>
              <a:t>antes.</a:t>
            </a:r>
          </a:p>
          <a:p>
            <a:pPr>
              <a:buFont typeface="Wingdings" panose="05000000000000000000" pitchFamily="2" charset="2"/>
              <a:buChar char="q"/>
            </a:pPr>
            <a:r>
              <a:rPr lang="es-ES" sz="2400" u="sng" dirty="0" smtClean="0"/>
              <a:t>De </a:t>
            </a:r>
            <a:r>
              <a:rPr lang="es-ES" sz="2400" u="sng" dirty="0"/>
              <a:t>inicio tardío: </a:t>
            </a:r>
            <a:r>
              <a:rPr lang="es-ES" sz="2400" dirty="0"/>
              <a:t>si el inicio se produce después de los 65 años.</a:t>
            </a:r>
          </a:p>
          <a:p>
            <a:r>
              <a:rPr lang="es-ES" sz="2400" b="1" dirty="0"/>
              <a:t>Especificar la presencia o ausencia de una alteración de comportamiento clínicamente significativa</a:t>
            </a:r>
            <a:r>
              <a:rPr lang="es-ES" sz="2400" b="1" dirty="0" smtClean="0"/>
              <a:t>:</a:t>
            </a:r>
            <a:endParaRPr lang="es-ES" sz="2400" b="1" dirty="0"/>
          </a:p>
          <a:p>
            <a:pPr>
              <a:buFont typeface="Wingdings" panose="05000000000000000000" pitchFamily="2" charset="2"/>
              <a:buChar char="v"/>
            </a:pPr>
            <a:r>
              <a:rPr lang="es-ES" sz="2400" u="sng" dirty="0" smtClean="0"/>
              <a:t>Sin </a:t>
            </a:r>
            <a:r>
              <a:rPr lang="es-ES" sz="2400" u="sng" dirty="0"/>
              <a:t>alteración de comportamiento: </a:t>
            </a:r>
            <a:r>
              <a:rPr lang="es-ES" sz="2400" dirty="0"/>
              <a:t>si la alteración cognoscitiva no se acompaña de una alteración de comportamiento clínicamente </a:t>
            </a:r>
            <a:r>
              <a:rPr lang="es-ES" sz="2400" dirty="0" smtClean="0"/>
              <a:t>significativa.</a:t>
            </a:r>
          </a:p>
          <a:p>
            <a:pPr>
              <a:buFont typeface="Wingdings" panose="05000000000000000000" pitchFamily="2" charset="2"/>
              <a:buChar char="v"/>
            </a:pPr>
            <a:r>
              <a:rPr lang="es-ES" sz="2400" u="sng" dirty="0" smtClean="0"/>
              <a:t>Con </a:t>
            </a:r>
            <a:r>
              <a:rPr lang="es-ES" sz="2400" u="sng" dirty="0"/>
              <a:t>alteración de comportamiento: </a:t>
            </a:r>
            <a:r>
              <a:rPr lang="es-ES" sz="2400" dirty="0"/>
              <a:t>si la alteración cognoscitiva se acompaña de una alteración de comportamiento clínicamente significativa (por ejemplo: andar sin rumbo, agitación).</a:t>
            </a:r>
          </a:p>
          <a:p>
            <a:endParaRPr lang="es-ES" sz="2400" b="1" u="sng" dirty="0" smtClean="0"/>
          </a:p>
        </p:txBody>
      </p:sp>
    </p:spTree>
    <p:extLst>
      <p:ext uri="{BB962C8B-B14F-4D97-AF65-F5344CB8AC3E}">
        <p14:creationId xmlns:p14="http://schemas.microsoft.com/office/powerpoint/2010/main" val="42456843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15910" y="210289"/>
            <a:ext cx="11243256" cy="5817024"/>
          </a:xfrm>
        </p:spPr>
        <p:txBody>
          <a:bodyPr>
            <a:noAutofit/>
          </a:bodyPr>
          <a:lstStyle/>
          <a:p>
            <a:r>
              <a:rPr lang="es-AR" sz="3200" u="sng" dirty="0" smtClean="0"/>
              <a:t>DIAGNÓSTICO DIFERENCIAL:</a:t>
            </a:r>
            <a:endParaRPr lang="es-AR" sz="3200" u="sng" dirty="0"/>
          </a:p>
          <a:p>
            <a:pPr>
              <a:buFont typeface="Wingdings" panose="05000000000000000000" pitchFamily="2" charset="2"/>
              <a:buChar char="§"/>
            </a:pPr>
            <a:r>
              <a:rPr lang="es-ES" sz="2400" dirty="0"/>
              <a:t>Deben contemplarse las cuatro “D” de la Geriatría: </a:t>
            </a:r>
            <a:r>
              <a:rPr lang="es-ES" sz="2400" b="1" i="1" dirty="0" smtClean="0"/>
              <a:t>DEPRESIÓN</a:t>
            </a:r>
            <a:r>
              <a:rPr lang="es-ES" sz="2400" dirty="0" smtClean="0"/>
              <a:t>, </a:t>
            </a:r>
            <a:r>
              <a:rPr lang="es-ES" sz="2400" b="1" i="1" dirty="0" smtClean="0"/>
              <a:t>DELIRIUM</a:t>
            </a:r>
            <a:r>
              <a:rPr lang="es-ES" sz="2400" dirty="0" smtClean="0"/>
              <a:t> </a:t>
            </a:r>
            <a:r>
              <a:rPr lang="es-ES" sz="2400" dirty="0"/>
              <a:t>(síndrome </a:t>
            </a:r>
            <a:r>
              <a:rPr lang="es-ES" sz="2400" dirty="0" err="1"/>
              <a:t>confusional</a:t>
            </a:r>
            <a:r>
              <a:rPr lang="es-ES" sz="2400" dirty="0"/>
              <a:t>), </a:t>
            </a:r>
            <a:r>
              <a:rPr lang="es-ES" sz="2400" b="1" i="1" dirty="0" smtClean="0"/>
              <a:t>DROGAS</a:t>
            </a:r>
            <a:r>
              <a:rPr lang="es-ES" sz="2400" i="1" dirty="0" smtClean="0"/>
              <a:t> </a:t>
            </a:r>
            <a:r>
              <a:rPr lang="es-ES" sz="2400" dirty="0" smtClean="0"/>
              <a:t> (incluyendo </a:t>
            </a:r>
            <a:r>
              <a:rPr lang="es-ES" sz="2400" dirty="0"/>
              <a:t>fármacos) y </a:t>
            </a:r>
            <a:r>
              <a:rPr lang="es-ES" sz="2400" b="1" i="1" dirty="0" smtClean="0"/>
              <a:t>DEMENCIA.</a:t>
            </a:r>
          </a:p>
          <a:p>
            <a:pPr>
              <a:buFont typeface="Wingdings" panose="05000000000000000000" pitchFamily="2" charset="2"/>
              <a:buChar char="§"/>
            </a:pPr>
            <a:r>
              <a:rPr lang="es-ES" sz="2400" dirty="0" smtClean="0"/>
              <a:t>Un </a:t>
            </a:r>
            <a:r>
              <a:rPr lang="es-ES" sz="2400" dirty="0"/>
              <a:t>cuadro depresivo puede parecerse a una DTA y debe ser considerado en el diagnóstico </a:t>
            </a:r>
            <a:r>
              <a:rPr lang="es-ES" sz="2400" dirty="0" smtClean="0"/>
              <a:t>diferencial.</a:t>
            </a:r>
          </a:p>
          <a:p>
            <a:pPr>
              <a:buFont typeface="Wingdings" panose="05000000000000000000" pitchFamily="2" charset="2"/>
              <a:buChar char="§"/>
            </a:pPr>
            <a:r>
              <a:rPr lang="es-ES" sz="2400" dirty="0"/>
              <a:t>Es importante no pasar por alto el diagnóstico de depresión debido a </a:t>
            </a:r>
            <a:r>
              <a:rPr lang="es-ES" sz="2400" dirty="0" smtClean="0"/>
              <a:t>que es </a:t>
            </a:r>
            <a:r>
              <a:rPr lang="es-ES" sz="2400" dirty="0"/>
              <a:t>una de las pocas causas de pérdida de </a:t>
            </a:r>
            <a:r>
              <a:rPr lang="es-ES" sz="2400" dirty="0" smtClean="0"/>
              <a:t>memoria.</a:t>
            </a:r>
          </a:p>
          <a:p>
            <a:pPr>
              <a:buFont typeface="Wingdings" panose="05000000000000000000" pitchFamily="2" charset="2"/>
              <a:buChar char="§"/>
            </a:pPr>
            <a:r>
              <a:rPr lang="es-ES" sz="2400" dirty="0" smtClean="0"/>
              <a:t>En </a:t>
            </a:r>
            <a:r>
              <a:rPr lang="es-ES" sz="2400" dirty="0"/>
              <a:t>el diagnóstico diferencial hay que explorar la posible </a:t>
            </a:r>
            <a:r>
              <a:rPr lang="es-ES" sz="2400" i="1" u="sng" dirty="0" smtClean="0"/>
              <a:t>PRESENCIA </a:t>
            </a:r>
            <a:r>
              <a:rPr lang="es-ES" sz="2400" dirty="0" smtClean="0"/>
              <a:t>de </a:t>
            </a:r>
            <a:r>
              <a:rPr lang="es-ES" sz="2400" dirty="0"/>
              <a:t>procesos patológicos que </a:t>
            </a:r>
            <a:r>
              <a:rPr lang="es-ES" sz="2400" dirty="0" smtClean="0"/>
              <a:t>provocan pérdida </a:t>
            </a:r>
            <a:r>
              <a:rPr lang="es-ES" sz="2400" dirty="0"/>
              <a:t>de </a:t>
            </a:r>
            <a:r>
              <a:rPr lang="es-ES" sz="2400" dirty="0" smtClean="0"/>
              <a:t>memoria. Algunos de ellos son:</a:t>
            </a:r>
            <a:endParaRPr lang="es-ES" sz="2400" dirty="0"/>
          </a:p>
          <a:p>
            <a:pPr marL="0" indent="0">
              <a:buNone/>
            </a:pPr>
            <a:r>
              <a:rPr lang="es-ES" sz="2400" dirty="0"/>
              <a:t> Delirium.</a:t>
            </a:r>
          </a:p>
          <a:p>
            <a:pPr marL="0" indent="0">
              <a:buNone/>
            </a:pPr>
            <a:r>
              <a:rPr lang="es-ES" sz="2400" dirty="0"/>
              <a:t> Hematoma </a:t>
            </a:r>
            <a:r>
              <a:rPr lang="es-ES" sz="2400" dirty="0" err="1"/>
              <a:t>subdural</a:t>
            </a:r>
            <a:r>
              <a:rPr lang="es-ES" sz="2400" dirty="0"/>
              <a:t>.</a:t>
            </a:r>
          </a:p>
          <a:p>
            <a:pPr marL="0" indent="0">
              <a:buNone/>
            </a:pPr>
            <a:r>
              <a:rPr lang="es-ES" sz="2400" dirty="0"/>
              <a:t> Infección por HIV.</a:t>
            </a:r>
          </a:p>
          <a:p>
            <a:pPr marL="0" indent="0">
              <a:buNone/>
            </a:pPr>
            <a:r>
              <a:rPr lang="es-ES" sz="2400" dirty="0" smtClean="0"/>
              <a:t> </a:t>
            </a:r>
            <a:r>
              <a:rPr lang="es-ES" sz="2400" dirty="0"/>
              <a:t>Deficiencia de vitamina B12 o ácido fólico.</a:t>
            </a:r>
          </a:p>
          <a:p>
            <a:endParaRPr lang="es-ES" sz="1200" dirty="0"/>
          </a:p>
        </p:txBody>
      </p:sp>
    </p:spTree>
    <p:extLst>
      <p:ext uri="{BB962C8B-B14F-4D97-AF65-F5344CB8AC3E}">
        <p14:creationId xmlns:p14="http://schemas.microsoft.com/office/powerpoint/2010/main" val="21776799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80304" y="287538"/>
            <a:ext cx="10058400" cy="4022725"/>
          </a:xfrm>
        </p:spPr>
        <p:txBody>
          <a:bodyPr>
            <a:normAutofit/>
          </a:bodyPr>
          <a:lstStyle/>
          <a:p>
            <a:pPr marL="0" indent="0">
              <a:buNone/>
            </a:pPr>
            <a:r>
              <a:rPr lang="es-ES" sz="2400" dirty="0" smtClean="0"/>
              <a:t> Hidrocefalia </a:t>
            </a:r>
            <a:r>
              <a:rPr lang="es-ES" sz="2400" dirty="0" err="1"/>
              <a:t>normotensiva</a:t>
            </a:r>
            <a:r>
              <a:rPr lang="es-ES" sz="2400" dirty="0"/>
              <a:t>.</a:t>
            </a:r>
          </a:p>
          <a:p>
            <a:pPr marL="0" indent="0">
              <a:buNone/>
            </a:pPr>
            <a:r>
              <a:rPr lang="es-ES" sz="2400" dirty="0" smtClean="0"/>
              <a:t> </a:t>
            </a:r>
            <a:r>
              <a:rPr lang="es-ES" sz="2400" dirty="0"/>
              <a:t>Tóxicos (metales pesados, monóxido de carbono, drogas o alcohol).</a:t>
            </a:r>
          </a:p>
          <a:p>
            <a:pPr marL="0" indent="0">
              <a:buNone/>
            </a:pPr>
            <a:r>
              <a:rPr lang="es-ES" sz="2400" dirty="0"/>
              <a:t> Enfermedades cardiovasculares (AVC, demencia </a:t>
            </a:r>
            <a:r>
              <a:rPr lang="es-ES" sz="2400" dirty="0" err="1"/>
              <a:t>multinfarto</a:t>
            </a:r>
            <a:r>
              <a:rPr lang="es-ES" sz="2400" dirty="0"/>
              <a:t>, arteriosclerosis).</a:t>
            </a:r>
          </a:p>
          <a:p>
            <a:pPr marL="0" indent="0">
              <a:buNone/>
            </a:pPr>
            <a:r>
              <a:rPr lang="es-ES" sz="2400" dirty="0"/>
              <a:t>Algunos medicamentos prescritos pueden afectar a la memoria y la capacidad de orientación (</a:t>
            </a:r>
            <a:r>
              <a:rPr lang="es-ES" sz="2400" dirty="0" smtClean="0"/>
              <a:t>ansiolíticos, hipnóticos</a:t>
            </a:r>
            <a:r>
              <a:rPr lang="es-ES" sz="2400" dirty="0"/>
              <a:t>, analgésicos, anticonvulsivantes, etc.). </a:t>
            </a:r>
            <a:endParaRPr lang="es-ES" sz="2400" dirty="0" smtClean="0"/>
          </a:p>
          <a:p>
            <a:pPr marL="0" indent="0">
              <a:buNone/>
            </a:pPr>
            <a:r>
              <a:rPr lang="es-ES" sz="2400" dirty="0" smtClean="0"/>
              <a:t>Un </a:t>
            </a:r>
            <a:r>
              <a:rPr lang="es-ES" sz="2400" dirty="0"/>
              <a:t>aumento repentino de la confusión puede </a:t>
            </a:r>
            <a:r>
              <a:rPr lang="es-ES" sz="2400" dirty="0" smtClean="0"/>
              <a:t>ser consecuencia </a:t>
            </a:r>
            <a:r>
              <a:rPr lang="es-ES" sz="2400" dirty="0"/>
              <a:t>de una enfermedad somática (por ejemplo: una enfermedad infecciosa aguda) o de </a:t>
            </a:r>
            <a:r>
              <a:rPr lang="es-ES" sz="2400" dirty="0" smtClean="0"/>
              <a:t>la toxicidad </a:t>
            </a:r>
            <a:r>
              <a:rPr lang="es-ES" sz="2400" dirty="0"/>
              <a:t>de un fármaco</a:t>
            </a:r>
            <a:r>
              <a:rPr lang="es-ES" sz="2400" dirty="0" smtClean="0"/>
              <a:t>.</a:t>
            </a:r>
            <a:endParaRPr lang="es-ES" sz="2400"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64784" y="3957034"/>
            <a:ext cx="7920507" cy="4300980"/>
          </a:xfrm>
          <a:prstGeom prst="rect">
            <a:avLst/>
          </a:prstGeom>
        </p:spPr>
      </p:pic>
    </p:spTree>
    <p:extLst>
      <p:ext uri="{BB962C8B-B14F-4D97-AF65-F5344CB8AC3E}">
        <p14:creationId xmlns:p14="http://schemas.microsoft.com/office/powerpoint/2010/main" val="260611741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80304" y="210288"/>
            <a:ext cx="11269014" cy="5804146"/>
          </a:xfrm>
        </p:spPr>
        <p:txBody>
          <a:bodyPr>
            <a:normAutofit/>
          </a:bodyPr>
          <a:lstStyle/>
          <a:p>
            <a:r>
              <a:rPr lang="es-AR" sz="2400" u="sng" dirty="0" smtClean="0"/>
              <a:t>TRATAMIENTO:</a:t>
            </a:r>
          </a:p>
          <a:p>
            <a:pPr marL="0" indent="0">
              <a:buNone/>
            </a:pPr>
            <a:r>
              <a:rPr lang="es-ES" sz="2400" dirty="0" smtClean="0"/>
              <a:t>El </a:t>
            </a:r>
            <a:r>
              <a:rPr lang="es-ES" sz="2400" dirty="0"/>
              <a:t>tratamiento debería implementarse por un equipo multidisciplinar de profesionales.</a:t>
            </a:r>
          </a:p>
          <a:p>
            <a:pPr>
              <a:buFont typeface="Wingdings" panose="05000000000000000000" pitchFamily="2" charset="2"/>
              <a:buChar char="v"/>
            </a:pPr>
            <a:r>
              <a:rPr lang="es-ES" sz="2400" dirty="0"/>
              <a:t>Los </a:t>
            </a:r>
            <a:r>
              <a:rPr lang="es-ES" sz="2400" b="1" u="sng" dirty="0"/>
              <a:t>síntomas depresivos </a:t>
            </a:r>
            <a:r>
              <a:rPr lang="es-ES" sz="2400" dirty="0"/>
              <a:t>pueden ser tratados con antidepresivos inhibidores selectivos de </a:t>
            </a:r>
            <a:r>
              <a:rPr lang="es-ES" sz="2400" dirty="0" smtClean="0"/>
              <a:t>la serotonina</a:t>
            </a:r>
            <a:r>
              <a:rPr lang="es-ES" sz="2400" dirty="0"/>
              <a:t>, ISRS (preferiblemente  </a:t>
            </a:r>
            <a:r>
              <a:rPr lang="es-ES" sz="2400" dirty="0" err="1"/>
              <a:t>sertralina</a:t>
            </a:r>
            <a:r>
              <a:rPr lang="es-ES" sz="2400" dirty="0"/>
              <a:t>  </a:t>
            </a:r>
            <a:r>
              <a:rPr lang="es-ES" sz="2400" dirty="0" err="1" smtClean="0"/>
              <a:t>ocitalopram</a:t>
            </a:r>
            <a:r>
              <a:rPr lang="es-ES" sz="2400" dirty="0" smtClean="0"/>
              <a:t>).</a:t>
            </a:r>
          </a:p>
          <a:p>
            <a:pPr>
              <a:buFont typeface="Wingdings" panose="05000000000000000000" pitchFamily="2" charset="2"/>
              <a:buChar char="v"/>
            </a:pPr>
            <a:r>
              <a:rPr lang="es-ES" sz="2400" dirty="0" smtClean="0"/>
              <a:t>Para el </a:t>
            </a:r>
            <a:r>
              <a:rPr lang="es-ES" sz="2400" b="1" u="sng" dirty="0"/>
              <a:t>insomnio</a:t>
            </a:r>
            <a:r>
              <a:rPr lang="es-ES" sz="2400" dirty="0"/>
              <a:t> a</a:t>
            </a:r>
            <a:r>
              <a:rPr lang="es-ES" sz="2400" dirty="0" smtClean="0"/>
              <a:t>lgunos </a:t>
            </a:r>
            <a:r>
              <a:rPr lang="es-ES" sz="2400" dirty="0"/>
              <a:t>pacientes se benefician del  </a:t>
            </a:r>
            <a:r>
              <a:rPr lang="es-ES" sz="2400" dirty="0" err="1"/>
              <a:t>clometiazol</a:t>
            </a:r>
            <a:r>
              <a:rPr lang="es-ES" sz="2400" dirty="0"/>
              <a:t>  o de benzodiacepinas de vida media corta, </a:t>
            </a:r>
            <a:r>
              <a:rPr lang="es-ES" sz="2400" dirty="0" smtClean="0"/>
              <a:t>en dosis </a:t>
            </a:r>
            <a:r>
              <a:rPr lang="es-ES" sz="2400" dirty="0"/>
              <a:t>bajas y a corto plazo. El insomnio resistente </a:t>
            </a:r>
            <a:r>
              <a:rPr lang="es-ES" sz="2400" dirty="0" smtClean="0"/>
              <a:t>puede </a:t>
            </a:r>
            <a:r>
              <a:rPr lang="es-ES" sz="2400" dirty="0"/>
              <a:t>responder a los antidepresivos de tipo </a:t>
            </a:r>
            <a:r>
              <a:rPr lang="es-ES" sz="2400" dirty="0" smtClean="0"/>
              <a:t>sedante como </a:t>
            </a:r>
            <a:r>
              <a:rPr lang="es-ES" sz="2400" dirty="0"/>
              <a:t>la  </a:t>
            </a:r>
            <a:r>
              <a:rPr lang="es-ES" sz="2400" dirty="0" err="1" smtClean="0"/>
              <a:t>trazodona</a:t>
            </a:r>
            <a:r>
              <a:rPr lang="es-ES" sz="2400" dirty="0" smtClean="0"/>
              <a:t>.</a:t>
            </a:r>
            <a:endParaRPr lang="es-AR" sz="2400" dirty="0" smtClean="0"/>
          </a:p>
          <a:p>
            <a:pPr>
              <a:buFont typeface="Wingdings" panose="05000000000000000000" pitchFamily="2" charset="2"/>
              <a:buChar char="v"/>
            </a:pPr>
            <a:r>
              <a:rPr lang="es-ES" sz="2400" dirty="0"/>
              <a:t>En el tratamiento de la</a:t>
            </a:r>
            <a:r>
              <a:rPr lang="es-ES" sz="2400" b="1" u="sng" dirty="0"/>
              <a:t> agresividad</a:t>
            </a:r>
            <a:r>
              <a:rPr lang="es-ES" sz="2400" dirty="0"/>
              <a:t>, </a:t>
            </a:r>
            <a:r>
              <a:rPr lang="es-ES" sz="2400" b="1" u="sng" dirty="0"/>
              <a:t>agitación</a:t>
            </a:r>
            <a:r>
              <a:rPr lang="es-ES" sz="2400" dirty="0"/>
              <a:t>, </a:t>
            </a:r>
            <a:r>
              <a:rPr lang="es-ES" sz="2400" b="1" u="sng" dirty="0"/>
              <a:t>conductas paranoides </a:t>
            </a:r>
            <a:r>
              <a:rPr lang="es-ES" sz="2400" dirty="0"/>
              <a:t>o </a:t>
            </a:r>
            <a:r>
              <a:rPr lang="es-ES" sz="2400" b="1" u="sng" dirty="0"/>
              <a:t>alucinaciones</a:t>
            </a:r>
            <a:r>
              <a:rPr lang="es-ES" sz="2400" dirty="0"/>
              <a:t>, puede ser </a:t>
            </a:r>
            <a:r>
              <a:rPr lang="es-ES" sz="2400" dirty="0" smtClean="0"/>
              <a:t>necesaria una </a:t>
            </a:r>
            <a:r>
              <a:rPr lang="es-ES" sz="2400" dirty="0"/>
              <a:t>medicación antipsicótica en dosis </a:t>
            </a:r>
            <a:r>
              <a:rPr lang="es-ES" sz="2400" dirty="0" smtClean="0"/>
              <a:t>bajas.</a:t>
            </a:r>
            <a:endParaRPr lang="es-ES" sz="2400" dirty="0"/>
          </a:p>
        </p:txBody>
      </p:sp>
    </p:spTree>
    <p:extLst>
      <p:ext uri="{BB962C8B-B14F-4D97-AF65-F5344CB8AC3E}">
        <p14:creationId xmlns:p14="http://schemas.microsoft.com/office/powerpoint/2010/main" val="8888460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80304" y="210288"/>
            <a:ext cx="11269014" cy="5804146"/>
          </a:xfrm>
        </p:spPr>
        <p:txBody>
          <a:bodyPr>
            <a:normAutofit/>
          </a:bodyPr>
          <a:lstStyle/>
          <a:p>
            <a:pPr>
              <a:buFont typeface="Wingdings" panose="05000000000000000000" pitchFamily="2" charset="2"/>
              <a:buChar char="v"/>
            </a:pPr>
            <a:r>
              <a:rPr lang="es-ES" sz="2400" dirty="0" smtClean="0"/>
              <a:t>Mejorar </a:t>
            </a:r>
            <a:r>
              <a:rPr lang="es-ES" sz="2400" dirty="0"/>
              <a:t>la función cognitiva. Sólo clínicos especialistas en el cuidado de personas </a:t>
            </a:r>
            <a:r>
              <a:rPr lang="es-ES" sz="2400" dirty="0" smtClean="0"/>
              <a:t>con demencia </a:t>
            </a:r>
            <a:r>
              <a:rPr lang="es-ES" sz="2400" dirty="0"/>
              <a:t>(como </a:t>
            </a:r>
            <a:r>
              <a:rPr lang="es-ES" sz="2400" dirty="0" smtClean="0"/>
              <a:t>Psiquiatras</a:t>
            </a:r>
            <a:r>
              <a:rPr lang="es-ES" sz="2400" dirty="0"/>
              <a:t>, </a:t>
            </a:r>
            <a:r>
              <a:rPr lang="es-ES" sz="2400" dirty="0" smtClean="0"/>
              <a:t>Neurólogos </a:t>
            </a:r>
            <a:r>
              <a:rPr lang="es-ES" sz="2400" dirty="0"/>
              <a:t>o </a:t>
            </a:r>
            <a:r>
              <a:rPr lang="es-ES" sz="2400" dirty="0" smtClean="0"/>
              <a:t>Psicólogos)</a:t>
            </a:r>
            <a:endParaRPr lang="es-AR" sz="2400" b="1" dirty="0"/>
          </a:p>
          <a:p>
            <a:pPr>
              <a:buFont typeface="Wingdings" panose="05000000000000000000" pitchFamily="2" charset="2"/>
              <a:buChar char="§"/>
            </a:pPr>
            <a:r>
              <a:rPr lang="es-ES" sz="2400" b="1" dirty="0"/>
              <a:t>Los inhibidores de la acetilcolinesterasa (IACE) son fármacos eficaces para mejorar los síntomas de </a:t>
            </a:r>
            <a:r>
              <a:rPr lang="es-ES" sz="2400" b="1" dirty="0" smtClean="0"/>
              <a:t>la DTA.</a:t>
            </a:r>
          </a:p>
          <a:p>
            <a:pPr>
              <a:buFont typeface="Wingdings" panose="05000000000000000000" pitchFamily="2" charset="2"/>
              <a:buChar char="§"/>
            </a:pPr>
            <a:r>
              <a:rPr lang="es-AR" sz="2400" b="1" dirty="0" smtClean="0"/>
              <a:t>El tratamiento debe continuarse siempre que tenga un efecto beneficioso sobre la cognición, la funcionalidad global o los síntomas conductuales. </a:t>
            </a:r>
          </a:p>
          <a:p>
            <a:pPr>
              <a:buFont typeface="Wingdings" panose="05000000000000000000" pitchFamily="2" charset="2"/>
              <a:buChar char="§"/>
            </a:pPr>
            <a:r>
              <a:rPr lang="es-ES" sz="2400" b="1" dirty="0"/>
              <a:t>Se debe ofrecer valoración, apoyo profesional y tratamiento a los cuidadores de pacientes con </a:t>
            </a:r>
            <a:r>
              <a:rPr lang="es-ES" sz="2400" b="1" dirty="0" smtClean="0"/>
              <a:t>DTA.</a:t>
            </a:r>
          </a:p>
        </p:txBody>
      </p:sp>
    </p:spTree>
    <p:extLst>
      <p:ext uri="{BB962C8B-B14F-4D97-AF65-F5344CB8AC3E}">
        <p14:creationId xmlns:p14="http://schemas.microsoft.com/office/powerpoint/2010/main" val="11607179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b="1" dirty="0" smtClean="0"/>
              <a:t>DEMENCIA POR CUERPOS DE LEWY</a:t>
            </a:r>
            <a:endParaRPr lang="es-ES" b="1" dirty="0"/>
          </a:p>
        </p:txBody>
      </p:sp>
      <p:sp>
        <p:nvSpPr>
          <p:cNvPr id="3" name="Marcador de contenido 2"/>
          <p:cNvSpPr>
            <a:spLocks noGrp="1"/>
          </p:cNvSpPr>
          <p:nvPr>
            <p:ph idx="1"/>
          </p:nvPr>
        </p:nvSpPr>
        <p:spPr>
          <a:xfrm>
            <a:off x="221516" y="1737360"/>
            <a:ext cx="11845987" cy="4023360"/>
          </a:xfrm>
        </p:spPr>
        <p:txBody>
          <a:bodyPr>
            <a:noAutofit/>
          </a:bodyPr>
          <a:lstStyle/>
          <a:p>
            <a:pPr>
              <a:buFont typeface="Wingdings" panose="05000000000000000000" pitchFamily="2" charset="2"/>
              <a:buChar char="v"/>
            </a:pPr>
            <a:r>
              <a:rPr lang="es-ES" sz="2400" dirty="0" smtClean="0"/>
              <a:t> Es </a:t>
            </a:r>
            <a:r>
              <a:rPr lang="es-ES" sz="2400" dirty="0"/>
              <a:t>una enfermedad neurodegenerativa y progresiva que </a:t>
            </a:r>
            <a:r>
              <a:rPr lang="es-ES" sz="2400" dirty="0" smtClean="0"/>
              <a:t>se caracteriza </a:t>
            </a:r>
            <a:r>
              <a:rPr lang="es-ES" sz="2400" dirty="0"/>
              <a:t>por una presentación clínica en la que predominan la fluctuación cognitiva, la </a:t>
            </a:r>
            <a:r>
              <a:rPr lang="es-ES" sz="2400" dirty="0" smtClean="0"/>
              <a:t>disfunción ejecutiva </a:t>
            </a:r>
            <a:r>
              <a:rPr lang="es-ES" sz="2400" dirty="0"/>
              <a:t>y la alteración </a:t>
            </a:r>
            <a:r>
              <a:rPr lang="es-ES" sz="2400" dirty="0" err="1" smtClean="0"/>
              <a:t>visoespacial</a:t>
            </a:r>
            <a:r>
              <a:rPr lang="es-ES" sz="2400" dirty="0" smtClean="0"/>
              <a:t> y en </a:t>
            </a:r>
            <a:r>
              <a:rPr lang="es-ES" sz="2400" dirty="0"/>
              <a:t>ocasiones pueden provocar mayor incapacidad que </a:t>
            </a:r>
            <a:r>
              <a:rPr lang="es-ES" sz="2400" dirty="0" smtClean="0"/>
              <a:t>otras formas de demencia.</a:t>
            </a:r>
          </a:p>
          <a:p>
            <a:pPr>
              <a:buFont typeface="Wingdings" panose="05000000000000000000" pitchFamily="2" charset="2"/>
              <a:buChar char="v"/>
            </a:pPr>
            <a:r>
              <a:rPr lang="es-ES" sz="2400" dirty="0"/>
              <a:t>Es la </a:t>
            </a:r>
            <a:r>
              <a:rPr lang="es-ES" sz="2400" b="1" dirty="0"/>
              <a:t>segunda causa de demencia degenerativa</a:t>
            </a:r>
            <a:r>
              <a:rPr lang="es-ES" sz="2400" dirty="0"/>
              <a:t> en la población anciana después de la Enfermedad </a:t>
            </a:r>
            <a:r>
              <a:rPr lang="es-ES" sz="2400" dirty="0" smtClean="0"/>
              <a:t>de Alzheimer </a:t>
            </a:r>
            <a:r>
              <a:rPr lang="es-ES" sz="2400" dirty="0"/>
              <a:t>(EA</a:t>
            </a:r>
            <a:r>
              <a:rPr lang="es-ES" sz="2400" dirty="0" smtClean="0"/>
              <a:t>).</a:t>
            </a:r>
          </a:p>
          <a:p>
            <a:pPr>
              <a:buFont typeface="Wingdings" panose="05000000000000000000" pitchFamily="2" charset="2"/>
              <a:buChar char="v"/>
            </a:pPr>
            <a:r>
              <a:rPr lang="es-ES" sz="2400" dirty="0"/>
              <a:t>Su causa se desconoce. Se considera una enfermedad compleja en la que es posible una interacción </a:t>
            </a:r>
            <a:r>
              <a:rPr lang="es-ES" sz="2400" dirty="0" smtClean="0"/>
              <a:t>de factores </a:t>
            </a:r>
            <a:r>
              <a:rPr lang="es-ES" sz="2400" dirty="0"/>
              <a:t>genéticos y medioambientales. Existen pocos estudios que identifiquen una alteración </a:t>
            </a:r>
            <a:r>
              <a:rPr lang="es-ES" sz="2400" dirty="0" smtClean="0"/>
              <a:t>genética concreta </a:t>
            </a:r>
            <a:r>
              <a:rPr lang="es-ES" sz="2400" dirty="0"/>
              <a:t>asociada a la DL</a:t>
            </a:r>
            <a:r>
              <a:rPr lang="es-ES" sz="2400" dirty="0" smtClean="0"/>
              <a:t>.</a:t>
            </a:r>
          </a:p>
          <a:p>
            <a:pPr>
              <a:buFont typeface="Wingdings" panose="05000000000000000000" pitchFamily="2" charset="2"/>
              <a:buChar char="v"/>
            </a:pPr>
            <a:r>
              <a:rPr lang="es-ES" sz="2400" dirty="0"/>
              <a:t>El substrato </a:t>
            </a:r>
            <a:r>
              <a:rPr lang="es-ES" sz="2400" dirty="0" err="1"/>
              <a:t>anatomopatológico</a:t>
            </a:r>
            <a:r>
              <a:rPr lang="es-ES" sz="2400" dirty="0"/>
              <a:t> más importante de </a:t>
            </a:r>
            <a:r>
              <a:rPr lang="es-ES" sz="2400" dirty="0" smtClean="0"/>
              <a:t>esta demencia </a:t>
            </a:r>
            <a:r>
              <a:rPr lang="es-ES" sz="2400" dirty="0"/>
              <a:t>es la presencia de </a:t>
            </a:r>
            <a:r>
              <a:rPr lang="es-ES" sz="2400" b="1" dirty="0"/>
              <a:t>cuerpos de </a:t>
            </a:r>
            <a:r>
              <a:rPr lang="es-ES" sz="2400" b="1" dirty="0" err="1"/>
              <a:t>Lewy</a:t>
            </a:r>
            <a:r>
              <a:rPr lang="es-ES" sz="2400" b="1" dirty="0"/>
              <a:t> </a:t>
            </a:r>
            <a:r>
              <a:rPr lang="es-ES" sz="2400" dirty="0" smtClean="0"/>
              <a:t>(que también </a:t>
            </a:r>
            <a:r>
              <a:rPr lang="es-ES" sz="2400" dirty="0"/>
              <a:t>se pueden </a:t>
            </a:r>
            <a:r>
              <a:rPr lang="es-ES" sz="2400" dirty="0" smtClean="0"/>
              <a:t>encontrar </a:t>
            </a:r>
            <a:r>
              <a:rPr lang="es-ES" sz="2400" dirty="0"/>
              <a:t>en otros tipos de demencia y en pacientes con enfermedad de </a:t>
            </a:r>
            <a:r>
              <a:rPr lang="es-ES" sz="2400" dirty="0" smtClean="0"/>
              <a:t>Parkinson).</a:t>
            </a:r>
            <a:endParaRPr lang="es-ES" sz="2400" dirty="0"/>
          </a:p>
        </p:txBody>
      </p:sp>
    </p:spTree>
    <p:extLst>
      <p:ext uri="{BB962C8B-B14F-4D97-AF65-F5344CB8AC3E}">
        <p14:creationId xmlns:p14="http://schemas.microsoft.com/office/powerpoint/2010/main" val="379944709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b="1" dirty="0" smtClean="0"/>
              <a:t>DEMENCIA POR CUERPOS DE LEWY</a:t>
            </a:r>
            <a:endParaRPr lang="es-ES" b="1" dirty="0"/>
          </a:p>
        </p:txBody>
      </p:sp>
      <p:sp>
        <p:nvSpPr>
          <p:cNvPr id="3" name="Marcador de contenido 2"/>
          <p:cNvSpPr>
            <a:spLocks noGrp="1"/>
          </p:cNvSpPr>
          <p:nvPr>
            <p:ph idx="1"/>
          </p:nvPr>
        </p:nvSpPr>
        <p:spPr>
          <a:xfrm>
            <a:off x="221516" y="1737360"/>
            <a:ext cx="11845987" cy="4023360"/>
          </a:xfrm>
        </p:spPr>
        <p:txBody>
          <a:bodyPr>
            <a:noAutofit/>
          </a:bodyPr>
          <a:lstStyle/>
          <a:p>
            <a:pPr>
              <a:buFont typeface="Wingdings" panose="05000000000000000000" pitchFamily="2" charset="2"/>
              <a:buChar char="v"/>
            </a:pPr>
            <a:r>
              <a:rPr lang="es-AR" sz="2400" dirty="0" smtClean="0"/>
              <a:t>Sus síntomas son de aparición temprana. Los más frecuentes son: apatía, ansiedad, agitación y delirios. </a:t>
            </a:r>
          </a:p>
          <a:p>
            <a:pPr>
              <a:buFont typeface="Wingdings" panose="05000000000000000000" pitchFamily="2" charset="2"/>
              <a:buChar char="v"/>
            </a:pPr>
            <a:r>
              <a:rPr lang="es-AR" sz="2400" dirty="0" smtClean="0"/>
              <a:t>Hasta el 70% están presentes las alucinaciones visuales y en cerca del 40% pueden padecer depresión (más frecuente que en la DTA).</a:t>
            </a:r>
          </a:p>
        </p:txBody>
      </p:sp>
    </p:spTree>
    <p:extLst>
      <p:ext uri="{BB962C8B-B14F-4D97-AF65-F5344CB8AC3E}">
        <p14:creationId xmlns:p14="http://schemas.microsoft.com/office/powerpoint/2010/main" val="2933064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03030" y="106719"/>
            <a:ext cx="11513714" cy="5663015"/>
          </a:xfrm>
        </p:spPr>
        <p:txBody>
          <a:bodyPr>
            <a:normAutofit/>
          </a:bodyPr>
          <a:lstStyle/>
          <a:p>
            <a:pPr marL="0" indent="0">
              <a:buNone/>
            </a:pPr>
            <a:r>
              <a:rPr lang="es-AR" sz="3200" u="sng" dirty="0" smtClean="0"/>
              <a:t>MANIFESTACIONES CLÍNICAS:</a:t>
            </a:r>
          </a:p>
          <a:p>
            <a:pPr marL="0" indent="0">
              <a:buNone/>
            </a:pPr>
            <a:r>
              <a:rPr lang="es-ES" sz="2400" b="1" u="sng" dirty="0" err="1" smtClean="0"/>
              <a:t>a.Características</a:t>
            </a:r>
            <a:r>
              <a:rPr lang="es-ES" sz="2400" b="1" u="sng" dirty="0" smtClean="0"/>
              <a:t> </a:t>
            </a:r>
            <a:r>
              <a:rPr lang="es-ES" sz="2400" b="1" u="sng" dirty="0"/>
              <a:t>del deterioro cognitivo y la demencia.</a:t>
            </a:r>
            <a:r>
              <a:rPr lang="es-ES" sz="2400" dirty="0"/>
              <a:t> El deterioro cognitivo afecta </a:t>
            </a:r>
            <a:r>
              <a:rPr lang="es-ES" sz="2400" dirty="0" smtClean="0"/>
              <a:t>sobre todo </a:t>
            </a:r>
            <a:r>
              <a:rPr lang="es-ES" sz="2400" dirty="0"/>
              <a:t>al área de atención, orientación </a:t>
            </a:r>
            <a:r>
              <a:rPr lang="es-ES" sz="2400" dirty="0" err="1"/>
              <a:t>visoespacial</a:t>
            </a:r>
            <a:r>
              <a:rPr lang="es-ES" sz="2400" dirty="0"/>
              <a:t> y al habla. </a:t>
            </a:r>
            <a:endParaRPr lang="es-ES" sz="2400" dirty="0" smtClean="0"/>
          </a:p>
          <a:p>
            <a:pPr marL="0" indent="0">
              <a:buNone/>
            </a:pPr>
            <a:r>
              <a:rPr lang="es-ES" sz="2400" dirty="0" smtClean="0"/>
              <a:t>Entre </a:t>
            </a:r>
            <a:r>
              <a:rPr lang="es-ES" sz="2400" dirty="0"/>
              <a:t>el 50 y el 75% de los pacientes con </a:t>
            </a:r>
            <a:r>
              <a:rPr lang="es-ES" sz="2400" dirty="0" smtClean="0"/>
              <a:t>DL, presentan fluctuaciones cognitivas (episodios </a:t>
            </a:r>
            <a:r>
              <a:rPr lang="es-ES" sz="2400" dirty="0"/>
              <a:t>recurrentes de confusión en los que quedan en una situación </a:t>
            </a:r>
            <a:r>
              <a:rPr lang="es-ES" sz="2400" dirty="0" smtClean="0"/>
              <a:t>de desconexión </a:t>
            </a:r>
            <a:r>
              <a:rPr lang="es-ES" sz="2400" dirty="0"/>
              <a:t>del </a:t>
            </a:r>
            <a:r>
              <a:rPr lang="es-ES" sz="2400" dirty="0" smtClean="0"/>
              <a:t>medio) </a:t>
            </a:r>
            <a:r>
              <a:rPr lang="es-ES" sz="2400" dirty="0"/>
              <a:t>La duración </a:t>
            </a:r>
            <a:r>
              <a:rPr lang="es-ES" sz="2400" dirty="0" smtClean="0"/>
              <a:t>es variable, puede </a:t>
            </a:r>
            <a:r>
              <a:rPr lang="es-ES" sz="2400" dirty="0"/>
              <a:t>ser desde pocos minutos a varios </a:t>
            </a:r>
            <a:r>
              <a:rPr lang="es-ES" sz="2400" dirty="0" smtClean="0"/>
              <a:t>días. Se alterna la </a:t>
            </a:r>
            <a:r>
              <a:rPr lang="es-ES" sz="2400" dirty="0"/>
              <a:t>confusión y </a:t>
            </a:r>
            <a:r>
              <a:rPr lang="es-ES" sz="2400" dirty="0" smtClean="0"/>
              <a:t>la somnolencia con periodos </a:t>
            </a:r>
            <a:r>
              <a:rPr lang="es-ES" sz="2400" dirty="0"/>
              <a:t>de lucidez. </a:t>
            </a:r>
            <a:endParaRPr lang="es-ES" sz="2400" dirty="0" smtClean="0"/>
          </a:p>
          <a:p>
            <a:pPr marL="0" indent="0">
              <a:buNone/>
            </a:pPr>
            <a:r>
              <a:rPr lang="es-ES" sz="2400" dirty="0" smtClean="0"/>
              <a:t>Su evolución suele </a:t>
            </a:r>
            <a:r>
              <a:rPr lang="es-ES" sz="2400" dirty="0"/>
              <a:t>ser progresiva e </a:t>
            </a:r>
            <a:r>
              <a:rPr lang="es-ES" sz="2400" dirty="0" smtClean="0"/>
              <a:t>incapacitante.</a:t>
            </a:r>
          </a:p>
          <a:p>
            <a:pPr marL="0" indent="0">
              <a:buNone/>
            </a:pPr>
            <a:r>
              <a:rPr lang="es-ES" sz="2400" dirty="0"/>
              <a:t>No suele darse una afectación tan temprana de la memoria como en la EA. </a:t>
            </a:r>
            <a:endParaRPr lang="es-ES" sz="2400" dirty="0" smtClean="0"/>
          </a:p>
          <a:p>
            <a:pPr marL="0" indent="0">
              <a:buNone/>
            </a:pPr>
            <a:r>
              <a:rPr lang="es-ES" sz="2400" b="1" u="sng" dirty="0" smtClean="0"/>
              <a:t>b. Síntomas </a:t>
            </a:r>
            <a:r>
              <a:rPr lang="es-ES" sz="2400" b="1" u="sng" dirty="0"/>
              <a:t>neurológicos frecuentes.</a:t>
            </a:r>
            <a:r>
              <a:rPr lang="es-ES" sz="2400" b="1" dirty="0"/>
              <a:t> </a:t>
            </a:r>
            <a:r>
              <a:rPr lang="es-ES" sz="2400" dirty="0"/>
              <a:t>Hasta un 50% de los pacientes pueden </a:t>
            </a:r>
            <a:r>
              <a:rPr lang="es-ES" sz="2400" dirty="0" smtClean="0"/>
              <a:t>presentar manifestaciones </a:t>
            </a:r>
            <a:r>
              <a:rPr lang="es-ES" sz="2400" dirty="0" err="1"/>
              <a:t>extrapiramidales</a:t>
            </a:r>
            <a:r>
              <a:rPr lang="es-ES" sz="2400" dirty="0"/>
              <a:t> en el momento del diagnóstico. Las más frecuentes </a:t>
            </a:r>
            <a:r>
              <a:rPr lang="es-ES" sz="2400" dirty="0" smtClean="0"/>
              <a:t>son inestabilidad </a:t>
            </a:r>
            <a:r>
              <a:rPr lang="es-ES" sz="2400" dirty="0"/>
              <a:t>postural, alteración de la marcha, rigidez o </a:t>
            </a:r>
            <a:r>
              <a:rPr lang="es-ES" sz="2400" dirty="0" err="1" smtClean="0"/>
              <a:t>bradicinesia</a:t>
            </a:r>
            <a:r>
              <a:rPr lang="es-ES" sz="2400" dirty="0" smtClean="0"/>
              <a:t> (lentitud de los movimientos). </a:t>
            </a:r>
          </a:p>
        </p:txBody>
      </p:sp>
    </p:spTree>
    <p:extLst>
      <p:ext uri="{BB962C8B-B14F-4D97-AF65-F5344CB8AC3E}">
        <p14:creationId xmlns:p14="http://schemas.microsoft.com/office/powerpoint/2010/main" val="2276414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AR" dirty="0" smtClean="0"/>
              <a:t>DEMENCIAS MÁS FRECUENTES</a:t>
            </a:r>
            <a:endParaRPr lang="es-ES" dirty="0"/>
          </a:p>
        </p:txBody>
      </p:sp>
      <p:sp>
        <p:nvSpPr>
          <p:cNvPr id="3" name="Marcador de contenido 2"/>
          <p:cNvSpPr>
            <a:spLocks noGrp="1"/>
          </p:cNvSpPr>
          <p:nvPr>
            <p:ph idx="1"/>
          </p:nvPr>
        </p:nvSpPr>
        <p:spPr/>
        <p:txBody>
          <a:bodyPr>
            <a:noAutofit/>
          </a:bodyPr>
          <a:lstStyle/>
          <a:p>
            <a:pPr>
              <a:buFont typeface="Wingdings" panose="05000000000000000000" pitchFamily="2" charset="2"/>
              <a:buChar char="v"/>
            </a:pPr>
            <a:r>
              <a:rPr lang="es-AR" sz="2400" b="1" dirty="0" smtClean="0"/>
              <a:t>DEMENCIA TIPO ALZHEIMER (DTA)</a:t>
            </a:r>
          </a:p>
          <a:p>
            <a:pPr marL="0" indent="0">
              <a:buNone/>
            </a:pPr>
            <a:endParaRPr lang="es-AR" sz="2400" b="1" dirty="0" smtClean="0"/>
          </a:p>
          <a:p>
            <a:pPr>
              <a:buFont typeface="Wingdings" panose="05000000000000000000" pitchFamily="2" charset="2"/>
              <a:buChar char="v"/>
            </a:pPr>
            <a:r>
              <a:rPr lang="es-AR" sz="2400" b="1" dirty="0" smtClean="0"/>
              <a:t>DETERIORO COGNITIVO LEVE (DCL)</a:t>
            </a:r>
          </a:p>
          <a:p>
            <a:pPr marL="0" indent="0">
              <a:buNone/>
            </a:pPr>
            <a:endParaRPr lang="es-AR" sz="2400" b="1" dirty="0" smtClean="0"/>
          </a:p>
          <a:p>
            <a:pPr>
              <a:buFont typeface="Wingdings" panose="05000000000000000000" pitchFamily="2" charset="2"/>
              <a:buChar char="v"/>
            </a:pPr>
            <a:r>
              <a:rPr lang="es-AR" sz="2400" b="1" dirty="0" smtClean="0"/>
              <a:t>DETERIORO COGNITIVO VASCULAR (DV)</a:t>
            </a:r>
          </a:p>
          <a:p>
            <a:pPr marL="0" indent="0">
              <a:buNone/>
            </a:pPr>
            <a:endParaRPr lang="es-AR" sz="2400" b="1" dirty="0" smtClean="0"/>
          </a:p>
          <a:p>
            <a:pPr>
              <a:buFont typeface="Wingdings" panose="05000000000000000000" pitchFamily="2" charset="2"/>
              <a:buChar char="v"/>
            </a:pPr>
            <a:r>
              <a:rPr lang="es-AR" sz="2400" b="1" dirty="0" smtClean="0"/>
              <a:t>DEMENCIA POR CUERPOS DE LEWY (DL)</a:t>
            </a:r>
          </a:p>
          <a:p>
            <a:pPr marL="0" indent="0">
              <a:buNone/>
            </a:pPr>
            <a:endParaRPr lang="es-AR" sz="2400" b="1" dirty="0" smtClean="0"/>
          </a:p>
          <a:p>
            <a:pPr>
              <a:buFont typeface="Wingdings" panose="05000000000000000000" pitchFamily="2" charset="2"/>
              <a:buChar char="v"/>
            </a:pPr>
            <a:r>
              <a:rPr lang="es-AR" sz="2400" b="1" dirty="0" smtClean="0"/>
              <a:t>DEMENCIA FRONTOTEMPORAL (DFT)</a:t>
            </a:r>
            <a:endParaRPr lang="es-ES" sz="2400" b="1" dirty="0"/>
          </a:p>
        </p:txBody>
      </p:sp>
    </p:spTree>
    <p:extLst>
      <p:ext uri="{BB962C8B-B14F-4D97-AF65-F5344CB8AC3E}">
        <p14:creationId xmlns:p14="http://schemas.microsoft.com/office/powerpoint/2010/main" val="143855388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03030" y="106719"/>
            <a:ext cx="11513714" cy="5663015"/>
          </a:xfrm>
        </p:spPr>
        <p:txBody>
          <a:bodyPr>
            <a:normAutofit/>
          </a:bodyPr>
          <a:lstStyle/>
          <a:p>
            <a:pPr marL="0" indent="0">
              <a:buNone/>
            </a:pPr>
            <a:r>
              <a:rPr lang="es-AR" sz="3200" u="sng" dirty="0" smtClean="0"/>
              <a:t>MANIFESTACIONES CLÍNICAS:</a:t>
            </a:r>
          </a:p>
          <a:p>
            <a:pPr marL="0" indent="0">
              <a:buNone/>
            </a:pPr>
            <a:r>
              <a:rPr lang="es-ES" sz="2400" b="1" u="sng" dirty="0" smtClean="0"/>
              <a:t>c</a:t>
            </a:r>
            <a:r>
              <a:rPr lang="es-ES" sz="2400" b="1" u="sng" dirty="0"/>
              <a:t>. Alteraciones autonómicas.</a:t>
            </a:r>
            <a:r>
              <a:rPr lang="es-ES" sz="2400" dirty="0"/>
              <a:t> Son más frecuentes que en pacientes con EA y entre </a:t>
            </a:r>
            <a:r>
              <a:rPr lang="es-ES" sz="2400" dirty="0" smtClean="0"/>
              <a:t>ellas destacan </a:t>
            </a:r>
            <a:r>
              <a:rPr lang="es-ES" sz="2400" dirty="0"/>
              <a:t>la hipotensión </a:t>
            </a:r>
            <a:r>
              <a:rPr lang="es-ES" sz="2400" dirty="0" err="1" smtClean="0"/>
              <a:t>ortostática</a:t>
            </a:r>
            <a:r>
              <a:rPr lang="es-ES" sz="2400" dirty="0" smtClean="0"/>
              <a:t> (presión </a:t>
            </a:r>
            <a:r>
              <a:rPr lang="es-ES" sz="2400" dirty="0"/>
              <a:t>arterial baja que ocurre al ponerse de pie después de estar sentado o </a:t>
            </a:r>
            <a:r>
              <a:rPr lang="es-ES" sz="2400" dirty="0" smtClean="0"/>
              <a:t>acostado), </a:t>
            </a:r>
            <a:r>
              <a:rPr lang="es-ES" sz="2400" dirty="0"/>
              <a:t>hipersensibilidad del </a:t>
            </a:r>
            <a:r>
              <a:rPr lang="es-ES" sz="2400" dirty="0" smtClean="0"/>
              <a:t>seno </a:t>
            </a:r>
            <a:r>
              <a:rPr lang="es-ES" sz="2400" dirty="0" err="1" smtClean="0"/>
              <a:t>carotídeo</a:t>
            </a:r>
            <a:r>
              <a:rPr lang="es-ES" sz="2400" dirty="0" smtClean="0"/>
              <a:t> (enlentecimiento cardíaco) e incontinencia urinaria, disfunción </a:t>
            </a:r>
            <a:r>
              <a:rPr lang="es-ES" sz="2400" dirty="0"/>
              <a:t>eréctil, estreñimiento, problemas </a:t>
            </a:r>
            <a:r>
              <a:rPr lang="es-ES" sz="2400" dirty="0" smtClean="0"/>
              <a:t>de deglución </a:t>
            </a:r>
            <a:r>
              <a:rPr lang="es-ES" sz="2400" dirty="0"/>
              <a:t>y </a:t>
            </a:r>
            <a:r>
              <a:rPr lang="es-ES" sz="2400" dirty="0" smtClean="0"/>
              <a:t>sialorrea (hipersalivación o exceso de saliva).</a:t>
            </a:r>
          </a:p>
          <a:p>
            <a:pPr marL="0" indent="0">
              <a:buNone/>
            </a:pPr>
            <a:r>
              <a:rPr lang="es-ES" sz="2400" u="sng" dirty="0">
                <a:effectLst>
                  <a:outerShdw blurRad="38100" dist="38100" dir="2700000" algn="tl">
                    <a:srgbClr val="000000">
                      <a:alpha val="43137"/>
                    </a:srgbClr>
                  </a:outerShdw>
                </a:effectLst>
              </a:rPr>
              <a:t>d. Síntomas psiquiátricos y del comportamiento</a:t>
            </a:r>
            <a:r>
              <a:rPr lang="es-ES" sz="2400" dirty="0">
                <a:effectLst>
                  <a:outerShdw blurRad="38100" dist="38100" dir="2700000" algn="tl">
                    <a:srgbClr val="000000">
                      <a:alpha val="43137"/>
                    </a:srgbClr>
                  </a:outerShdw>
                </a:effectLst>
              </a:rPr>
              <a:t>.</a:t>
            </a:r>
            <a:r>
              <a:rPr lang="es-ES" sz="2400" dirty="0"/>
              <a:t> Suelen ser frecuentes y de </a:t>
            </a:r>
            <a:r>
              <a:rPr lang="es-ES" sz="2400" dirty="0" smtClean="0"/>
              <a:t>aparición temprana</a:t>
            </a:r>
            <a:r>
              <a:rPr lang="es-ES" sz="2400" dirty="0"/>
              <a:t>. </a:t>
            </a:r>
            <a:r>
              <a:rPr lang="es-ES" sz="2400" dirty="0" smtClean="0"/>
              <a:t>Por ejemplo: alucinaciones </a:t>
            </a:r>
            <a:r>
              <a:rPr lang="es-ES" sz="2400" dirty="0"/>
              <a:t>visuales (AV), apatía, </a:t>
            </a:r>
            <a:r>
              <a:rPr lang="es-ES" sz="2400" dirty="0" smtClean="0"/>
              <a:t>depresión, ansiedad</a:t>
            </a:r>
            <a:r>
              <a:rPr lang="es-ES" sz="2400" dirty="0"/>
              <a:t>, agitación, delirios y los trastornos del </a:t>
            </a:r>
            <a:r>
              <a:rPr lang="es-ES" sz="2400" dirty="0" smtClean="0"/>
              <a:t>sueño. </a:t>
            </a:r>
            <a:endParaRPr lang="es-ES" sz="2400" dirty="0"/>
          </a:p>
        </p:txBody>
      </p:sp>
    </p:spTree>
    <p:extLst>
      <p:ext uri="{BB962C8B-B14F-4D97-AF65-F5344CB8AC3E}">
        <p14:creationId xmlns:p14="http://schemas.microsoft.com/office/powerpoint/2010/main" val="31002695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41667" y="274145"/>
            <a:ext cx="11578108" cy="5753168"/>
          </a:xfrm>
        </p:spPr>
        <p:txBody>
          <a:bodyPr>
            <a:normAutofit/>
          </a:bodyPr>
          <a:lstStyle/>
          <a:p>
            <a:pPr marL="0" indent="0">
              <a:buNone/>
            </a:pPr>
            <a:r>
              <a:rPr lang="es-AR" sz="3200" u="sng" dirty="0" smtClean="0"/>
              <a:t>¿CÓMO SE DIAGNOSTICA?</a:t>
            </a:r>
            <a:endParaRPr lang="es-AR" sz="3200" i="1" dirty="0"/>
          </a:p>
          <a:p>
            <a:pPr marL="0" indent="0">
              <a:buNone/>
            </a:pPr>
            <a:r>
              <a:rPr lang="es-ES" sz="2400" b="1" dirty="0"/>
              <a:t>El diagnóstico de la DL debe realizarse en base </a:t>
            </a:r>
            <a:r>
              <a:rPr lang="es-ES" sz="2400" b="1" dirty="0" smtClean="0"/>
              <a:t>a:</a:t>
            </a:r>
          </a:p>
          <a:p>
            <a:pPr>
              <a:buFont typeface="Wingdings" panose="05000000000000000000" pitchFamily="2" charset="2"/>
              <a:buChar char="q"/>
            </a:pPr>
            <a:r>
              <a:rPr lang="es-ES" sz="2400" b="1" dirty="0" smtClean="0"/>
              <a:t>Hallazgos </a:t>
            </a:r>
            <a:r>
              <a:rPr lang="es-ES" sz="2400" b="1" dirty="0"/>
              <a:t>clínicos mediante una </a:t>
            </a:r>
            <a:r>
              <a:rPr lang="es-ES" sz="2400" b="1" dirty="0" smtClean="0"/>
              <a:t>anamnesis detallada </a:t>
            </a:r>
            <a:r>
              <a:rPr lang="es-ES" sz="2400" b="1" dirty="0"/>
              <a:t>tanto del </a:t>
            </a:r>
            <a:r>
              <a:rPr lang="es-ES" sz="2400" b="1" i="1" dirty="0">
                <a:effectLst>
                  <a:outerShdw blurRad="38100" dist="38100" dir="2700000" algn="tl">
                    <a:srgbClr val="000000">
                      <a:alpha val="43137"/>
                    </a:srgbClr>
                  </a:outerShdw>
                </a:effectLst>
              </a:rPr>
              <a:t>paciente</a:t>
            </a:r>
            <a:r>
              <a:rPr lang="es-ES" sz="2400" b="1" dirty="0"/>
              <a:t> como de su </a:t>
            </a:r>
            <a:r>
              <a:rPr lang="es-ES" sz="2400" b="1" i="1" dirty="0">
                <a:effectLst>
                  <a:outerShdw blurRad="38100" dist="38100" dir="2700000" algn="tl">
                    <a:srgbClr val="000000">
                      <a:alpha val="43137"/>
                    </a:srgbClr>
                  </a:outerShdw>
                </a:effectLst>
              </a:rPr>
              <a:t>cuidador</a:t>
            </a:r>
            <a:r>
              <a:rPr lang="es-ES" sz="2400" b="1" dirty="0"/>
              <a:t> </a:t>
            </a:r>
            <a:endParaRPr lang="es-ES" sz="2400" b="1" dirty="0" smtClean="0"/>
          </a:p>
          <a:p>
            <a:pPr>
              <a:buFont typeface="Wingdings" panose="05000000000000000000" pitchFamily="2" charset="2"/>
              <a:buChar char="q"/>
            </a:pPr>
            <a:r>
              <a:rPr lang="es-ES" sz="2400" b="1" dirty="0"/>
              <a:t>E</a:t>
            </a:r>
            <a:r>
              <a:rPr lang="es-ES" sz="2400" b="1" dirty="0" smtClean="0"/>
              <a:t>xploración </a:t>
            </a:r>
            <a:r>
              <a:rPr lang="es-ES" sz="2400" b="1" dirty="0"/>
              <a:t>física. </a:t>
            </a:r>
            <a:endParaRPr lang="es-ES" sz="2400" b="1" dirty="0" smtClean="0"/>
          </a:p>
          <a:p>
            <a:pPr>
              <a:buFont typeface="Wingdings" panose="05000000000000000000" pitchFamily="2" charset="2"/>
              <a:buChar char="q"/>
            </a:pPr>
            <a:r>
              <a:rPr lang="es-ES" sz="2400" b="1" dirty="0" smtClean="0"/>
              <a:t>Sólo </a:t>
            </a:r>
            <a:r>
              <a:rPr lang="es-ES" sz="2400" b="1" dirty="0"/>
              <a:t>puede </a:t>
            </a:r>
            <a:r>
              <a:rPr lang="es-ES" sz="2400" b="1" dirty="0" smtClean="0"/>
              <a:t>confirmarse definitivamente </a:t>
            </a:r>
            <a:r>
              <a:rPr lang="es-ES" sz="2400" b="1" dirty="0"/>
              <a:t>por </a:t>
            </a:r>
            <a:r>
              <a:rPr lang="es-ES" sz="2400" b="1" dirty="0" smtClean="0"/>
              <a:t>su </a:t>
            </a:r>
            <a:r>
              <a:rPr lang="es-ES" sz="2400" b="1" dirty="0" err="1" smtClean="0"/>
              <a:t>anatomopatología</a:t>
            </a:r>
            <a:r>
              <a:rPr lang="es-ES" sz="2400" b="1" dirty="0" smtClean="0"/>
              <a:t> (presencia </a:t>
            </a:r>
            <a:r>
              <a:rPr lang="es-ES" sz="2400" b="1" dirty="0"/>
              <a:t>de los CL en el </a:t>
            </a:r>
            <a:r>
              <a:rPr lang="es-ES" sz="2400" b="1" dirty="0" smtClean="0"/>
              <a:t>cerebro).</a:t>
            </a:r>
          </a:p>
          <a:p>
            <a:pPr marL="0" indent="0">
              <a:buNone/>
            </a:pPr>
            <a:r>
              <a:rPr lang="es-ES" sz="2400" u="sng" dirty="0" smtClean="0"/>
              <a:t>Los </a:t>
            </a:r>
            <a:r>
              <a:rPr lang="es-ES" sz="2400" u="sng" dirty="0"/>
              <a:t>criterios para el diagnóstico de DL </a:t>
            </a:r>
            <a:r>
              <a:rPr lang="es-ES" sz="2400" u="sng" dirty="0" smtClean="0"/>
              <a:t>son:</a:t>
            </a:r>
          </a:p>
          <a:p>
            <a:pPr>
              <a:buFont typeface="Wingdings" panose="05000000000000000000" pitchFamily="2" charset="2"/>
              <a:buChar char="§"/>
            </a:pPr>
            <a:r>
              <a:rPr lang="es-ES" sz="2400" dirty="0" smtClean="0"/>
              <a:t>Presencia de demencia.</a:t>
            </a:r>
          </a:p>
          <a:p>
            <a:pPr>
              <a:buFont typeface="Wingdings" panose="05000000000000000000" pitchFamily="2" charset="2"/>
              <a:buChar char="§"/>
            </a:pPr>
            <a:r>
              <a:rPr lang="es-ES" sz="2400" dirty="0" smtClean="0"/>
              <a:t>Déficit </a:t>
            </a:r>
            <a:r>
              <a:rPr lang="es-ES" sz="2400" dirty="0"/>
              <a:t>de atención, de la función ejecutiva y en la orientación </a:t>
            </a:r>
            <a:r>
              <a:rPr lang="es-ES" sz="2400" dirty="0" err="1" smtClean="0"/>
              <a:t>visoespacial</a:t>
            </a:r>
            <a:r>
              <a:rPr lang="es-ES" sz="2400" dirty="0"/>
              <a:t>.</a:t>
            </a:r>
          </a:p>
          <a:p>
            <a:pPr>
              <a:buFont typeface="Wingdings" panose="05000000000000000000" pitchFamily="2" charset="2"/>
              <a:buChar char="§"/>
            </a:pPr>
            <a:r>
              <a:rPr lang="es-ES" sz="2400" dirty="0" smtClean="0"/>
              <a:t>Menor </a:t>
            </a:r>
            <a:r>
              <a:rPr lang="es-ES" sz="2400" dirty="0"/>
              <a:t>afectación de la memoria a corto plazo y mayor deterioro en la </a:t>
            </a:r>
            <a:r>
              <a:rPr lang="es-ES" sz="2400" dirty="0" smtClean="0"/>
              <a:t>fluencia verbal </a:t>
            </a:r>
            <a:r>
              <a:rPr lang="es-ES" sz="2400" dirty="0"/>
              <a:t>en estadios iniciales </a:t>
            </a:r>
            <a:r>
              <a:rPr lang="es-ES" sz="2400" dirty="0" smtClean="0"/>
              <a:t>que </a:t>
            </a:r>
            <a:r>
              <a:rPr lang="es-ES" sz="2400" dirty="0"/>
              <a:t>aumentan a medida </a:t>
            </a:r>
            <a:r>
              <a:rPr lang="es-ES" sz="2400" dirty="0" smtClean="0"/>
              <a:t>que avanza </a:t>
            </a:r>
            <a:r>
              <a:rPr lang="es-ES" sz="2400" dirty="0"/>
              <a:t>la enfermedad</a:t>
            </a:r>
            <a:r>
              <a:rPr lang="es-ES" sz="2400" dirty="0" smtClean="0"/>
              <a:t>.</a:t>
            </a:r>
            <a:endParaRPr lang="es-ES" sz="2400" dirty="0"/>
          </a:p>
        </p:txBody>
      </p:sp>
    </p:spTree>
    <p:extLst>
      <p:ext uri="{BB962C8B-B14F-4D97-AF65-F5344CB8AC3E}">
        <p14:creationId xmlns:p14="http://schemas.microsoft.com/office/powerpoint/2010/main" val="306518193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54547" y="261267"/>
            <a:ext cx="11101588" cy="5675894"/>
          </a:xfrm>
        </p:spPr>
        <p:txBody>
          <a:bodyPr>
            <a:normAutofit fontScale="55000" lnSpcReduction="20000"/>
          </a:bodyPr>
          <a:lstStyle/>
          <a:p>
            <a:pPr marL="0" indent="0">
              <a:buNone/>
            </a:pPr>
            <a:r>
              <a:rPr lang="es-ES" sz="5800" i="1" u="sng" dirty="0"/>
              <a:t>Síntomas que apoyan el diagnóstico:</a:t>
            </a:r>
          </a:p>
          <a:p>
            <a:pPr>
              <a:buFont typeface="Wingdings" panose="05000000000000000000" pitchFamily="2" charset="2"/>
              <a:buChar char="§"/>
            </a:pPr>
            <a:r>
              <a:rPr lang="es-ES" sz="4400" dirty="0" smtClean="0"/>
              <a:t>Caídas </a:t>
            </a:r>
            <a:r>
              <a:rPr lang="es-ES" sz="4400" dirty="0"/>
              <a:t>frecuentes y sincopes junto con otras alteraciones del </a:t>
            </a:r>
            <a:r>
              <a:rPr lang="es-ES" sz="4400" dirty="0" smtClean="0"/>
              <a:t>sistema autonómico</a:t>
            </a:r>
            <a:r>
              <a:rPr lang="es-ES" sz="4400" dirty="0"/>
              <a:t>.</a:t>
            </a:r>
          </a:p>
          <a:p>
            <a:pPr>
              <a:buFont typeface="Wingdings" panose="05000000000000000000" pitchFamily="2" charset="2"/>
              <a:buChar char="§"/>
            </a:pPr>
            <a:r>
              <a:rPr lang="es-ES" sz="4400" dirty="0" smtClean="0"/>
              <a:t>Perdida </a:t>
            </a:r>
            <a:r>
              <a:rPr lang="es-ES" sz="4400" dirty="0"/>
              <a:t>de conciencia transitoria espontánea e inexplicable.</a:t>
            </a:r>
          </a:p>
          <a:p>
            <a:pPr>
              <a:buFont typeface="Wingdings" panose="05000000000000000000" pitchFamily="2" charset="2"/>
              <a:buChar char="§"/>
            </a:pPr>
            <a:r>
              <a:rPr lang="es-ES" sz="4400" dirty="0" smtClean="0"/>
              <a:t>Otras alucinaciones (ejemplo: auditivas).</a:t>
            </a:r>
            <a:endParaRPr lang="es-ES" sz="4400" dirty="0"/>
          </a:p>
          <a:p>
            <a:pPr>
              <a:buFont typeface="Wingdings" panose="05000000000000000000" pitchFamily="2" charset="2"/>
              <a:buChar char="§"/>
            </a:pPr>
            <a:r>
              <a:rPr lang="es-ES" sz="4400" dirty="0" smtClean="0"/>
              <a:t>Delirios</a:t>
            </a:r>
            <a:r>
              <a:rPr lang="es-ES" sz="4400" dirty="0"/>
              <a:t>.</a:t>
            </a:r>
          </a:p>
          <a:p>
            <a:pPr>
              <a:buFont typeface="Wingdings" panose="05000000000000000000" pitchFamily="2" charset="2"/>
              <a:buChar char="§"/>
            </a:pPr>
            <a:r>
              <a:rPr lang="es-ES" sz="4400" dirty="0" smtClean="0"/>
              <a:t>Depresión</a:t>
            </a:r>
            <a:r>
              <a:rPr lang="es-ES" sz="4400" dirty="0"/>
              <a:t>.</a:t>
            </a:r>
          </a:p>
          <a:p>
            <a:pPr>
              <a:buFont typeface="Wingdings" panose="05000000000000000000" pitchFamily="2" charset="2"/>
              <a:buChar char="§"/>
            </a:pPr>
            <a:r>
              <a:rPr lang="es-ES" sz="4400" dirty="0" smtClean="0"/>
              <a:t>La </a:t>
            </a:r>
            <a:r>
              <a:rPr lang="es-ES" sz="4400" dirty="0"/>
              <a:t>región del lóbulo medial temporal y del hipocampo generalmente </a:t>
            </a:r>
            <a:r>
              <a:rPr lang="es-ES" sz="4400" dirty="0" smtClean="0"/>
              <a:t>esta conservada </a:t>
            </a:r>
            <a:r>
              <a:rPr lang="es-ES" sz="4400" dirty="0"/>
              <a:t>en las pruebas de </a:t>
            </a:r>
            <a:r>
              <a:rPr lang="es-ES" sz="4400" dirty="0" err="1"/>
              <a:t>neuroimagen</a:t>
            </a:r>
            <a:r>
              <a:rPr lang="es-ES" sz="4400" dirty="0"/>
              <a:t> (TAC </a:t>
            </a:r>
            <a:r>
              <a:rPr lang="es-ES" sz="4400" dirty="0" err="1"/>
              <a:t>ó</a:t>
            </a:r>
            <a:r>
              <a:rPr lang="es-ES" sz="4400" dirty="0"/>
              <a:t> RNM).</a:t>
            </a:r>
          </a:p>
          <a:p>
            <a:pPr>
              <a:buFont typeface="Wingdings" panose="05000000000000000000" pitchFamily="2" charset="2"/>
              <a:buChar char="§"/>
            </a:pPr>
            <a:r>
              <a:rPr lang="es-ES" sz="4400" dirty="0" err="1" smtClean="0"/>
              <a:t>Hipoperfusión</a:t>
            </a:r>
            <a:r>
              <a:rPr lang="es-ES" sz="4400" dirty="0" smtClean="0"/>
              <a:t> </a:t>
            </a:r>
            <a:r>
              <a:rPr lang="es-ES" sz="4400" dirty="0"/>
              <a:t>occipital en las pruebas funcionales de </a:t>
            </a:r>
            <a:r>
              <a:rPr lang="es-ES" sz="4400" dirty="0" err="1"/>
              <a:t>neuroimagen</a:t>
            </a:r>
            <a:r>
              <a:rPr lang="es-ES" sz="4400" dirty="0"/>
              <a:t> en </a:t>
            </a:r>
            <a:r>
              <a:rPr lang="es-ES" sz="4400" dirty="0" smtClean="0"/>
              <a:t>el SPECT/PET</a:t>
            </a:r>
            <a:r>
              <a:rPr lang="es-ES" sz="4400" dirty="0"/>
              <a:t>.</a:t>
            </a:r>
          </a:p>
          <a:p>
            <a:pPr>
              <a:buFont typeface="Wingdings" panose="05000000000000000000" pitchFamily="2" charset="2"/>
              <a:buChar char="§"/>
            </a:pPr>
            <a:r>
              <a:rPr lang="es-ES" sz="4400" dirty="0" smtClean="0"/>
              <a:t>Baja </a:t>
            </a:r>
            <a:r>
              <a:rPr lang="es-ES" sz="4400" dirty="0"/>
              <a:t>captación del marcador </a:t>
            </a:r>
            <a:r>
              <a:rPr lang="es-ES" sz="4400" dirty="0" err="1"/>
              <a:t>metaiodobencyl</a:t>
            </a:r>
            <a:r>
              <a:rPr lang="es-ES" sz="4400" dirty="0"/>
              <a:t> (MIBG) en la </a:t>
            </a:r>
            <a:r>
              <a:rPr lang="es-ES" sz="4400" dirty="0" err="1" smtClean="0"/>
              <a:t>escintigrafía</a:t>
            </a:r>
            <a:r>
              <a:rPr lang="es-ES" sz="4400" dirty="0" smtClean="0"/>
              <a:t> miocárdica</a:t>
            </a:r>
            <a:r>
              <a:rPr lang="es-ES" sz="4400" dirty="0"/>
              <a:t>.</a:t>
            </a:r>
          </a:p>
          <a:p>
            <a:pPr>
              <a:buFont typeface="Wingdings" panose="05000000000000000000" pitchFamily="2" charset="2"/>
              <a:buChar char="§"/>
            </a:pPr>
            <a:r>
              <a:rPr lang="es-ES" sz="4400" dirty="0" smtClean="0"/>
              <a:t>Marcada </a:t>
            </a:r>
            <a:r>
              <a:rPr lang="es-ES" sz="4400" dirty="0"/>
              <a:t>actividad de ondas lentas y con ondas agudas transitorias en el </a:t>
            </a:r>
            <a:r>
              <a:rPr lang="es-ES" sz="4400" dirty="0" smtClean="0"/>
              <a:t>lóbulo temporal </a:t>
            </a:r>
            <a:r>
              <a:rPr lang="es-ES" sz="4400" dirty="0"/>
              <a:t>en el Electroencefalograma (EEG).</a:t>
            </a:r>
            <a:endParaRPr lang="es-AR" sz="4400" dirty="0"/>
          </a:p>
        </p:txBody>
      </p:sp>
    </p:spTree>
    <p:extLst>
      <p:ext uri="{BB962C8B-B14F-4D97-AF65-F5344CB8AC3E}">
        <p14:creationId xmlns:p14="http://schemas.microsoft.com/office/powerpoint/2010/main" val="37654876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270456" y="274146"/>
            <a:ext cx="11681138" cy="5972108"/>
          </a:xfrm>
        </p:spPr>
        <p:txBody>
          <a:bodyPr>
            <a:normAutofit fontScale="92500" lnSpcReduction="20000"/>
          </a:bodyPr>
          <a:lstStyle/>
          <a:p>
            <a:pPr marL="0" indent="0">
              <a:buNone/>
            </a:pPr>
            <a:r>
              <a:rPr lang="es-AR" sz="3200" u="sng" dirty="0" smtClean="0"/>
              <a:t>¿CÓMO SE TRATA?</a:t>
            </a:r>
          </a:p>
          <a:p>
            <a:pPr marL="0" indent="0">
              <a:buNone/>
            </a:pPr>
            <a:r>
              <a:rPr lang="es-ES" sz="2400" dirty="0"/>
              <a:t>Actualmente sólo puede realizarse un tratamiento para controlar los síntomas de la enfermedad y </a:t>
            </a:r>
            <a:r>
              <a:rPr lang="es-ES" sz="2400" dirty="0" smtClean="0"/>
              <a:t>no existe </a:t>
            </a:r>
            <a:r>
              <a:rPr lang="es-ES" sz="2400" dirty="0"/>
              <a:t>ningún fármaco aprobado específicamente para la DL. </a:t>
            </a:r>
            <a:endParaRPr lang="es-ES" sz="2400" dirty="0" smtClean="0"/>
          </a:p>
          <a:p>
            <a:pPr marL="0" indent="0">
              <a:buNone/>
            </a:pPr>
            <a:r>
              <a:rPr lang="es-ES" sz="2400" b="1" u="sng" dirty="0" smtClean="0"/>
              <a:t>a</a:t>
            </a:r>
            <a:r>
              <a:rPr lang="es-ES" sz="2400" b="1" u="sng" dirty="0"/>
              <a:t>. Manejo de la Demencia.</a:t>
            </a:r>
            <a:r>
              <a:rPr lang="es-ES" sz="2400" dirty="0"/>
              <a:t> Los fármacos inhibidores de la acetil </a:t>
            </a:r>
            <a:r>
              <a:rPr lang="es-ES" sz="2400" dirty="0" err="1"/>
              <a:t>colinesterasa</a:t>
            </a:r>
            <a:r>
              <a:rPr lang="es-ES" sz="2400" dirty="0"/>
              <a:t> (IACC) </a:t>
            </a:r>
            <a:r>
              <a:rPr lang="es-ES" sz="2400" dirty="0" smtClean="0"/>
              <a:t>pueden estar </a:t>
            </a:r>
            <a:r>
              <a:rPr lang="es-ES" sz="2400" dirty="0"/>
              <a:t>indicados en pacientes con DPCL tanto para el tratamiento de la demencia como </a:t>
            </a:r>
            <a:r>
              <a:rPr lang="es-ES" sz="2400" dirty="0" smtClean="0"/>
              <a:t>de las </a:t>
            </a:r>
            <a:r>
              <a:rPr lang="es-ES" sz="2400" dirty="0"/>
              <a:t>alteraciones del comportamiento, sin que en general empeoren los </a:t>
            </a:r>
            <a:r>
              <a:rPr lang="es-ES" sz="2400" dirty="0" smtClean="0"/>
              <a:t>síntomas </a:t>
            </a:r>
            <a:r>
              <a:rPr lang="es-ES" sz="2400" dirty="0" err="1" smtClean="0"/>
              <a:t>extrapiramidales</a:t>
            </a:r>
            <a:r>
              <a:rPr lang="es-ES" sz="2400" dirty="0" smtClean="0"/>
              <a:t>.</a:t>
            </a:r>
          </a:p>
          <a:p>
            <a:pPr marL="0" indent="0">
              <a:buNone/>
            </a:pPr>
            <a:r>
              <a:rPr lang="es-ES" sz="2400" b="1" u="sng" dirty="0"/>
              <a:t>b. Manejo de los TSFR. </a:t>
            </a:r>
            <a:r>
              <a:rPr lang="es-ES" sz="2400" dirty="0"/>
              <a:t>Cuando precisan tratamiento, el fármaco más estudiado para </a:t>
            </a:r>
            <a:r>
              <a:rPr lang="es-ES" sz="2400" dirty="0" smtClean="0"/>
              <a:t>su manejo </a:t>
            </a:r>
            <a:r>
              <a:rPr lang="es-ES" sz="2400" dirty="0"/>
              <a:t>y con evidencias más sólidas a su favor es el </a:t>
            </a:r>
            <a:r>
              <a:rPr lang="es-ES" sz="2400" dirty="0" err="1"/>
              <a:t>clonazepam</a:t>
            </a:r>
            <a:r>
              <a:rPr lang="es-ES" sz="2400" dirty="0"/>
              <a:t> a dosis de 0.25 a 0.5 </a:t>
            </a:r>
            <a:r>
              <a:rPr lang="es-ES" sz="2400" dirty="0" smtClean="0"/>
              <a:t>mg 30 </a:t>
            </a:r>
            <a:r>
              <a:rPr lang="es-ES" sz="2400" dirty="0"/>
              <a:t>minutos antes de acostarse, siempre bajo estrecha vigilancia en estos pacientes </a:t>
            </a:r>
            <a:r>
              <a:rPr lang="es-ES" sz="2400" dirty="0" smtClean="0"/>
              <a:t>por sus </a:t>
            </a:r>
            <a:r>
              <a:rPr lang="es-ES" sz="2400" dirty="0"/>
              <a:t>posibles efectos secundarios. No debe suspenderse de forma brusca</a:t>
            </a:r>
            <a:r>
              <a:rPr lang="es-ES" sz="2400" dirty="0" smtClean="0"/>
              <a:t>.</a:t>
            </a:r>
          </a:p>
          <a:p>
            <a:pPr marL="0" indent="0">
              <a:buNone/>
            </a:pPr>
            <a:r>
              <a:rPr lang="es-ES" sz="2400" b="1" u="sng" dirty="0"/>
              <a:t>c. Manejo de los síntomas </a:t>
            </a:r>
            <a:r>
              <a:rPr lang="es-ES" sz="2400" b="1" u="sng" dirty="0" err="1"/>
              <a:t>extrapiramidales</a:t>
            </a:r>
            <a:r>
              <a:rPr lang="es-ES" sz="2400" b="1" u="sng" dirty="0"/>
              <a:t>.</a:t>
            </a:r>
            <a:r>
              <a:rPr lang="es-ES" sz="2400" dirty="0"/>
              <a:t> El tratamiento con </a:t>
            </a:r>
            <a:r>
              <a:rPr lang="es-ES" sz="2400" dirty="0" err="1"/>
              <a:t>levodopa</a:t>
            </a:r>
            <a:r>
              <a:rPr lang="es-ES" sz="2400" dirty="0"/>
              <a:t> consigue </a:t>
            </a:r>
            <a:r>
              <a:rPr lang="es-ES" sz="2400" dirty="0" smtClean="0"/>
              <a:t>una mejoría </a:t>
            </a:r>
            <a:r>
              <a:rPr lang="es-ES" sz="2400" dirty="0"/>
              <a:t>de los síntomas hasta en el 50% de los pacientes y el beneficio puede ser </a:t>
            </a:r>
            <a:r>
              <a:rPr lang="es-ES" sz="2400" dirty="0" smtClean="0"/>
              <a:t>mayor en </a:t>
            </a:r>
            <a:r>
              <a:rPr lang="es-ES" sz="2400" dirty="0"/>
              <a:t>los más jóvenes. Sólo está indicada si las alteraciones motoras interfieren de </a:t>
            </a:r>
            <a:r>
              <a:rPr lang="es-ES" sz="2400" dirty="0" smtClean="0"/>
              <a:t>forma importante </a:t>
            </a:r>
            <a:r>
              <a:rPr lang="es-ES" sz="2400" dirty="0"/>
              <a:t>en la calidad de vida del paciente. La </a:t>
            </a:r>
            <a:r>
              <a:rPr lang="es-ES" sz="2400" dirty="0" err="1" smtClean="0"/>
              <a:t>edicación</a:t>
            </a:r>
            <a:r>
              <a:rPr lang="es-ES" sz="2400" dirty="0" smtClean="0"/>
              <a:t> </a:t>
            </a:r>
            <a:r>
              <a:rPr lang="es-ES" sz="2400" dirty="0"/>
              <a:t>debe iniciarse a dosis bajas </a:t>
            </a:r>
            <a:r>
              <a:rPr lang="es-ES" sz="2400" dirty="0" smtClean="0"/>
              <a:t>e incrementarla </a:t>
            </a:r>
            <a:r>
              <a:rPr lang="es-ES" sz="2400" dirty="0"/>
              <a:t>progresivamente hasta conseguir controlar la mayoría de los síntomas</a:t>
            </a:r>
            <a:r>
              <a:rPr lang="es-ES" sz="2400" dirty="0" smtClean="0"/>
              <a:t>.</a:t>
            </a:r>
          </a:p>
          <a:p>
            <a:pPr marL="0" indent="0">
              <a:buNone/>
            </a:pPr>
            <a:r>
              <a:rPr lang="es-ES" sz="2400" b="1" u="sng" dirty="0"/>
              <a:t>d. Manejo de las manifestaciones psiquiátricas y de las alteraciones </a:t>
            </a:r>
            <a:r>
              <a:rPr lang="es-ES" sz="2400" b="1" u="sng" dirty="0" smtClean="0"/>
              <a:t>del comportamiento</a:t>
            </a:r>
            <a:r>
              <a:rPr lang="es-ES" sz="2400" b="1" u="sng" dirty="0"/>
              <a:t>. </a:t>
            </a:r>
            <a:r>
              <a:rPr lang="es-ES" sz="2400" dirty="0"/>
              <a:t>Es importante utilizar con mucha precaución los fármacos </a:t>
            </a:r>
            <a:r>
              <a:rPr lang="es-ES" sz="2400" dirty="0" smtClean="0"/>
              <a:t>neurolépticos en </a:t>
            </a:r>
            <a:r>
              <a:rPr lang="es-ES" sz="2400" dirty="0"/>
              <a:t>estos pacientes por el riesgo de aumentar o iniciar síntomas </a:t>
            </a:r>
            <a:r>
              <a:rPr lang="es-ES" sz="2400" dirty="0" err="1"/>
              <a:t>extrapiramidales</a:t>
            </a:r>
            <a:r>
              <a:rPr lang="es-ES" sz="2400" dirty="0"/>
              <a:t>, somnolencia o confusión además de incrementar el riesgo de mortalidad</a:t>
            </a:r>
            <a:r>
              <a:rPr lang="es-ES" sz="2400" dirty="0" smtClean="0"/>
              <a:t>.</a:t>
            </a:r>
            <a:endParaRPr lang="es-AR" sz="2400" dirty="0"/>
          </a:p>
        </p:txBody>
      </p:sp>
    </p:spTree>
    <p:extLst>
      <p:ext uri="{BB962C8B-B14F-4D97-AF65-F5344CB8AC3E}">
        <p14:creationId xmlns:p14="http://schemas.microsoft.com/office/powerpoint/2010/main" val="365875145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b="1" dirty="0" smtClean="0"/>
              <a:t>DEMENCIA FRONTOTEMPORAL</a:t>
            </a:r>
            <a:endParaRPr lang="es-ES" b="1" dirty="0"/>
          </a:p>
        </p:txBody>
      </p:sp>
      <p:sp>
        <p:nvSpPr>
          <p:cNvPr id="3" name="Marcador de contenido 2"/>
          <p:cNvSpPr>
            <a:spLocks noGrp="1"/>
          </p:cNvSpPr>
          <p:nvPr>
            <p:ph idx="1"/>
          </p:nvPr>
        </p:nvSpPr>
        <p:spPr>
          <a:xfrm>
            <a:off x="231819" y="1854558"/>
            <a:ext cx="11809927" cy="4014536"/>
          </a:xfrm>
        </p:spPr>
        <p:txBody>
          <a:bodyPr>
            <a:noAutofit/>
          </a:bodyPr>
          <a:lstStyle/>
          <a:p>
            <a:pPr>
              <a:buFont typeface="Wingdings" panose="05000000000000000000" pitchFamily="2" charset="2"/>
              <a:buChar char="v"/>
            </a:pPr>
            <a:r>
              <a:rPr lang="es-ES" sz="2400" dirty="0"/>
              <a:t> La demencia </a:t>
            </a:r>
            <a:r>
              <a:rPr lang="es-ES" sz="2400" dirty="0" err="1"/>
              <a:t>frontotemporal</a:t>
            </a:r>
            <a:r>
              <a:rPr lang="es-ES" sz="2400" dirty="0"/>
              <a:t> (</a:t>
            </a:r>
            <a:r>
              <a:rPr lang="es-ES" sz="2400" dirty="0" smtClean="0"/>
              <a:t>DFT) o </a:t>
            </a:r>
            <a:r>
              <a:rPr lang="es-ES" sz="2400" dirty="0"/>
              <a:t>degeneración lobar </a:t>
            </a:r>
            <a:r>
              <a:rPr lang="es-ES" sz="2400" dirty="0" err="1"/>
              <a:t>frontotemporal</a:t>
            </a:r>
            <a:r>
              <a:rPr lang="es-ES" sz="2400" dirty="0"/>
              <a:t>, es una </a:t>
            </a:r>
            <a:r>
              <a:rPr lang="es-ES" sz="2400" dirty="0" smtClean="0"/>
              <a:t>enfermedad neurodegenerativa </a:t>
            </a:r>
            <a:r>
              <a:rPr lang="es-ES" sz="2400" dirty="0"/>
              <a:t>que afecta a los lóbulos frontales y temporales. El término suele englobar a las </a:t>
            </a:r>
            <a:r>
              <a:rPr lang="es-ES" sz="2400" dirty="0" smtClean="0"/>
              <a:t>tres posibles </a:t>
            </a:r>
            <a:r>
              <a:rPr lang="es-ES" sz="2400" dirty="0"/>
              <a:t>variantes: </a:t>
            </a:r>
            <a:endParaRPr lang="es-ES" sz="2400" dirty="0" smtClean="0"/>
          </a:p>
          <a:p>
            <a:pPr marL="0" indent="0">
              <a:buNone/>
            </a:pPr>
            <a:r>
              <a:rPr lang="es-ES" sz="2400" i="1" dirty="0">
                <a:effectLst>
                  <a:outerShdw blurRad="38100" dist="38100" dir="2700000" algn="tl">
                    <a:srgbClr val="000000">
                      <a:alpha val="43137"/>
                    </a:srgbClr>
                  </a:outerShdw>
                </a:effectLst>
              </a:rPr>
              <a:t> </a:t>
            </a:r>
            <a:r>
              <a:rPr lang="es-ES" sz="2400" i="1" dirty="0" smtClean="0">
                <a:effectLst>
                  <a:outerShdw blurRad="38100" dist="38100" dir="2700000" algn="tl">
                    <a:srgbClr val="000000">
                      <a:alpha val="43137"/>
                    </a:srgbClr>
                  </a:outerShdw>
                </a:effectLst>
              </a:rPr>
              <a:t>        1) Frontal </a:t>
            </a:r>
            <a:r>
              <a:rPr lang="es-ES" sz="2400" i="1" dirty="0">
                <a:effectLst>
                  <a:outerShdw blurRad="38100" dist="38100" dir="2700000" algn="tl">
                    <a:srgbClr val="000000">
                      <a:alpha val="43137"/>
                    </a:srgbClr>
                  </a:outerShdw>
                </a:effectLst>
              </a:rPr>
              <a:t>o del comportamiento </a:t>
            </a:r>
          </a:p>
          <a:p>
            <a:pPr marL="0" indent="0">
              <a:buNone/>
            </a:pPr>
            <a:r>
              <a:rPr lang="es-ES" sz="2400" i="1" dirty="0" smtClean="0">
                <a:effectLst>
                  <a:outerShdw blurRad="38100" dist="38100" dir="2700000" algn="tl">
                    <a:srgbClr val="000000">
                      <a:alpha val="43137"/>
                    </a:srgbClr>
                  </a:outerShdw>
                </a:effectLst>
              </a:rPr>
              <a:t>         2) Afasia </a:t>
            </a:r>
            <a:r>
              <a:rPr lang="es-ES" sz="2400" i="1" dirty="0">
                <a:effectLst>
                  <a:outerShdw blurRad="38100" dist="38100" dir="2700000" algn="tl">
                    <a:srgbClr val="000000">
                      <a:alpha val="43137"/>
                    </a:srgbClr>
                  </a:outerShdw>
                </a:effectLst>
              </a:rPr>
              <a:t>progresiva no fluente </a:t>
            </a:r>
            <a:endParaRPr lang="es-ES" sz="2400" i="1" dirty="0" smtClean="0">
              <a:effectLst>
                <a:outerShdw blurRad="38100" dist="38100" dir="2700000" algn="tl">
                  <a:srgbClr val="000000">
                    <a:alpha val="43137"/>
                  </a:srgbClr>
                </a:outerShdw>
              </a:effectLst>
            </a:endParaRPr>
          </a:p>
          <a:p>
            <a:pPr marL="0" indent="0">
              <a:buNone/>
            </a:pPr>
            <a:r>
              <a:rPr lang="es-ES" sz="2400" i="1" dirty="0" smtClean="0">
                <a:effectLst>
                  <a:outerShdw blurRad="38100" dist="38100" dir="2700000" algn="tl">
                    <a:srgbClr val="000000">
                      <a:alpha val="43137"/>
                    </a:srgbClr>
                  </a:outerShdw>
                </a:effectLst>
              </a:rPr>
              <a:t>         3) Demencia semántica.</a:t>
            </a:r>
          </a:p>
          <a:p>
            <a:pPr>
              <a:buFont typeface="Wingdings" panose="05000000000000000000" pitchFamily="2" charset="2"/>
              <a:buChar char="v"/>
            </a:pPr>
            <a:r>
              <a:rPr lang="es-ES" sz="2400" dirty="0"/>
              <a:t>En su inicio predominan </a:t>
            </a:r>
            <a:r>
              <a:rPr lang="es-ES" sz="2400" dirty="0" smtClean="0"/>
              <a:t>los síntomas </a:t>
            </a:r>
            <a:r>
              <a:rPr lang="es-ES" sz="2400" dirty="0"/>
              <a:t>más representativos de cada una de ellas pero con el tiempo se suelen </a:t>
            </a:r>
            <a:r>
              <a:rPr lang="es-ES" sz="2400" dirty="0" smtClean="0"/>
              <a:t>solapar. </a:t>
            </a:r>
          </a:p>
          <a:p>
            <a:pPr>
              <a:buFont typeface="Wingdings" panose="05000000000000000000" pitchFamily="2" charset="2"/>
              <a:buChar char="v"/>
            </a:pPr>
            <a:r>
              <a:rPr lang="es-ES" sz="2400" dirty="0" smtClean="0"/>
              <a:t> Los pacientes presentan </a:t>
            </a:r>
            <a:r>
              <a:rPr lang="es-ES" sz="2400" dirty="0"/>
              <a:t>alteración del comportamiento, de las conductas sociales, de la personalidad y del </a:t>
            </a:r>
            <a:r>
              <a:rPr lang="es-ES" sz="2400" dirty="0" smtClean="0"/>
              <a:t>lenguaje.</a:t>
            </a:r>
          </a:p>
        </p:txBody>
      </p:sp>
    </p:spTree>
    <p:extLst>
      <p:ext uri="{BB962C8B-B14F-4D97-AF65-F5344CB8AC3E}">
        <p14:creationId xmlns:p14="http://schemas.microsoft.com/office/powerpoint/2010/main" val="14589159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b="1" dirty="0" smtClean="0"/>
              <a:t>DEMENCIA FRONTOTEMPORAL</a:t>
            </a:r>
            <a:endParaRPr lang="es-ES" b="1" dirty="0"/>
          </a:p>
        </p:txBody>
      </p:sp>
      <p:sp>
        <p:nvSpPr>
          <p:cNvPr id="3" name="Marcador de contenido 2"/>
          <p:cNvSpPr>
            <a:spLocks noGrp="1"/>
          </p:cNvSpPr>
          <p:nvPr>
            <p:ph idx="1"/>
          </p:nvPr>
        </p:nvSpPr>
        <p:spPr>
          <a:xfrm>
            <a:off x="231819" y="1854558"/>
            <a:ext cx="11809927" cy="4014536"/>
          </a:xfrm>
        </p:spPr>
        <p:txBody>
          <a:bodyPr>
            <a:noAutofit/>
          </a:bodyPr>
          <a:lstStyle/>
          <a:p>
            <a:pPr>
              <a:buFont typeface="Wingdings" panose="05000000000000000000" pitchFamily="2" charset="2"/>
              <a:buChar char="v"/>
            </a:pPr>
            <a:r>
              <a:rPr lang="es-ES" sz="2400" dirty="0" smtClean="0"/>
              <a:t> Se </a:t>
            </a:r>
            <a:r>
              <a:rPr lang="es-ES" sz="2400" dirty="0"/>
              <a:t>considera la </a:t>
            </a:r>
            <a:r>
              <a:rPr lang="es-ES" sz="2400" b="1" dirty="0"/>
              <a:t>tercera causa de demencia </a:t>
            </a:r>
            <a:r>
              <a:rPr lang="es-ES" sz="2400" b="1" dirty="0" smtClean="0"/>
              <a:t>neurodegenerativa</a:t>
            </a:r>
            <a:r>
              <a:rPr lang="es-ES" sz="2400" dirty="0" smtClean="0"/>
              <a:t> antes </a:t>
            </a:r>
            <a:r>
              <a:rPr lang="es-ES" sz="2400" dirty="0"/>
              <a:t>de los 65 años después de la enfermedad de Alzheimer (EA) y la demencia por cuerpos de </a:t>
            </a:r>
            <a:r>
              <a:rPr lang="es-ES" sz="2400" dirty="0" err="1" smtClean="0"/>
              <a:t>Lewy</a:t>
            </a:r>
            <a:r>
              <a:rPr lang="es-ES" sz="2400" dirty="0" smtClean="0"/>
              <a:t> (DL).</a:t>
            </a:r>
          </a:p>
          <a:p>
            <a:pPr>
              <a:buFont typeface="Wingdings" panose="05000000000000000000" pitchFamily="2" charset="2"/>
              <a:buChar char="v"/>
            </a:pPr>
            <a:r>
              <a:rPr lang="es-ES" sz="2400" dirty="0"/>
              <a:t> La afectación es similar en ambos </a:t>
            </a:r>
            <a:r>
              <a:rPr lang="es-ES" sz="2400" dirty="0" smtClean="0"/>
              <a:t>sexos. De </a:t>
            </a:r>
            <a:r>
              <a:rPr lang="es-ES" sz="2400" dirty="0"/>
              <a:t>forma característica se manifiesta en gente más joven que otras demencias, entre los 45 y 65 años. Supone la mitad de las demencias diagnosticadas en menores de 60 años y solo el 10% después de los 70.</a:t>
            </a:r>
          </a:p>
          <a:p>
            <a:pPr>
              <a:buFont typeface="Wingdings" panose="05000000000000000000" pitchFamily="2" charset="2"/>
              <a:buChar char="v"/>
            </a:pPr>
            <a:r>
              <a:rPr lang="es-ES" sz="2400" dirty="0"/>
              <a:t>Su etiología es desconocida y con frecuencia, los casos son esporádicos</a:t>
            </a:r>
            <a:r>
              <a:rPr lang="es-ES" sz="2400" dirty="0" smtClean="0"/>
              <a:t>.</a:t>
            </a:r>
          </a:p>
          <a:p>
            <a:pPr>
              <a:buFont typeface="Wingdings" panose="05000000000000000000" pitchFamily="2" charset="2"/>
              <a:buChar char="v"/>
            </a:pPr>
            <a:r>
              <a:rPr lang="es-AR" sz="2400" dirty="0" smtClean="0"/>
              <a:t>En la </a:t>
            </a:r>
            <a:r>
              <a:rPr lang="es-AR" sz="2400" i="1" dirty="0" smtClean="0">
                <a:effectLst>
                  <a:outerShdw blurRad="38100" dist="38100" dir="2700000" algn="tl">
                    <a:srgbClr val="000000">
                      <a:alpha val="43137"/>
                    </a:srgbClr>
                  </a:outerShdw>
                </a:effectLst>
              </a:rPr>
              <a:t>variante del comportamiento </a:t>
            </a:r>
            <a:r>
              <a:rPr lang="es-AR" sz="2400" dirty="0" smtClean="0"/>
              <a:t>(desde fases iniciales) suelen ser llamativos los cambios de personalidad y las alteraciones en el comportamiento social: desinhibición, alteraciones en la conducta alimentaria, sexual y en la higiene personal.</a:t>
            </a:r>
            <a:endParaRPr lang="es-ES" sz="2400" dirty="0"/>
          </a:p>
          <a:p>
            <a:pPr marL="0" indent="0">
              <a:buNone/>
            </a:pPr>
            <a:endParaRPr lang="es-ES" sz="2400" dirty="0"/>
          </a:p>
        </p:txBody>
      </p:sp>
    </p:spTree>
    <p:extLst>
      <p:ext uri="{BB962C8B-B14F-4D97-AF65-F5344CB8AC3E}">
        <p14:creationId xmlns:p14="http://schemas.microsoft.com/office/powerpoint/2010/main" val="270824711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28788" y="222630"/>
            <a:ext cx="11487956" cy="5881955"/>
          </a:xfrm>
        </p:spPr>
        <p:txBody>
          <a:bodyPr>
            <a:normAutofit lnSpcReduction="10000"/>
          </a:bodyPr>
          <a:lstStyle/>
          <a:p>
            <a:pPr marL="0" indent="0">
              <a:buNone/>
            </a:pPr>
            <a:r>
              <a:rPr lang="es-AR" sz="3200" u="sng" dirty="0" smtClean="0"/>
              <a:t>MANIFESTACIONES CLÍNICAS:</a:t>
            </a:r>
          </a:p>
          <a:p>
            <a:pPr marL="0" indent="0">
              <a:buNone/>
            </a:pPr>
            <a:r>
              <a:rPr lang="es-ES" sz="2400" u="sng" dirty="0"/>
              <a:t>Existen tres síndromes principales en la DFT</a:t>
            </a:r>
            <a:r>
              <a:rPr lang="es-ES" sz="2400" u="sng" dirty="0" smtClean="0"/>
              <a:t>:</a:t>
            </a:r>
            <a:endParaRPr lang="es-ES" sz="2400" b="1" u="sng" dirty="0"/>
          </a:p>
          <a:p>
            <a:pPr marL="0" indent="0" algn="ctr">
              <a:buNone/>
            </a:pPr>
            <a:r>
              <a:rPr lang="es-ES" sz="2400" b="1" dirty="0" smtClean="0">
                <a:solidFill>
                  <a:schemeClr val="accent1">
                    <a:lumMod val="60000"/>
                    <a:lumOff val="40000"/>
                  </a:schemeClr>
                </a:solidFill>
              </a:rPr>
              <a:t>1)</a:t>
            </a:r>
            <a:r>
              <a:rPr lang="es-ES" sz="2400" b="1" u="sng" dirty="0" smtClean="0">
                <a:solidFill>
                  <a:schemeClr val="accent1">
                    <a:lumMod val="60000"/>
                    <a:lumOff val="40000"/>
                  </a:schemeClr>
                </a:solidFill>
              </a:rPr>
              <a:t>Variante </a:t>
            </a:r>
            <a:r>
              <a:rPr lang="es-ES" sz="2400" b="1" u="sng" dirty="0">
                <a:solidFill>
                  <a:schemeClr val="accent1">
                    <a:lumMod val="60000"/>
                    <a:lumOff val="40000"/>
                  </a:schemeClr>
                </a:solidFill>
              </a:rPr>
              <a:t>del comportamiento de la DFT (</a:t>
            </a:r>
            <a:r>
              <a:rPr lang="es-ES" sz="2400" b="1" u="sng" dirty="0" err="1">
                <a:solidFill>
                  <a:schemeClr val="accent1">
                    <a:lumMod val="60000"/>
                    <a:lumOff val="40000"/>
                  </a:schemeClr>
                </a:solidFill>
              </a:rPr>
              <a:t>DFTvc</a:t>
            </a:r>
            <a:r>
              <a:rPr lang="es-ES" sz="2400" b="1" u="sng" dirty="0" smtClean="0">
                <a:solidFill>
                  <a:schemeClr val="accent1">
                    <a:lumMod val="60000"/>
                    <a:lumOff val="40000"/>
                  </a:schemeClr>
                </a:solidFill>
              </a:rPr>
              <a:t>): </a:t>
            </a:r>
          </a:p>
          <a:p>
            <a:pPr>
              <a:buFont typeface="Wingdings" panose="05000000000000000000" pitchFamily="2" charset="2"/>
              <a:buChar char="§"/>
            </a:pPr>
            <a:r>
              <a:rPr lang="es-ES" sz="2400" dirty="0" smtClean="0"/>
              <a:t>Es </a:t>
            </a:r>
            <a:r>
              <a:rPr lang="es-ES" sz="2400" dirty="0"/>
              <a:t>la más frecuente de las </a:t>
            </a:r>
            <a:r>
              <a:rPr lang="es-ES" sz="2400" dirty="0" smtClean="0"/>
              <a:t>tres</a:t>
            </a:r>
            <a:r>
              <a:rPr lang="es-ES" sz="2400" dirty="0"/>
              <a:t>.</a:t>
            </a:r>
            <a:r>
              <a:rPr lang="es-ES" sz="2400" dirty="0" smtClean="0"/>
              <a:t> </a:t>
            </a:r>
          </a:p>
          <a:p>
            <a:pPr>
              <a:buFont typeface="Wingdings" panose="05000000000000000000" pitchFamily="2" charset="2"/>
              <a:buChar char="§"/>
            </a:pPr>
            <a:r>
              <a:rPr lang="es-ES" sz="2400" dirty="0" smtClean="0"/>
              <a:t>Se </a:t>
            </a:r>
            <a:r>
              <a:rPr lang="es-ES" sz="2400" dirty="0"/>
              <a:t>caracteriza por un </a:t>
            </a:r>
            <a:r>
              <a:rPr lang="es-ES" sz="2400" dirty="0" smtClean="0"/>
              <a:t>cambio paulatino </a:t>
            </a:r>
            <a:r>
              <a:rPr lang="es-ES" sz="2400" dirty="0"/>
              <a:t>en la personalidad previa que se </a:t>
            </a:r>
            <a:r>
              <a:rPr lang="es-ES" sz="2400" dirty="0" smtClean="0"/>
              <a:t>manifiesta en </a:t>
            </a:r>
            <a:r>
              <a:rPr lang="es-ES" sz="2400" dirty="0"/>
              <a:t>los comportamientos sociales, modulación de las emociones y en las funciones </a:t>
            </a:r>
            <a:r>
              <a:rPr lang="es-ES" sz="2400" dirty="0" smtClean="0"/>
              <a:t>ejecutivas: capacidad </a:t>
            </a:r>
            <a:r>
              <a:rPr lang="es-ES" sz="2400" dirty="0"/>
              <a:t>de planificar, ordenar o de resolver problemas. </a:t>
            </a:r>
          </a:p>
          <a:p>
            <a:pPr>
              <a:buFont typeface="Wingdings" panose="05000000000000000000" pitchFamily="2" charset="2"/>
              <a:buChar char="§"/>
            </a:pPr>
            <a:r>
              <a:rPr lang="es-ES" sz="2400" dirty="0" smtClean="0"/>
              <a:t>Los </a:t>
            </a:r>
            <a:r>
              <a:rPr lang="es-ES" sz="2400" dirty="0"/>
              <a:t>síntomas </a:t>
            </a:r>
            <a:r>
              <a:rPr lang="es-ES" sz="2400" dirty="0" smtClean="0"/>
              <a:t>iniciales: </a:t>
            </a:r>
            <a:r>
              <a:rPr lang="es-ES" sz="2400" dirty="0"/>
              <a:t>abarcan desde un estado de desinhibición </a:t>
            </a:r>
            <a:r>
              <a:rPr lang="es-ES" sz="2400" dirty="0" smtClean="0"/>
              <a:t>o, por el </a:t>
            </a:r>
            <a:r>
              <a:rPr lang="es-ES" sz="2400" dirty="0"/>
              <a:t>contrario, de apatía con aspecto depresivo, somnoliento, emisión de un lenguaje atenuado y </a:t>
            </a:r>
            <a:r>
              <a:rPr lang="es-ES" sz="2400" dirty="0" smtClean="0"/>
              <a:t>con el </a:t>
            </a:r>
            <a:r>
              <a:rPr lang="es-ES" sz="2400" dirty="0"/>
              <a:t>tiempo mutismo. </a:t>
            </a:r>
          </a:p>
          <a:p>
            <a:pPr>
              <a:buFont typeface="Wingdings" panose="05000000000000000000" pitchFamily="2" charset="2"/>
              <a:buChar char="§"/>
            </a:pPr>
            <a:r>
              <a:rPr lang="es-ES" sz="2400" dirty="0" smtClean="0"/>
              <a:t>Los </a:t>
            </a:r>
            <a:r>
              <a:rPr lang="es-ES" sz="2400" dirty="0"/>
              <a:t>pacientes que se manifiestan con síntomas de </a:t>
            </a:r>
            <a:r>
              <a:rPr lang="es-ES" sz="2400" dirty="0" smtClean="0"/>
              <a:t>desinhibición: suelen presentar </a:t>
            </a:r>
            <a:r>
              <a:rPr lang="es-ES" sz="2400" dirty="0"/>
              <a:t>inquietud, nerviosismo, tendencia a llevarse cosas a la boca (</a:t>
            </a:r>
            <a:r>
              <a:rPr lang="es-ES" sz="2400" dirty="0" err="1"/>
              <a:t>hiperoralidad</a:t>
            </a:r>
            <a:r>
              <a:rPr lang="es-ES" sz="2400" dirty="0"/>
              <a:t>), </a:t>
            </a:r>
            <a:r>
              <a:rPr lang="es-ES" sz="2400" dirty="0" smtClean="0"/>
              <a:t>impulsividad, humor </a:t>
            </a:r>
            <a:r>
              <a:rPr lang="es-ES" sz="2400" dirty="0"/>
              <a:t>exaltado, comportamientos sociales inadecuados que afectan a la expresión del </a:t>
            </a:r>
            <a:r>
              <a:rPr lang="es-ES" sz="2400" dirty="0" smtClean="0"/>
              <a:t>lenguaje, obsesiones</a:t>
            </a:r>
            <a:r>
              <a:rPr lang="es-ES" sz="2400" dirty="0"/>
              <a:t>, </a:t>
            </a:r>
            <a:r>
              <a:rPr lang="es-ES" sz="2400" dirty="0" smtClean="0"/>
              <a:t>rituales, pérdida </a:t>
            </a:r>
            <a:r>
              <a:rPr lang="es-ES" sz="2400" dirty="0"/>
              <a:t>del interés por la higiene personal. </a:t>
            </a:r>
          </a:p>
          <a:p>
            <a:pPr>
              <a:buFont typeface="Wingdings" panose="05000000000000000000" pitchFamily="2" charset="2"/>
              <a:buChar char="§"/>
            </a:pPr>
            <a:r>
              <a:rPr lang="es-ES" sz="2400" dirty="0" smtClean="0"/>
              <a:t>La </a:t>
            </a:r>
            <a:r>
              <a:rPr lang="es-ES" sz="2400" dirty="0"/>
              <a:t>memoria suele permanecer inalterada hasta fases más avanzadas. </a:t>
            </a:r>
          </a:p>
          <a:p>
            <a:pPr marL="0" indent="0">
              <a:buNone/>
            </a:pPr>
            <a:endParaRPr lang="es-ES" sz="2400" dirty="0" smtClean="0"/>
          </a:p>
        </p:txBody>
      </p:sp>
    </p:spTree>
    <p:extLst>
      <p:ext uri="{BB962C8B-B14F-4D97-AF65-F5344CB8AC3E}">
        <p14:creationId xmlns:p14="http://schemas.microsoft.com/office/powerpoint/2010/main" val="7329174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28788" y="222630"/>
            <a:ext cx="11487956" cy="5881955"/>
          </a:xfrm>
        </p:spPr>
        <p:txBody>
          <a:bodyPr>
            <a:normAutofit/>
          </a:bodyPr>
          <a:lstStyle/>
          <a:p>
            <a:pPr marL="0" indent="0">
              <a:buNone/>
            </a:pPr>
            <a:r>
              <a:rPr lang="es-AR" sz="3200" u="sng" dirty="0" smtClean="0"/>
              <a:t>MANIFESTACIONES CLÍNICAS:</a:t>
            </a:r>
          </a:p>
          <a:p>
            <a:pPr>
              <a:buFont typeface="Wingdings" panose="05000000000000000000" pitchFamily="2" charset="2"/>
              <a:buChar char="§"/>
            </a:pPr>
            <a:r>
              <a:rPr lang="es-ES" sz="2400" dirty="0" smtClean="0"/>
              <a:t>Otras manifestaciones </a:t>
            </a:r>
            <a:r>
              <a:rPr lang="es-ES" sz="2400" dirty="0"/>
              <a:t>frecuentes son: pérdida de conciencia de enfermedad, embotamiento </a:t>
            </a:r>
            <a:r>
              <a:rPr lang="es-ES" sz="2400" dirty="0" smtClean="0"/>
              <a:t>emocional, incapacidad </a:t>
            </a:r>
            <a:r>
              <a:rPr lang="es-ES" sz="2400" dirty="0"/>
              <a:t>para reconocer emociones como la tristeza o el </a:t>
            </a:r>
            <a:r>
              <a:rPr lang="es-ES" sz="2400" dirty="0" smtClean="0"/>
              <a:t>enfado o </a:t>
            </a:r>
            <a:r>
              <a:rPr lang="es-ES" sz="2400" dirty="0"/>
              <a:t>la pérdida de las </a:t>
            </a:r>
            <a:r>
              <a:rPr lang="es-ES" sz="2400" dirty="0" smtClean="0"/>
              <a:t>emociones sociales </a:t>
            </a:r>
            <a:r>
              <a:rPr lang="es-ES" sz="2400" dirty="0"/>
              <a:t>básicas como la capacidad de </a:t>
            </a:r>
            <a:r>
              <a:rPr lang="es-ES" sz="2400" dirty="0" err="1"/>
              <a:t>empatizar</a:t>
            </a:r>
            <a:r>
              <a:rPr lang="es-ES" sz="2400" dirty="0"/>
              <a:t>. </a:t>
            </a:r>
            <a:r>
              <a:rPr lang="es-ES" sz="2400" dirty="0" smtClean="0"/>
              <a:t> </a:t>
            </a:r>
          </a:p>
          <a:p>
            <a:pPr>
              <a:buFont typeface="Wingdings" panose="05000000000000000000" pitchFamily="2" charset="2"/>
              <a:buChar char="§"/>
            </a:pPr>
            <a:r>
              <a:rPr lang="es-ES" sz="2400" dirty="0" smtClean="0"/>
              <a:t>Con </a:t>
            </a:r>
            <a:r>
              <a:rPr lang="es-ES" sz="2400" dirty="0"/>
              <a:t>la progresión de la enfermedad </a:t>
            </a:r>
            <a:r>
              <a:rPr lang="es-ES" sz="2400" dirty="0" smtClean="0"/>
              <a:t>son frecuentes </a:t>
            </a:r>
            <a:r>
              <a:rPr lang="es-ES" sz="2400" dirty="0"/>
              <a:t>los síntomas </a:t>
            </a:r>
            <a:r>
              <a:rPr lang="es-ES" sz="2400" dirty="0" smtClean="0"/>
              <a:t>motores, afectando </a:t>
            </a:r>
            <a:r>
              <a:rPr lang="es-ES" sz="2400" dirty="0"/>
              <a:t>los músculos de los miembros, el habla, la deglución y la respiración</a:t>
            </a:r>
            <a:r>
              <a:rPr lang="es-ES" sz="2400" dirty="0" smtClean="0"/>
              <a:t>.</a:t>
            </a:r>
          </a:p>
          <a:p>
            <a:pPr>
              <a:buFont typeface="Wingdings" panose="05000000000000000000" pitchFamily="2" charset="2"/>
              <a:buChar char="§"/>
            </a:pPr>
            <a:r>
              <a:rPr lang="es-ES" sz="2400" dirty="0" smtClean="0"/>
              <a:t>Existe un </a:t>
            </a:r>
            <a:r>
              <a:rPr lang="es-ES" sz="2400" dirty="0"/>
              <a:t>deterioro más importante y precoz de las actividades de la vida diaria </a:t>
            </a:r>
            <a:r>
              <a:rPr lang="es-ES" sz="2400" dirty="0" smtClean="0"/>
              <a:t>(que </a:t>
            </a:r>
            <a:r>
              <a:rPr lang="es-ES" sz="2400" dirty="0"/>
              <a:t>en la EA o en </a:t>
            </a:r>
            <a:r>
              <a:rPr lang="es-ES" sz="2400" dirty="0" smtClean="0"/>
              <a:t>otras variantes </a:t>
            </a:r>
            <a:r>
              <a:rPr lang="es-ES" sz="2400" dirty="0"/>
              <a:t>de la </a:t>
            </a:r>
            <a:r>
              <a:rPr lang="es-ES" sz="2400" dirty="0" smtClean="0"/>
              <a:t>DFT).</a:t>
            </a:r>
          </a:p>
          <a:p>
            <a:pPr>
              <a:buFont typeface="Wingdings" panose="05000000000000000000" pitchFamily="2" charset="2"/>
              <a:buChar char="§"/>
            </a:pPr>
            <a:r>
              <a:rPr lang="es-ES" sz="2400" dirty="0" smtClean="0"/>
              <a:t>Con </a:t>
            </a:r>
            <a:r>
              <a:rPr lang="es-ES" sz="2400" dirty="0"/>
              <a:t>frecuencia estos pacientes </a:t>
            </a:r>
            <a:r>
              <a:rPr lang="es-ES" sz="2400" dirty="0" smtClean="0"/>
              <a:t>son erróneamente </a:t>
            </a:r>
            <a:r>
              <a:rPr lang="es-ES" sz="2400" dirty="0"/>
              <a:t>diagnosticados de una enfermedad </a:t>
            </a:r>
            <a:r>
              <a:rPr lang="es-ES" sz="2400" dirty="0" smtClean="0"/>
              <a:t>psiquiátrica.</a:t>
            </a:r>
            <a:endParaRPr lang="es-AR" sz="2400" dirty="0" smtClean="0"/>
          </a:p>
        </p:txBody>
      </p:sp>
    </p:spTree>
    <p:extLst>
      <p:ext uri="{BB962C8B-B14F-4D97-AF65-F5344CB8AC3E}">
        <p14:creationId xmlns:p14="http://schemas.microsoft.com/office/powerpoint/2010/main" val="391162943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93183" y="287024"/>
            <a:ext cx="11088710" cy="6088017"/>
          </a:xfrm>
        </p:spPr>
        <p:txBody>
          <a:bodyPr>
            <a:normAutofit fontScale="92500"/>
          </a:bodyPr>
          <a:lstStyle/>
          <a:p>
            <a:pPr marL="0" indent="0" algn="ctr">
              <a:buNone/>
            </a:pPr>
            <a:r>
              <a:rPr lang="es-ES" sz="2400" b="1" dirty="0" smtClean="0">
                <a:solidFill>
                  <a:schemeClr val="accent1">
                    <a:lumMod val="60000"/>
                    <a:lumOff val="40000"/>
                  </a:schemeClr>
                </a:solidFill>
              </a:rPr>
              <a:t>2) </a:t>
            </a:r>
            <a:r>
              <a:rPr lang="es-ES" sz="2400" b="1" u="sng" dirty="0" smtClean="0">
                <a:solidFill>
                  <a:schemeClr val="accent1">
                    <a:lumMod val="60000"/>
                    <a:lumOff val="40000"/>
                  </a:schemeClr>
                </a:solidFill>
              </a:rPr>
              <a:t>Afasia </a:t>
            </a:r>
            <a:r>
              <a:rPr lang="es-ES" sz="2400" b="1" u="sng" dirty="0">
                <a:solidFill>
                  <a:schemeClr val="accent1">
                    <a:lumMod val="60000"/>
                    <a:lumOff val="40000"/>
                  </a:schemeClr>
                </a:solidFill>
              </a:rPr>
              <a:t>progresiva no fluente (APNF</a:t>
            </a:r>
            <a:r>
              <a:rPr lang="es-ES" sz="2400" b="1" u="sng" dirty="0" smtClean="0">
                <a:solidFill>
                  <a:schemeClr val="accent1">
                    <a:lumMod val="60000"/>
                    <a:lumOff val="40000"/>
                  </a:schemeClr>
                </a:solidFill>
              </a:rPr>
              <a:t>): </a:t>
            </a:r>
            <a:endParaRPr lang="es-ES" sz="2400" b="1" u="sng" dirty="0">
              <a:solidFill>
                <a:schemeClr val="accent1">
                  <a:lumMod val="60000"/>
                  <a:lumOff val="40000"/>
                </a:schemeClr>
              </a:solidFill>
            </a:endParaRPr>
          </a:p>
          <a:p>
            <a:pPr>
              <a:buFont typeface="Wingdings" panose="05000000000000000000" pitchFamily="2" charset="2"/>
              <a:buChar char="§"/>
            </a:pPr>
            <a:r>
              <a:rPr lang="es-ES" sz="2400" dirty="0" smtClean="0"/>
              <a:t>Los </a:t>
            </a:r>
            <a:r>
              <a:rPr lang="es-ES" sz="2400" dirty="0"/>
              <a:t>síntomas afectan de forma principal a la expresión del lenguaje. </a:t>
            </a:r>
            <a:endParaRPr lang="es-ES" sz="2400" dirty="0" smtClean="0"/>
          </a:p>
          <a:p>
            <a:pPr marL="0" indent="0">
              <a:buNone/>
            </a:pPr>
            <a:r>
              <a:rPr lang="es-ES" sz="2400" dirty="0" smtClean="0"/>
              <a:t>Se </a:t>
            </a:r>
            <a:r>
              <a:rPr lang="es-ES" sz="2400" dirty="0"/>
              <a:t>suelen iniciar </a:t>
            </a:r>
            <a:r>
              <a:rPr lang="es-ES" sz="2400" dirty="0" smtClean="0"/>
              <a:t>con </a:t>
            </a:r>
            <a:r>
              <a:rPr lang="es-ES" sz="2400" i="1" dirty="0" smtClean="0">
                <a:effectLst>
                  <a:outerShdw blurRad="38100" dist="38100" dir="2700000" algn="tl">
                    <a:srgbClr val="000000">
                      <a:alpha val="43137"/>
                    </a:srgbClr>
                  </a:outerShdw>
                </a:effectLst>
              </a:rPr>
              <a:t>parafasias</a:t>
            </a:r>
            <a:r>
              <a:rPr lang="es-ES" sz="2400" dirty="0"/>
              <a:t>: errores en el empleo de fonemas (por ejemplo decir sal en vez de </a:t>
            </a:r>
            <a:r>
              <a:rPr lang="es-ES" sz="2400" dirty="0" smtClean="0"/>
              <a:t>sol) o de palabras </a:t>
            </a:r>
            <a:r>
              <a:rPr lang="es-ES" sz="2400" dirty="0"/>
              <a:t>(</a:t>
            </a:r>
            <a:r>
              <a:rPr lang="es-ES" sz="2400" dirty="0" smtClean="0"/>
              <a:t>por ejemplo </a:t>
            </a:r>
            <a:r>
              <a:rPr lang="es-ES" sz="2400" dirty="0"/>
              <a:t>decir pañuelo en vez de servilleta o trapo en vez de toalla) y </a:t>
            </a:r>
            <a:r>
              <a:rPr lang="es-ES" sz="2400" i="1" dirty="0" smtClean="0">
                <a:effectLst>
                  <a:outerShdw blurRad="38100" dist="38100" dir="2700000" algn="tl">
                    <a:srgbClr val="000000">
                      <a:alpha val="43137"/>
                    </a:srgbClr>
                  </a:outerShdw>
                </a:effectLst>
              </a:rPr>
              <a:t>anomia</a:t>
            </a:r>
            <a:r>
              <a:rPr lang="es-ES" sz="2400" dirty="0" smtClean="0"/>
              <a:t>: dificultad para encontrar </a:t>
            </a:r>
            <a:r>
              <a:rPr lang="es-ES" sz="2400" dirty="0"/>
              <a:t>los términos más adecuadas para nombrar los </a:t>
            </a:r>
            <a:r>
              <a:rPr lang="es-ES" sz="2400" dirty="0" smtClean="0"/>
              <a:t>objetos. </a:t>
            </a:r>
            <a:endParaRPr lang="es-ES" sz="2400" dirty="0"/>
          </a:p>
          <a:p>
            <a:pPr>
              <a:buFont typeface="Wingdings" panose="05000000000000000000" pitchFamily="2" charset="2"/>
              <a:buChar char="§"/>
            </a:pPr>
            <a:r>
              <a:rPr lang="es-ES" sz="2400" dirty="0" smtClean="0"/>
              <a:t>Con </a:t>
            </a:r>
            <a:r>
              <a:rPr lang="es-ES" sz="2400" dirty="0"/>
              <a:t>el tiempo pueden </a:t>
            </a:r>
            <a:r>
              <a:rPr lang="es-ES" sz="2400" dirty="0" smtClean="0"/>
              <a:t>no entender </a:t>
            </a:r>
            <a:r>
              <a:rPr lang="es-ES" sz="2400" dirty="0"/>
              <a:t>el significado de frases </a:t>
            </a:r>
            <a:r>
              <a:rPr lang="es-ES" sz="2400" dirty="0" smtClean="0"/>
              <a:t>complejas. Pero, la comprensión del lenguaje está relativamente conservada. </a:t>
            </a:r>
            <a:endParaRPr lang="es-ES" sz="2400" dirty="0"/>
          </a:p>
          <a:p>
            <a:pPr>
              <a:buFont typeface="Wingdings" panose="05000000000000000000" pitchFamily="2" charset="2"/>
              <a:buChar char="§"/>
            </a:pPr>
            <a:r>
              <a:rPr lang="es-ES" sz="2400" dirty="0" smtClean="0"/>
              <a:t>Otro </a:t>
            </a:r>
            <a:r>
              <a:rPr lang="es-ES" sz="2400" dirty="0"/>
              <a:t>síntoma característico es el </a:t>
            </a:r>
            <a:r>
              <a:rPr lang="es-ES" sz="2400" i="1" dirty="0">
                <a:effectLst>
                  <a:outerShdw blurRad="38100" dist="38100" dir="2700000" algn="tl">
                    <a:srgbClr val="000000">
                      <a:alpha val="43137"/>
                    </a:srgbClr>
                  </a:outerShdw>
                </a:effectLst>
              </a:rPr>
              <a:t>agramatismo</a:t>
            </a:r>
            <a:r>
              <a:rPr lang="es-ES" sz="2400" dirty="0"/>
              <a:t>, que se manifiesta con la omisión o el </a:t>
            </a:r>
            <a:r>
              <a:rPr lang="es-ES" sz="2400" dirty="0" smtClean="0"/>
              <a:t>uso incorrecto </a:t>
            </a:r>
            <a:r>
              <a:rPr lang="es-ES" sz="2400" dirty="0"/>
              <a:t>de formas gramaticales, empleo de verbos, artículos o proposiciones (por ejemplo </a:t>
            </a:r>
            <a:r>
              <a:rPr lang="es-ES" sz="2400" dirty="0" smtClean="0"/>
              <a:t>omitir artículos</a:t>
            </a:r>
            <a:r>
              <a:rPr lang="es-ES" sz="2400" dirty="0"/>
              <a:t>, desordenar palabras o empleo incorrecto de tiempos verbales) y de </a:t>
            </a:r>
            <a:r>
              <a:rPr lang="es-ES" sz="2400" i="1" dirty="0">
                <a:effectLst>
                  <a:outerShdw blurRad="38100" dist="38100" dir="2700000" algn="tl">
                    <a:srgbClr val="000000">
                      <a:alpha val="43137"/>
                    </a:srgbClr>
                  </a:outerShdw>
                </a:effectLst>
              </a:rPr>
              <a:t>errores fonéticos en </a:t>
            </a:r>
            <a:r>
              <a:rPr lang="es-ES" sz="2400" i="1" dirty="0" smtClean="0">
                <a:effectLst>
                  <a:outerShdw blurRad="38100" dist="38100" dir="2700000" algn="tl">
                    <a:srgbClr val="000000">
                      <a:alpha val="43137"/>
                    </a:srgbClr>
                  </a:outerShdw>
                </a:effectLst>
              </a:rPr>
              <a:t>la lectura</a:t>
            </a:r>
            <a:r>
              <a:rPr lang="es-ES" sz="2400" dirty="0"/>
              <a:t>. </a:t>
            </a:r>
          </a:p>
          <a:p>
            <a:pPr>
              <a:buFont typeface="Wingdings" panose="05000000000000000000" pitchFamily="2" charset="2"/>
              <a:buChar char="§"/>
            </a:pPr>
            <a:r>
              <a:rPr lang="es-ES" sz="2400" dirty="0"/>
              <a:t>P</a:t>
            </a:r>
            <a:r>
              <a:rPr lang="es-ES" sz="2400" dirty="0" smtClean="0"/>
              <a:t>resentan </a:t>
            </a:r>
            <a:r>
              <a:rPr lang="es-ES" sz="2400" dirty="0"/>
              <a:t>un lenguaje más simplificado, con pérdida de la fluidez </a:t>
            </a:r>
            <a:r>
              <a:rPr lang="es-ES" sz="2400" dirty="0" smtClean="0"/>
              <a:t>normal, pausado</a:t>
            </a:r>
            <a:r>
              <a:rPr lang="es-ES" sz="2400" dirty="0"/>
              <a:t>, frases cortas, emitidas con esfuerzo y a veces tartamudez. Con el tiempo </a:t>
            </a:r>
            <a:r>
              <a:rPr lang="es-ES" sz="2400" dirty="0" smtClean="0"/>
              <a:t>pueden desarrollar </a:t>
            </a:r>
            <a:r>
              <a:rPr lang="es-ES" sz="2400" dirty="0"/>
              <a:t>mutismo. </a:t>
            </a:r>
          </a:p>
          <a:p>
            <a:pPr>
              <a:buFont typeface="Wingdings" panose="05000000000000000000" pitchFamily="2" charset="2"/>
              <a:buChar char="§"/>
            </a:pPr>
            <a:r>
              <a:rPr lang="es-ES" sz="2400" dirty="0" smtClean="0"/>
              <a:t>Las </a:t>
            </a:r>
            <a:r>
              <a:rPr lang="es-ES" sz="2400" dirty="0"/>
              <a:t>alteraciones del comportamiento suelen aparecer en fases más </a:t>
            </a:r>
            <a:r>
              <a:rPr lang="es-ES" sz="2400" dirty="0" smtClean="0"/>
              <a:t>avanzadas de </a:t>
            </a:r>
            <a:r>
              <a:rPr lang="es-ES" sz="2400" dirty="0"/>
              <a:t>la enfermedad</a:t>
            </a:r>
            <a:r>
              <a:rPr lang="es-ES" sz="2400" dirty="0" smtClean="0"/>
              <a:t>.</a:t>
            </a:r>
          </a:p>
        </p:txBody>
      </p:sp>
    </p:spTree>
    <p:extLst>
      <p:ext uri="{BB962C8B-B14F-4D97-AF65-F5344CB8AC3E}">
        <p14:creationId xmlns:p14="http://schemas.microsoft.com/office/powerpoint/2010/main" val="18840392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93183" y="287024"/>
            <a:ext cx="11088710" cy="6088017"/>
          </a:xfrm>
        </p:spPr>
        <p:txBody>
          <a:bodyPr>
            <a:normAutofit/>
          </a:bodyPr>
          <a:lstStyle/>
          <a:p>
            <a:pPr marL="0" indent="0">
              <a:buNone/>
            </a:pPr>
            <a:r>
              <a:rPr lang="es-ES" sz="2400" b="1" dirty="0" smtClean="0"/>
              <a:t>3) </a:t>
            </a:r>
            <a:r>
              <a:rPr lang="es-ES" sz="2400" b="1" u="sng" dirty="0" smtClean="0"/>
              <a:t>Demencia </a:t>
            </a:r>
            <a:r>
              <a:rPr lang="es-ES" sz="2400" b="1" u="sng" dirty="0"/>
              <a:t>semántica o</a:t>
            </a:r>
            <a:r>
              <a:rPr lang="es-ES" sz="2400" b="1" u="sng" dirty="0" smtClean="0"/>
              <a:t> </a:t>
            </a:r>
            <a:r>
              <a:rPr lang="es-ES" sz="2400" b="1" u="sng" dirty="0"/>
              <a:t>variante temporal de la DFT (</a:t>
            </a:r>
            <a:r>
              <a:rPr lang="es-ES" sz="2400" b="1" u="sng" dirty="0" smtClean="0"/>
              <a:t>DS): </a:t>
            </a:r>
            <a:endParaRPr lang="es-ES" sz="2400" dirty="0"/>
          </a:p>
          <a:p>
            <a:pPr>
              <a:buFont typeface="Wingdings" panose="05000000000000000000" pitchFamily="2" charset="2"/>
              <a:buChar char="§"/>
            </a:pPr>
            <a:r>
              <a:rPr lang="es-ES" sz="2400" dirty="0" smtClean="0"/>
              <a:t>Se </a:t>
            </a:r>
            <a:r>
              <a:rPr lang="es-ES" sz="2400" dirty="0"/>
              <a:t>caracteriza por la pérdida progresiva para entender el </a:t>
            </a:r>
            <a:r>
              <a:rPr lang="es-ES" sz="2400" dirty="0" smtClean="0"/>
              <a:t>significado de </a:t>
            </a:r>
            <a:r>
              <a:rPr lang="es-ES" sz="2400" dirty="0"/>
              <a:t>las palabras, reconocer los objetos o personas familiares. </a:t>
            </a:r>
          </a:p>
          <a:p>
            <a:pPr>
              <a:buFont typeface="Wingdings" panose="05000000000000000000" pitchFamily="2" charset="2"/>
              <a:buChar char="§"/>
            </a:pPr>
            <a:r>
              <a:rPr lang="es-ES" sz="2400" dirty="0" smtClean="0"/>
              <a:t>Aunque </a:t>
            </a:r>
            <a:r>
              <a:rPr lang="es-ES" sz="2400" dirty="0"/>
              <a:t>el lenguaje hablado es </a:t>
            </a:r>
            <a:r>
              <a:rPr lang="es-ES" sz="2400" dirty="0" smtClean="0"/>
              <a:t>fluente y </a:t>
            </a:r>
            <a:r>
              <a:rPr lang="es-ES" sz="2400" dirty="0"/>
              <a:t>permanece conservada la capacidad de articulación, suele carecer de significado. </a:t>
            </a:r>
          </a:p>
          <a:p>
            <a:pPr>
              <a:buFont typeface="Wingdings" panose="05000000000000000000" pitchFamily="2" charset="2"/>
              <a:buChar char="§"/>
            </a:pPr>
            <a:r>
              <a:rPr lang="es-ES" sz="2400" dirty="0" smtClean="0"/>
              <a:t>Es característica </a:t>
            </a:r>
            <a:r>
              <a:rPr lang="es-ES" sz="2400" dirty="0"/>
              <a:t>la presencia de anomia con incapacidad de reconocer ni de dar significado a </a:t>
            </a:r>
            <a:r>
              <a:rPr lang="es-ES" sz="2400" dirty="0" smtClean="0"/>
              <a:t>los objetos.</a:t>
            </a:r>
          </a:p>
          <a:p>
            <a:pPr>
              <a:buFont typeface="Wingdings" panose="05000000000000000000" pitchFamily="2" charset="2"/>
              <a:buChar char="§"/>
            </a:pPr>
            <a:r>
              <a:rPr lang="es-ES" sz="2400" dirty="0" smtClean="0"/>
              <a:t>Son </a:t>
            </a:r>
            <a:r>
              <a:rPr lang="es-ES" sz="2400" dirty="0"/>
              <a:t>frecuentes la dislexia en la lectura y la agrafia y casi la mitad de los pacientes </a:t>
            </a:r>
            <a:r>
              <a:rPr lang="es-ES" sz="2400" dirty="0" smtClean="0"/>
              <a:t>tienen agnosia </a:t>
            </a:r>
            <a:r>
              <a:rPr lang="es-ES" sz="2400" dirty="0"/>
              <a:t>visual y táctil. </a:t>
            </a:r>
          </a:p>
          <a:p>
            <a:pPr>
              <a:buFont typeface="Wingdings" panose="05000000000000000000" pitchFamily="2" charset="2"/>
              <a:buChar char="§"/>
            </a:pPr>
            <a:r>
              <a:rPr lang="es-ES" sz="2400" dirty="0" smtClean="0"/>
              <a:t>Las </a:t>
            </a:r>
            <a:r>
              <a:rPr lang="es-ES" sz="2400" dirty="0"/>
              <a:t>alteraciones en el comportamiento pueden aparecer tanto al inicio </a:t>
            </a:r>
            <a:r>
              <a:rPr lang="es-ES" sz="2400" dirty="0" smtClean="0"/>
              <a:t>como en </a:t>
            </a:r>
            <a:r>
              <a:rPr lang="es-ES" sz="2400" dirty="0"/>
              <a:t>estadios más </a:t>
            </a:r>
            <a:r>
              <a:rPr lang="es-ES" sz="2400" dirty="0" smtClean="0"/>
              <a:t>avanzados.</a:t>
            </a:r>
            <a:endParaRPr lang="es-AR" sz="2400" dirty="0" smtClean="0"/>
          </a:p>
        </p:txBody>
      </p:sp>
    </p:spTree>
    <p:extLst>
      <p:ext uri="{BB962C8B-B14F-4D97-AF65-F5344CB8AC3E}">
        <p14:creationId xmlns:p14="http://schemas.microsoft.com/office/powerpoint/2010/main" val="2005058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lstStyle/>
          <a:p>
            <a:r>
              <a:rPr lang="es-AR" dirty="0" smtClean="0"/>
              <a:t>ÍNDICES DE LOS DISTINTOS TIPOS DE DEMENCIA </a:t>
            </a:r>
            <a:endParaRPr lang="es-ES" dirty="0"/>
          </a:p>
        </p:txBody>
      </p:sp>
      <p:sp>
        <p:nvSpPr>
          <p:cNvPr id="6" name="Marcador de texto 5"/>
          <p:cNvSpPr>
            <a:spLocks noGrp="1"/>
          </p:cNvSpPr>
          <p:nvPr>
            <p:ph type="body" sz="half" idx="2"/>
          </p:nvPr>
        </p:nvSpPr>
        <p:spPr/>
        <p:txBody>
          <a:bodyPr/>
          <a:lstStyle/>
          <a:p>
            <a:pPr algn="ctr"/>
            <a:r>
              <a:rPr lang="es-AR" dirty="0" smtClean="0"/>
              <a:t>FRECUENCIA - EDAD – SEXO – FACTORES DE RIESGO. </a:t>
            </a:r>
            <a:endParaRPr lang="es-ES" dirty="0"/>
          </a:p>
        </p:txBody>
      </p:sp>
      <p:pic>
        <p:nvPicPr>
          <p:cNvPr id="7" name="Imagen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75898" y="804934"/>
            <a:ext cx="8156028" cy="3398345"/>
          </a:xfrm>
          <a:prstGeom prst="rect">
            <a:avLst/>
          </a:prstGeom>
        </p:spPr>
      </p:pic>
    </p:spTree>
    <p:extLst>
      <p:ext uri="{BB962C8B-B14F-4D97-AF65-F5344CB8AC3E}">
        <p14:creationId xmlns:p14="http://schemas.microsoft.com/office/powerpoint/2010/main" val="316971116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28788" y="274146"/>
            <a:ext cx="11397803" cy="5984985"/>
          </a:xfrm>
        </p:spPr>
        <p:txBody>
          <a:bodyPr>
            <a:normAutofit/>
          </a:bodyPr>
          <a:lstStyle/>
          <a:p>
            <a:pPr marL="0" indent="0">
              <a:buNone/>
            </a:pPr>
            <a:r>
              <a:rPr lang="es-ES" sz="3200" u="sng" dirty="0" smtClean="0"/>
              <a:t>CARACTERÍSTICAS DEL DETERIORO COGNITIVO</a:t>
            </a:r>
          </a:p>
          <a:p>
            <a:pPr>
              <a:buFont typeface="Wingdings" panose="05000000000000000000" pitchFamily="2" charset="2"/>
              <a:buChar char="§"/>
            </a:pPr>
            <a:r>
              <a:rPr lang="es-ES" sz="2400" dirty="0" smtClean="0"/>
              <a:t>Los </a:t>
            </a:r>
            <a:r>
              <a:rPr lang="es-ES" sz="2400" dirty="0"/>
              <a:t>pacientes con DFT presentan importante deterioro de las funciones ejecutivas y pérdida de </a:t>
            </a:r>
            <a:r>
              <a:rPr lang="es-ES" sz="2400" dirty="0" smtClean="0"/>
              <a:t>atención. </a:t>
            </a:r>
          </a:p>
          <a:p>
            <a:pPr>
              <a:buFont typeface="Wingdings" panose="05000000000000000000" pitchFamily="2" charset="2"/>
              <a:buChar char="§"/>
            </a:pPr>
            <a:r>
              <a:rPr lang="es-ES" sz="2400" dirty="0" smtClean="0"/>
              <a:t>Las </a:t>
            </a:r>
            <a:r>
              <a:rPr lang="es-ES" sz="2400" dirty="0"/>
              <a:t>habilidades </a:t>
            </a:r>
            <a:r>
              <a:rPr lang="es-ES" sz="2400" dirty="0" err="1"/>
              <a:t>visoespaciales</a:t>
            </a:r>
            <a:r>
              <a:rPr lang="es-ES" sz="2400" dirty="0"/>
              <a:t>, la orientación o la memoria suelen mantenerse intactas hasta fases </a:t>
            </a:r>
            <a:r>
              <a:rPr lang="es-ES" sz="2400" dirty="0" smtClean="0"/>
              <a:t>más avanzadas </a:t>
            </a:r>
            <a:r>
              <a:rPr lang="es-ES" sz="2400" dirty="0"/>
              <a:t>de la enfermedad </a:t>
            </a:r>
            <a:r>
              <a:rPr lang="es-ES" sz="2400" dirty="0" smtClean="0"/>
              <a:t>. </a:t>
            </a:r>
          </a:p>
          <a:p>
            <a:pPr>
              <a:buFont typeface="Wingdings" panose="05000000000000000000" pitchFamily="2" charset="2"/>
              <a:buChar char="§"/>
            </a:pPr>
            <a:r>
              <a:rPr lang="es-ES" sz="2400" dirty="0" smtClean="0"/>
              <a:t>Con </a:t>
            </a:r>
            <a:r>
              <a:rPr lang="es-ES" sz="2400" dirty="0"/>
              <a:t>el tiempo todos los síntomas de alteración del comportamiento y del lenguaje se suman a </a:t>
            </a:r>
            <a:r>
              <a:rPr lang="es-ES" sz="2400" dirty="0" smtClean="0"/>
              <a:t>un deterioro </a:t>
            </a:r>
            <a:r>
              <a:rPr lang="es-ES" sz="2400" dirty="0"/>
              <a:t>importante de la memoria y a otros déficits cognitivos que conllevan a la dependencia </a:t>
            </a:r>
            <a:r>
              <a:rPr lang="es-ES" sz="2400" dirty="0" smtClean="0"/>
              <a:t>completa para </a:t>
            </a:r>
            <a:r>
              <a:rPr lang="es-ES" sz="2400" dirty="0"/>
              <a:t>las actividades de la vida diaria</a:t>
            </a:r>
            <a:r>
              <a:rPr lang="es-ES" sz="2400" dirty="0" smtClean="0"/>
              <a:t>.</a:t>
            </a:r>
          </a:p>
          <a:p>
            <a:pPr marL="0" indent="0">
              <a:buNone/>
            </a:pPr>
            <a:endParaRPr lang="es-AR" sz="1200" dirty="0"/>
          </a:p>
          <a:p>
            <a:pPr marL="0" indent="0">
              <a:buNone/>
            </a:pPr>
            <a:endParaRPr lang="es-AR" sz="1200" dirty="0" smtClean="0"/>
          </a:p>
        </p:txBody>
      </p:sp>
    </p:spTree>
    <p:extLst>
      <p:ext uri="{BB962C8B-B14F-4D97-AF65-F5344CB8AC3E}">
        <p14:creationId xmlns:p14="http://schemas.microsoft.com/office/powerpoint/2010/main" val="24109649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28788" y="274146"/>
            <a:ext cx="11397803" cy="5984985"/>
          </a:xfrm>
        </p:spPr>
        <p:txBody>
          <a:bodyPr>
            <a:normAutofit/>
          </a:bodyPr>
          <a:lstStyle/>
          <a:p>
            <a:pPr marL="0" indent="0">
              <a:buNone/>
            </a:pPr>
            <a:endParaRPr lang="es-AR" sz="1200" dirty="0"/>
          </a:p>
          <a:p>
            <a:pPr marL="0" indent="0">
              <a:buNone/>
            </a:pPr>
            <a:r>
              <a:rPr lang="es-ES" sz="3200" u="sng" dirty="0" smtClean="0"/>
              <a:t>SÍNTOMAS NEUROLÓGICOS</a:t>
            </a:r>
            <a:endParaRPr lang="es-ES" sz="3200" dirty="0" smtClean="0"/>
          </a:p>
          <a:p>
            <a:pPr>
              <a:buFont typeface="Wingdings" panose="05000000000000000000" pitchFamily="2" charset="2"/>
              <a:buChar char="§"/>
            </a:pPr>
            <a:r>
              <a:rPr lang="es-ES" sz="2400" dirty="0" smtClean="0"/>
              <a:t>De </a:t>
            </a:r>
            <a:r>
              <a:rPr lang="es-ES" sz="2400" dirty="0"/>
              <a:t>forma característica suelen estar ausentes al inicio y aparecen con el tiempo. </a:t>
            </a:r>
            <a:endParaRPr lang="es-ES" sz="2400" dirty="0" smtClean="0"/>
          </a:p>
          <a:p>
            <a:pPr>
              <a:buFont typeface="Wingdings" panose="05000000000000000000" pitchFamily="2" charset="2"/>
              <a:buChar char="§"/>
            </a:pPr>
            <a:r>
              <a:rPr lang="es-ES" sz="2400" dirty="0" smtClean="0"/>
              <a:t>Son </a:t>
            </a:r>
            <a:r>
              <a:rPr lang="es-ES" sz="2400" dirty="0"/>
              <a:t>más frecuentes </a:t>
            </a:r>
            <a:r>
              <a:rPr lang="es-ES" sz="2400" dirty="0" smtClean="0"/>
              <a:t>en la </a:t>
            </a:r>
            <a:r>
              <a:rPr lang="es-ES" sz="2400" dirty="0" err="1"/>
              <a:t>DFTvc</a:t>
            </a:r>
            <a:r>
              <a:rPr lang="es-ES" sz="2400" dirty="0"/>
              <a:t> </a:t>
            </a:r>
            <a:r>
              <a:rPr lang="es-ES" sz="2400" dirty="0" smtClean="0"/>
              <a:t>(frontal o del comportamiento) que </a:t>
            </a:r>
            <a:r>
              <a:rPr lang="es-ES" sz="2400" dirty="0"/>
              <a:t>en las otras dos variantes. </a:t>
            </a:r>
            <a:endParaRPr lang="es-ES" sz="2400" dirty="0" smtClean="0"/>
          </a:p>
          <a:p>
            <a:pPr>
              <a:buFont typeface="Wingdings" panose="05000000000000000000" pitchFamily="2" charset="2"/>
              <a:buChar char="§"/>
            </a:pPr>
            <a:r>
              <a:rPr lang="es-ES" sz="2400" dirty="0" smtClean="0"/>
              <a:t>Casi </a:t>
            </a:r>
            <a:r>
              <a:rPr lang="es-ES" sz="2400" dirty="0"/>
              <a:t>la mitad de los pacientes sin historia familiar </a:t>
            </a:r>
            <a:r>
              <a:rPr lang="es-ES" sz="2400" dirty="0" smtClean="0"/>
              <a:t>previa, presentan </a:t>
            </a:r>
            <a:r>
              <a:rPr lang="es-ES" sz="2400" dirty="0"/>
              <a:t>síntomas neurológicos de afectación </a:t>
            </a:r>
            <a:r>
              <a:rPr lang="es-ES" sz="2400" dirty="0" smtClean="0"/>
              <a:t>de: </a:t>
            </a:r>
            <a:r>
              <a:rPr lang="es-ES" sz="2400" i="1" dirty="0" err="1" smtClean="0">
                <a:effectLst>
                  <a:outerShdw blurRad="38100" dist="38100" dir="2700000" algn="tl">
                    <a:srgbClr val="000000">
                      <a:alpha val="43137"/>
                    </a:srgbClr>
                  </a:outerShdw>
                </a:effectLst>
              </a:rPr>
              <a:t>motoneurona</a:t>
            </a:r>
            <a:r>
              <a:rPr lang="es-ES" sz="2400" i="1" dirty="0" smtClean="0">
                <a:effectLst>
                  <a:outerShdw blurRad="38100" dist="38100" dir="2700000" algn="tl">
                    <a:srgbClr val="000000">
                      <a:alpha val="43137"/>
                    </a:srgbClr>
                  </a:outerShdw>
                </a:effectLst>
              </a:rPr>
              <a:t> </a:t>
            </a:r>
            <a:r>
              <a:rPr lang="es-ES" sz="2400" i="1" dirty="0">
                <a:effectLst>
                  <a:outerShdw blurRad="38100" dist="38100" dir="2700000" algn="tl">
                    <a:srgbClr val="000000">
                      <a:alpha val="43137"/>
                    </a:srgbClr>
                  </a:outerShdw>
                </a:effectLst>
              </a:rPr>
              <a:t>superior o </a:t>
            </a:r>
            <a:r>
              <a:rPr lang="es-ES" sz="2400" i="1" dirty="0" smtClean="0">
                <a:effectLst>
                  <a:outerShdw blurRad="38100" dist="38100" dir="2700000" algn="tl">
                    <a:srgbClr val="000000">
                      <a:alpha val="43137"/>
                    </a:srgbClr>
                  </a:outerShdw>
                </a:effectLst>
              </a:rPr>
              <a:t>inferior</a:t>
            </a:r>
            <a:r>
              <a:rPr lang="es-ES" sz="2400" dirty="0"/>
              <a:t> </a:t>
            </a:r>
            <a:r>
              <a:rPr lang="es-ES" sz="2400" dirty="0" smtClean="0"/>
              <a:t>como rigidez </a:t>
            </a:r>
            <a:r>
              <a:rPr lang="es-ES" sz="2400" dirty="0"/>
              <a:t>muscular, reflejos primitivos (garra, hocico y de succión) y </a:t>
            </a:r>
            <a:r>
              <a:rPr lang="es-ES" sz="2400" i="1" dirty="0">
                <a:effectLst>
                  <a:outerShdw blurRad="38100" dist="38100" dir="2700000" algn="tl">
                    <a:srgbClr val="000000">
                      <a:alpha val="43137"/>
                    </a:srgbClr>
                  </a:outerShdw>
                </a:effectLst>
              </a:rPr>
              <a:t>síntomas de </a:t>
            </a:r>
            <a:r>
              <a:rPr lang="es-ES" sz="2400" i="1" dirty="0" smtClean="0">
                <a:effectLst>
                  <a:outerShdw blurRad="38100" dist="38100" dir="2700000" algn="tl">
                    <a:srgbClr val="000000">
                      <a:alpha val="43137"/>
                    </a:srgbClr>
                  </a:outerShdw>
                </a:effectLst>
              </a:rPr>
              <a:t>parkinsonismo</a:t>
            </a:r>
            <a:r>
              <a:rPr lang="es-ES" sz="2400" dirty="0"/>
              <a:t> </a:t>
            </a:r>
            <a:r>
              <a:rPr lang="es-ES" sz="2400" dirty="0" smtClean="0"/>
              <a:t>(acinesia</a:t>
            </a:r>
            <a:r>
              <a:rPr lang="es-ES" sz="2400" dirty="0"/>
              <a:t>, rigidez y </a:t>
            </a:r>
            <a:r>
              <a:rPr lang="es-ES" sz="2400" dirty="0" smtClean="0"/>
              <a:t>temblor).</a:t>
            </a:r>
          </a:p>
          <a:p>
            <a:pPr>
              <a:buFont typeface="Wingdings" panose="05000000000000000000" pitchFamily="2" charset="2"/>
              <a:buChar char="§"/>
            </a:pPr>
            <a:r>
              <a:rPr lang="es-ES" sz="2400" dirty="0" smtClean="0"/>
              <a:t>Algunos </a:t>
            </a:r>
            <a:r>
              <a:rPr lang="es-ES" sz="2400" dirty="0"/>
              <a:t>autores han observado una alteración en la identificación y percepción de los sabores en </a:t>
            </a:r>
            <a:r>
              <a:rPr lang="es-ES" sz="2400" dirty="0" smtClean="0"/>
              <a:t>este grupo </a:t>
            </a:r>
            <a:r>
              <a:rPr lang="es-ES" sz="2400" dirty="0"/>
              <a:t>de </a:t>
            </a:r>
            <a:r>
              <a:rPr lang="es-ES" sz="2400" dirty="0" smtClean="0"/>
              <a:t>demencias.</a:t>
            </a:r>
          </a:p>
          <a:p>
            <a:pPr marL="0" indent="0">
              <a:buNone/>
            </a:pPr>
            <a:endParaRPr lang="es-AR" sz="1200" dirty="0" smtClean="0"/>
          </a:p>
        </p:txBody>
      </p:sp>
    </p:spTree>
    <p:extLst>
      <p:ext uri="{BB962C8B-B14F-4D97-AF65-F5344CB8AC3E}">
        <p14:creationId xmlns:p14="http://schemas.microsoft.com/office/powerpoint/2010/main" val="106144944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67425" y="222630"/>
            <a:ext cx="11912957" cy="6023623"/>
          </a:xfrm>
        </p:spPr>
        <p:txBody>
          <a:bodyPr>
            <a:normAutofit lnSpcReduction="10000"/>
          </a:bodyPr>
          <a:lstStyle/>
          <a:p>
            <a:pPr marL="0" indent="0">
              <a:buNone/>
            </a:pPr>
            <a:r>
              <a:rPr lang="es-AR" sz="3200" u="sng" dirty="0" smtClean="0"/>
              <a:t>¿CÓMO SE DIAGNOSTICA?</a:t>
            </a:r>
          </a:p>
          <a:p>
            <a:pPr>
              <a:buFont typeface="Wingdings" panose="05000000000000000000" pitchFamily="2" charset="2"/>
              <a:buChar char="§"/>
            </a:pPr>
            <a:r>
              <a:rPr lang="es-ES" sz="2400" dirty="0"/>
              <a:t>D</a:t>
            </a:r>
            <a:r>
              <a:rPr lang="es-ES" sz="2400" dirty="0" smtClean="0"/>
              <a:t>emostración </a:t>
            </a:r>
            <a:r>
              <a:rPr lang="es-ES" sz="2400" dirty="0"/>
              <a:t>del deterioro de las funciones del lóbulo frontal en </a:t>
            </a:r>
            <a:r>
              <a:rPr lang="es-ES" sz="2400" dirty="0" smtClean="0"/>
              <a:t>las pruebas neuropsicológicas </a:t>
            </a:r>
            <a:r>
              <a:rPr lang="es-ES" sz="2400" dirty="0"/>
              <a:t>y la presencia de síntomas que la </a:t>
            </a:r>
            <a:r>
              <a:rPr lang="es-ES" sz="2400" dirty="0" smtClean="0"/>
              <a:t>apoyen. </a:t>
            </a:r>
          </a:p>
          <a:p>
            <a:pPr>
              <a:buFont typeface="Wingdings" panose="05000000000000000000" pitchFamily="2" charset="2"/>
              <a:buChar char="§"/>
            </a:pPr>
            <a:r>
              <a:rPr lang="es-ES" sz="2400" dirty="0" smtClean="0"/>
              <a:t>Es </a:t>
            </a:r>
            <a:r>
              <a:rPr lang="es-ES" sz="2400" dirty="0"/>
              <a:t>muy importante recoger </a:t>
            </a:r>
            <a:r>
              <a:rPr lang="es-ES" sz="2400" dirty="0" smtClean="0"/>
              <a:t>antecedentes familiares </a:t>
            </a:r>
            <a:r>
              <a:rPr lang="es-ES" sz="2400" dirty="0"/>
              <a:t>de </a:t>
            </a:r>
            <a:r>
              <a:rPr lang="es-ES" sz="2400" dirty="0" smtClean="0"/>
              <a:t>DFT o tener </a:t>
            </a:r>
            <a:r>
              <a:rPr lang="es-ES" sz="2400" dirty="0"/>
              <a:t>en cuenta la posibilidad de familiares con enfermedad de </a:t>
            </a:r>
            <a:r>
              <a:rPr lang="es-ES" sz="2400" dirty="0" err="1" smtClean="0"/>
              <a:t>motoneurona</a:t>
            </a:r>
            <a:r>
              <a:rPr lang="es-ES" sz="2400" dirty="0" smtClean="0"/>
              <a:t>. </a:t>
            </a:r>
          </a:p>
          <a:p>
            <a:pPr marL="0" indent="0">
              <a:buNone/>
            </a:pPr>
            <a:endParaRPr lang="es-ES" sz="2400" dirty="0" smtClean="0"/>
          </a:p>
          <a:p>
            <a:pPr>
              <a:buFont typeface="Wingdings" panose="05000000000000000000" pitchFamily="2" charset="2"/>
              <a:buChar char="q"/>
            </a:pPr>
            <a:r>
              <a:rPr lang="es-ES" sz="2400" u="sng" dirty="0"/>
              <a:t>Exploración física y del estado </a:t>
            </a:r>
            <a:r>
              <a:rPr lang="es-ES" sz="2400" u="sng" dirty="0" smtClean="0"/>
              <a:t>cognitivo: </a:t>
            </a:r>
          </a:p>
          <a:p>
            <a:pPr>
              <a:buFont typeface="Wingdings" panose="05000000000000000000" pitchFamily="2" charset="2"/>
              <a:buChar char="§"/>
            </a:pPr>
            <a:r>
              <a:rPr lang="es-AR" sz="2400" dirty="0" smtClean="0"/>
              <a:t>Es importante detenerse en la exploración neurológica para descartar la enf de </a:t>
            </a:r>
            <a:r>
              <a:rPr lang="es-AR" sz="2400" dirty="0" err="1" smtClean="0"/>
              <a:t>motoneurona</a:t>
            </a:r>
            <a:r>
              <a:rPr lang="es-AR" sz="2400" dirty="0" smtClean="0"/>
              <a:t> y detectar la presencia de signos neurológicos posibles de esta demencia. </a:t>
            </a:r>
          </a:p>
          <a:p>
            <a:pPr>
              <a:buFont typeface="Wingdings" panose="05000000000000000000" pitchFamily="2" charset="2"/>
              <a:buChar char="§"/>
            </a:pPr>
            <a:r>
              <a:rPr lang="es-AR" sz="2400" dirty="0" smtClean="0"/>
              <a:t>No existe una batería de pruebas con test cognitivos o del comportamiento universalmente aceptada para el diagnóstico de la DFT. Los test neuropsicológicos que exploran la función ejecutiva y el lenguaje aumentan la precisión diagnóstica. </a:t>
            </a:r>
          </a:p>
          <a:p>
            <a:pPr>
              <a:buFont typeface="Wingdings" panose="05000000000000000000" pitchFamily="2" charset="2"/>
              <a:buChar char="§"/>
            </a:pPr>
            <a:r>
              <a:rPr lang="es-AR" sz="2400" dirty="0" smtClean="0"/>
              <a:t>El test cognitivo de ADDENBROOKE puede ayudar a diferenciar entre EA y </a:t>
            </a:r>
            <a:r>
              <a:rPr lang="es-AR" sz="2400" dirty="0" err="1" smtClean="0"/>
              <a:t>DFTvc</a:t>
            </a:r>
            <a:r>
              <a:rPr lang="es-AR" sz="2400" dirty="0" smtClean="0"/>
              <a:t>. Las pruebas que exploran el comportamiento pueden servir para diferenciar estos dos grupos de demencia. </a:t>
            </a:r>
            <a:endParaRPr lang="es-ES" sz="2400" dirty="0" smtClean="0"/>
          </a:p>
          <a:p>
            <a:pPr>
              <a:buFont typeface="Wingdings" panose="05000000000000000000" pitchFamily="2" charset="2"/>
              <a:buChar char="q"/>
            </a:pPr>
            <a:endParaRPr lang="es-ES" sz="1200" dirty="0"/>
          </a:p>
          <a:p>
            <a:pPr>
              <a:buFont typeface="Wingdings" panose="05000000000000000000" pitchFamily="2" charset="2"/>
              <a:buChar char="q"/>
            </a:pPr>
            <a:endParaRPr lang="es-AR" sz="1200" dirty="0" smtClean="0"/>
          </a:p>
        </p:txBody>
      </p:sp>
    </p:spTree>
    <p:extLst>
      <p:ext uri="{BB962C8B-B14F-4D97-AF65-F5344CB8AC3E}">
        <p14:creationId xmlns:p14="http://schemas.microsoft.com/office/powerpoint/2010/main" val="250998006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67425" y="222630"/>
            <a:ext cx="11912957" cy="6023623"/>
          </a:xfrm>
        </p:spPr>
        <p:txBody>
          <a:bodyPr>
            <a:normAutofit fontScale="92500"/>
          </a:bodyPr>
          <a:lstStyle/>
          <a:p>
            <a:pPr marL="0" indent="0">
              <a:buNone/>
            </a:pPr>
            <a:r>
              <a:rPr lang="es-AR" sz="3200" u="sng" dirty="0" smtClean="0"/>
              <a:t>¿CÓMO SE DIAGNOSTICA?</a:t>
            </a:r>
          </a:p>
          <a:p>
            <a:pPr>
              <a:buFont typeface="Wingdings" panose="05000000000000000000" pitchFamily="2" charset="2"/>
              <a:buChar char="q"/>
            </a:pPr>
            <a:r>
              <a:rPr lang="es-ES" sz="2400" u="sng" dirty="0" smtClean="0"/>
              <a:t>Pruebas </a:t>
            </a:r>
            <a:r>
              <a:rPr lang="es-ES" sz="2400" u="sng" dirty="0"/>
              <a:t>de laboratorio y otras pruebas </a:t>
            </a:r>
            <a:r>
              <a:rPr lang="es-ES" sz="2400" u="sng" dirty="0" smtClean="0"/>
              <a:t>complementarias:</a:t>
            </a:r>
          </a:p>
          <a:p>
            <a:pPr>
              <a:buFont typeface="Wingdings" panose="05000000000000000000" pitchFamily="2" charset="2"/>
              <a:buChar char="§"/>
            </a:pPr>
            <a:r>
              <a:rPr lang="es-AR" sz="2400" dirty="0" smtClean="0"/>
              <a:t>El objetivo será descartar causas secundarias de deterioro cognitivo y alteraciones de comportamiento. </a:t>
            </a:r>
          </a:p>
          <a:p>
            <a:pPr>
              <a:buFont typeface="Wingdings" panose="05000000000000000000" pitchFamily="2" charset="2"/>
              <a:buChar char="§"/>
            </a:pPr>
            <a:r>
              <a:rPr lang="es-AR" sz="2400" dirty="0" smtClean="0"/>
              <a:t>Se recomienda realizar hemograma, vitamina B12, ácido fólico, glucosa, hormonas tiroideas, función hepática y renal. Y en los más jóvenes, puede indicarse realizar analíticas que descasten enfermedades autoinmunes. </a:t>
            </a:r>
            <a:endParaRPr lang="es-ES" sz="2400" dirty="0" smtClean="0"/>
          </a:p>
          <a:p>
            <a:pPr>
              <a:buFont typeface="Wingdings" panose="05000000000000000000" pitchFamily="2" charset="2"/>
              <a:buChar char="q"/>
            </a:pPr>
            <a:r>
              <a:rPr lang="es-ES" sz="2400" u="sng" dirty="0"/>
              <a:t>Pruebas de </a:t>
            </a:r>
            <a:r>
              <a:rPr lang="es-ES" sz="2400" u="sng" dirty="0" err="1" smtClean="0"/>
              <a:t>neuroimagen</a:t>
            </a:r>
            <a:r>
              <a:rPr lang="es-ES" sz="2400" u="sng" dirty="0" smtClean="0"/>
              <a:t>:</a:t>
            </a:r>
          </a:p>
          <a:p>
            <a:pPr>
              <a:buFont typeface="Wingdings" panose="05000000000000000000" pitchFamily="2" charset="2"/>
              <a:buChar char="§"/>
            </a:pPr>
            <a:r>
              <a:rPr lang="es-AR" sz="2400" dirty="0" smtClean="0"/>
              <a:t>Sirven para apoyar el diagnóstico y descartar causas secundarias de demencia. </a:t>
            </a:r>
          </a:p>
          <a:p>
            <a:pPr>
              <a:buFont typeface="Wingdings" panose="05000000000000000000" pitchFamily="2" charset="2"/>
              <a:buChar char="§"/>
            </a:pPr>
            <a:r>
              <a:rPr lang="es-AR" sz="2400" dirty="0" smtClean="0"/>
              <a:t>Tomografía computarizada, Resonancia Magnética.</a:t>
            </a:r>
          </a:p>
          <a:p>
            <a:pPr>
              <a:buFont typeface="Wingdings" panose="05000000000000000000" pitchFamily="2" charset="2"/>
              <a:buChar char="§"/>
            </a:pPr>
            <a:r>
              <a:rPr lang="es-AR" sz="2400" dirty="0" smtClean="0"/>
              <a:t>Los hallazgos más característicos son: la </a:t>
            </a:r>
            <a:r>
              <a:rPr lang="es-AR" sz="2400" i="1" dirty="0" smtClean="0">
                <a:effectLst>
                  <a:outerShdw blurRad="38100" dist="38100" dir="2700000" algn="tl">
                    <a:srgbClr val="000000">
                      <a:alpha val="43137"/>
                    </a:srgbClr>
                  </a:outerShdw>
                </a:effectLst>
              </a:rPr>
              <a:t>atrofia de los lóbulos frontales y temporales, asimétrica y de intensidad variable. </a:t>
            </a:r>
            <a:endParaRPr lang="es-ES" sz="2400" i="1" dirty="0" smtClean="0">
              <a:effectLst>
                <a:outerShdw blurRad="38100" dist="38100" dir="2700000" algn="tl">
                  <a:srgbClr val="000000">
                    <a:alpha val="43137"/>
                  </a:srgbClr>
                </a:outerShdw>
              </a:effectLst>
            </a:endParaRPr>
          </a:p>
          <a:p>
            <a:pPr>
              <a:buFont typeface="Wingdings" panose="05000000000000000000" pitchFamily="2" charset="2"/>
              <a:buChar char="q"/>
            </a:pPr>
            <a:r>
              <a:rPr lang="es-ES" sz="2400" u="sng" dirty="0"/>
              <a:t>Criterios </a:t>
            </a:r>
            <a:r>
              <a:rPr lang="es-ES" sz="2400" u="sng" dirty="0" smtClean="0"/>
              <a:t>diagnósticos: </a:t>
            </a:r>
            <a:r>
              <a:rPr lang="es-ES" sz="2400" dirty="0" smtClean="0"/>
              <a:t>Existen </a:t>
            </a:r>
            <a:r>
              <a:rPr lang="es-ES" sz="2400" dirty="0"/>
              <a:t>unos criterios diagnósticos establecidos por consenso que se utilizan para </a:t>
            </a:r>
            <a:r>
              <a:rPr lang="es-ES" sz="2400" i="1" dirty="0" smtClean="0"/>
              <a:t>DIFERENCIAR</a:t>
            </a:r>
            <a:r>
              <a:rPr lang="es-ES" sz="2400" dirty="0" smtClean="0"/>
              <a:t> </a:t>
            </a:r>
            <a:r>
              <a:rPr lang="es-ES" sz="2400" dirty="0"/>
              <a:t>los </a:t>
            </a:r>
            <a:r>
              <a:rPr lang="es-ES" sz="2400" dirty="0" smtClean="0"/>
              <a:t>tres síndromes </a:t>
            </a:r>
            <a:r>
              <a:rPr lang="es-ES" sz="2400" dirty="0"/>
              <a:t>que engloba la DFT </a:t>
            </a:r>
            <a:r>
              <a:rPr lang="es-ES" sz="2400" dirty="0" smtClean="0"/>
              <a:t>con </a:t>
            </a:r>
            <a:r>
              <a:rPr lang="es-ES" sz="2400" dirty="0"/>
              <a:t>una revisión más reciente en los de la </a:t>
            </a:r>
            <a:r>
              <a:rPr lang="es-ES" sz="2400" dirty="0" err="1" smtClean="0"/>
              <a:t>DFTvc</a:t>
            </a:r>
            <a:r>
              <a:rPr lang="es-ES" sz="2400" dirty="0" smtClean="0"/>
              <a:t>.</a:t>
            </a:r>
          </a:p>
          <a:p>
            <a:pPr>
              <a:buFont typeface="Wingdings" panose="05000000000000000000" pitchFamily="2" charset="2"/>
              <a:buChar char="q"/>
            </a:pPr>
            <a:endParaRPr lang="es-ES" sz="1200" dirty="0"/>
          </a:p>
          <a:p>
            <a:pPr>
              <a:buFont typeface="Wingdings" panose="05000000000000000000" pitchFamily="2" charset="2"/>
              <a:buChar char="q"/>
            </a:pPr>
            <a:endParaRPr lang="es-AR" sz="1200" dirty="0" smtClean="0"/>
          </a:p>
        </p:txBody>
      </p:sp>
    </p:spTree>
    <p:extLst>
      <p:ext uri="{BB962C8B-B14F-4D97-AF65-F5344CB8AC3E}">
        <p14:creationId xmlns:p14="http://schemas.microsoft.com/office/powerpoint/2010/main" val="16921890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67425" y="222630"/>
            <a:ext cx="11912957" cy="6023623"/>
          </a:xfrm>
        </p:spPr>
        <p:txBody>
          <a:bodyPr>
            <a:normAutofit/>
          </a:bodyPr>
          <a:lstStyle/>
          <a:p>
            <a:pPr marL="0" indent="0">
              <a:buNone/>
            </a:pPr>
            <a:r>
              <a:rPr lang="es-ES" sz="3200" u="sng" dirty="0"/>
              <a:t>1. Variante del comportamiento de la DFT (</a:t>
            </a:r>
            <a:r>
              <a:rPr lang="es-ES" sz="3200" u="sng" dirty="0" err="1"/>
              <a:t>DFTvc</a:t>
            </a:r>
            <a:r>
              <a:rPr lang="es-ES" sz="3200" u="sng" dirty="0"/>
              <a:t>):</a:t>
            </a:r>
          </a:p>
          <a:p>
            <a:pPr marL="0" indent="0">
              <a:buNone/>
            </a:pPr>
            <a:r>
              <a:rPr lang="es-ES" sz="2400" b="1" u="sng" dirty="0" smtClean="0"/>
              <a:t>Criterios </a:t>
            </a:r>
            <a:r>
              <a:rPr lang="es-ES" sz="2400" b="1" u="sng" dirty="0"/>
              <a:t>diagnósticos de posible </a:t>
            </a:r>
            <a:r>
              <a:rPr lang="es-ES" sz="2400" b="1" u="sng" dirty="0" err="1"/>
              <a:t>DFTvc</a:t>
            </a:r>
            <a:r>
              <a:rPr lang="es-ES" sz="2400" dirty="0"/>
              <a:t> (deberán estar presentes tres de los seis de forma</a:t>
            </a:r>
          </a:p>
          <a:p>
            <a:pPr marL="0" indent="0">
              <a:buNone/>
            </a:pPr>
            <a:r>
              <a:rPr lang="es-ES" sz="2400" dirty="0"/>
              <a:t>repetida a lo largo de tres años):</a:t>
            </a:r>
          </a:p>
          <a:p>
            <a:pPr marL="0" indent="0">
              <a:buNone/>
            </a:pPr>
            <a:r>
              <a:rPr lang="es-ES" sz="2400" dirty="0"/>
              <a:t>o Comportamiento desinhibido precoz.</a:t>
            </a:r>
          </a:p>
          <a:p>
            <a:pPr marL="0" indent="0">
              <a:buNone/>
            </a:pPr>
            <a:r>
              <a:rPr lang="es-ES" sz="2400" dirty="0"/>
              <a:t>o </a:t>
            </a:r>
            <a:r>
              <a:rPr lang="es-ES" sz="2400" dirty="0" smtClean="0"/>
              <a:t>Apatía.</a:t>
            </a:r>
          </a:p>
          <a:p>
            <a:pPr marL="0" indent="0">
              <a:buNone/>
            </a:pPr>
            <a:r>
              <a:rPr lang="es-ES" sz="2400" dirty="0" smtClean="0"/>
              <a:t>o </a:t>
            </a:r>
            <a:r>
              <a:rPr lang="es-ES" sz="2400" dirty="0"/>
              <a:t>Pérdida precoz de la simpatía o de la empatía.</a:t>
            </a:r>
          </a:p>
          <a:p>
            <a:pPr marL="0" indent="0">
              <a:buNone/>
            </a:pPr>
            <a:r>
              <a:rPr lang="es-ES" sz="2400" dirty="0"/>
              <a:t>o Comportamientos </a:t>
            </a:r>
            <a:r>
              <a:rPr lang="es-ES" sz="2400" dirty="0" smtClean="0"/>
              <a:t>perseverantes</a:t>
            </a:r>
            <a:r>
              <a:rPr lang="es-ES" sz="2400" dirty="0"/>
              <a:t>, estereotipados o </a:t>
            </a:r>
            <a:r>
              <a:rPr lang="es-ES" sz="2400" dirty="0" smtClean="0"/>
              <a:t>compulsivos con </a:t>
            </a:r>
            <a:r>
              <a:rPr lang="es-ES" sz="2400" dirty="0"/>
              <a:t>rituales.</a:t>
            </a:r>
          </a:p>
          <a:p>
            <a:pPr marL="0" indent="0">
              <a:buNone/>
            </a:pPr>
            <a:r>
              <a:rPr lang="es-ES" sz="2400" dirty="0"/>
              <a:t>o Cambios en la conducta alimentaria e </a:t>
            </a:r>
            <a:r>
              <a:rPr lang="es-ES" sz="2400" dirty="0" err="1"/>
              <a:t>hiperoralidad</a:t>
            </a:r>
            <a:r>
              <a:rPr lang="es-ES" sz="2400" dirty="0"/>
              <a:t>.</a:t>
            </a:r>
          </a:p>
          <a:p>
            <a:pPr marL="0" indent="0">
              <a:buNone/>
            </a:pPr>
            <a:r>
              <a:rPr lang="es-ES" sz="2400" dirty="0"/>
              <a:t>o Perfil neuropsicológico: Alteraciones en la función ejecutiva con </a:t>
            </a:r>
            <a:r>
              <a:rPr lang="es-ES" sz="2400" dirty="0" smtClean="0"/>
              <a:t>relativa conservación </a:t>
            </a:r>
            <a:r>
              <a:rPr lang="es-ES" sz="2400" dirty="0"/>
              <a:t>de la</a:t>
            </a:r>
          </a:p>
          <a:p>
            <a:pPr marL="0" indent="0">
              <a:buNone/>
            </a:pPr>
            <a:r>
              <a:rPr lang="es-ES" sz="2400" dirty="0"/>
              <a:t>memoria y de las funciones </a:t>
            </a:r>
            <a:r>
              <a:rPr lang="es-ES" sz="2400" dirty="0" err="1"/>
              <a:t>visoespaciales</a:t>
            </a:r>
            <a:r>
              <a:rPr lang="es-ES" sz="2400" dirty="0"/>
              <a:t>.</a:t>
            </a:r>
          </a:p>
          <a:p>
            <a:pPr>
              <a:buFont typeface="Wingdings" panose="05000000000000000000" pitchFamily="2" charset="2"/>
              <a:buChar char="q"/>
            </a:pPr>
            <a:endParaRPr lang="es-AR" sz="1200" dirty="0" smtClean="0"/>
          </a:p>
        </p:txBody>
      </p:sp>
    </p:spTree>
    <p:extLst>
      <p:ext uri="{BB962C8B-B14F-4D97-AF65-F5344CB8AC3E}">
        <p14:creationId xmlns:p14="http://schemas.microsoft.com/office/powerpoint/2010/main" val="263818512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67425" y="222630"/>
            <a:ext cx="11912957" cy="6023623"/>
          </a:xfrm>
        </p:spPr>
        <p:txBody>
          <a:bodyPr>
            <a:normAutofit/>
          </a:bodyPr>
          <a:lstStyle/>
          <a:p>
            <a:pPr marL="0" indent="0">
              <a:buNone/>
            </a:pPr>
            <a:r>
              <a:rPr lang="es-ES" sz="3200" u="sng" dirty="0"/>
              <a:t>2. Afasia progresiva no fluente (APNF):</a:t>
            </a:r>
          </a:p>
          <a:p>
            <a:pPr marL="0" indent="0">
              <a:buNone/>
            </a:pPr>
            <a:r>
              <a:rPr lang="es-ES" sz="2400" b="1" u="sng" dirty="0" smtClean="0"/>
              <a:t>Manifestaciones </a:t>
            </a:r>
            <a:r>
              <a:rPr lang="es-ES" sz="2400" b="1" u="sng" dirty="0"/>
              <a:t>esenciales para el diagnóstico de la APNF:</a:t>
            </a:r>
          </a:p>
          <a:p>
            <a:pPr marL="0" indent="0">
              <a:buNone/>
            </a:pPr>
            <a:r>
              <a:rPr lang="es-ES" sz="2400" dirty="0"/>
              <a:t>o Inicio insidioso y gradual.</a:t>
            </a:r>
          </a:p>
          <a:p>
            <a:pPr marL="0" indent="0">
              <a:buNone/>
            </a:pPr>
            <a:r>
              <a:rPr lang="es-ES" sz="2400" dirty="0"/>
              <a:t>o Lenguaje espontáneo no fluente con el menos uno de los </a:t>
            </a:r>
            <a:r>
              <a:rPr lang="es-ES" sz="2400" dirty="0" smtClean="0"/>
              <a:t>siguientes síntomas: </a:t>
            </a:r>
            <a:r>
              <a:rPr lang="es-ES" sz="2400" dirty="0"/>
              <a:t>agramatismo, </a:t>
            </a:r>
            <a:r>
              <a:rPr lang="es-ES" sz="2400" dirty="0" smtClean="0"/>
              <a:t>parafasias fonéticas</a:t>
            </a:r>
            <a:r>
              <a:rPr lang="es-ES" sz="2400" dirty="0"/>
              <a:t>, anomia.</a:t>
            </a:r>
          </a:p>
          <a:p>
            <a:pPr marL="0" indent="0">
              <a:buNone/>
            </a:pPr>
            <a:r>
              <a:rPr lang="es-ES" sz="2400" b="1" u="sng" dirty="0" smtClean="0"/>
              <a:t>Manifestaciones </a:t>
            </a:r>
            <a:r>
              <a:rPr lang="es-ES" sz="2400" b="1" u="sng" dirty="0"/>
              <a:t>que apoyan al diagnóstico:</a:t>
            </a:r>
          </a:p>
          <a:p>
            <a:pPr marL="0" indent="0">
              <a:buNone/>
            </a:pPr>
            <a:r>
              <a:rPr lang="es-ES" sz="2400" dirty="0"/>
              <a:t>o Inicio antes de los 65 años.</a:t>
            </a:r>
          </a:p>
          <a:p>
            <a:pPr marL="0" indent="0">
              <a:buNone/>
            </a:pPr>
            <a:r>
              <a:rPr lang="es-ES" sz="2400" dirty="0"/>
              <a:t>o Antecedentes de la misma enfermedad en familiares de primer grado.</a:t>
            </a:r>
          </a:p>
          <a:p>
            <a:pPr>
              <a:buFont typeface="Wingdings" panose="05000000000000000000" pitchFamily="2" charset="2"/>
              <a:buChar char="Ø"/>
            </a:pPr>
            <a:r>
              <a:rPr lang="es-ES" sz="2400" i="1" dirty="0" smtClean="0"/>
              <a:t>Habla y lenguaje:</a:t>
            </a:r>
          </a:p>
          <a:p>
            <a:pPr marL="0" indent="0">
              <a:buNone/>
            </a:pPr>
            <a:r>
              <a:rPr lang="es-ES" sz="2400" dirty="0" smtClean="0"/>
              <a:t>                        *Tartamudez </a:t>
            </a:r>
            <a:r>
              <a:rPr lang="es-ES" sz="2400" dirty="0"/>
              <a:t>o apraxia del habla.</a:t>
            </a:r>
          </a:p>
          <a:p>
            <a:pPr marL="0" indent="0">
              <a:buNone/>
            </a:pPr>
            <a:r>
              <a:rPr lang="es-ES" sz="2400" dirty="0" smtClean="0"/>
              <a:t>                        *Dificultad </a:t>
            </a:r>
            <a:r>
              <a:rPr lang="es-ES" sz="2400" dirty="0"/>
              <a:t>para repetir palabras</a:t>
            </a:r>
            <a:r>
              <a:rPr lang="es-ES" sz="2400" dirty="0" smtClean="0"/>
              <a:t>.</a:t>
            </a:r>
            <a:endParaRPr lang="es-ES" sz="2400" dirty="0"/>
          </a:p>
        </p:txBody>
      </p:sp>
    </p:spTree>
    <p:extLst>
      <p:ext uri="{BB962C8B-B14F-4D97-AF65-F5344CB8AC3E}">
        <p14:creationId xmlns:p14="http://schemas.microsoft.com/office/powerpoint/2010/main" val="9396566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67425" y="222630"/>
            <a:ext cx="11912957" cy="6023623"/>
          </a:xfrm>
        </p:spPr>
        <p:txBody>
          <a:bodyPr>
            <a:normAutofit/>
          </a:bodyPr>
          <a:lstStyle/>
          <a:p>
            <a:pPr marL="0" indent="0">
              <a:buNone/>
            </a:pPr>
            <a:r>
              <a:rPr lang="es-ES" sz="2400" dirty="0"/>
              <a:t> </a:t>
            </a:r>
            <a:r>
              <a:rPr lang="es-ES" sz="2400" dirty="0" smtClean="0"/>
              <a:t>            *Alexia (pérdida de la capacidad de lectura) y agrafia (incapacidad para expresar ideas por escrito).</a:t>
            </a:r>
          </a:p>
          <a:p>
            <a:pPr marL="0" indent="0">
              <a:buNone/>
            </a:pPr>
            <a:r>
              <a:rPr lang="es-ES" sz="2400" dirty="0"/>
              <a:t> </a:t>
            </a:r>
            <a:r>
              <a:rPr lang="es-ES" sz="2400" dirty="0" smtClean="0"/>
              <a:t>            *Conservación </a:t>
            </a:r>
            <a:r>
              <a:rPr lang="es-ES" sz="2400" dirty="0"/>
              <a:t>de la capacidad para entender el significado de las palabras.</a:t>
            </a:r>
          </a:p>
          <a:p>
            <a:pPr marL="0" indent="0">
              <a:buNone/>
            </a:pPr>
            <a:r>
              <a:rPr lang="es-ES" sz="2400" dirty="0"/>
              <a:t> </a:t>
            </a:r>
            <a:r>
              <a:rPr lang="es-ES" sz="2400" dirty="0" smtClean="0"/>
              <a:t>            *Mutismo </a:t>
            </a:r>
            <a:r>
              <a:rPr lang="es-ES" sz="2400" dirty="0"/>
              <a:t>en fases avanzadas.</a:t>
            </a:r>
          </a:p>
          <a:p>
            <a:pPr>
              <a:buFont typeface="Wingdings" panose="05000000000000000000" pitchFamily="2" charset="2"/>
              <a:buChar char="Ø"/>
            </a:pPr>
            <a:r>
              <a:rPr lang="es-ES" sz="2400" i="1" dirty="0" smtClean="0"/>
              <a:t>Comportamiento</a:t>
            </a:r>
            <a:r>
              <a:rPr lang="es-ES" sz="2400" i="1" dirty="0"/>
              <a:t>:</a:t>
            </a:r>
          </a:p>
          <a:p>
            <a:pPr marL="0" indent="0">
              <a:buNone/>
            </a:pPr>
            <a:r>
              <a:rPr lang="es-ES" sz="2400" dirty="0"/>
              <a:t> </a:t>
            </a:r>
            <a:r>
              <a:rPr lang="es-ES" sz="2400" dirty="0" smtClean="0"/>
              <a:t>             *En </a:t>
            </a:r>
            <a:r>
              <a:rPr lang="es-ES" sz="2400" dirty="0"/>
              <a:t>las fases iniciales están conservadas las conductas sociales.</a:t>
            </a:r>
          </a:p>
          <a:p>
            <a:pPr marL="0" indent="0">
              <a:buNone/>
            </a:pPr>
            <a:r>
              <a:rPr lang="es-ES" sz="2400" dirty="0"/>
              <a:t> </a:t>
            </a:r>
            <a:r>
              <a:rPr lang="es-ES" sz="2400" dirty="0" smtClean="0"/>
              <a:t>             *Alteraciones </a:t>
            </a:r>
            <a:r>
              <a:rPr lang="es-ES" sz="2400" dirty="0"/>
              <a:t>del comportamiento similares a la </a:t>
            </a:r>
            <a:r>
              <a:rPr lang="es-ES" sz="2400" dirty="0" err="1"/>
              <a:t>DFTvc</a:t>
            </a:r>
            <a:r>
              <a:rPr lang="es-ES" sz="2400" dirty="0"/>
              <a:t> en fases avanzadas.</a:t>
            </a:r>
          </a:p>
          <a:p>
            <a:pPr>
              <a:buFont typeface="Wingdings" panose="05000000000000000000" pitchFamily="2" charset="2"/>
              <a:buChar char="Ø"/>
            </a:pPr>
            <a:r>
              <a:rPr lang="es-ES" sz="2400" i="1" dirty="0" smtClean="0"/>
              <a:t>Signos </a:t>
            </a:r>
            <a:r>
              <a:rPr lang="es-ES" sz="2400" i="1" dirty="0"/>
              <a:t>físicos:</a:t>
            </a:r>
          </a:p>
          <a:p>
            <a:pPr marL="0" indent="0">
              <a:buNone/>
            </a:pPr>
            <a:r>
              <a:rPr lang="es-ES" sz="2400" dirty="0"/>
              <a:t> </a:t>
            </a:r>
            <a:r>
              <a:rPr lang="es-ES" sz="2400" dirty="0" smtClean="0"/>
              <a:t>              *Presencia </a:t>
            </a:r>
            <a:r>
              <a:rPr lang="es-ES" sz="2400" dirty="0"/>
              <a:t>tardía de reflejos primitivos contralaterales, acinesia, rigidez y temblor.</a:t>
            </a:r>
            <a:endParaRPr lang="es-AR" sz="2400" dirty="0" smtClean="0"/>
          </a:p>
        </p:txBody>
      </p:sp>
    </p:spTree>
    <p:extLst>
      <p:ext uri="{BB962C8B-B14F-4D97-AF65-F5344CB8AC3E}">
        <p14:creationId xmlns:p14="http://schemas.microsoft.com/office/powerpoint/2010/main" val="37829593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67425" y="222630"/>
            <a:ext cx="11912957" cy="6023623"/>
          </a:xfrm>
        </p:spPr>
        <p:txBody>
          <a:bodyPr>
            <a:normAutofit/>
          </a:bodyPr>
          <a:lstStyle/>
          <a:p>
            <a:pPr marL="0" indent="0">
              <a:buNone/>
            </a:pPr>
            <a:r>
              <a:rPr lang="es-ES" sz="3200" u="sng" dirty="0"/>
              <a:t>3. Demencia semántica </a:t>
            </a:r>
            <a:r>
              <a:rPr lang="es-ES" sz="3200" u="sng" dirty="0" err="1"/>
              <a:t>ó</a:t>
            </a:r>
            <a:r>
              <a:rPr lang="es-ES" sz="3200" u="sng" dirty="0"/>
              <a:t> variante temporal de la DFT (DS):</a:t>
            </a:r>
          </a:p>
          <a:p>
            <a:pPr marL="0" indent="0">
              <a:buNone/>
            </a:pPr>
            <a:r>
              <a:rPr lang="es-ES" sz="2400" b="1" u="sng" dirty="0" smtClean="0"/>
              <a:t>Manifestaciones </a:t>
            </a:r>
            <a:r>
              <a:rPr lang="es-ES" sz="2400" b="1" u="sng" dirty="0"/>
              <a:t>esenciales para el diagnóstico de la DS:</a:t>
            </a:r>
          </a:p>
          <a:p>
            <a:pPr marL="0" indent="0">
              <a:buNone/>
            </a:pPr>
            <a:r>
              <a:rPr lang="es-ES" sz="2400" dirty="0"/>
              <a:t>o Inicio insidioso y gradual.</a:t>
            </a:r>
          </a:p>
          <a:p>
            <a:pPr>
              <a:buFont typeface="Wingdings" panose="05000000000000000000" pitchFamily="2" charset="2"/>
              <a:buChar char="Ø"/>
            </a:pPr>
            <a:r>
              <a:rPr lang="es-ES" sz="2400" i="1" dirty="0" smtClean="0"/>
              <a:t>Trastorno </a:t>
            </a:r>
            <a:r>
              <a:rPr lang="es-ES" sz="2400" i="1" dirty="0"/>
              <a:t>del lenguaje </a:t>
            </a:r>
            <a:r>
              <a:rPr lang="es-ES" sz="2400" dirty="0"/>
              <a:t>que se caracteriza por:</a:t>
            </a:r>
          </a:p>
          <a:p>
            <a:pPr marL="0" indent="0">
              <a:buNone/>
            </a:pPr>
            <a:r>
              <a:rPr lang="es-ES" sz="2400" dirty="0"/>
              <a:t> </a:t>
            </a:r>
            <a:r>
              <a:rPr lang="es-ES" sz="2400" dirty="0" smtClean="0"/>
              <a:t>         *Lenguaje </a:t>
            </a:r>
            <a:r>
              <a:rPr lang="es-ES" sz="2400" dirty="0"/>
              <a:t>fluente y espontáneo pero progresivamente vacío de contenido. </a:t>
            </a:r>
            <a:endParaRPr lang="es-ES" sz="2400" dirty="0" smtClean="0"/>
          </a:p>
          <a:p>
            <a:pPr marL="0" indent="0">
              <a:buNone/>
            </a:pPr>
            <a:r>
              <a:rPr lang="es-ES" sz="2400" dirty="0"/>
              <a:t> </a:t>
            </a:r>
            <a:r>
              <a:rPr lang="es-ES" sz="2400" dirty="0" smtClean="0"/>
              <a:t>         *Pérdida del significado </a:t>
            </a:r>
            <a:r>
              <a:rPr lang="es-ES" sz="2400" dirty="0"/>
              <a:t>de las palabras que se manifiesta en la dificultad para nombrar y </a:t>
            </a:r>
            <a:r>
              <a:rPr lang="es-ES" sz="2400" dirty="0" smtClean="0"/>
              <a:t>para comprender </a:t>
            </a:r>
            <a:r>
              <a:rPr lang="es-ES" sz="2400" dirty="0"/>
              <a:t>(no son capaces de explicar el significado de los objetos).</a:t>
            </a:r>
          </a:p>
          <a:p>
            <a:pPr marL="0" indent="0">
              <a:buNone/>
            </a:pPr>
            <a:r>
              <a:rPr lang="es-ES" sz="2400" dirty="0" smtClean="0"/>
              <a:t>          *Parafasias semánticas</a:t>
            </a:r>
          </a:p>
          <a:p>
            <a:pPr>
              <a:buFont typeface="Wingdings" panose="05000000000000000000" pitchFamily="2" charset="2"/>
              <a:buChar char="Ø"/>
            </a:pPr>
            <a:r>
              <a:rPr lang="es-ES" sz="2400" i="1" dirty="0" smtClean="0"/>
              <a:t>Trastorno de la percepción </a:t>
            </a:r>
            <a:r>
              <a:rPr lang="es-ES" sz="2400" dirty="0" smtClean="0"/>
              <a:t>con las siguientes características: </a:t>
            </a:r>
          </a:p>
          <a:p>
            <a:pPr marL="0" indent="0">
              <a:buNone/>
            </a:pPr>
            <a:r>
              <a:rPr lang="es-ES" sz="2400" dirty="0" smtClean="0"/>
              <a:t>          *prosopagnosia (dificultad </a:t>
            </a:r>
            <a:r>
              <a:rPr lang="es-ES" sz="2400" dirty="0"/>
              <a:t>para reconocer la identidad de caras </a:t>
            </a:r>
            <a:r>
              <a:rPr lang="es-ES" sz="2400" dirty="0" smtClean="0"/>
              <a:t>familiares) y/o agnosia asociativa.</a:t>
            </a:r>
            <a:endParaRPr lang="es-ES" sz="2400" dirty="0"/>
          </a:p>
        </p:txBody>
      </p:sp>
    </p:spTree>
    <p:extLst>
      <p:ext uri="{BB962C8B-B14F-4D97-AF65-F5344CB8AC3E}">
        <p14:creationId xmlns:p14="http://schemas.microsoft.com/office/powerpoint/2010/main" val="375057065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67425" y="222630"/>
            <a:ext cx="11912957" cy="6023623"/>
          </a:xfrm>
        </p:spPr>
        <p:txBody>
          <a:bodyPr>
            <a:normAutofit/>
          </a:bodyPr>
          <a:lstStyle/>
          <a:p>
            <a:pPr marL="0" indent="0">
              <a:buNone/>
            </a:pPr>
            <a:r>
              <a:rPr lang="es-ES" sz="2400" dirty="0"/>
              <a:t> </a:t>
            </a:r>
            <a:r>
              <a:rPr lang="es-ES" sz="2400" dirty="0" smtClean="0"/>
              <a:t>         *Mantienen </a:t>
            </a:r>
            <a:r>
              <a:rPr lang="es-ES" sz="2400" dirty="0"/>
              <a:t>la capacidad de repetir palabras aisladas, secuencia de palabras o</a:t>
            </a:r>
          </a:p>
          <a:p>
            <a:pPr marL="0" indent="0">
              <a:buNone/>
            </a:pPr>
            <a:r>
              <a:rPr lang="es-ES" sz="2400" dirty="0"/>
              <a:t>frases cortas.</a:t>
            </a:r>
          </a:p>
          <a:p>
            <a:pPr marL="0" indent="0">
              <a:buNone/>
            </a:pPr>
            <a:r>
              <a:rPr lang="es-ES" sz="2400" b="1" u="sng" dirty="0" smtClean="0"/>
              <a:t>Manifestaciones </a:t>
            </a:r>
            <a:r>
              <a:rPr lang="es-ES" sz="2400" b="1" u="sng" dirty="0"/>
              <a:t>que apoyan al diagnóstico:</a:t>
            </a:r>
          </a:p>
          <a:p>
            <a:pPr marL="0" indent="0">
              <a:buNone/>
            </a:pPr>
            <a:r>
              <a:rPr lang="es-ES" sz="2400" dirty="0"/>
              <a:t>o Inicio antes de los 65 años.</a:t>
            </a:r>
          </a:p>
          <a:p>
            <a:pPr marL="0" indent="0">
              <a:buNone/>
            </a:pPr>
            <a:r>
              <a:rPr lang="es-ES" sz="2400" dirty="0"/>
              <a:t>o Antecedentes de la misma enfermedad en familiares de primer grado</a:t>
            </a:r>
            <a:r>
              <a:rPr lang="es-ES" sz="2400" dirty="0" smtClean="0"/>
              <a:t>.</a:t>
            </a:r>
            <a:endParaRPr lang="es-ES" sz="2400" dirty="0"/>
          </a:p>
        </p:txBody>
      </p:sp>
    </p:spTree>
    <p:extLst>
      <p:ext uri="{BB962C8B-B14F-4D97-AF65-F5344CB8AC3E}">
        <p14:creationId xmlns:p14="http://schemas.microsoft.com/office/powerpoint/2010/main" val="317016707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97476" y="0"/>
            <a:ext cx="11797048" cy="6088017"/>
          </a:xfrm>
        </p:spPr>
        <p:txBody>
          <a:bodyPr>
            <a:noAutofit/>
          </a:bodyPr>
          <a:lstStyle/>
          <a:p>
            <a:pPr marL="0" indent="0">
              <a:buNone/>
            </a:pPr>
            <a:r>
              <a:rPr lang="es-AR" sz="3200" u="sng" dirty="0" smtClean="0"/>
              <a:t>DIAGNÓTICO DIFERENCIAL</a:t>
            </a:r>
          </a:p>
          <a:p>
            <a:pPr marL="0" indent="0">
              <a:buNone/>
            </a:pPr>
            <a:r>
              <a:rPr lang="es-ES" sz="2400" dirty="0" smtClean="0"/>
              <a:t>Ante </a:t>
            </a:r>
            <a:r>
              <a:rPr lang="es-ES" sz="2400" dirty="0"/>
              <a:t>cualquier paciente que acuda a consulta por cambios recientes en la personalidad </a:t>
            </a:r>
            <a:r>
              <a:rPr lang="es-ES" sz="2400" dirty="0" smtClean="0"/>
              <a:t>deberán descartarse </a:t>
            </a:r>
            <a:r>
              <a:rPr lang="es-ES" sz="2400" dirty="0"/>
              <a:t>las siguientes </a:t>
            </a:r>
            <a:r>
              <a:rPr lang="es-ES" sz="2400" dirty="0" smtClean="0"/>
              <a:t>enfermedades:</a:t>
            </a:r>
          </a:p>
          <a:p>
            <a:pPr>
              <a:buFont typeface="Wingdings" panose="05000000000000000000" pitchFamily="2" charset="2"/>
              <a:buChar char="§"/>
            </a:pPr>
            <a:r>
              <a:rPr lang="es-ES" sz="2400" dirty="0" smtClean="0"/>
              <a:t>Enfermedad </a:t>
            </a:r>
            <a:r>
              <a:rPr lang="es-ES" sz="2400" dirty="0"/>
              <a:t>psiquiátrica subyacente.</a:t>
            </a:r>
          </a:p>
          <a:p>
            <a:pPr>
              <a:buFont typeface="Wingdings" panose="05000000000000000000" pitchFamily="2" charset="2"/>
              <a:buChar char="§"/>
            </a:pPr>
            <a:r>
              <a:rPr lang="es-ES" sz="2400" dirty="0" smtClean="0"/>
              <a:t>Causas </a:t>
            </a:r>
            <a:r>
              <a:rPr lang="es-ES" sz="2400" dirty="0"/>
              <a:t>tratables de demencia: enfermedades metabólicas, déficits nutricionales o </a:t>
            </a:r>
            <a:r>
              <a:rPr lang="es-ES" sz="2400" dirty="0" smtClean="0"/>
              <a:t>trastornos hidroelectrolíticos</a:t>
            </a:r>
            <a:r>
              <a:rPr lang="es-ES" sz="2400" dirty="0"/>
              <a:t>.</a:t>
            </a:r>
          </a:p>
          <a:p>
            <a:pPr>
              <a:buFont typeface="Wingdings" panose="05000000000000000000" pitchFamily="2" charset="2"/>
              <a:buChar char="§"/>
            </a:pPr>
            <a:r>
              <a:rPr lang="es-ES" sz="2400" dirty="0" smtClean="0"/>
              <a:t>Enfermedades </a:t>
            </a:r>
            <a:r>
              <a:rPr lang="es-ES" sz="2400" dirty="0"/>
              <a:t>estructurales o infecciosas que afectan a los lóbulos temporales: </a:t>
            </a:r>
            <a:r>
              <a:rPr lang="es-ES" sz="2400" dirty="0" smtClean="0"/>
              <a:t>enfermedades </a:t>
            </a:r>
            <a:r>
              <a:rPr lang="es-ES" sz="2400" dirty="0" err="1" smtClean="0"/>
              <a:t>desmielinizantes</a:t>
            </a:r>
            <a:r>
              <a:rPr lang="es-ES" sz="2400" dirty="0"/>
              <a:t>, encefalitis, abscesos, tumores o síndromes </a:t>
            </a:r>
            <a:r>
              <a:rPr lang="es-ES" sz="2400" dirty="0" err="1"/>
              <a:t>paraneoplásicos</a:t>
            </a:r>
            <a:r>
              <a:rPr lang="es-ES" sz="2400" dirty="0" smtClean="0"/>
              <a:t>.</a:t>
            </a:r>
          </a:p>
          <a:p>
            <a:pPr>
              <a:buFont typeface="Wingdings" panose="05000000000000000000" pitchFamily="2" charset="2"/>
              <a:buChar char="§"/>
            </a:pPr>
            <a:r>
              <a:rPr lang="es-ES" sz="2400" dirty="0"/>
              <a:t>Síndromes neurológicos que cursan con alteraciones motoras, cambios en la personalidad y en el comportamiento como el síndrome </a:t>
            </a:r>
            <a:r>
              <a:rPr lang="es-ES" sz="2400" dirty="0" err="1"/>
              <a:t>córtico</a:t>
            </a:r>
            <a:r>
              <a:rPr lang="es-ES" sz="2400" dirty="0"/>
              <a:t> basal, parálisis </a:t>
            </a:r>
            <a:r>
              <a:rPr lang="es-ES" sz="2400" dirty="0" err="1"/>
              <a:t>supranuclear</a:t>
            </a:r>
            <a:r>
              <a:rPr lang="es-ES" sz="2400" dirty="0"/>
              <a:t> progresiva y enfermedad de </a:t>
            </a:r>
            <a:r>
              <a:rPr lang="es-ES" sz="2400" dirty="0" err="1"/>
              <a:t>motoneurona</a:t>
            </a:r>
            <a:r>
              <a:rPr lang="es-ES" sz="2400" dirty="0"/>
              <a:t>.</a:t>
            </a:r>
          </a:p>
          <a:p>
            <a:pPr>
              <a:buFont typeface="Wingdings" panose="05000000000000000000" pitchFamily="2" charset="2"/>
              <a:buChar char="§"/>
            </a:pPr>
            <a:r>
              <a:rPr lang="es-ES" sz="2400" dirty="0"/>
              <a:t>Enfermedades neurodegenerativas o procesos vasculares que cursan con demencia, y de ellas por su frecuencia la EA. Algunos estudios señalan que uno de cada cinco pacientes con EA pueden estar erróneamente diagnosticados de DFT. La dificultad diagnóstica es mayor en enfermos con edad avanzada porque los síntomas pueden ser muy similares.</a:t>
            </a:r>
            <a:endParaRPr lang="es-AR" sz="2400" dirty="0"/>
          </a:p>
          <a:p>
            <a:pPr>
              <a:buFont typeface="Wingdings" panose="05000000000000000000" pitchFamily="2" charset="2"/>
              <a:buChar char="§"/>
            </a:pPr>
            <a:endParaRPr lang="es-ES" sz="2400" dirty="0"/>
          </a:p>
        </p:txBody>
      </p:sp>
    </p:spTree>
    <p:extLst>
      <p:ext uri="{BB962C8B-B14F-4D97-AF65-F5344CB8AC3E}">
        <p14:creationId xmlns:p14="http://schemas.microsoft.com/office/powerpoint/2010/main" val="5467684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AR" b="1" dirty="0" smtClean="0"/>
              <a:t>DEMENCIA TIPO ALZHEIMER (DTA)</a:t>
            </a:r>
            <a:endParaRPr lang="es-ES" b="1" dirty="0"/>
          </a:p>
        </p:txBody>
      </p:sp>
      <p:sp>
        <p:nvSpPr>
          <p:cNvPr id="3" name="Marcador de contenido 2"/>
          <p:cNvSpPr>
            <a:spLocks noGrp="1"/>
          </p:cNvSpPr>
          <p:nvPr>
            <p:ph idx="1"/>
          </p:nvPr>
        </p:nvSpPr>
        <p:spPr>
          <a:xfrm>
            <a:off x="360608" y="1558344"/>
            <a:ext cx="11320530" cy="4310750"/>
          </a:xfrm>
        </p:spPr>
        <p:txBody>
          <a:bodyPr>
            <a:noAutofit/>
          </a:bodyPr>
          <a:lstStyle/>
          <a:p>
            <a:pPr>
              <a:buFont typeface="Wingdings" panose="05000000000000000000" pitchFamily="2" charset="2"/>
              <a:buChar char="§"/>
            </a:pPr>
            <a:endParaRPr lang="es-ES" sz="2400" dirty="0" smtClean="0"/>
          </a:p>
          <a:p>
            <a:pPr>
              <a:buFont typeface="Wingdings" panose="05000000000000000000" pitchFamily="2" charset="2"/>
              <a:buChar char="§"/>
            </a:pPr>
            <a:r>
              <a:rPr lang="es-ES" sz="2400" dirty="0" smtClean="0"/>
              <a:t>Es </a:t>
            </a:r>
            <a:r>
              <a:rPr lang="es-ES" sz="2400" dirty="0"/>
              <a:t>la más </a:t>
            </a:r>
            <a:r>
              <a:rPr lang="es-ES" sz="2400" dirty="0" smtClean="0"/>
              <a:t>frecuente. </a:t>
            </a:r>
            <a:r>
              <a:rPr lang="es-ES" sz="2400" dirty="0"/>
              <a:t>C</a:t>
            </a:r>
            <a:r>
              <a:rPr lang="es-ES" sz="2400" dirty="0" smtClean="0"/>
              <a:t>ausa </a:t>
            </a:r>
            <a:r>
              <a:rPr lang="es-ES" sz="2400" dirty="0"/>
              <a:t>del 60-70% de todas las demencias y afecta más a las mujeres. </a:t>
            </a:r>
          </a:p>
          <a:p>
            <a:pPr>
              <a:buFont typeface="Wingdings" panose="05000000000000000000" pitchFamily="2" charset="2"/>
              <a:buChar char="§"/>
            </a:pPr>
            <a:r>
              <a:rPr lang="es-ES" sz="2400" dirty="0" smtClean="0"/>
              <a:t>Principal </a:t>
            </a:r>
            <a:r>
              <a:rPr lang="es-ES" sz="2400" dirty="0"/>
              <a:t>factor de </a:t>
            </a:r>
            <a:r>
              <a:rPr lang="es-ES" sz="2400" dirty="0" smtClean="0"/>
              <a:t>riesgo: </a:t>
            </a:r>
            <a:r>
              <a:rPr lang="es-ES" sz="2400" i="1" dirty="0" smtClean="0">
                <a:effectLst>
                  <a:outerShdw blurRad="38100" dist="38100" dir="2700000" algn="tl">
                    <a:srgbClr val="000000">
                      <a:alpha val="43137"/>
                    </a:srgbClr>
                  </a:outerShdw>
                </a:effectLst>
              </a:rPr>
              <a:t>edad</a:t>
            </a:r>
            <a:r>
              <a:rPr lang="es-ES" sz="2400" dirty="0"/>
              <a:t> </a:t>
            </a:r>
            <a:r>
              <a:rPr lang="es-ES" sz="2400" dirty="0" smtClean="0"/>
              <a:t>(mayor de 65 años).</a:t>
            </a:r>
          </a:p>
          <a:p>
            <a:pPr>
              <a:buFont typeface="Wingdings" panose="05000000000000000000" pitchFamily="2" charset="2"/>
              <a:buChar char="§"/>
            </a:pPr>
            <a:r>
              <a:rPr lang="es-ES" sz="2400" dirty="0"/>
              <a:t>O</a:t>
            </a:r>
            <a:r>
              <a:rPr lang="es-ES" sz="2400" dirty="0" smtClean="0"/>
              <a:t>tros factores son</a:t>
            </a:r>
            <a:r>
              <a:rPr lang="es-ES" sz="2400" dirty="0"/>
              <a:t>: antecedentes familiares de primer grado de demencia, factores vasculares y </a:t>
            </a:r>
            <a:r>
              <a:rPr lang="es-ES" sz="2400" dirty="0" smtClean="0"/>
              <a:t>genéticos.</a:t>
            </a:r>
          </a:p>
          <a:p>
            <a:pPr>
              <a:buFont typeface="Wingdings" panose="05000000000000000000" pitchFamily="2" charset="2"/>
              <a:buChar char="§"/>
            </a:pPr>
            <a:r>
              <a:rPr lang="es-AR" sz="2400" dirty="0" smtClean="0"/>
              <a:t>El curso es insidioso, de progresión gradual y generalmente lenta. Con frecuencia, se inicia el deterioro de la </a:t>
            </a:r>
            <a:r>
              <a:rPr lang="es-AR" sz="2400" i="1" dirty="0" smtClean="0">
                <a:effectLst>
                  <a:outerShdw blurRad="38100" dist="38100" dir="2700000" algn="tl">
                    <a:srgbClr val="000000">
                      <a:alpha val="43137"/>
                    </a:srgbClr>
                  </a:outerShdw>
                </a:effectLst>
              </a:rPr>
              <a:t>memoria episódica </a:t>
            </a:r>
            <a:r>
              <a:rPr lang="es-AR" sz="2400" dirty="0" smtClean="0"/>
              <a:t>(afecta a las experiencias vividas) reciente, aunque con el tiempo también la </a:t>
            </a:r>
            <a:r>
              <a:rPr lang="es-AR" sz="2400" i="1" dirty="0" smtClean="0">
                <a:effectLst>
                  <a:outerShdw blurRad="38100" dist="38100" dir="2700000" algn="tl">
                    <a:srgbClr val="000000">
                      <a:alpha val="43137"/>
                    </a:srgbClr>
                  </a:outerShdw>
                </a:effectLst>
              </a:rPr>
              <a:t>remota</a:t>
            </a:r>
            <a:r>
              <a:rPr lang="es-AR" sz="2400" dirty="0" smtClean="0"/>
              <a:t> se verá afectada. </a:t>
            </a:r>
            <a:endParaRPr lang="es-AR" sz="2400" dirty="0"/>
          </a:p>
          <a:p>
            <a:pPr>
              <a:buFont typeface="Wingdings" panose="05000000000000000000" pitchFamily="2" charset="2"/>
              <a:buChar char="§"/>
            </a:pPr>
            <a:r>
              <a:rPr lang="es-AR" sz="2400" dirty="0" smtClean="0"/>
              <a:t> Síntoma principal de la enfermedad: </a:t>
            </a:r>
            <a:r>
              <a:rPr lang="es-AR" sz="2400" i="1" dirty="0">
                <a:effectLst>
                  <a:outerShdw blurRad="38100" dist="38100" dir="2700000" algn="tl">
                    <a:srgbClr val="000000">
                      <a:alpha val="43137"/>
                    </a:srgbClr>
                  </a:outerShdw>
                </a:effectLst>
              </a:rPr>
              <a:t>pérdida de </a:t>
            </a:r>
            <a:r>
              <a:rPr lang="es-AR" sz="2400" i="1" dirty="0" smtClean="0">
                <a:effectLst>
                  <a:outerShdw blurRad="38100" dist="38100" dir="2700000" algn="tl">
                    <a:srgbClr val="000000">
                      <a:alpha val="43137"/>
                    </a:srgbClr>
                  </a:outerShdw>
                </a:effectLst>
              </a:rPr>
              <a:t>memoria. </a:t>
            </a:r>
            <a:endParaRPr lang="es-ES" sz="2400" i="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67237087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90152" y="196872"/>
            <a:ext cx="11977352" cy="6023623"/>
          </a:xfrm>
        </p:spPr>
        <p:txBody>
          <a:bodyPr>
            <a:normAutofit lnSpcReduction="10000"/>
          </a:bodyPr>
          <a:lstStyle/>
          <a:p>
            <a:pPr marL="0" indent="0">
              <a:buNone/>
            </a:pPr>
            <a:r>
              <a:rPr lang="es-AR" sz="3200" u="sng" dirty="0" smtClean="0"/>
              <a:t>TRATAMIENTO</a:t>
            </a:r>
          </a:p>
          <a:p>
            <a:pPr>
              <a:buFont typeface="Wingdings" panose="05000000000000000000" pitchFamily="2" charset="2"/>
              <a:buChar char="q"/>
            </a:pPr>
            <a:r>
              <a:rPr lang="es-AR" sz="2400" dirty="0" smtClean="0"/>
              <a:t>La DFT implica una asistencia muy importante por parte de cuidadores/familiares.</a:t>
            </a:r>
            <a:endParaRPr lang="es-ES" sz="2400" dirty="0"/>
          </a:p>
          <a:p>
            <a:pPr>
              <a:buFont typeface="Wingdings" panose="05000000000000000000" pitchFamily="2" charset="2"/>
              <a:buChar char="q"/>
            </a:pPr>
            <a:r>
              <a:rPr lang="es-ES" sz="2400" dirty="0" smtClean="0"/>
              <a:t>Se </a:t>
            </a:r>
            <a:r>
              <a:rPr lang="es-ES" sz="2400" dirty="0"/>
              <a:t>recomienda </a:t>
            </a:r>
            <a:r>
              <a:rPr lang="es-ES" sz="2400" dirty="0" smtClean="0"/>
              <a:t>un abordaje </a:t>
            </a:r>
            <a:r>
              <a:rPr lang="es-ES" sz="2400" dirty="0"/>
              <a:t>multidisciplinar con intervenciones no farmacológicas como son los programas de ejercicio </a:t>
            </a:r>
            <a:r>
              <a:rPr lang="es-ES" sz="2400" dirty="0" smtClean="0"/>
              <a:t>físico, terapia ocupacional, etc. </a:t>
            </a:r>
          </a:p>
          <a:p>
            <a:pPr>
              <a:buFont typeface="Wingdings" panose="05000000000000000000" pitchFamily="2" charset="2"/>
              <a:buChar char="q"/>
            </a:pPr>
            <a:r>
              <a:rPr lang="es-ES" sz="2400" dirty="0" smtClean="0"/>
              <a:t>Son </a:t>
            </a:r>
            <a:r>
              <a:rPr lang="es-ES" sz="2400" dirty="0"/>
              <a:t>fundamentales las medidas de soporte funcional y estructural </a:t>
            </a:r>
            <a:r>
              <a:rPr lang="es-ES" sz="2400" dirty="0" smtClean="0"/>
              <a:t>tanto en </a:t>
            </a:r>
            <a:r>
              <a:rPr lang="es-ES" sz="2400" dirty="0"/>
              <a:t>el domicilio como en el entorno, con apoyo y educación a cuidadores y familiares acerca de </a:t>
            </a:r>
            <a:r>
              <a:rPr lang="es-ES" sz="2400" dirty="0" smtClean="0"/>
              <a:t>la enfermedad </a:t>
            </a:r>
            <a:r>
              <a:rPr lang="es-ES" sz="2400" dirty="0"/>
              <a:t>para conseguir la mejor calidad de vida para los </a:t>
            </a:r>
            <a:r>
              <a:rPr lang="es-ES" sz="2400" dirty="0" smtClean="0"/>
              <a:t>pacientes.</a:t>
            </a:r>
          </a:p>
          <a:p>
            <a:pPr>
              <a:buFont typeface="Wingdings" panose="05000000000000000000" pitchFamily="2" charset="2"/>
              <a:buChar char="q"/>
            </a:pPr>
            <a:r>
              <a:rPr lang="es-ES" sz="2400" dirty="0"/>
              <a:t>S</a:t>
            </a:r>
            <a:r>
              <a:rPr lang="es-ES" sz="2400" dirty="0" smtClean="0"/>
              <a:t>olamente </a:t>
            </a:r>
            <a:r>
              <a:rPr lang="es-ES" sz="2400" dirty="0"/>
              <a:t>se recomienda añadir fármacos cuando éstas no </a:t>
            </a:r>
            <a:r>
              <a:rPr lang="es-ES" sz="2400" dirty="0" smtClean="0"/>
              <a:t>funcionen.</a:t>
            </a:r>
          </a:p>
          <a:p>
            <a:pPr>
              <a:buFont typeface="Wingdings" panose="05000000000000000000" pitchFamily="2" charset="2"/>
              <a:buChar char="q"/>
            </a:pPr>
            <a:r>
              <a:rPr lang="es-ES" sz="2400" dirty="0"/>
              <a:t>Los estudios realizados hasta el momento con fármacos inhibidores de la acetil </a:t>
            </a:r>
            <a:r>
              <a:rPr lang="es-ES" sz="2400" dirty="0" err="1"/>
              <a:t>colinesterasa</a:t>
            </a:r>
            <a:r>
              <a:rPr lang="es-ES" sz="2400" dirty="0"/>
              <a:t> (IACE</a:t>
            </a:r>
            <a:r>
              <a:rPr lang="es-ES" sz="2400" dirty="0" smtClean="0"/>
              <a:t>),  antagonistas </a:t>
            </a:r>
            <a:r>
              <a:rPr lang="es-ES" sz="2400" dirty="0"/>
              <a:t>del receptor N-</a:t>
            </a:r>
            <a:r>
              <a:rPr lang="es-ES" sz="2400" dirty="0" err="1"/>
              <a:t>metil</a:t>
            </a:r>
            <a:r>
              <a:rPr lang="es-ES" sz="2400" dirty="0"/>
              <a:t>-D-</a:t>
            </a:r>
            <a:r>
              <a:rPr lang="es-ES" sz="2400" dirty="0" err="1"/>
              <a:t>aspartato</a:t>
            </a:r>
            <a:r>
              <a:rPr lang="es-ES" sz="2400" dirty="0"/>
              <a:t> (</a:t>
            </a:r>
            <a:r>
              <a:rPr lang="es-ES" sz="2400" dirty="0" err="1"/>
              <a:t>memantina</a:t>
            </a:r>
            <a:r>
              <a:rPr lang="es-ES" sz="2400" dirty="0"/>
              <a:t>) antidepresivos y antipsicóticos, en general </a:t>
            </a:r>
            <a:r>
              <a:rPr lang="es-ES" sz="2400" dirty="0" smtClean="0"/>
              <a:t>son pocos </a:t>
            </a:r>
            <a:r>
              <a:rPr lang="es-ES" sz="2400" dirty="0"/>
              <a:t>y de baja calidad metodológica comparados con los llevados a cabo en otros tipos de </a:t>
            </a:r>
            <a:r>
              <a:rPr lang="es-ES" sz="2400" dirty="0" smtClean="0"/>
              <a:t>demencia.</a:t>
            </a:r>
          </a:p>
          <a:p>
            <a:pPr>
              <a:buFont typeface="Wingdings" panose="05000000000000000000" pitchFamily="2" charset="2"/>
              <a:buChar char="q"/>
            </a:pPr>
            <a:r>
              <a:rPr lang="es-ES" sz="2400" dirty="0"/>
              <a:t>Actualmente no existe medicamento aprobado para el tratamiento de esta demencia en ninguna de sus variantes, ni con una indicación específica disponible que consiga </a:t>
            </a:r>
            <a:r>
              <a:rPr lang="es-ES" sz="2400" dirty="0" smtClean="0"/>
              <a:t>mejorar sus </a:t>
            </a:r>
            <a:r>
              <a:rPr lang="es-ES" sz="2400" dirty="0"/>
              <a:t>síntomas, detener su progresión o mejorar el deterioro </a:t>
            </a:r>
            <a:r>
              <a:rPr lang="es-ES" sz="2400" dirty="0" smtClean="0"/>
              <a:t>cognitivo.</a:t>
            </a:r>
          </a:p>
        </p:txBody>
      </p:sp>
    </p:spTree>
    <p:extLst>
      <p:ext uri="{BB962C8B-B14F-4D97-AF65-F5344CB8AC3E}">
        <p14:creationId xmlns:p14="http://schemas.microsoft.com/office/powerpoint/2010/main" val="158525092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03030" y="235510"/>
            <a:ext cx="12088969" cy="5933470"/>
          </a:xfrm>
        </p:spPr>
        <p:txBody>
          <a:bodyPr>
            <a:normAutofit/>
          </a:bodyPr>
          <a:lstStyle/>
          <a:p>
            <a:pPr marL="0" indent="0">
              <a:buNone/>
            </a:pPr>
            <a:r>
              <a:rPr lang="es-AR" sz="3200" u="sng" dirty="0" smtClean="0"/>
              <a:t>PRONÓSTICO Y EVOLUCIÓN</a:t>
            </a:r>
          </a:p>
          <a:p>
            <a:pPr>
              <a:buFont typeface="Wingdings" panose="05000000000000000000" pitchFamily="2" charset="2"/>
              <a:buChar char="q"/>
            </a:pPr>
            <a:r>
              <a:rPr lang="es-ES" sz="2400" dirty="0" smtClean="0"/>
              <a:t>La </a:t>
            </a:r>
            <a:r>
              <a:rPr lang="es-ES" sz="2400" dirty="0"/>
              <a:t>supervivencia en general es similar a otras formas de demencia, con una media de 6 a 8 años desde </a:t>
            </a:r>
            <a:r>
              <a:rPr lang="es-ES" sz="2400" dirty="0" smtClean="0"/>
              <a:t>el diagnóstico </a:t>
            </a:r>
            <a:r>
              <a:rPr lang="es-ES" sz="2400" dirty="0"/>
              <a:t>y de 3 años en pacientes con enfermedad de la </a:t>
            </a:r>
            <a:r>
              <a:rPr lang="es-ES" sz="2400" dirty="0" err="1"/>
              <a:t>motoneurona</a:t>
            </a:r>
            <a:r>
              <a:rPr lang="es-ES" sz="2400" dirty="0"/>
              <a:t>. </a:t>
            </a:r>
            <a:endParaRPr lang="es-ES" sz="2400" dirty="0" smtClean="0"/>
          </a:p>
          <a:p>
            <a:pPr>
              <a:buFont typeface="Wingdings" panose="05000000000000000000" pitchFamily="2" charset="2"/>
              <a:buChar char="q"/>
            </a:pPr>
            <a:r>
              <a:rPr lang="es-ES" sz="2400" dirty="0" smtClean="0"/>
              <a:t>El </a:t>
            </a:r>
            <a:r>
              <a:rPr lang="es-ES" sz="2400" dirty="0"/>
              <a:t>mutismo se considera </a:t>
            </a:r>
            <a:r>
              <a:rPr lang="es-ES" sz="2400" dirty="0" smtClean="0"/>
              <a:t>una situación </a:t>
            </a:r>
            <a:r>
              <a:rPr lang="es-ES" sz="2400" dirty="0"/>
              <a:t>característica de los estadios finales en todas las formas de DFT. </a:t>
            </a:r>
            <a:endParaRPr lang="es-ES" sz="2400" dirty="0" smtClean="0"/>
          </a:p>
          <a:p>
            <a:pPr>
              <a:buFont typeface="Wingdings" panose="05000000000000000000" pitchFamily="2" charset="2"/>
              <a:buChar char="q"/>
            </a:pPr>
            <a:r>
              <a:rPr lang="es-ES" sz="2400" dirty="0" smtClean="0"/>
              <a:t>Se necesitan </a:t>
            </a:r>
            <a:r>
              <a:rPr lang="es-ES" sz="2400" dirty="0"/>
              <a:t>estudios a más largo plazo que ayuden a concretar la variabilidad de los datos </a:t>
            </a:r>
            <a:r>
              <a:rPr lang="es-ES" sz="2400" dirty="0" smtClean="0"/>
              <a:t>disponibles acerca </a:t>
            </a:r>
            <a:r>
              <a:rPr lang="es-ES" sz="2400" dirty="0"/>
              <a:t>de la supervivencia en la DFT</a:t>
            </a:r>
            <a:endParaRPr lang="es-ES" sz="2400" dirty="0" smtClean="0"/>
          </a:p>
        </p:txBody>
      </p:sp>
    </p:spTree>
    <p:extLst>
      <p:ext uri="{BB962C8B-B14F-4D97-AF65-F5344CB8AC3E}">
        <p14:creationId xmlns:p14="http://schemas.microsoft.com/office/powerpoint/2010/main" val="321062029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b="1" dirty="0" smtClean="0"/>
              <a:t>DETERIORO COGNITIVO VASCULAR</a:t>
            </a:r>
            <a:endParaRPr lang="es-ES" b="1" dirty="0"/>
          </a:p>
        </p:txBody>
      </p:sp>
      <p:sp>
        <p:nvSpPr>
          <p:cNvPr id="3" name="Marcador de contenido 2"/>
          <p:cNvSpPr>
            <a:spLocks noGrp="1"/>
          </p:cNvSpPr>
          <p:nvPr>
            <p:ph idx="1"/>
          </p:nvPr>
        </p:nvSpPr>
        <p:spPr>
          <a:xfrm>
            <a:off x="157122" y="1832854"/>
            <a:ext cx="12034878" cy="4413399"/>
          </a:xfrm>
        </p:spPr>
        <p:txBody>
          <a:bodyPr>
            <a:normAutofit lnSpcReduction="10000"/>
          </a:bodyPr>
          <a:lstStyle/>
          <a:p>
            <a:pPr>
              <a:buFont typeface="Wingdings" panose="05000000000000000000" pitchFamily="2" charset="2"/>
              <a:buChar char="v"/>
            </a:pPr>
            <a:r>
              <a:rPr lang="es-ES" sz="2400" dirty="0"/>
              <a:t> C</a:t>
            </a:r>
            <a:r>
              <a:rPr lang="es-ES" sz="2400" dirty="0" smtClean="0"/>
              <a:t>omprende </a:t>
            </a:r>
            <a:r>
              <a:rPr lang="es-ES" sz="2400" dirty="0"/>
              <a:t>un síndrome heterogéneo que engloba cualquier forma </a:t>
            </a:r>
            <a:r>
              <a:rPr lang="es-ES" sz="2400" dirty="0" smtClean="0"/>
              <a:t>de enfermedad </a:t>
            </a:r>
            <a:r>
              <a:rPr lang="es-ES" sz="2400" dirty="0"/>
              <a:t>cerebrovascular que cursa con </a:t>
            </a:r>
            <a:r>
              <a:rPr lang="es-ES" sz="2400" dirty="0" smtClean="0"/>
              <a:t>demencia.</a:t>
            </a:r>
          </a:p>
          <a:p>
            <a:pPr>
              <a:buFont typeface="Wingdings" panose="05000000000000000000" pitchFamily="2" charset="2"/>
              <a:buChar char="v"/>
            </a:pPr>
            <a:r>
              <a:rPr lang="es-ES" sz="2400" b="1" dirty="0"/>
              <a:t>Es la segunda causa más frecuente de demencia después de la Enfermedad de Alzheimer (EA), </a:t>
            </a:r>
            <a:r>
              <a:rPr lang="es-ES" sz="2400" dirty="0"/>
              <a:t>pero </a:t>
            </a:r>
            <a:r>
              <a:rPr lang="es-ES" sz="2400" dirty="0" smtClean="0"/>
              <a:t>a diferencia </a:t>
            </a:r>
            <a:r>
              <a:rPr lang="es-ES" sz="2400" dirty="0"/>
              <a:t>de ésta, carece de criterios diagnósticos uniformes y validados con aceptación universal. </a:t>
            </a:r>
            <a:endParaRPr lang="es-ES" sz="2400" dirty="0" smtClean="0"/>
          </a:p>
          <a:p>
            <a:pPr>
              <a:buFont typeface="Wingdings" panose="05000000000000000000" pitchFamily="2" charset="2"/>
              <a:buChar char="v"/>
            </a:pPr>
            <a:r>
              <a:rPr lang="es-ES" sz="2400" dirty="0" smtClean="0"/>
              <a:t>De forma global, es </a:t>
            </a:r>
            <a:r>
              <a:rPr lang="es-ES" sz="2400" dirty="0"/>
              <a:t>mas frecuente en la población más anciana y en los </a:t>
            </a:r>
            <a:r>
              <a:rPr lang="es-ES" sz="2400" dirty="0" smtClean="0"/>
              <a:t>varones. Tiene una </a:t>
            </a:r>
            <a:r>
              <a:rPr lang="es-ES" sz="2400" dirty="0"/>
              <a:t>incidencia </a:t>
            </a:r>
            <a:r>
              <a:rPr lang="es-ES" sz="2400" dirty="0" smtClean="0"/>
              <a:t>que varía </a:t>
            </a:r>
            <a:r>
              <a:rPr lang="es-ES" sz="2400" dirty="0"/>
              <a:t>mucho en función de los criterios utilizados: entre el 6 y el 12 por 1000 habitantes/año en </a:t>
            </a:r>
            <a:r>
              <a:rPr lang="es-ES" sz="2400" dirty="0" smtClean="0"/>
              <a:t>mayores de </a:t>
            </a:r>
            <a:r>
              <a:rPr lang="es-ES" sz="2400" dirty="0"/>
              <a:t>70 </a:t>
            </a:r>
            <a:r>
              <a:rPr lang="es-ES" sz="2400" dirty="0" smtClean="0"/>
              <a:t>años.</a:t>
            </a:r>
          </a:p>
          <a:p>
            <a:pPr>
              <a:buFont typeface="Wingdings" panose="05000000000000000000" pitchFamily="2" charset="2"/>
              <a:buChar char="v"/>
            </a:pPr>
            <a:r>
              <a:rPr lang="es-ES" sz="2400" dirty="0"/>
              <a:t> La sintomatología depresiva y cambios en la personalidad </a:t>
            </a:r>
            <a:r>
              <a:rPr lang="es-ES" sz="2400" dirty="0" smtClean="0"/>
              <a:t>previa se observan con </a:t>
            </a:r>
            <a:r>
              <a:rPr lang="es-ES" sz="2400" dirty="0"/>
              <a:t>frecuencia </a:t>
            </a:r>
            <a:r>
              <a:rPr lang="es-ES" sz="2400" dirty="0" smtClean="0"/>
              <a:t>al </a:t>
            </a:r>
            <a:r>
              <a:rPr lang="es-ES" sz="2400" dirty="0"/>
              <a:t>inicio de la enfermedad. </a:t>
            </a:r>
          </a:p>
          <a:p>
            <a:pPr>
              <a:buFont typeface="Wingdings" panose="05000000000000000000" pitchFamily="2" charset="2"/>
              <a:buChar char="v"/>
            </a:pPr>
            <a:r>
              <a:rPr lang="es-ES" sz="2400" dirty="0"/>
              <a:t>La depresión puede ser más frecuente que en la DTA, sin </a:t>
            </a:r>
            <a:r>
              <a:rPr lang="es-ES" sz="2400" dirty="0" smtClean="0"/>
              <a:t>embargo, </a:t>
            </a:r>
            <a:r>
              <a:rPr lang="es-ES" sz="2400" dirty="0"/>
              <a:t>la frecuencia de síntomas psicóticos es similar. </a:t>
            </a:r>
          </a:p>
          <a:p>
            <a:pPr>
              <a:buFont typeface="Wingdings" panose="05000000000000000000" pitchFamily="2" charset="2"/>
              <a:buChar char="v"/>
            </a:pPr>
            <a:endParaRPr lang="es-ES" sz="2400" dirty="0" smtClean="0"/>
          </a:p>
          <a:p>
            <a:pPr marL="0" indent="0">
              <a:buNone/>
            </a:pPr>
            <a:endParaRPr lang="es-ES" dirty="0"/>
          </a:p>
        </p:txBody>
      </p:sp>
    </p:spTree>
    <p:extLst>
      <p:ext uri="{BB962C8B-B14F-4D97-AF65-F5344CB8AC3E}">
        <p14:creationId xmlns:p14="http://schemas.microsoft.com/office/powerpoint/2010/main" val="5684031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half" idx="4294967295"/>
          </p:nvPr>
        </p:nvSpPr>
        <p:spPr>
          <a:xfrm>
            <a:off x="360608" y="313677"/>
            <a:ext cx="11423561" cy="5443179"/>
          </a:xfrm>
        </p:spPr>
        <p:txBody>
          <a:bodyPr>
            <a:normAutofit fontScale="92500" lnSpcReduction="10000"/>
          </a:bodyPr>
          <a:lstStyle/>
          <a:p>
            <a:pPr marL="0" indent="0">
              <a:buNone/>
            </a:pPr>
            <a:r>
              <a:rPr lang="es-ES" sz="3500" u="sng" dirty="0" smtClean="0"/>
              <a:t>SUBTIPOS</a:t>
            </a:r>
            <a:r>
              <a:rPr lang="es-ES" sz="3500" dirty="0" smtClean="0"/>
              <a:t>: </a:t>
            </a:r>
          </a:p>
          <a:p>
            <a:pPr marL="0" indent="0">
              <a:buNone/>
            </a:pPr>
            <a:r>
              <a:rPr lang="es-ES" sz="2400" dirty="0" smtClean="0"/>
              <a:t>Se </a:t>
            </a:r>
            <a:r>
              <a:rPr lang="es-ES" sz="2400" dirty="0"/>
              <a:t>han descrito varios </a:t>
            </a:r>
            <a:r>
              <a:rPr lang="es-ES" sz="2400" b="1" dirty="0"/>
              <a:t>subtipos</a:t>
            </a:r>
            <a:r>
              <a:rPr lang="es-ES" sz="2400" dirty="0"/>
              <a:t> de DCV en función de las manifestaciones clínicas, de las </a:t>
            </a:r>
            <a:r>
              <a:rPr lang="es-ES" sz="2400" dirty="0" smtClean="0"/>
              <a:t>causas subyacentes </a:t>
            </a:r>
            <a:r>
              <a:rPr lang="es-ES" sz="2400" dirty="0"/>
              <a:t>o de su </a:t>
            </a:r>
            <a:r>
              <a:rPr lang="es-ES" sz="2400" dirty="0" smtClean="0"/>
              <a:t>fisiopatología: </a:t>
            </a:r>
          </a:p>
          <a:p>
            <a:pPr>
              <a:buFont typeface="Wingdings" panose="05000000000000000000" pitchFamily="2" charset="2"/>
              <a:buChar char="q"/>
            </a:pPr>
            <a:r>
              <a:rPr lang="es-AR" sz="2400" b="1" u="sng" dirty="0" smtClean="0"/>
              <a:t> </a:t>
            </a:r>
            <a:r>
              <a:rPr lang="es-AR" sz="2400" b="1" u="sng" dirty="0" err="1" smtClean="0"/>
              <a:t>Leucoarayosis</a:t>
            </a:r>
            <a:r>
              <a:rPr lang="es-AR" sz="2400" b="1" u="sng" dirty="0" smtClean="0"/>
              <a:t>: </a:t>
            </a:r>
            <a:r>
              <a:rPr lang="es-ES" sz="2400" dirty="0"/>
              <a:t>anomalías inespecíficas detectadas en la </a:t>
            </a:r>
            <a:r>
              <a:rPr lang="es-ES" sz="2400" dirty="0" smtClean="0"/>
              <a:t>sustancia blanca </a:t>
            </a:r>
            <a:r>
              <a:rPr lang="es-ES" sz="2400" dirty="0"/>
              <a:t>cerebral en las imágenes de la </a:t>
            </a:r>
            <a:r>
              <a:rPr lang="es-ES" sz="2400" dirty="0" smtClean="0"/>
              <a:t>RM, </a:t>
            </a:r>
            <a:r>
              <a:rPr lang="es-ES" sz="2400" dirty="0"/>
              <a:t>puntiformes o a veces confluyentes y difusas. </a:t>
            </a:r>
            <a:r>
              <a:rPr lang="es-ES" sz="2400" dirty="0" smtClean="0"/>
              <a:t>Están causadas </a:t>
            </a:r>
            <a:r>
              <a:rPr lang="es-ES" sz="2400" dirty="0"/>
              <a:t>por enfermedad de pequeños vasos que provocan </a:t>
            </a:r>
            <a:r>
              <a:rPr lang="es-ES" sz="2400" dirty="0" err="1"/>
              <a:t>hipoperfusión</a:t>
            </a:r>
            <a:r>
              <a:rPr lang="es-ES" sz="2400" dirty="0"/>
              <a:t> o </a:t>
            </a:r>
            <a:r>
              <a:rPr lang="es-ES" sz="2400" dirty="0" smtClean="0"/>
              <a:t>isquemia. </a:t>
            </a:r>
            <a:endParaRPr lang="es-AR" sz="2400" dirty="0"/>
          </a:p>
          <a:p>
            <a:pPr>
              <a:buFont typeface="Wingdings" panose="05000000000000000000" pitchFamily="2" charset="2"/>
              <a:buChar char="q"/>
            </a:pPr>
            <a:r>
              <a:rPr lang="es-AR" sz="2400" b="1" u="sng" dirty="0" smtClean="0"/>
              <a:t>Demencia </a:t>
            </a:r>
            <a:r>
              <a:rPr lang="es-AR" sz="2400" b="1" u="sng" dirty="0"/>
              <a:t>posterior al accidente cerebrovascular (ACV</a:t>
            </a:r>
            <a:r>
              <a:rPr lang="es-AR" sz="2400" b="1" u="sng" dirty="0" smtClean="0"/>
              <a:t>):</a:t>
            </a:r>
            <a:r>
              <a:rPr lang="es-ES" sz="2400" u="sng" dirty="0"/>
              <a:t> </a:t>
            </a:r>
            <a:r>
              <a:rPr lang="es-ES" sz="2400" dirty="0"/>
              <a:t>La causa del deterioro cognitivo </a:t>
            </a:r>
            <a:r>
              <a:rPr lang="es-ES" sz="2400" dirty="0" smtClean="0"/>
              <a:t>es debida </a:t>
            </a:r>
            <a:r>
              <a:rPr lang="es-ES" sz="2400" dirty="0"/>
              <a:t>al daño de vasos largos y su prevalencia alcanza el 14%-32%.</a:t>
            </a:r>
            <a:endParaRPr lang="es-AR" sz="2400" dirty="0" smtClean="0"/>
          </a:p>
          <a:p>
            <a:pPr>
              <a:buFont typeface="Wingdings" panose="05000000000000000000" pitchFamily="2" charset="2"/>
              <a:buChar char="q"/>
            </a:pPr>
            <a:r>
              <a:rPr lang="es-ES" sz="2400" b="1" u="sng" dirty="0"/>
              <a:t>Demencia subcortical</a:t>
            </a:r>
            <a:r>
              <a:rPr lang="es-ES" sz="2400" b="1" u="sng" dirty="0" smtClean="0"/>
              <a:t>: </a:t>
            </a:r>
            <a:r>
              <a:rPr lang="es-ES" sz="2400" dirty="0" smtClean="0"/>
              <a:t>El </a:t>
            </a:r>
            <a:r>
              <a:rPr lang="es-ES" sz="2400" dirty="0"/>
              <a:t>daño crónico en los pequeños vasos de la zona </a:t>
            </a:r>
            <a:r>
              <a:rPr lang="es-ES" sz="2400" dirty="0" err="1"/>
              <a:t>periventricular</a:t>
            </a:r>
            <a:r>
              <a:rPr lang="es-ES" sz="2400" dirty="0"/>
              <a:t> de </a:t>
            </a:r>
            <a:r>
              <a:rPr lang="es-ES" sz="2400" dirty="0" smtClean="0"/>
              <a:t>la sustancia </a:t>
            </a:r>
            <a:r>
              <a:rPr lang="es-ES" sz="2400" dirty="0"/>
              <a:t>blanca cerebral, puede ocasionar una forma de enfermedad en la que predomina </a:t>
            </a:r>
            <a:r>
              <a:rPr lang="es-ES" sz="2400" dirty="0" smtClean="0"/>
              <a:t>la afectación </a:t>
            </a:r>
            <a:r>
              <a:rPr lang="es-ES" sz="2400" dirty="0"/>
              <a:t>ejecutiva (capacidad de planificar y organizar el pensamiento para llevar a cabo </a:t>
            </a:r>
            <a:r>
              <a:rPr lang="es-ES" sz="2400" dirty="0" smtClean="0"/>
              <a:t>una actividad </a:t>
            </a:r>
            <a:r>
              <a:rPr lang="es-ES" sz="2400" dirty="0"/>
              <a:t>con un comportamiento adecuado), enlentecimiento psicomotor y a veces puede </a:t>
            </a:r>
            <a:r>
              <a:rPr lang="es-ES" sz="2400" dirty="0" smtClean="0"/>
              <a:t>cursar con </a:t>
            </a:r>
            <a:r>
              <a:rPr lang="es-ES" sz="2400" dirty="0"/>
              <a:t>ausencia de pérdida de memoria</a:t>
            </a:r>
            <a:r>
              <a:rPr lang="es-ES" sz="2400" dirty="0" smtClean="0"/>
              <a:t>.</a:t>
            </a:r>
          </a:p>
          <a:p>
            <a:pPr>
              <a:buFont typeface="Wingdings" panose="05000000000000000000" pitchFamily="2" charset="2"/>
              <a:buChar char="q"/>
            </a:pPr>
            <a:r>
              <a:rPr lang="es-ES" sz="2400" b="1" u="sng" dirty="0"/>
              <a:t>Demencia </a:t>
            </a:r>
            <a:r>
              <a:rPr lang="es-ES" sz="2400" b="1" u="sng" dirty="0" err="1"/>
              <a:t>multiinfarto</a:t>
            </a:r>
            <a:r>
              <a:rPr lang="es-ES" sz="2400" b="1" u="sng" dirty="0"/>
              <a:t>:</a:t>
            </a:r>
            <a:r>
              <a:rPr lang="es-ES" sz="2400" dirty="0"/>
              <a:t> Cierto número de infartos que afecten el suficiente tejido cerebral para provocar </a:t>
            </a:r>
            <a:r>
              <a:rPr lang="es-ES" sz="2400" dirty="0" smtClean="0"/>
              <a:t>demencia </a:t>
            </a:r>
            <a:r>
              <a:rPr lang="es-ES" sz="2400" dirty="0"/>
              <a:t>o pequeños infartos en zonas específicas como en los ganglios basales o en el tálamo también son suficientes para ocasionarla.</a:t>
            </a:r>
          </a:p>
          <a:p>
            <a:pPr>
              <a:buFont typeface="Wingdings" panose="05000000000000000000" pitchFamily="2" charset="2"/>
              <a:buChar char="q"/>
            </a:pPr>
            <a:endParaRPr lang="es-ES" sz="2400" dirty="0" smtClean="0"/>
          </a:p>
        </p:txBody>
      </p:sp>
    </p:spTree>
    <p:extLst>
      <p:ext uri="{BB962C8B-B14F-4D97-AF65-F5344CB8AC3E}">
        <p14:creationId xmlns:p14="http://schemas.microsoft.com/office/powerpoint/2010/main" val="31096134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sz="half" idx="4294967295"/>
          </p:nvPr>
        </p:nvSpPr>
        <p:spPr>
          <a:xfrm>
            <a:off x="360608" y="313677"/>
            <a:ext cx="11423561" cy="5443179"/>
          </a:xfrm>
        </p:spPr>
        <p:txBody>
          <a:bodyPr>
            <a:normAutofit/>
          </a:bodyPr>
          <a:lstStyle/>
          <a:p>
            <a:pPr>
              <a:buFont typeface="Wingdings" panose="05000000000000000000" pitchFamily="2" charset="2"/>
              <a:buChar char="q"/>
            </a:pPr>
            <a:endParaRPr lang="es-ES" sz="2400" dirty="0"/>
          </a:p>
          <a:p>
            <a:pPr marL="0" indent="0">
              <a:buNone/>
            </a:pPr>
            <a:r>
              <a:rPr lang="es-AR" sz="3200" u="sng" dirty="0"/>
              <a:t>CAUSAS</a:t>
            </a:r>
          </a:p>
          <a:p>
            <a:pPr>
              <a:buFont typeface="Wingdings" panose="05000000000000000000" pitchFamily="2" charset="2"/>
              <a:buChar char="q"/>
            </a:pPr>
            <a:r>
              <a:rPr lang="es-ES" sz="2400" i="1" u="sng" dirty="0"/>
              <a:t>Causas directas por daño vascular: </a:t>
            </a:r>
            <a:r>
              <a:rPr lang="es-ES" sz="2400" dirty="0"/>
              <a:t>Las causas más directamente implicadas son las de origen vascular incluida la </a:t>
            </a:r>
            <a:r>
              <a:rPr lang="es-ES" sz="2400" dirty="0" err="1"/>
              <a:t>hipoperfusión</a:t>
            </a:r>
            <a:r>
              <a:rPr lang="es-ES" sz="2400" dirty="0"/>
              <a:t> </a:t>
            </a:r>
            <a:r>
              <a:rPr lang="es-ES" sz="2400" dirty="0" smtClean="0"/>
              <a:t>crónica (por </a:t>
            </a:r>
            <a:r>
              <a:rPr lang="es-ES" sz="2400" dirty="0"/>
              <a:t>el daño irreversible tanto en la sustancia blanca como en la gris del </a:t>
            </a:r>
            <a:r>
              <a:rPr lang="es-ES" sz="2400" dirty="0" smtClean="0"/>
              <a:t>cerebro).</a:t>
            </a:r>
            <a:endParaRPr lang="es-ES" sz="2400" dirty="0"/>
          </a:p>
          <a:p>
            <a:pPr>
              <a:buFont typeface="Wingdings" panose="05000000000000000000" pitchFamily="2" charset="2"/>
              <a:buChar char="q"/>
            </a:pPr>
            <a:r>
              <a:rPr lang="es-ES" sz="2400" dirty="0"/>
              <a:t>Con mucha </a:t>
            </a:r>
            <a:r>
              <a:rPr lang="es-ES" sz="2400"/>
              <a:t>menor </a:t>
            </a:r>
            <a:r>
              <a:rPr lang="es-ES" sz="2400" smtClean="0"/>
              <a:t>frecuencia </a:t>
            </a:r>
            <a:r>
              <a:rPr lang="es-ES" sz="2400" dirty="0"/>
              <a:t>puede ser secundaria a un </a:t>
            </a:r>
            <a:r>
              <a:rPr lang="es-ES" sz="2400" i="1" u="sng" dirty="0"/>
              <a:t>síndrome hereditario </a:t>
            </a:r>
            <a:r>
              <a:rPr lang="es-ES" sz="2400" dirty="0"/>
              <a:t>autosómico dominante que cursa con infartos subcorticales y </a:t>
            </a:r>
            <a:r>
              <a:rPr lang="es-ES" sz="2400" dirty="0" err="1"/>
              <a:t>leucoencefalopatía</a:t>
            </a:r>
            <a:r>
              <a:rPr lang="es-ES" sz="2400" dirty="0"/>
              <a:t> (CASADIL), que se caracteriza por la presencia de migrañas en el 35% de los pacientes y una evolución a demencia más precoz, a los 50-60 años, hasta en el 75% de los pacientes sintomáticos</a:t>
            </a:r>
            <a:r>
              <a:rPr lang="es-ES" sz="2400" dirty="0" smtClean="0"/>
              <a:t>.</a:t>
            </a:r>
            <a:endParaRPr lang="es-ES" sz="2400" dirty="0"/>
          </a:p>
        </p:txBody>
      </p:sp>
    </p:spTree>
    <p:extLst>
      <p:ext uri="{BB962C8B-B14F-4D97-AF65-F5344CB8AC3E}">
        <p14:creationId xmlns:p14="http://schemas.microsoft.com/office/powerpoint/2010/main" val="237968277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93183" y="209752"/>
            <a:ext cx="11822806" cy="6010744"/>
          </a:xfrm>
        </p:spPr>
        <p:txBody>
          <a:bodyPr>
            <a:normAutofit/>
          </a:bodyPr>
          <a:lstStyle/>
          <a:p>
            <a:pPr marL="0" indent="0">
              <a:buNone/>
            </a:pPr>
            <a:r>
              <a:rPr lang="es-ES" sz="3200" u="sng" dirty="0" smtClean="0"/>
              <a:t>Factores </a:t>
            </a:r>
            <a:r>
              <a:rPr lang="es-ES" sz="3200" u="sng" dirty="0"/>
              <a:t>de Riesgo cardiovascular (FRCV) </a:t>
            </a:r>
            <a:r>
              <a:rPr lang="es-ES" sz="3200" u="sng" dirty="0" smtClean="0"/>
              <a:t>implicados:</a:t>
            </a:r>
          </a:p>
          <a:p>
            <a:pPr>
              <a:buFont typeface="Wingdings" panose="05000000000000000000" pitchFamily="2" charset="2"/>
              <a:buChar char="§"/>
            </a:pPr>
            <a:r>
              <a:rPr lang="es-ES" sz="2400" dirty="0" smtClean="0"/>
              <a:t>La </a:t>
            </a:r>
            <a:r>
              <a:rPr lang="es-ES" sz="2400" dirty="0"/>
              <a:t>edad mayor de 60 años es el factor de riesgo más importante tanto para el desarrollo </a:t>
            </a:r>
            <a:r>
              <a:rPr lang="es-ES" sz="2400" dirty="0" smtClean="0"/>
              <a:t>de demencia </a:t>
            </a:r>
            <a:r>
              <a:rPr lang="es-ES" sz="2400" dirty="0"/>
              <a:t>como de ACV.</a:t>
            </a:r>
          </a:p>
          <a:p>
            <a:pPr>
              <a:buFont typeface="Wingdings" panose="05000000000000000000" pitchFamily="2" charset="2"/>
              <a:buChar char="§"/>
            </a:pPr>
            <a:r>
              <a:rPr lang="es-ES" sz="2400" dirty="0" smtClean="0"/>
              <a:t>Antecedente </a:t>
            </a:r>
            <a:r>
              <a:rPr lang="es-ES" sz="2400" dirty="0"/>
              <a:t>de ACV. Algunos estudios han observado un aumento de la incidencia de DCV tras un ACV, pero ésta relación no ha podido confirmarse en una revisión sistemática </a:t>
            </a:r>
            <a:r>
              <a:rPr lang="es-ES" sz="2400" dirty="0" smtClean="0"/>
              <a:t>más reciente</a:t>
            </a:r>
            <a:r>
              <a:rPr lang="es-ES" sz="2400" dirty="0"/>
              <a:t>, probablemente porque existe un sobre diagnóstico de deterioro cognitivo o demencia </a:t>
            </a:r>
            <a:r>
              <a:rPr lang="es-ES" sz="2400" dirty="0" smtClean="0"/>
              <a:t>a corto </a:t>
            </a:r>
            <a:r>
              <a:rPr lang="es-ES" sz="2400" dirty="0"/>
              <a:t>plazo tras el ACV que con le tiempo puede desaparecer y al aumento de la esperanza de </a:t>
            </a:r>
            <a:r>
              <a:rPr lang="es-ES" sz="2400" dirty="0" smtClean="0"/>
              <a:t>vida en </a:t>
            </a:r>
            <a:r>
              <a:rPr lang="es-ES" sz="2400" dirty="0"/>
              <a:t>la población </a:t>
            </a:r>
            <a:r>
              <a:rPr lang="es-ES" sz="2400" dirty="0" smtClean="0"/>
              <a:t>anciana.</a:t>
            </a:r>
          </a:p>
          <a:p>
            <a:pPr>
              <a:buFont typeface="Wingdings" panose="05000000000000000000" pitchFamily="2" charset="2"/>
              <a:buChar char="§"/>
            </a:pPr>
            <a:r>
              <a:rPr lang="es-ES" sz="2400" dirty="0"/>
              <a:t>En algunos estudios la obesidad en la edad media de la vida, se ha relacionado con un riesgo </a:t>
            </a:r>
            <a:r>
              <a:rPr lang="es-ES" sz="2400" dirty="0" smtClean="0"/>
              <a:t>5 veces </a:t>
            </a:r>
            <a:r>
              <a:rPr lang="es-ES" sz="2400" dirty="0"/>
              <a:t>mayor de </a:t>
            </a:r>
            <a:r>
              <a:rPr lang="es-ES" sz="2400" dirty="0" smtClean="0"/>
              <a:t>DCV.</a:t>
            </a:r>
          </a:p>
          <a:p>
            <a:pPr>
              <a:buFont typeface="Wingdings" panose="05000000000000000000" pitchFamily="2" charset="2"/>
              <a:buChar char="§"/>
            </a:pPr>
            <a:r>
              <a:rPr lang="es-ES" sz="2400" dirty="0"/>
              <a:t>En un reciente </a:t>
            </a:r>
            <a:r>
              <a:rPr lang="es-ES" sz="2400" dirty="0" err="1"/>
              <a:t>metanálisis</a:t>
            </a:r>
            <a:r>
              <a:rPr lang="es-ES" sz="2400" dirty="0"/>
              <a:t> se ha observado un aumento del riesgo de demencia y </a:t>
            </a:r>
            <a:r>
              <a:rPr lang="es-ES" sz="2400" dirty="0" smtClean="0"/>
              <a:t>deterioro cognitivo </a:t>
            </a:r>
            <a:r>
              <a:rPr lang="es-ES" sz="2400" dirty="0"/>
              <a:t>en los fumadores de edad avanzada, pero no específicamente del </a:t>
            </a:r>
            <a:r>
              <a:rPr lang="es-ES" sz="2400" dirty="0" smtClean="0"/>
              <a:t>DCV. </a:t>
            </a:r>
            <a:endParaRPr lang="es-ES" sz="2400" dirty="0"/>
          </a:p>
          <a:p>
            <a:pPr marL="0" indent="0" algn="ctr">
              <a:buNone/>
            </a:pPr>
            <a:r>
              <a:rPr lang="es-ES" sz="2400" b="1" dirty="0" smtClean="0"/>
              <a:t>La </a:t>
            </a:r>
            <a:r>
              <a:rPr lang="es-ES" sz="2400" b="1" dirty="0"/>
              <a:t>relación de la DM, HTA, </a:t>
            </a:r>
            <a:r>
              <a:rPr lang="es-ES" sz="2400" b="1" dirty="0" err="1"/>
              <a:t>hiperlipemia</a:t>
            </a:r>
            <a:r>
              <a:rPr lang="es-ES" sz="2400" b="1" dirty="0"/>
              <a:t>, cardiopatía isquémica o el abuso de alcohol con el DCV </a:t>
            </a:r>
            <a:r>
              <a:rPr lang="es-ES" sz="2400" b="1" dirty="0" smtClean="0"/>
              <a:t>ha podido </a:t>
            </a:r>
            <a:r>
              <a:rPr lang="es-ES" sz="2400" b="1" dirty="0"/>
              <a:t>demostrarse en algunos estudios pero no en otros.</a:t>
            </a:r>
            <a:endParaRPr lang="es-ES" sz="2400" b="1" dirty="0" smtClean="0"/>
          </a:p>
        </p:txBody>
      </p:sp>
    </p:spTree>
    <p:extLst>
      <p:ext uri="{BB962C8B-B14F-4D97-AF65-F5344CB8AC3E}">
        <p14:creationId xmlns:p14="http://schemas.microsoft.com/office/powerpoint/2010/main" val="4144516649"/>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03030" y="183994"/>
            <a:ext cx="11964473" cy="5946350"/>
          </a:xfrm>
        </p:spPr>
        <p:txBody>
          <a:bodyPr>
            <a:normAutofit fontScale="92500" lnSpcReduction="10000"/>
          </a:bodyPr>
          <a:lstStyle/>
          <a:p>
            <a:pPr marL="0" indent="0">
              <a:buNone/>
            </a:pPr>
            <a:r>
              <a:rPr lang="es-AR" sz="3200" u="sng" dirty="0" smtClean="0"/>
              <a:t>MANIFESTACIONES CLÍNICAS:</a:t>
            </a:r>
          </a:p>
          <a:p>
            <a:pPr marL="0" indent="0">
              <a:buNone/>
            </a:pPr>
            <a:r>
              <a:rPr lang="es-ES" sz="2400" dirty="0" smtClean="0"/>
              <a:t>Dadas </a:t>
            </a:r>
            <a:r>
              <a:rPr lang="es-ES" sz="2400" dirty="0"/>
              <a:t>las distintas causas etiológicas y fisiopatológicas </a:t>
            </a:r>
            <a:r>
              <a:rPr lang="es-ES" sz="2400" dirty="0" smtClean="0"/>
              <a:t>implicadas, las manifestaciones clínicas </a:t>
            </a:r>
            <a:r>
              <a:rPr lang="es-ES" sz="2400" dirty="0"/>
              <a:t>pueden ser muy variadas. Habitualmente se presenta con mayor </a:t>
            </a:r>
            <a:r>
              <a:rPr lang="es-ES" sz="2400" i="1" dirty="0">
                <a:effectLst>
                  <a:outerShdw blurRad="38100" dist="38100" dir="2700000" algn="tl">
                    <a:srgbClr val="000000">
                      <a:alpha val="43137"/>
                    </a:srgbClr>
                  </a:outerShdw>
                </a:effectLst>
              </a:rPr>
              <a:t>afectación de las </a:t>
            </a:r>
            <a:r>
              <a:rPr lang="es-ES" sz="2400" i="1" dirty="0" smtClean="0">
                <a:effectLst>
                  <a:outerShdw blurRad="38100" dist="38100" dir="2700000" algn="tl">
                    <a:srgbClr val="000000">
                      <a:alpha val="43137"/>
                    </a:srgbClr>
                  </a:outerShdw>
                </a:effectLst>
              </a:rPr>
              <a:t>funciones ejecutivas </a:t>
            </a:r>
            <a:r>
              <a:rPr lang="es-ES" sz="2400" dirty="0"/>
              <a:t>y </a:t>
            </a:r>
            <a:r>
              <a:rPr lang="es-ES" sz="2400" dirty="0" smtClean="0"/>
              <a:t>la </a:t>
            </a:r>
            <a:r>
              <a:rPr lang="es-ES" sz="2400" dirty="0"/>
              <a:t>pérdida de memoria se inicia más </a:t>
            </a:r>
            <a:r>
              <a:rPr lang="es-ES" sz="2400" dirty="0" smtClean="0"/>
              <a:t>tarde.</a:t>
            </a:r>
          </a:p>
          <a:p>
            <a:pPr>
              <a:buFont typeface="Wingdings" panose="05000000000000000000" pitchFamily="2" charset="2"/>
              <a:buChar char="v"/>
            </a:pPr>
            <a:r>
              <a:rPr lang="es-ES" sz="2400" b="1" u="sng" dirty="0"/>
              <a:t>Características en el deterioro cognitivo: </a:t>
            </a:r>
            <a:r>
              <a:rPr lang="es-ES" sz="2400" dirty="0" smtClean="0"/>
              <a:t>los </a:t>
            </a:r>
            <a:r>
              <a:rPr lang="es-ES" sz="2400" dirty="0"/>
              <a:t>síntomas del deterioro cognitivo </a:t>
            </a:r>
            <a:r>
              <a:rPr lang="es-ES" sz="2400" dirty="0" smtClean="0"/>
              <a:t>aparecen bruscamente </a:t>
            </a:r>
            <a:r>
              <a:rPr lang="es-ES" sz="2400" dirty="0"/>
              <a:t>tras haber sufrido un ACV y pueden acompañarse de afectación neurológica secundaria </a:t>
            </a:r>
            <a:r>
              <a:rPr lang="es-ES" sz="2400" dirty="0" smtClean="0"/>
              <a:t>o de </a:t>
            </a:r>
            <a:r>
              <a:rPr lang="es-ES" sz="2400" dirty="0"/>
              <a:t>otras enfermedades cardiovasculares como cardiopatía isquémica o hipertensión. Con frecuencia </a:t>
            </a:r>
            <a:r>
              <a:rPr lang="es-ES" sz="2400" dirty="0" smtClean="0"/>
              <a:t>tiene un </a:t>
            </a:r>
            <a:r>
              <a:rPr lang="es-ES" sz="2400" dirty="0"/>
              <a:t>deterioro escalonado (descenso repentino del deterioro cognitivo seguido de periodos de </a:t>
            </a:r>
            <a:r>
              <a:rPr lang="es-ES" sz="2400" dirty="0" smtClean="0"/>
              <a:t>más estabilidad) </a:t>
            </a:r>
          </a:p>
          <a:p>
            <a:pPr>
              <a:buFont typeface="Wingdings" panose="05000000000000000000" pitchFamily="2" charset="2"/>
              <a:buChar char="v"/>
            </a:pPr>
            <a:r>
              <a:rPr lang="es-ES" sz="2400" b="1" u="sng" dirty="0" smtClean="0"/>
              <a:t>Síntomas </a:t>
            </a:r>
            <a:r>
              <a:rPr lang="es-ES" sz="2400" b="1" u="sng" dirty="0"/>
              <a:t>neurológicos más frecuentes</a:t>
            </a:r>
            <a:r>
              <a:rPr lang="es-ES" sz="2400" dirty="0"/>
              <a:t>: </a:t>
            </a:r>
            <a:r>
              <a:rPr lang="es-ES" sz="2400" dirty="0" smtClean="0"/>
              <a:t>la incontinencia </a:t>
            </a:r>
            <a:r>
              <a:rPr lang="es-ES" sz="2400" dirty="0"/>
              <a:t>urinaria, déficits motores o sensitivos y las alteraciones de la marcha son más </a:t>
            </a:r>
            <a:r>
              <a:rPr lang="es-ES" sz="2400" dirty="0" smtClean="0"/>
              <a:t>frecuentes y </a:t>
            </a:r>
            <a:r>
              <a:rPr lang="es-ES" sz="2400" dirty="0"/>
              <a:t>pueden ser distintas en función del tamaño de los vasos afectados. En el daño </a:t>
            </a:r>
            <a:r>
              <a:rPr lang="es-ES" sz="2400" dirty="0" smtClean="0"/>
              <a:t>causado por </a:t>
            </a:r>
            <a:r>
              <a:rPr lang="es-ES" sz="2400" dirty="0"/>
              <a:t>pequeños vasos es más frecuente la disartria, disfagia, marcha parkinsoniana, rigidez, acinesia así como alteraciones motoras; en la afectación de vasos largos, la afasia, </a:t>
            </a:r>
            <a:r>
              <a:rPr lang="es-ES" sz="2400" dirty="0" smtClean="0"/>
              <a:t> </a:t>
            </a:r>
            <a:r>
              <a:rPr lang="es-ES" sz="2400" dirty="0" err="1" smtClean="0"/>
              <a:t>emianopsia</a:t>
            </a:r>
            <a:r>
              <a:rPr lang="es-ES" sz="2400" dirty="0"/>
              <a:t>, </a:t>
            </a:r>
            <a:r>
              <a:rPr lang="es-ES" sz="2400" dirty="0" smtClean="0"/>
              <a:t>alteraciones hemipléjicas </a:t>
            </a:r>
            <a:r>
              <a:rPr lang="es-ES" sz="2400" dirty="0"/>
              <a:t>motoras y sensitivas, asimetría de reflejos y marcha hemipléjica son síntomas </a:t>
            </a:r>
            <a:r>
              <a:rPr lang="es-ES" sz="2400" dirty="0" smtClean="0"/>
              <a:t>más habituales.</a:t>
            </a:r>
          </a:p>
          <a:p>
            <a:pPr>
              <a:buFont typeface="Wingdings" panose="05000000000000000000" pitchFamily="2" charset="2"/>
              <a:buChar char="v"/>
            </a:pPr>
            <a:r>
              <a:rPr lang="es-ES" sz="2400" b="1" u="sng" dirty="0"/>
              <a:t>Síntomas del estado de ánimo y del comportamiento:</a:t>
            </a:r>
            <a:r>
              <a:rPr lang="es-ES" sz="2400" dirty="0"/>
              <a:t> Los cambios de personalidad, la </a:t>
            </a:r>
            <a:r>
              <a:rPr lang="es-ES" sz="2400" dirty="0" smtClean="0"/>
              <a:t>labilidad emocional </a:t>
            </a:r>
            <a:r>
              <a:rPr lang="es-ES" sz="2400" dirty="0"/>
              <a:t>y los cambios de humor, son frecuentes y de aparición </a:t>
            </a:r>
            <a:r>
              <a:rPr lang="es-ES" sz="2400" dirty="0" smtClean="0"/>
              <a:t>temprana. </a:t>
            </a:r>
            <a:endParaRPr lang="es-ES" sz="2400" dirty="0"/>
          </a:p>
        </p:txBody>
      </p:sp>
    </p:spTree>
    <p:extLst>
      <p:ext uri="{BB962C8B-B14F-4D97-AF65-F5344CB8AC3E}">
        <p14:creationId xmlns:p14="http://schemas.microsoft.com/office/powerpoint/2010/main" val="260966408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28788" y="171114"/>
            <a:ext cx="11784169" cy="6075139"/>
          </a:xfrm>
        </p:spPr>
        <p:txBody>
          <a:bodyPr>
            <a:normAutofit/>
          </a:bodyPr>
          <a:lstStyle/>
          <a:p>
            <a:pPr marL="0" indent="0">
              <a:buNone/>
            </a:pPr>
            <a:r>
              <a:rPr lang="es-AR" sz="3500" u="sng" dirty="0" smtClean="0"/>
              <a:t>DIAGNÓSTICO</a:t>
            </a:r>
          </a:p>
          <a:p>
            <a:pPr marL="0" indent="0">
              <a:buNone/>
            </a:pPr>
            <a:r>
              <a:rPr lang="es-ES" sz="2400" dirty="0" smtClean="0"/>
              <a:t>En </a:t>
            </a:r>
            <a:r>
              <a:rPr lang="es-ES" sz="2400" dirty="0"/>
              <a:t>la actualidad no existen unos criterios diagnósticos definidos para el DCV. </a:t>
            </a:r>
            <a:endParaRPr lang="es-ES" sz="2400" dirty="0" smtClean="0"/>
          </a:p>
          <a:p>
            <a:pPr marL="0" indent="0">
              <a:buNone/>
            </a:pPr>
            <a:r>
              <a:rPr lang="es-ES" sz="2400" dirty="0" smtClean="0"/>
              <a:t>Se </a:t>
            </a:r>
            <a:r>
              <a:rPr lang="es-ES" sz="2400" dirty="0"/>
              <a:t>han planteado </a:t>
            </a:r>
            <a:r>
              <a:rPr lang="es-ES" sz="2400" dirty="0" smtClean="0"/>
              <a:t>varias propuestas </a:t>
            </a:r>
            <a:r>
              <a:rPr lang="es-ES" sz="2400" dirty="0"/>
              <a:t>de distintos grupos y sociedades que difieren unas de otras, no incluyen el DCV sin </a:t>
            </a:r>
            <a:r>
              <a:rPr lang="es-ES" sz="2400" dirty="0" smtClean="0"/>
              <a:t>demencia que </a:t>
            </a:r>
            <a:r>
              <a:rPr lang="es-ES" sz="2400" dirty="0"/>
              <a:t>alcanza cerca del 50% de los casos, ni tampoco permiten diferenciarlo de la Demencia Mixta. </a:t>
            </a:r>
            <a:r>
              <a:rPr lang="es-ES" sz="2400" dirty="0" smtClean="0"/>
              <a:t>Su diagnóstico </a:t>
            </a:r>
            <a:r>
              <a:rPr lang="es-ES" sz="2400" dirty="0"/>
              <a:t>debe establecerse por los hallazgos </a:t>
            </a:r>
            <a:r>
              <a:rPr lang="es-ES" sz="2400" dirty="0" smtClean="0"/>
              <a:t>clínicos.</a:t>
            </a:r>
          </a:p>
          <a:p>
            <a:pPr>
              <a:buFont typeface="Wingdings" panose="05000000000000000000" pitchFamily="2" charset="2"/>
              <a:buChar char="§"/>
            </a:pPr>
            <a:r>
              <a:rPr lang="es-ES" sz="2400" b="1" u="sng" dirty="0"/>
              <a:t>Anamnesis y exploración física:</a:t>
            </a:r>
            <a:r>
              <a:rPr lang="es-ES" sz="2400" b="1" dirty="0"/>
              <a:t> </a:t>
            </a:r>
            <a:r>
              <a:rPr lang="es-ES" sz="2400" dirty="0"/>
              <a:t>Deberá recogerse la presencia de los distintos FRCV como la </a:t>
            </a:r>
            <a:r>
              <a:rPr lang="es-ES" sz="2400" dirty="0" smtClean="0"/>
              <a:t>edad, obesidad </a:t>
            </a:r>
            <a:r>
              <a:rPr lang="es-ES" sz="2400" dirty="0"/>
              <a:t>y antecedentes de HTA, hábito tabáquico, accidentes cerebrovasculares transitorios (AIT</a:t>
            </a:r>
            <a:r>
              <a:rPr lang="es-ES" sz="2400" dirty="0" smtClean="0"/>
              <a:t>), fibrilación </a:t>
            </a:r>
            <a:r>
              <a:rPr lang="es-ES" sz="2400" dirty="0"/>
              <a:t>auricular (FA) y de enfermedad vascular cardiaca o periférica. También por su </a:t>
            </a:r>
            <a:r>
              <a:rPr lang="es-ES" sz="2400" dirty="0" smtClean="0"/>
              <a:t>frecuencia,  deberá </a:t>
            </a:r>
            <a:r>
              <a:rPr lang="es-ES" sz="2400" dirty="0"/>
              <a:t>averiguarse la presencia de incontinencia urinaria. En la exploración física son importantes la </a:t>
            </a:r>
            <a:r>
              <a:rPr lang="es-ES" sz="2400" dirty="0" smtClean="0"/>
              <a:t>toma de </a:t>
            </a:r>
            <a:r>
              <a:rPr lang="es-ES" sz="2400" dirty="0"/>
              <a:t>presión arterial, determinación de la frecuencia cardiaca y ritmo, índice de masa corporal (IMC</a:t>
            </a:r>
            <a:r>
              <a:rPr lang="es-ES" sz="2400" dirty="0" smtClean="0"/>
              <a:t>), circunferencia </a:t>
            </a:r>
            <a:r>
              <a:rPr lang="es-ES" sz="2400" dirty="0"/>
              <a:t>de la cintura, auscultación cardiaca y </a:t>
            </a:r>
            <a:r>
              <a:rPr lang="es-ES" sz="2400" dirty="0" err="1"/>
              <a:t>carotídea</a:t>
            </a:r>
            <a:r>
              <a:rPr lang="es-ES" sz="2400" dirty="0"/>
              <a:t> y determinación de la presencia de </a:t>
            </a:r>
            <a:r>
              <a:rPr lang="es-ES" sz="2400" dirty="0" smtClean="0"/>
              <a:t>pulsos periféricos</a:t>
            </a:r>
            <a:r>
              <a:rPr lang="es-ES" sz="2400" dirty="0"/>
              <a:t>. Deberá realizarse una exploración neurológica completa que incluya la </a:t>
            </a:r>
            <a:r>
              <a:rPr lang="es-ES" sz="2400" dirty="0" smtClean="0"/>
              <a:t>marcha.</a:t>
            </a:r>
          </a:p>
        </p:txBody>
      </p:sp>
    </p:spTree>
    <p:extLst>
      <p:ext uri="{BB962C8B-B14F-4D97-AF65-F5344CB8AC3E}">
        <p14:creationId xmlns:p14="http://schemas.microsoft.com/office/powerpoint/2010/main" val="97990595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28788" y="171114"/>
            <a:ext cx="11784169" cy="6075139"/>
          </a:xfrm>
        </p:spPr>
        <p:txBody>
          <a:bodyPr>
            <a:normAutofit/>
          </a:bodyPr>
          <a:lstStyle/>
          <a:p>
            <a:pPr marL="0" indent="0">
              <a:buNone/>
            </a:pPr>
            <a:r>
              <a:rPr lang="es-AR" sz="3500" u="sng" dirty="0" smtClean="0"/>
              <a:t>DIAGNÓSTICO</a:t>
            </a:r>
          </a:p>
          <a:p>
            <a:pPr marL="0" indent="0">
              <a:buNone/>
            </a:pPr>
            <a:r>
              <a:rPr lang="es-ES" sz="2400" u="sng" dirty="0" smtClean="0"/>
              <a:t>Hallazgos </a:t>
            </a:r>
            <a:r>
              <a:rPr lang="es-ES" sz="2400" u="sng" dirty="0"/>
              <a:t>clínicos y en las pruebas de </a:t>
            </a:r>
            <a:r>
              <a:rPr lang="es-ES" sz="2400" u="sng" dirty="0" err="1"/>
              <a:t>neuroimagen</a:t>
            </a:r>
            <a:r>
              <a:rPr lang="es-ES" sz="2400" u="sng" dirty="0"/>
              <a:t> que sugieren el diagnóstico son:</a:t>
            </a:r>
          </a:p>
          <a:p>
            <a:pPr>
              <a:buFont typeface="Courier New" panose="02070309020205020404" pitchFamily="49" charset="0"/>
              <a:buChar char="o"/>
            </a:pPr>
            <a:r>
              <a:rPr lang="es-ES" sz="2400" dirty="0" smtClean="0"/>
              <a:t>El </a:t>
            </a:r>
            <a:r>
              <a:rPr lang="es-ES" sz="2400" dirty="0"/>
              <a:t>inicio del deterioro cognitivo coincide con un accidente cerebral</a:t>
            </a:r>
            <a:r>
              <a:rPr lang="es-ES" sz="2400" dirty="0" smtClean="0"/>
              <a:t>.</a:t>
            </a:r>
          </a:p>
          <a:p>
            <a:pPr>
              <a:buFont typeface="Courier New" panose="02070309020205020404" pitchFamily="49" charset="0"/>
              <a:buChar char="o"/>
            </a:pPr>
            <a:r>
              <a:rPr lang="es-ES" sz="2400" dirty="0"/>
              <a:t>Comienzo brusco de los síntomas del deterioro cognitivo, seguido de periodos de mayor estabilidad.</a:t>
            </a:r>
          </a:p>
          <a:p>
            <a:pPr>
              <a:buFont typeface="Courier New" panose="02070309020205020404" pitchFamily="49" charset="0"/>
              <a:buChar char="o"/>
            </a:pPr>
            <a:r>
              <a:rPr lang="es-ES" sz="2400" dirty="0" smtClean="0"/>
              <a:t>Presencia </a:t>
            </a:r>
            <a:r>
              <a:rPr lang="es-ES" sz="2400" dirty="0"/>
              <a:t>de síntomas de enlentecimiento del pensamiento, dificultad para iniciar una </a:t>
            </a:r>
            <a:r>
              <a:rPr lang="es-ES" sz="2400" dirty="0" smtClean="0"/>
              <a:t>actividad, desinhibición </a:t>
            </a:r>
            <a:r>
              <a:rPr lang="es-ES" sz="2400" dirty="0"/>
              <a:t>y dificultad para resolver problemas cotidianos, con mayor frecuencia que la </a:t>
            </a:r>
            <a:r>
              <a:rPr lang="es-ES" sz="2400" dirty="0" smtClean="0"/>
              <a:t>pérdida de </a:t>
            </a:r>
            <a:r>
              <a:rPr lang="es-ES" sz="2400" dirty="0"/>
              <a:t>memoria</a:t>
            </a:r>
            <a:r>
              <a:rPr lang="es-ES" sz="2400" dirty="0" smtClean="0"/>
              <a:t>.</a:t>
            </a:r>
          </a:p>
          <a:p>
            <a:pPr>
              <a:buFont typeface="Courier New" panose="02070309020205020404" pitchFamily="49" charset="0"/>
              <a:buChar char="o"/>
            </a:pPr>
            <a:r>
              <a:rPr lang="es-ES" sz="2400" dirty="0"/>
              <a:t>Presencia de alteraciones motoras en la exploración neurológica, hemiplejia, disartria o disfagia, alteración de la marcha e incontinencia.</a:t>
            </a:r>
          </a:p>
          <a:p>
            <a:pPr>
              <a:buFont typeface="Courier New" panose="02070309020205020404" pitchFamily="49" charset="0"/>
              <a:buChar char="o"/>
            </a:pPr>
            <a:r>
              <a:rPr lang="es-ES" sz="2400" dirty="0"/>
              <a:t>Con frecuencia, los hallazgos de la exploración neurológica son consecuentes al ACV más importante.</a:t>
            </a:r>
          </a:p>
          <a:p>
            <a:pPr>
              <a:buFont typeface="Courier New" panose="02070309020205020404" pitchFamily="49" charset="0"/>
              <a:buChar char="o"/>
            </a:pPr>
            <a:r>
              <a:rPr lang="es-ES" sz="2400" dirty="0"/>
              <a:t>Presencia de infartos en las pruebas de </a:t>
            </a:r>
            <a:r>
              <a:rPr lang="es-ES" sz="2400" dirty="0" err="1"/>
              <a:t>neuroimagen</a:t>
            </a:r>
            <a:r>
              <a:rPr lang="es-ES" sz="2400" dirty="0"/>
              <a:t>.</a:t>
            </a:r>
          </a:p>
          <a:p>
            <a:pPr>
              <a:buFont typeface="Courier New" panose="02070309020205020404" pitchFamily="49" charset="0"/>
              <a:buChar char="o"/>
            </a:pPr>
            <a:endParaRPr lang="es-ES" sz="2400" dirty="0" smtClean="0"/>
          </a:p>
        </p:txBody>
      </p:sp>
    </p:spTree>
    <p:extLst>
      <p:ext uri="{BB962C8B-B14F-4D97-AF65-F5344CB8AC3E}">
        <p14:creationId xmlns:p14="http://schemas.microsoft.com/office/powerpoint/2010/main" val="320919174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28789" y="235510"/>
            <a:ext cx="11925836" cy="6139532"/>
          </a:xfrm>
        </p:spPr>
        <p:txBody>
          <a:bodyPr>
            <a:normAutofit/>
          </a:bodyPr>
          <a:lstStyle/>
          <a:p>
            <a:pPr>
              <a:buFont typeface="Wingdings" panose="05000000000000000000" pitchFamily="2" charset="2"/>
              <a:buChar char="§"/>
            </a:pPr>
            <a:r>
              <a:rPr lang="es-ES" sz="2400" b="1" u="sng" dirty="0" smtClean="0"/>
              <a:t>Test </a:t>
            </a:r>
            <a:r>
              <a:rPr lang="es-ES" sz="2400" b="1" u="sng" dirty="0"/>
              <a:t>neuropsicológicos</a:t>
            </a:r>
            <a:r>
              <a:rPr lang="es-ES" sz="2400" dirty="0"/>
              <a:t>: Estas pruebas permiten cuantificar el grado de deterioro cognitivo y son </a:t>
            </a:r>
            <a:r>
              <a:rPr lang="es-ES" sz="2400" dirty="0" smtClean="0"/>
              <a:t>útiles tanto </a:t>
            </a:r>
            <a:r>
              <a:rPr lang="es-ES" sz="2400" dirty="0"/>
              <a:t>en el diagnóstico inicial de los posibles tipos de demencia, como en el seguimiento, para evaluar </a:t>
            </a:r>
            <a:r>
              <a:rPr lang="es-ES" sz="2400" dirty="0" smtClean="0"/>
              <a:t>la progresión </a:t>
            </a:r>
            <a:r>
              <a:rPr lang="es-ES" sz="2400" dirty="0"/>
              <a:t>de la enfermedad y la respuesta a los distintos tratamientos. </a:t>
            </a:r>
            <a:endParaRPr lang="es-ES" sz="2400" dirty="0" smtClean="0"/>
          </a:p>
          <a:p>
            <a:pPr marL="0" indent="0">
              <a:buNone/>
            </a:pPr>
            <a:r>
              <a:rPr lang="es-ES" sz="2400" dirty="0" smtClean="0"/>
              <a:t>Se utilizan aquellas </a:t>
            </a:r>
            <a:r>
              <a:rPr lang="es-ES" sz="2400" dirty="0"/>
              <a:t>pruebas que exploran </a:t>
            </a:r>
            <a:r>
              <a:rPr lang="es-ES" sz="2400" dirty="0" smtClean="0"/>
              <a:t>la función </a:t>
            </a:r>
            <a:r>
              <a:rPr lang="es-ES" sz="2400" dirty="0"/>
              <a:t>ejecutiva, la región subcortical y las del lóbulo </a:t>
            </a:r>
            <a:r>
              <a:rPr lang="es-ES" sz="2400" dirty="0" smtClean="0"/>
              <a:t>frontal.</a:t>
            </a:r>
          </a:p>
          <a:p>
            <a:pPr marL="0" indent="0">
              <a:buNone/>
            </a:pPr>
            <a:r>
              <a:rPr lang="es-ES" sz="2400" b="1" dirty="0" smtClean="0"/>
              <a:t>No </a:t>
            </a:r>
            <a:r>
              <a:rPr lang="es-ES" sz="2400" b="1" dirty="0"/>
              <a:t>son necesarios cuando </a:t>
            </a:r>
            <a:r>
              <a:rPr lang="es-ES" sz="2400" b="1" dirty="0" smtClean="0"/>
              <a:t>el inicio </a:t>
            </a:r>
            <a:r>
              <a:rPr lang="es-ES" sz="2400" b="1" dirty="0"/>
              <a:t>del deterioro cognitivo tiene una clara relación con el antecedente de </a:t>
            </a:r>
            <a:r>
              <a:rPr lang="es-ES" sz="2400" b="1" dirty="0" smtClean="0"/>
              <a:t>ACV. </a:t>
            </a:r>
          </a:p>
          <a:p>
            <a:pPr marL="0" indent="0">
              <a:buNone/>
            </a:pPr>
            <a:r>
              <a:rPr lang="es-ES" sz="2400" dirty="0" smtClean="0"/>
              <a:t>De </a:t>
            </a:r>
            <a:r>
              <a:rPr lang="es-ES" sz="2400" dirty="0"/>
              <a:t>los disponibles, </a:t>
            </a:r>
            <a:r>
              <a:rPr lang="es-ES" sz="2400" dirty="0" smtClean="0"/>
              <a:t>los más adecuados (aunque </a:t>
            </a:r>
            <a:r>
              <a:rPr lang="es-ES" sz="2400" dirty="0"/>
              <a:t>no específicos de esta </a:t>
            </a:r>
            <a:r>
              <a:rPr lang="es-ES" sz="2400" dirty="0" smtClean="0"/>
              <a:t>enfermedad) son:</a:t>
            </a:r>
          </a:p>
          <a:p>
            <a:pPr marL="0" indent="0">
              <a:buNone/>
            </a:pPr>
            <a:r>
              <a:rPr lang="es-ES" sz="2400" dirty="0" smtClean="0"/>
              <a:t>- Test </a:t>
            </a:r>
            <a:r>
              <a:rPr lang="es-ES" sz="2400" dirty="0"/>
              <a:t>breve del recuerdo verbal.</a:t>
            </a:r>
          </a:p>
          <a:p>
            <a:pPr marL="0" indent="0">
              <a:buNone/>
            </a:pPr>
            <a:r>
              <a:rPr lang="es-ES" sz="2400" dirty="0" smtClean="0"/>
              <a:t>- 6-item </a:t>
            </a:r>
            <a:r>
              <a:rPr lang="es-ES" sz="2400" dirty="0"/>
              <a:t>de orientación de tareas</a:t>
            </a:r>
            <a:r>
              <a:rPr lang="es-ES" sz="2400" dirty="0" smtClean="0"/>
              <a:t>.</a:t>
            </a:r>
          </a:p>
          <a:p>
            <a:pPr marL="0" indent="0">
              <a:buNone/>
            </a:pPr>
            <a:r>
              <a:rPr lang="es-ES" sz="2400" dirty="0" smtClean="0"/>
              <a:t>-Test </a:t>
            </a:r>
            <a:r>
              <a:rPr lang="es-ES" sz="2400" dirty="0"/>
              <a:t>de Montreal </a:t>
            </a:r>
            <a:r>
              <a:rPr lang="es-ES" sz="2400" dirty="0" err="1"/>
              <a:t>Cognitive</a:t>
            </a:r>
            <a:r>
              <a:rPr lang="es-ES" sz="2400" dirty="0"/>
              <a:t> </a:t>
            </a:r>
            <a:r>
              <a:rPr lang="es-ES" sz="2400" dirty="0" err="1"/>
              <a:t>Assesment</a:t>
            </a:r>
            <a:endParaRPr lang="es-ES" sz="2400" dirty="0"/>
          </a:p>
          <a:p>
            <a:pPr marL="0" indent="0">
              <a:buNone/>
            </a:pPr>
            <a:r>
              <a:rPr lang="es-ES" sz="2400" dirty="0" smtClean="0"/>
              <a:t>- Test </a:t>
            </a:r>
            <a:r>
              <a:rPr lang="es-ES" sz="2400" dirty="0"/>
              <a:t>de la fluencia semántica.</a:t>
            </a:r>
            <a:endParaRPr lang="es-ES" sz="2400" dirty="0" smtClean="0"/>
          </a:p>
        </p:txBody>
      </p:sp>
    </p:spTree>
    <p:extLst>
      <p:ext uri="{BB962C8B-B14F-4D97-AF65-F5344CB8AC3E}">
        <p14:creationId xmlns:p14="http://schemas.microsoft.com/office/powerpoint/2010/main" val="1394209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b="1" dirty="0" smtClean="0"/>
              <a:t>DETERIORO COGNITIVO VASCULAR (DV)</a:t>
            </a:r>
            <a:endParaRPr lang="es-ES" b="1" dirty="0"/>
          </a:p>
        </p:txBody>
      </p:sp>
      <p:sp>
        <p:nvSpPr>
          <p:cNvPr id="3" name="Marcador de contenido 2"/>
          <p:cNvSpPr>
            <a:spLocks noGrp="1"/>
          </p:cNvSpPr>
          <p:nvPr>
            <p:ph idx="1"/>
          </p:nvPr>
        </p:nvSpPr>
        <p:spPr>
          <a:xfrm>
            <a:off x="283335" y="2007816"/>
            <a:ext cx="10872345" cy="4131734"/>
          </a:xfrm>
        </p:spPr>
        <p:txBody>
          <a:bodyPr>
            <a:normAutofit/>
          </a:bodyPr>
          <a:lstStyle/>
          <a:p>
            <a:pPr>
              <a:buFont typeface="Wingdings" panose="05000000000000000000" pitchFamily="2" charset="2"/>
              <a:buChar char="§"/>
            </a:pPr>
            <a:r>
              <a:rPr lang="es-ES" sz="2400" dirty="0" smtClean="0"/>
              <a:t>Prevalencia </a:t>
            </a:r>
            <a:r>
              <a:rPr lang="es-ES" sz="2400" dirty="0"/>
              <a:t>variable del 10-50% de todos los casos de demencia. </a:t>
            </a:r>
            <a:endParaRPr lang="es-ES" sz="2400" dirty="0" smtClean="0"/>
          </a:p>
          <a:p>
            <a:pPr>
              <a:buFont typeface="Wingdings" panose="05000000000000000000" pitchFamily="2" charset="2"/>
              <a:buChar char="§"/>
            </a:pPr>
            <a:r>
              <a:rPr lang="es-ES" sz="2400" dirty="0" smtClean="0"/>
              <a:t>Factores </a:t>
            </a:r>
            <a:r>
              <a:rPr lang="es-ES" sz="2400" dirty="0"/>
              <a:t>de riesgo: </a:t>
            </a:r>
            <a:r>
              <a:rPr lang="es-ES" sz="2400" dirty="0" smtClean="0"/>
              <a:t>edad</a:t>
            </a:r>
            <a:r>
              <a:rPr lang="es-ES" sz="2400" dirty="0"/>
              <a:t>, sexo </a:t>
            </a:r>
            <a:r>
              <a:rPr lang="es-ES" sz="2400" dirty="0" smtClean="0"/>
              <a:t>masculino, hipertensión</a:t>
            </a:r>
            <a:r>
              <a:rPr lang="es-ES" sz="2400" dirty="0"/>
              <a:t>, </a:t>
            </a:r>
            <a:r>
              <a:rPr lang="es-ES" sz="2400" dirty="0" smtClean="0"/>
              <a:t>diabetes</a:t>
            </a:r>
            <a:r>
              <a:rPr lang="es-ES" sz="2400" dirty="0"/>
              <a:t>, </a:t>
            </a:r>
            <a:r>
              <a:rPr lang="es-ES" sz="2400" dirty="0" smtClean="0"/>
              <a:t>tabaquismo</a:t>
            </a:r>
            <a:r>
              <a:rPr lang="es-ES" sz="2400" dirty="0"/>
              <a:t>, </a:t>
            </a:r>
            <a:r>
              <a:rPr lang="es-ES" sz="2400" dirty="0" smtClean="0"/>
              <a:t>etc.</a:t>
            </a:r>
          </a:p>
          <a:p>
            <a:pPr>
              <a:buFont typeface="Wingdings" panose="05000000000000000000" pitchFamily="2" charset="2"/>
              <a:buChar char="§"/>
            </a:pPr>
            <a:r>
              <a:rPr lang="es-AR" sz="2400" dirty="0" smtClean="0"/>
              <a:t>El deterioro cognitivo se presenta en brotes escalonados (afectación brusca seguida de periodos de estabilidad). Aunque, también, puede cursar de forma insidiosa. </a:t>
            </a:r>
            <a:endParaRPr lang="es-AR" sz="2400" dirty="0"/>
          </a:p>
          <a:p>
            <a:pPr>
              <a:buFont typeface="Wingdings" panose="05000000000000000000" pitchFamily="2" charset="2"/>
              <a:buChar char="§"/>
            </a:pPr>
            <a:r>
              <a:rPr lang="es-AR" sz="2400" dirty="0" smtClean="0"/>
              <a:t>Suelen afectarse primero las </a:t>
            </a:r>
            <a:r>
              <a:rPr lang="es-AR" sz="2400" i="1" dirty="0" smtClean="0">
                <a:effectLst>
                  <a:outerShdw blurRad="38100" dist="38100" dir="2700000" algn="tl">
                    <a:srgbClr val="000000">
                      <a:alpha val="43137"/>
                    </a:srgbClr>
                  </a:outerShdw>
                </a:effectLst>
              </a:rPr>
              <a:t>funciones ejecutivas </a:t>
            </a:r>
            <a:r>
              <a:rPr lang="es-AR" sz="2400" dirty="0" smtClean="0"/>
              <a:t>y posteriormente la </a:t>
            </a:r>
            <a:r>
              <a:rPr lang="es-AR" sz="2400" i="1" dirty="0" smtClean="0">
                <a:effectLst>
                  <a:outerShdw blurRad="38100" dist="38100" dir="2700000" algn="tl">
                    <a:srgbClr val="000000">
                      <a:alpha val="43137"/>
                    </a:srgbClr>
                  </a:outerShdw>
                </a:effectLst>
              </a:rPr>
              <a:t>memoria</a:t>
            </a:r>
            <a:r>
              <a:rPr lang="es-AR" sz="2400" dirty="0" smtClean="0"/>
              <a:t>. </a:t>
            </a:r>
            <a:endParaRPr lang="es-ES" sz="2400" dirty="0"/>
          </a:p>
        </p:txBody>
      </p:sp>
    </p:spTree>
    <p:extLst>
      <p:ext uri="{BB962C8B-B14F-4D97-AF65-F5344CB8AC3E}">
        <p14:creationId xmlns:p14="http://schemas.microsoft.com/office/powerpoint/2010/main" val="225481506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54546" y="222630"/>
            <a:ext cx="12037454" cy="5997865"/>
          </a:xfrm>
        </p:spPr>
        <p:txBody>
          <a:bodyPr>
            <a:normAutofit/>
          </a:bodyPr>
          <a:lstStyle/>
          <a:p>
            <a:pPr>
              <a:buFont typeface="Wingdings" panose="05000000000000000000" pitchFamily="2" charset="2"/>
              <a:buChar char="§"/>
            </a:pPr>
            <a:r>
              <a:rPr lang="es-ES" sz="2400" b="1" u="sng" dirty="0" smtClean="0"/>
              <a:t>Pruebas </a:t>
            </a:r>
            <a:r>
              <a:rPr lang="es-ES" sz="2400" b="1" u="sng" dirty="0"/>
              <a:t>complementarias:</a:t>
            </a:r>
          </a:p>
          <a:p>
            <a:pPr>
              <a:buFont typeface="Wingdings" panose="05000000000000000000" pitchFamily="2" charset="2"/>
              <a:buChar char="ü"/>
            </a:pPr>
            <a:r>
              <a:rPr lang="es-ES" sz="2400" dirty="0" smtClean="0"/>
              <a:t> </a:t>
            </a:r>
            <a:r>
              <a:rPr lang="es-ES" sz="2400" dirty="0"/>
              <a:t>Las determinaciones analíticas </a:t>
            </a:r>
            <a:r>
              <a:rPr lang="es-ES" sz="2400" dirty="0" smtClean="0"/>
              <a:t>son útiles para descartar causas secundarias de </a:t>
            </a:r>
            <a:r>
              <a:rPr lang="es-ES" sz="2400" dirty="0"/>
              <a:t>demencia. </a:t>
            </a:r>
            <a:r>
              <a:rPr lang="es-ES" sz="2400" dirty="0" smtClean="0"/>
              <a:t>Se realizará </a:t>
            </a:r>
            <a:r>
              <a:rPr lang="es-ES" sz="2400" dirty="0"/>
              <a:t>hemograma </a:t>
            </a:r>
            <a:r>
              <a:rPr lang="es-ES" sz="2400" dirty="0" smtClean="0"/>
              <a:t>completo.</a:t>
            </a:r>
          </a:p>
          <a:p>
            <a:pPr>
              <a:buFont typeface="Wingdings" panose="05000000000000000000" pitchFamily="2" charset="2"/>
              <a:buChar char="ü"/>
            </a:pPr>
            <a:r>
              <a:rPr lang="es-ES" sz="2400" dirty="0" smtClean="0"/>
              <a:t>Se </a:t>
            </a:r>
            <a:r>
              <a:rPr lang="es-ES" sz="2400" dirty="0"/>
              <a:t>recomienda realizar un </a:t>
            </a:r>
            <a:r>
              <a:rPr lang="es-ES" sz="2400" dirty="0" smtClean="0"/>
              <a:t>electrocardiograma.</a:t>
            </a:r>
          </a:p>
          <a:p>
            <a:pPr>
              <a:buFont typeface="Wingdings" panose="05000000000000000000" pitchFamily="2" charset="2"/>
              <a:buChar char="ü"/>
            </a:pPr>
            <a:r>
              <a:rPr lang="es-ES" sz="2400" dirty="0" smtClean="0"/>
              <a:t>Las </a:t>
            </a:r>
            <a:r>
              <a:rPr lang="es-ES" sz="2400" dirty="0"/>
              <a:t>pruebas de </a:t>
            </a:r>
            <a:r>
              <a:rPr lang="es-ES" sz="2400" dirty="0" err="1"/>
              <a:t>neuroimagen</a:t>
            </a:r>
            <a:r>
              <a:rPr lang="es-ES" sz="2400" dirty="0"/>
              <a:t> no deben ser prioritarias en el diagnóstico del DCV porque no </a:t>
            </a:r>
            <a:r>
              <a:rPr lang="es-ES" sz="2400" dirty="0" smtClean="0"/>
              <a:t>existen lesiones </a:t>
            </a:r>
            <a:r>
              <a:rPr lang="es-ES" sz="2400" dirty="0"/>
              <a:t>patognomónicas y éstas tampoco se correlacionan siempre con el deterioro cognitivo ni </a:t>
            </a:r>
            <a:r>
              <a:rPr lang="es-ES" sz="2400" dirty="0" smtClean="0"/>
              <a:t>con la </a:t>
            </a:r>
            <a:r>
              <a:rPr lang="es-ES" sz="2400" dirty="0"/>
              <a:t>progresión de la </a:t>
            </a:r>
            <a:r>
              <a:rPr lang="es-ES" sz="2400" dirty="0" smtClean="0"/>
              <a:t>enfermedad.</a:t>
            </a:r>
          </a:p>
        </p:txBody>
      </p:sp>
    </p:spTree>
    <p:extLst>
      <p:ext uri="{BB962C8B-B14F-4D97-AF65-F5344CB8AC3E}">
        <p14:creationId xmlns:p14="http://schemas.microsoft.com/office/powerpoint/2010/main" val="329462641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54547" y="196873"/>
            <a:ext cx="11359166" cy="5946350"/>
          </a:xfrm>
        </p:spPr>
        <p:txBody>
          <a:bodyPr>
            <a:normAutofit/>
          </a:bodyPr>
          <a:lstStyle/>
          <a:p>
            <a:pPr marL="0" indent="0">
              <a:buNone/>
            </a:pPr>
            <a:r>
              <a:rPr lang="es-AR" sz="3200" u="sng" dirty="0" smtClean="0"/>
              <a:t>PRONÓSTICO</a:t>
            </a:r>
          </a:p>
          <a:p>
            <a:pPr marL="0" indent="0">
              <a:buNone/>
            </a:pPr>
            <a:r>
              <a:rPr lang="es-ES" sz="2400" dirty="0" smtClean="0"/>
              <a:t>El </a:t>
            </a:r>
            <a:r>
              <a:rPr lang="es-ES" sz="2400" dirty="0"/>
              <a:t>riesgo de desarrollar demencia tras haber sufrido un ACV es muy </a:t>
            </a:r>
            <a:r>
              <a:rPr lang="es-ES" sz="2400" dirty="0" smtClean="0"/>
              <a:t>variable.</a:t>
            </a:r>
          </a:p>
          <a:p>
            <a:pPr marL="0" indent="0">
              <a:buNone/>
            </a:pPr>
            <a:r>
              <a:rPr lang="es-ES" sz="2400" dirty="0" smtClean="0"/>
              <a:t>Aunque </a:t>
            </a:r>
            <a:r>
              <a:rPr lang="es-ES" sz="2400" dirty="0"/>
              <a:t>el </a:t>
            </a:r>
            <a:r>
              <a:rPr lang="es-ES" sz="2400" dirty="0" smtClean="0"/>
              <a:t>DCV habitualmente </a:t>
            </a:r>
            <a:r>
              <a:rPr lang="es-ES" sz="2400" dirty="0"/>
              <a:t>tiene una evolución </a:t>
            </a:r>
            <a:r>
              <a:rPr lang="es-ES" sz="2400" dirty="0" smtClean="0"/>
              <a:t>progresiva. </a:t>
            </a:r>
            <a:r>
              <a:rPr lang="es-ES" sz="2400" dirty="0"/>
              <a:t>C</a:t>
            </a:r>
            <a:r>
              <a:rPr lang="es-ES" sz="2400" dirty="0" smtClean="0"/>
              <a:t>on frecuencia, puede </a:t>
            </a:r>
            <a:r>
              <a:rPr lang="es-ES" sz="2400" dirty="0"/>
              <a:t>observarse una mejoría del </a:t>
            </a:r>
            <a:r>
              <a:rPr lang="es-ES" sz="2400" dirty="0" smtClean="0"/>
              <a:t>deterioro cognitivo </a:t>
            </a:r>
            <a:r>
              <a:rPr lang="es-ES" sz="2400" dirty="0"/>
              <a:t>en </a:t>
            </a:r>
            <a:r>
              <a:rPr lang="es-ES" sz="2400" u="sng" dirty="0"/>
              <a:t>pacientes sin criterios de demencia </a:t>
            </a:r>
            <a:r>
              <a:rPr lang="es-ES" sz="2400" dirty="0"/>
              <a:t>que han sufrido un ACV, si éste no ha dañado la </a:t>
            </a:r>
            <a:r>
              <a:rPr lang="es-ES" sz="2400" dirty="0" smtClean="0"/>
              <a:t>región frontal-subcortical.</a:t>
            </a:r>
          </a:p>
          <a:p>
            <a:pPr marL="0" indent="0">
              <a:buNone/>
            </a:pPr>
            <a:r>
              <a:rPr lang="es-AR" sz="2400" u="sng" dirty="0" smtClean="0"/>
              <a:t>FACTORES DE RIESGO (tras un ACV):</a:t>
            </a:r>
          </a:p>
          <a:p>
            <a:pPr>
              <a:buFont typeface="Wingdings" panose="05000000000000000000" pitchFamily="2" charset="2"/>
              <a:buChar char="ü"/>
            </a:pPr>
            <a:r>
              <a:rPr lang="es-ES" sz="2400" dirty="0" smtClean="0"/>
              <a:t>la </a:t>
            </a:r>
            <a:r>
              <a:rPr lang="es-ES" sz="2400" dirty="0"/>
              <a:t>presencia </a:t>
            </a:r>
            <a:r>
              <a:rPr lang="es-ES" sz="2400" dirty="0" smtClean="0"/>
              <a:t>de deterioro </a:t>
            </a:r>
            <a:r>
              <a:rPr lang="es-ES" sz="2400" dirty="0"/>
              <a:t>cognitivo o funcional previo, la atrofia </a:t>
            </a:r>
            <a:r>
              <a:rPr lang="es-ES" sz="2400" dirty="0" err="1"/>
              <a:t>talámica</a:t>
            </a:r>
            <a:r>
              <a:rPr lang="es-ES" sz="2400" dirty="0"/>
              <a:t> o en la zona medial del lóbulo temporal en </a:t>
            </a:r>
            <a:r>
              <a:rPr lang="es-ES" sz="2400" dirty="0" smtClean="0"/>
              <a:t>las pruebas </a:t>
            </a:r>
            <a:r>
              <a:rPr lang="es-ES" sz="2400" dirty="0"/>
              <a:t>de neuroimagen y la recurrencia de ACV</a:t>
            </a:r>
            <a:r>
              <a:rPr lang="es-ES" sz="2400" dirty="0" smtClean="0"/>
              <a:t>.</a:t>
            </a:r>
          </a:p>
          <a:p>
            <a:pPr>
              <a:buFont typeface="Wingdings" panose="05000000000000000000" pitchFamily="2" charset="2"/>
              <a:buChar char="ü"/>
            </a:pPr>
            <a:r>
              <a:rPr lang="es-ES" sz="2400" dirty="0" smtClean="0"/>
              <a:t>La </a:t>
            </a:r>
            <a:r>
              <a:rPr lang="es-ES" sz="2400" dirty="0"/>
              <a:t>edad, </a:t>
            </a:r>
            <a:r>
              <a:rPr lang="es-ES" sz="2400" dirty="0" smtClean="0"/>
              <a:t>polifarmacia, hipotensión </a:t>
            </a:r>
            <a:r>
              <a:rPr lang="es-ES" sz="2400" dirty="0"/>
              <a:t>durante el ACV y la coexistencia de depresión. </a:t>
            </a:r>
            <a:endParaRPr lang="es-ES" sz="2400" dirty="0" smtClean="0"/>
          </a:p>
          <a:p>
            <a:pPr>
              <a:buFont typeface="Wingdings" panose="05000000000000000000" pitchFamily="2" charset="2"/>
              <a:buChar char="ü"/>
            </a:pPr>
            <a:r>
              <a:rPr lang="es-ES" sz="2400" dirty="0" smtClean="0"/>
              <a:t>La </a:t>
            </a:r>
            <a:r>
              <a:rPr lang="es-ES" sz="2400" dirty="0"/>
              <a:t>atrofia difusa de la sustancia gris tiene </a:t>
            </a:r>
            <a:r>
              <a:rPr lang="es-ES" sz="2400" dirty="0" smtClean="0"/>
              <a:t>un riesgo </a:t>
            </a:r>
            <a:r>
              <a:rPr lang="es-ES" sz="2400" dirty="0"/>
              <a:t>mayor de evolución al deterioro cognitivo frente a los infartos en zonas estratégicas o a </a:t>
            </a:r>
            <a:r>
              <a:rPr lang="es-ES" sz="2400" dirty="0" smtClean="0"/>
              <a:t>la enfermedad </a:t>
            </a:r>
            <a:r>
              <a:rPr lang="es-ES" sz="2400" dirty="0"/>
              <a:t>vascular subcortical. </a:t>
            </a:r>
            <a:endParaRPr lang="es-ES" sz="2400" dirty="0" smtClean="0"/>
          </a:p>
        </p:txBody>
      </p:sp>
    </p:spTree>
    <p:extLst>
      <p:ext uri="{BB962C8B-B14F-4D97-AF65-F5344CB8AC3E}">
        <p14:creationId xmlns:p14="http://schemas.microsoft.com/office/powerpoint/2010/main" val="400957796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80305" y="222630"/>
            <a:ext cx="11758410" cy="5972107"/>
          </a:xfrm>
        </p:spPr>
        <p:txBody>
          <a:bodyPr>
            <a:normAutofit lnSpcReduction="10000"/>
          </a:bodyPr>
          <a:lstStyle/>
          <a:p>
            <a:pPr marL="0" indent="0">
              <a:buNone/>
            </a:pPr>
            <a:r>
              <a:rPr lang="es-AR" sz="3500" u="sng" dirty="0" smtClean="0"/>
              <a:t>TRATAMIENTO</a:t>
            </a:r>
          </a:p>
          <a:p>
            <a:pPr marL="0" indent="0">
              <a:buNone/>
            </a:pPr>
            <a:r>
              <a:rPr lang="es-ES" sz="2400" dirty="0" smtClean="0"/>
              <a:t>Hasta </a:t>
            </a:r>
            <a:r>
              <a:rPr lang="es-ES" sz="2400" dirty="0"/>
              <a:t>el momento, no ha podido demostrarse la utilidad de ningún tratamiento específico para el </a:t>
            </a:r>
            <a:r>
              <a:rPr lang="es-ES" sz="2400" dirty="0" smtClean="0"/>
              <a:t>DCV.</a:t>
            </a:r>
          </a:p>
          <a:p>
            <a:pPr marL="0" indent="0">
              <a:buNone/>
            </a:pPr>
            <a:r>
              <a:rPr lang="es-ES" sz="2400" dirty="0"/>
              <a:t>El principal objetivo será prevenir la recaída de </a:t>
            </a:r>
            <a:r>
              <a:rPr lang="es-ES" sz="2400" dirty="0" smtClean="0"/>
              <a:t>eventos cerebrovasculares </a:t>
            </a:r>
            <a:r>
              <a:rPr lang="es-ES" sz="2400" dirty="0"/>
              <a:t>en pacientes que ya han sufrido un </a:t>
            </a:r>
            <a:r>
              <a:rPr lang="es-ES" sz="2400" dirty="0" smtClean="0"/>
              <a:t>ACV.</a:t>
            </a:r>
          </a:p>
          <a:p>
            <a:pPr>
              <a:buFont typeface="Wingdings" panose="05000000000000000000" pitchFamily="2" charset="2"/>
              <a:buChar char="q"/>
            </a:pPr>
            <a:r>
              <a:rPr lang="es-ES" sz="2400" u="sng" dirty="0"/>
              <a:t> Debe </a:t>
            </a:r>
            <a:r>
              <a:rPr lang="es-ES" sz="2400" u="sng" dirty="0" smtClean="0"/>
              <a:t>recomendarse:</a:t>
            </a:r>
          </a:p>
          <a:p>
            <a:pPr>
              <a:buFont typeface="Wingdings" panose="05000000000000000000" pitchFamily="2" charset="2"/>
              <a:buChar char="§"/>
            </a:pPr>
            <a:r>
              <a:rPr lang="es-ES" sz="2400" dirty="0" smtClean="0"/>
              <a:t>Controlar </a:t>
            </a:r>
            <a:r>
              <a:rPr lang="es-ES" sz="2400" dirty="0"/>
              <a:t>los niveles de glucosa y mantener la hemoglobina </a:t>
            </a:r>
            <a:r>
              <a:rPr lang="es-ES" sz="2400" dirty="0" err="1"/>
              <a:t>glicosxilada</a:t>
            </a:r>
            <a:r>
              <a:rPr lang="es-ES" sz="2400" dirty="0"/>
              <a:t> por debajo de 7 </a:t>
            </a:r>
            <a:r>
              <a:rPr lang="es-ES" sz="2400" dirty="0" err="1" smtClean="0"/>
              <a:t>enpacientes</a:t>
            </a:r>
            <a:r>
              <a:rPr lang="es-ES" sz="2400" dirty="0" smtClean="0"/>
              <a:t> </a:t>
            </a:r>
            <a:r>
              <a:rPr lang="es-ES" sz="2400" dirty="0"/>
              <a:t>con Diabetes Mellitus que han sufrido un AIT.</a:t>
            </a:r>
          </a:p>
          <a:p>
            <a:pPr>
              <a:buFont typeface="Wingdings" panose="05000000000000000000" pitchFamily="2" charset="2"/>
              <a:buChar char="§"/>
            </a:pPr>
            <a:r>
              <a:rPr lang="es-ES" sz="2400" dirty="0" smtClean="0"/>
              <a:t>Óptimo </a:t>
            </a:r>
            <a:r>
              <a:rPr lang="es-ES" sz="2400" dirty="0"/>
              <a:t>control de la HTA.</a:t>
            </a:r>
          </a:p>
          <a:p>
            <a:pPr>
              <a:buFont typeface="Wingdings" panose="05000000000000000000" pitchFamily="2" charset="2"/>
              <a:buChar char="§"/>
            </a:pPr>
            <a:r>
              <a:rPr lang="es-ES" sz="2400" dirty="0" smtClean="0"/>
              <a:t>Supresión </a:t>
            </a:r>
            <a:r>
              <a:rPr lang="es-ES" sz="2400" dirty="0"/>
              <a:t>del tabaco</a:t>
            </a:r>
            <a:r>
              <a:rPr lang="es-ES" sz="2400" dirty="0" smtClean="0"/>
              <a:t>.</a:t>
            </a:r>
          </a:p>
          <a:p>
            <a:pPr>
              <a:buFont typeface="Wingdings" panose="05000000000000000000" pitchFamily="2" charset="2"/>
              <a:buChar char="§"/>
            </a:pPr>
            <a:r>
              <a:rPr lang="es-ES" sz="2400" dirty="0" smtClean="0"/>
              <a:t>Reducir </a:t>
            </a:r>
            <a:r>
              <a:rPr lang="es-ES" sz="2400" dirty="0"/>
              <a:t>el consumo de alcohol.</a:t>
            </a:r>
          </a:p>
          <a:p>
            <a:pPr>
              <a:buFont typeface="Wingdings" panose="05000000000000000000" pitchFamily="2" charset="2"/>
              <a:buChar char="§"/>
            </a:pPr>
            <a:r>
              <a:rPr lang="es-ES" sz="2400" dirty="0" smtClean="0"/>
              <a:t>Mantener </a:t>
            </a:r>
            <a:r>
              <a:rPr lang="es-ES" sz="2400" dirty="0"/>
              <a:t>un peso adecuado y realizar ejercicio físico moderado o intenso según las </a:t>
            </a:r>
            <a:r>
              <a:rPr lang="es-ES" sz="2400" dirty="0" smtClean="0"/>
              <a:t>capacidades físicas </a:t>
            </a:r>
            <a:r>
              <a:rPr lang="es-ES" sz="2400" dirty="0"/>
              <a:t>de los pacientes al menos durante 30 minutos la mayoría de los días de la semana.</a:t>
            </a:r>
          </a:p>
          <a:p>
            <a:pPr marL="0" indent="0">
              <a:buNone/>
            </a:pPr>
            <a:endParaRPr lang="es-ES" sz="2400" dirty="0" smtClean="0"/>
          </a:p>
          <a:p>
            <a:pPr marL="0" indent="0">
              <a:buNone/>
            </a:pPr>
            <a:endParaRPr lang="es-ES" sz="2400" dirty="0"/>
          </a:p>
          <a:p>
            <a:pPr marL="0" indent="0">
              <a:buNone/>
            </a:pPr>
            <a:endParaRPr lang="es-ES" sz="2400" dirty="0" smtClean="0"/>
          </a:p>
        </p:txBody>
      </p:sp>
    </p:spTree>
    <p:extLst>
      <p:ext uri="{BB962C8B-B14F-4D97-AF65-F5344CB8AC3E}">
        <p14:creationId xmlns:p14="http://schemas.microsoft.com/office/powerpoint/2010/main" val="185387738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206061" y="312782"/>
            <a:ext cx="11423561" cy="5946349"/>
          </a:xfrm>
        </p:spPr>
        <p:txBody>
          <a:bodyPr>
            <a:normAutofit/>
          </a:bodyPr>
          <a:lstStyle/>
          <a:p>
            <a:pPr>
              <a:buFont typeface="Wingdings" panose="05000000000000000000" pitchFamily="2" charset="2"/>
              <a:buChar char="q"/>
            </a:pPr>
            <a:r>
              <a:rPr lang="es-ES" sz="2400" u="sng" dirty="0" smtClean="0"/>
              <a:t>Fármacos para controlar los síntomas de la demencia</a:t>
            </a:r>
            <a:r>
              <a:rPr lang="es-ES" sz="2400" b="1" u="sng" dirty="0" smtClean="0"/>
              <a:t>:</a:t>
            </a:r>
          </a:p>
          <a:p>
            <a:pPr>
              <a:buFont typeface="Wingdings" panose="05000000000000000000" pitchFamily="2" charset="2"/>
              <a:buChar char="§"/>
            </a:pPr>
            <a:r>
              <a:rPr lang="es-ES" sz="2400" b="1" dirty="0" smtClean="0"/>
              <a:t>Inhibidores </a:t>
            </a:r>
            <a:r>
              <a:rPr lang="es-ES" sz="2400" b="1" dirty="0"/>
              <a:t>de la acetilcolinesterasa (IACC):</a:t>
            </a:r>
            <a:r>
              <a:rPr lang="es-ES" sz="2400" dirty="0"/>
              <a:t> los IACC en pacientes con DCV leve o </a:t>
            </a:r>
            <a:r>
              <a:rPr lang="es-ES" sz="2400" dirty="0" smtClean="0"/>
              <a:t>moderado, han </a:t>
            </a:r>
            <a:r>
              <a:rPr lang="es-ES" sz="2400" dirty="0"/>
              <a:t>demostrado una escasa mejoría de significado clínico incierto. </a:t>
            </a:r>
            <a:endParaRPr lang="es-ES" sz="2400" dirty="0" smtClean="0"/>
          </a:p>
        </p:txBody>
      </p:sp>
    </p:spTree>
    <p:extLst>
      <p:ext uri="{BB962C8B-B14F-4D97-AF65-F5344CB8AC3E}">
        <p14:creationId xmlns:p14="http://schemas.microsoft.com/office/powerpoint/2010/main" val="137772464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b="1" dirty="0" smtClean="0"/>
              <a:t>DETERIORO COGNITIVO LEVE</a:t>
            </a:r>
            <a:endParaRPr lang="es-ES" b="1" dirty="0"/>
          </a:p>
        </p:txBody>
      </p:sp>
      <p:sp>
        <p:nvSpPr>
          <p:cNvPr id="3" name="Marcador de contenido 2"/>
          <p:cNvSpPr>
            <a:spLocks noGrp="1"/>
          </p:cNvSpPr>
          <p:nvPr>
            <p:ph idx="1"/>
          </p:nvPr>
        </p:nvSpPr>
        <p:spPr>
          <a:xfrm>
            <a:off x="221516" y="1858613"/>
            <a:ext cx="11970484" cy="4439156"/>
          </a:xfrm>
        </p:spPr>
        <p:txBody>
          <a:bodyPr>
            <a:normAutofit/>
          </a:bodyPr>
          <a:lstStyle/>
          <a:p>
            <a:pPr>
              <a:buFont typeface="Wingdings" panose="05000000000000000000" pitchFamily="2" charset="2"/>
              <a:buChar char="v"/>
            </a:pPr>
            <a:r>
              <a:rPr lang="es-ES" sz="2400" dirty="0"/>
              <a:t> C</a:t>
            </a:r>
            <a:r>
              <a:rPr lang="es-ES" sz="2400" dirty="0" smtClean="0"/>
              <a:t>orresponde </a:t>
            </a:r>
            <a:r>
              <a:rPr lang="es-ES" sz="2400" dirty="0"/>
              <a:t>a un estadio intermedio entre el estado cognitivo </a:t>
            </a:r>
            <a:r>
              <a:rPr lang="es-ES" sz="2400" dirty="0" smtClean="0"/>
              <a:t>normal </a:t>
            </a:r>
            <a:r>
              <a:rPr lang="es-ES" sz="2400" dirty="0"/>
              <a:t>y </a:t>
            </a:r>
            <a:r>
              <a:rPr lang="es-ES" sz="2400" dirty="0" smtClean="0"/>
              <a:t>la demencia.</a:t>
            </a:r>
          </a:p>
          <a:p>
            <a:pPr>
              <a:buFont typeface="Wingdings" panose="05000000000000000000" pitchFamily="2" charset="2"/>
              <a:buChar char="v"/>
            </a:pPr>
            <a:r>
              <a:rPr lang="es-ES" sz="2400" dirty="0" smtClean="0"/>
              <a:t>Supone </a:t>
            </a:r>
            <a:r>
              <a:rPr lang="es-ES" sz="2400" dirty="0"/>
              <a:t>una condición distinta al </a:t>
            </a:r>
            <a:r>
              <a:rPr lang="es-ES" sz="2400" i="1" dirty="0" smtClean="0"/>
              <a:t>DETERIORO PROGRESIVO NORMAL </a:t>
            </a:r>
            <a:r>
              <a:rPr lang="es-ES" sz="2400" dirty="0" smtClean="0"/>
              <a:t>del envejecimiento </a:t>
            </a:r>
            <a:r>
              <a:rPr lang="es-ES" sz="2400" dirty="0"/>
              <a:t>que se considera una pérdida similar al de otras personas de la misma edad y </a:t>
            </a:r>
            <a:r>
              <a:rPr lang="es-ES" sz="2400" dirty="0" smtClean="0"/>
              <a:t>debe cumplir </a:t>
            </a:r>
            <a:r>
              <a:rPr lang="es-ES" sz="2400" dirty="0"/>
              <a:t>los siguientes </a:t>
            </a:r>
            <a:r>
              <a:rPr lang="es-ES" sz="2400" dirty="0" smtClean="0"/>
              <a:t>criterios:</a:t>
            </a:r>
          </a:p>
          <a:p>
            <a:pPr marL="0" indent="0">
              <a:buNone/>
            </a:pPr>
            <a:r>
              <a:rPr lang="es-ES" sz="2400" dirty="0" smtClean="0"/>
              <a:t>                               * Cambio </a:t>
            </a:r>
            <a:r>
              <a:rPr lang="es-ES" sz="2400" dirty="0"/>
              <a:t>en el estado cognitivo con respecto a su situación previa objetivado por el paciente, </a:t>
            </a:r>
            <a:r>
              <a:rPr lang="es-ES" sz="2400" dirty="0" smtClean="0"/>
              <a:t>persona conocedora </a:t>
            </a:r>
            <a:r>
              <a:rPr lang="es-ES" sz="2400" dirty="0"/>
              <a:t>o la observación del </a:t>
            </a:r>
            <a:r>
              <a:rPr lang="es-ES" sz="2400" dirty="0" smtClean="0"/>
              <a:t>clínico</a:t>
            </a:r>
            <a:r>
              <a:rPr lang="es-ES" dirty="0" smtClean="0"/>
              <a:t>.</a:t>
            </a:r>
            <a:endParaRPr lang="es-ES" sz="2400" dirty="0" smtClean="0"/>
          </a:p>
          <a:p>
            <a:pPr marL="0" indent="0">
              <a:buNone/>
            </a:pPr>
            <a:r>
              <a:rPr lang="es-AR" sz="2400" dirty="0"/>
              <a:t> </a:t>
            </a:r>
            <a:r>
              <a:rPr lang="es-AR" sz="2400" dirty="0" smtClean="0"/>
              <a:t>                              * </a:t>
            </a:r>
            <a:r>
              <a:rPr lang="es-ES" sz="2400" dirty="0"/>
              <a:t>Deterioro en al menos una de las áreas de conocimiento (memoria, función ejecutiva, atención, lenguaje o habilidades </a:t>
            </a:r>
            <a:r>
              <a:rPr lang="es-ES" sz="2400" dirty="0" err="1"/>
              <a:t>visoespaciales</a:t>
            </a:r>
            <a:r>
              <a:rPr lang="es-ES" sz="2400" dirty="0"/>
              <a:t>) para lo que corresponde a su edad y nivel educacional.</a:t>
            </a:r>
          </a:p>
          <a:p>
            <a:pPr marL="0" indent="0">
              <a:buNone/>
            </a:pPr>
            <a:endParaRPr lang="es-ES" sz="2400" dirty="0" smtClean="0"/>
          </a:p>
        </p:txBody>
      </p:sp>
    </p:spTree>
    <p:extLst>
      <p:ext uri="{BB962C8B-B14F-4D97-AF65-F5344CB8AC3E}">
        <p14:creationId xmlns:p14="http://schemas.microsoft.com/office/powerpoint/2010/main" val="318912576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b="1" dirty="0" smtClean="0"/>
              <a:t>DETERIORO COGNITIVO LEVE</a:t>
            </a:r>
            <a:endParaRPr lang="es-ES" b="1" dirty="0"/>
          </a:p>
        </p:txBody>
      </p:sp>
      <p:sp>
        <p:nvSpPr>
          <p:cNvPr id="3" name="Marcador de contenido 2"/>
          <p:cNvSpPr>
            <a:spLocks noGrp="1"/>
          </p:cNvSpPr>
          <p:nvPr>
            <p:ph idx="1"/>
          </p:nvPr>
        </p:nvSpPr>
        <p:spPr>
          <a:xfrm>
            <a:off x="221516" y="1858613"/>
            <a:ext cx="11970484" cy="4439156"/>
          </a:xfrm>
        </p:spPr>
        <p:txBody>
          <a:bodyPr>
            <a:normAutofit/>
          </a:bodyPr>
          <a:lstStyle/>
          <a:p>
            <a:pPr marL="0" indent="0">
              <a:buNone/>
            </a:pPr>
            <a:r>
              <a:rPr lang="es-ES" dirty="0" smtClean="0"/>
              <a:t>                          </a:t>
            </a:r>
            <a:r>
              <a:rPr lang="es-ES" sz="2400" dirty="0" smtClean="0"/>
              <a:t>*Conservación </a:t>
            </a:r>
            <a:r>
              <a:rPr lang="es-ES" sz="2400" dirty="0"/>
              <a:t>de la función cognitiva general (funciones mentales que intervienen en el proceso </a:t>
            </a:r>
            <a:r>
              <a:rPr lang="es-ES" sz="2400" dirty="0" smtClean="0"/>
              <a:t>de la </a:t>
            </a:r>
            <a:r>
              <a:rPr lang="es-ES" sz="2400" dirty="0"/>
              <a:t>toma de decisiones, organización de ideas, pensamiento abstracto, planificación y realización </a:t>
            </a:r>
            <a:r>
              <a:rPr lang="es-ES" sz="2400" dirty="0" smtClean="0"/>
              <a:t>de planes). </a:t>
            </a:r>
          </a:p>
          <a:p>
            <a:pPr marL="0" indent="0">
              <a:buNone/>
            </a:pPr>
            <a:r>
              <a:rPr lang="es-ES" sz="2400" dirty="0"/>
              <a:t> </a:t>
            </a:r>
            <a:r>
              <a:rPr lang="es-ES" sz="2400" dirty="0" smtClean="0"/>
              <a:t>                    * Actividades </a:t>
            </a:r>
            <a:r>
              <a:rPr lang="es-ES" sz="2400" dirty="0"/>
              <a:t>de la vida diaria </a:t>
            </a:r>
            <a:r>
              <a:rPr lang="es-ES" sz="2400" dirty="0" smtClean="0"/>
              <a:t>intactas.</a:t>
            </a:r>
          </a:p>
          <a:p>
            <a:pPr marL="0" indent="0">
              <a:buNone/>
            </a:pPr>
            <a:r>
              <a:rPr lang="es-ES" sz="2400" dirty="0"/>
              <a:t> </a:t>
            </a:r>
            <a:r>
              <a:rPr lang="es-ES" sz="2400" dirty="0" smtClean="0"/>
              <a:t>                    *Ausencia </a:t>
            </a:r>
            <a:r>
              <a:rPr lang="es-ES" sz="2400" dirty="0"/>
              <a:t>de demencia (deterioro de memoria con afectación al menos de otra área </a:t>
            </a:r>
            <a:r>
              <a:rPr lang="es-ES" sz="2400" dirty="0" smtClean="0"/>
              <a:t>del conocimiento con </a:t>
            </a:r>
            <a:r>
              <a:rPr lang="es-ES" sz="2400" dirty="0"/>
              <a:t>respecto al nivel previo y que interfiere en las actividades de la vida diaria).</a:t>
            </a:r>
          </a:p>
        </p:txBody>
      </p:sp>
    </p:spTree>
    <p:extLst>
      <p:ext uri="{BB962C8B-B14F-4D97-AF65-F5344CB8AC3E}">
        <p14:creationId xmlns:p14="http://schemas.microsoft.com/office/powerpoint/2010/main" val="26662424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479192" y="1417637"/>
            <a:ext cx="10058400" cy="4022725"/>
          </a:xfrm>
        </p:spPr>
        <p:txBody>
          <a:bodyPr>
            <a:normAutofit/>
          </a:bodyPr>
          <a:lstStyle/>
          <a:p>
            <a:pPr marL="0" indent="0">
              <a:buNone/>
            </a:pPr>
            <a:endParaRPr lang="es-ES" dirty="0" smtClean="0"/>
          </a:p>
          <a:p>
            <a:pPr>
              <a:buFont typeface="Wingdings" panose="05000000000000000000" pitchFamily="2" charset="2"/>
              <a:buChar char="v"/>
            </a:pPr>
            <a:r>
              <a:rPr lang="es-ES" b="1" u="sng" dirty="0"/>
              <a:t>Tipo amnésico:</a:t>
            </a:r>
            <a:r>
              <a:rPr lang="es-ES" dirty="0"/>
              <a:t> afecta de forma característica al área de la memoria, sobre todo la </a:t>
            </a:r>
            <a:r>
              <a:rPr lang="es-ES" dirty="0" smtClean="0"/>
              <a:t>episódica (capacidad </a:t>
            </a:r>
            <a:r>
              <a:rPr lang="es-ES" dirty="0"/>
              <a:t>para aprender y retener información nueva). Es la más frecuente y la que de forma </a:t>
            </a:r>
            <a:r>
              <a:rPr lang="es-ES" dirty="0" smtClean="0"/>
              <a:t>más habitual </a:t>
            </a:r>
            <a:r>
              <a:rPr lang="es-ES" dirty="0"/>
              <a:t>evoluciona a enfermedad de Alzheimer (EA). En ocasiones también pueden alterarse </a:t>
            </a:r>
            <a:r>
              <a:rPr lang="es-ES" dirty="0" smtClean="0"/>
              <a:t>otras áreas </a:t>
            </a:r>
            <a:r>
              <a:rPr lang="es-ES" dirty="0"/>
              <a:t>cognitivas: DCL tipo amnésico de múltiples dominios.</a:t>
            </a:r>
          </a:p>
          <a:p>
            <a:pPr>
              <a:buFont typeface="Wingdings" panose="05000000000000000000" pitchFamily="2" charset="2"/>
              <a:buChar char="v"/>
            </a:pPr>
            <a:r>
              <a:rPr lang="es-ES" b="1" u="sng" dirty="0" smtClean="0"/>
              <a:t>Tipo </a:t>
            </a:r>
            <a:r>
              <a:rPr lang="es-ES" b="1" u="sng" dirty="0"/>
              <a:t>no amnésico:</a:t>
            </a:r>
            <a:r>
              <a:rPr lang="es-ES" dirty="0"/>
              <a:t> predomina el deterioro en cualquiera de las otras zonas cognitivas más que </a:t>
            </a:r>
            <a:r>
              <a:rPr lang="es-ES" dirty="0" smtClean="0"/>
              <a:t>en la </a:t>
            </a:r>
            <a:r>
              <a:rPr lang="es-ES" dirty="0"/>
              <a:t>memoria, de forma aislada o de varias a la vez (DCL tipo no amnésico de múltiples dominios). </a:t>
            </a:r>
            <a:r>
              <a:rPr lang="es-ES" dirty="0" smtClean="0"/>
              <a:t>En estos </a:t>
            </a:r>
            <a:r>
              <a:rPr lang="es-ES" dirty="0"/>
              <a:t>casos la evolución puede ser a otras formas de demencia en función del área </a:t>
            </a:r>
            <a:r>
              <a:rPr lang="es-ES" dirty="0" smtClean="0"/>
              <a:t>más afectada</a:t>
            </a:r>
            <a:r>
              <a:rPr lang="es-ES" dirty="0"/>
              <a:t>: demencia </a:t>
            </a:r>
            <a:r>
              <a:rPr lang="es-ES" dirty="0" err="1" smtClean="0"/>
              <a:t>frontotemporal</a:t>
            </a:r>
            <a:r>
              <a:rPr lang="es-ES" dirty="0"/>
              <a:t>, afasia progresiva primaria o demencia por cuerpos de </a:t>
            </a:r>
            <a:r>
              <a:rPr lang="es-ES" dirty="0" err="1"/>
              <a:t>Lewy</a:t>
            </a:r>
            <a:r>
              <a:rPr lang="es-ES" dirty="0" smtClean="0"/>
              <a:t>.</a:t>
            </a:r>
          </a:p>
          <a:p>
            <a:pPr marL="0" indent="0">
              <a:buNone/>
            </a:pPr>
            <a:endParaRPr lang="es-ES" dirty="0"/>
          </a:p>
        </p:txBody>
      </p:sp>
      <p:sp>
        <p:nvSpPr>
          <p:cNvPr id="4" name="Rectángulo 3"/>
          <p:cNvSpPr/>
          <p:nvPr/>
        </p:nvSpPr>
        <p:spPr>
          <a:xfrm>
            <a:off x="479192" y="467695"/>
            <a:ext cx="4713919" cy="584775"/>
          </a:xfrm>
          <a:prstGeom prst="rect">
            <a:avLst/>
          </a:prstGeom>
        </p:spPr>
        <p:txBody>
          <a:bodyPr wrap="none">
            <a:spAutoFit/>
          </a:bodyPr>
          <a:lstStyle/>
          <a:p>
            <a:r>
              <a:rPr lang="es-ES" sz="3200" b="1" u="sng" dirty="0" smtClean="0"/>
              <a:t>El DCL se ha clasificado en:</a:t>
            </a:r>
            <a:endParaRPr lang="es-ES" sz="3200" b="1" u="sng" dirty="0"/>
          </a:p>
        </p:txBody>
      </p:sp>
    </p:spTree>
    <p:extLst>
      <p:ext uri="{BB962C8B-B14F-4D97-AF65-F5344CB8AC3E}">
        <p14:creationId xmlns:p14="http://schemas.microsoft.com/office/powerpoint/2010/main" val="344617685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80304" y="299904"/>
            <a:ext cx="11822806" cy="5984986"/>
          </a:xfrm>
        </p:spPr>
        <p:txBody>
          <a:bodyPr>
            <a:normAutofit/>
          </a:bodyPr>
          <a:lstStyle/>
          <a:p>
            <a:pPr marL="0" indent="0">
              <a:buNone/>
            </a:pPr>
            <a:r>
              <a:rPr lang="es-AR" sz="3200" u="sng" dirty="0" smtClean="0"/>
              <a:t>MANIFESTACIONES CLÍNICAS:</a:t>
            </a:r>
          </a:p>
          <a:p>
            <a:pPr>
              <a:buFont typeface="Wingdings" panose="05000000000000000000" pitchFamily="2" charset="2"/>
              <a:buChar char="§"/>
            </a:pPr>
            <a:r>
              <a:rPr lang="es-ES" sz="2400" dirty="0" smtClean="0"/>
              <a:t>Los </a:t>
            </a:r>
            <a:r>
              <a:rPr lang="es-ES" sz="2400" dirty="0"/>
              <a:t>pacientes con DCL y sobre todo los del grupo amnésico, presentan como queja principal la pérdida </a:t>
            </a:r>
            <a:r>
              <a:rPr lang="es-ES" sz="2400" dirty="0" smtClean="0"/>
              <a:t>de memoria</a:t>
            </a:r>
            <a:r>
              <a:rPr lang="es-ES" sz="2400" dirty="0"/>
              <a:t>. </a:t>
            </a:r>
            <a:endParaRPr lang="es-ES" sz="2400" dirty="0" smtClean="0"/>
          </a:p>
          <a:p>
            <a:pPr>
              <a:buFont typeface="Wingdings" panose="05000000000000000000" pitchFamily="2" charset="2"/>
              <a:buChar char="§"/>
            </a:pPr>
            <a:r>
              <a:rPr lang="es-ES" sz="2400" dirty="0" smtClean="0"/>
              <a:t>Los </a:t>
            </a:r>
            <a:r>
              <a:rPr lang="es-ES" sz="2400" dirty="0"/>
              <a:t>convivientes suelen percibirla de forma más precisa. Se manifiesta con olvidos </a:t>
            </a:r>
            <a:r>
              <a:rPr lang="es-ES" sz="2400" dirty="0" smtClean="0"/>
              <a:t>de conversaciones </a:t>
            </a:r>
            <a:r>
              <a:rPr lang="es-ES" sz="2400" dirty="0"/>
              <a:t>telefónicas, citas o encuentros y a diferencia de los pacientes con demencia, los </a:t>
            </a:r>
            <a:r>
              <a:rPr lang="es-ES" sz="2400" dirty="0" smtClean="0"/>
              <a:t>déficits funcionales </a:t>
            </a:r>
            <a:r>
              <a:rPr lang="es-ES" sz="2400" dirty="0"/>
              <a:t>para desenvolverse en las actividades de la vida diaria (pagar recibos y cuentas, preparar </a:t>
            </a:r>
            <a:r>
              <a:rPr lang="es-ES" sz="2400" dirty="0" smtClean="0"/>
              <a:t>la comida </a:t>
            </a:r>
            <a:r>
              <a:rPr lang="es-ES" sz="2400" dirty="0"/>
              <a:t>o ir a comprar) suelen ser muy leves o están </a:t>
            </a:r>
            <a:r>
              <a:rPr lang="es-ES" sz="2400" dirty="0" smtClean="0"/>
              <a:t>ausentes.</a:t>
            </a:r>
          </a:p>
          <a:p>
            <a:pPr>
              <a:buFont typeface="Wingdings" panose="05000000000000000000" pitchFamily="2" charset="2"/>
              <a:buChar char="§"/>
            </a:pPr>
            <a:r>
              <a:rPr lang="es-ES" sz="2400" dirty="0" smtClean="0"/>
              <a:t>Al </a:t>
            </a:r>
            <a:r>
              <a:rPr lang="es-ES" sz="2400" dirty="0"/>
              <a:t>igual que en la demencia, existen con frecuencia síntomas de alteración de la </a:t>
            </a:r>
            <a:r>
              <a:rPr lang="es-ES" sz="2400" dirty="0" smtClean="0"/>
              <a:t>conducta,  en algunos </a:t>
            </a:r>
            <a:r>
              <a:rPr lang="es-ES" sz="2400" dirty="0"/>
              <a:t>estudios éstos se han podido relacionar con una afectación mayor del </a:t>
            </a:r>
            <a:r>
              <a:rPr lang="es-ES" sz="2400" dirty="0" smtClean="0"/>
              <a:t>deterioro cognitivo. </a:t>
            </a:r>
          </a:p>
          <a:p>
            <a:pPr>
              <a:buFont typeface="Wingdings" panose="05000000000000000000" pitchFamily="2" charset="2"/>
              <a:buChar char="§"/>
            </a:pPr>
            <a:r>
              <a:rPr lang="es-ES" sz="2400" dirty="0" smtClean="0"/>
              <a:t>La </a:t>
            </a:r>
            <a:r>
              <a:rPr lang="es-ES" sz="2400" dirty="0"/>
              <a:t>presencia de depresión es muy frecuente, puede alcanzar hasta el </a:t>
            </a:r>
            <a:r>
              <a:rPr lang="es-ES" sz="2400" dirty="0" smtClean="0"/>
              <a:t>60% en </a:t>
            </a:r>
            <a:r>
              <a:rPr lang="es-ES" sz="2400" dirty="0"/>
              <a:t>estos pacientes y a diferencia de los que </a:t>
            </a:r>
            <a:r>
              <a:rPr lang="es-ES" sz="2400" dirty="0" smtClean="0"/>
              <a:t>tienen demencia</a:t>
            </a:r>
            <a:r>
              <a:rPr lang="es-ES" sz="2400" dirty="0"/>
              <a:t>, predomina la irritabilidad y la ansiedad </a:t>
            </a:r>
            <a:r>
              <a:rPr lang="es-ES" sz="2400" dirty="0" smtClean="0"/>
              <a:t>más que </a:t>
            </a:r>
            <a:r>
              <a:rPr lang="es-ES" sz="2400" dirty="0"/>
              <a:t>los cambios de </a:t>
            </a:r>
            <a:r>
              <a:rPr lang="es-ES" sz="2400" dirty="0" smtClean="0"/>
              <a:t>humor.</a:t>
            </a:r>
            <a:endParaRPr lang="es-AR" sz="1200" dirty="0"/>
          </a:p>
        </p:txBody>
      </p:sp>
    </p:spTree>
    <p:extLst>
      <p:ext uri="{BB962C8B-B14F-4D97-AF65-F5344CB8AC3E}">
        <p14:creationId xmlns:p14="http://schemas.microsoft.com/office/powerpoint/2010/main" val="121605463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80304" y="299904"/>
            <a:ext cx="11822806" cy="5984986"/>
          </a:xfrm>
        </p:spPr>
        <p:txBody>
          <a:bodyPr>
            <a:normAutofit/>
          </a:bodyPr>
          <a:lstStyle/>
          <a:p>
            <a:pPr marL="0" indent="0">
              <a:buNone/>
            </a:pPr>
            <a:r>
              <a:rPr lang="es-AR" sz="3200" u="sng" dirty="0" smtClean="0"/>
              <a:t>¿CÓMO SE DIAGNOSTICA?</a:t>
            </a:r>
          </a:p>
          <a:p>
            <a:pPr marL="0" indent="0">
              <a:buNone/>
            </a:pPr>
            <a:r>
              <a:rPr lang="es-ES" sz="2600" dirty="0" smtClean="0"/>
              <a:t>Con </a:t>
            </a:r>
            <a:r>
              <a:rPr lang="es-ES" sz="2600" dirty="0"/>
              <a:t>frecuencia el diagnóstico precoz del DCL no es fácil</a:t>
            </a:r>
            <a:r>
              <a:rPr lang="es-ES" sz="2600" dirty="0" smtClean="0"/>
              <a:t>.</a:t>
            </a:r>
          </a:p>
          <a:p>
            <a:pPr marL="0" indent="0">
              <a:buNone/>
            </a:pPr>
            <a:r>
              <a:rPr lang="es-ES" sz="2600" dirty="0" smtClean="0"/>
              <a:t> </a:t>
            </a:r>
            <a:r>
              <a:rPr lang="es-ES" sz="2600" dirty="0"/>
              <a:t>El principal objetivo ante su sospecha clínica </a:t>
            </a:r>
            <a:r>
              <a:rPr lang="es-ES" sz="2600" dirty="0" smtClean="0"/>
              <a:t>en las </a:t>
            </a:r>
            <a:r>
              <a:rPr lang="es-ES" sz="2600" dirty="0"/>
              <a:t>consultas de atención primaria (AP) será descartar las causas tratables, establecer el nivel </a:t>
            </a:r>
            <a:r>
              <a:rPr lang="es-ES" sz="2600" dirty="0" smtClean="0"/>
              <a:t>de deterioro </a:t>
            </a:r>
            <a:r>
              <a:rPr lang="es-ES" sz="2600" dirty="0"/>
              <a:t>y planificar su seguimiento. </a:t>
            </a:r>
            <a:endParaRPr lang="es-ES" sz="2600" dirty="0" smtClean="0"/>
          </a:p>
          <a:p>
            <a:pPr>
              <a:buFont typeface="Wingdings" panose="05000000000000000000" pitchFamily="2" charset="2"/>
              <a:buChar char="q"/>
            </a:pPr>
            <a:r>
              <a:rPr lang="es-ES" sz="2600" u="sng" dirty="0" smtClean="0"/>
              <a:t>Para </a:t>
            </a:r>
            <a:r>
              <a:rPr lang="es-ES" sz="2600" u="sng" dirty="0"/>
              <a:t>ello se recomienda </a:t>
            </a:r>
            <a:r>
              <a:rPr lang="es-ES" sz="2600" u="sng" dirty="0" smtClean="0"/>
              <a:t>realizar:</a:t>
            </a:r>
          </a:p>
          <a:p>
            <a:pPr>
              <a:buFont typeface="Wingdings" panose="05000000000000000000" pitchFamily="2" charset="2"/>
              <a:buChar char="ü"/>
            </a:pPr>
            <a:r>
              <a:rPr lang="es-ES" sz="2600" dirty="0"/>
              <a:t>Anamnesis del paciente centrada en antecedentes familiares de demencia, forma de inicio, </a:t>
            </a:r>
            <a:r>
              <a:rPr lang="es-ES" sz="2600" dirty="0" smtClean="0"/>
              <a:t>consumo de </a:t>
            </a:r>
            <a:r>
              <a:rPr lang="es-ES" sz="2600" dirty="0"/>
              <a:t>fármacos, historia previa de traumatismo y presencia o no de factores de riesgo cardiovascular.</a:t>
            </a:r>
          </a:p>
          <a:p>
            <a:pPr>
              <a:buFont typeface="Wingdings" panose="05000000000000000000" pitchFamily="2" charset="2"/>
              <a:buChar char="ü"/>
            </a:pPr>
            <a:r>
              <a:rPr lang="es-ES" sz="2600" dirty="0" smtClean="0"/>
              <a:t>Entrevista </a:t>
            </a:r>
            <a:r>
              <a:rPr lang="es-ES" sz="2600" dirty="0"/>
              <a:t>con el familiar o el cuidador, en la que debe verificarse un cambio significativo de </a:t>
            </a:r>
            <a:r>
              <a:rPr lang="es-ES" sz="2600" dirty="0" smtClean="0"/>
              <a:t>pérdida de </a:t>
            </a:r>
            <a:r>
              <a:rPr lang="es-ES" sz="2600" dirty="0"/>
              <a:t>memoria en relación a su situación previa.</a:t>
            </a:r>
            <a:endParaRPr lang="es-AR" sz="2600" dirty="0"/>
          </a:p>
        </p:txBody>
      </p:sp>
    </p:spTree>
    <p:extLst>
      <p:ext uri="{BB962C8B-B14F-4D97-AF65-F5344CB8AC3E}">
        <p14:creationId xmlns:p14="http://schemas.microsoft.com/office/powerpoint/2010/main" val="2931114346"/>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28788" y="274145"/>
            <a:ext cx="12063211" cy="6049381"/>
          </a:xfrm>
        </p:spPr>
        <p:txBody>
          <a:bodyPr>
            <a:normAutofit/>
          </a:bodyPr>
          <a:lstStyle/>
          <a:p>
            <a:pPr marL="0" indent="0">
              <a:buNone/>
            </a:pPr>
            <a:r>
              <a:rPr lang="es-AR" sz="3200" u="sng" dirty="0" smtClean="0"/>
              <a:t>MANIFESTACIONES CLÍNICAS:</a:t>
            </a:r>
          </a:p>
          <a:p>
            <a:pPr>
              <a:buFont typeface="Wingdings" panose="05000000000000000000" pitchFamily="2" charset="2"/>
              <a:buChar char="ü"/>
            </a:pPr>
            <a:r>
              <a:rPr lang="es-ES" sz="2400" dirty="0"/>
              <a:t>Exploración física más centrada en el área neurológica.</a:t>
            </a:r>
          </a:p>
          <a:p>
            <a:pPr>
              <a:buFont typeface="Wingdings" panose="05000000000000000000" pitchFamily="2" charset="2"/>
              <a:buChar char="ü"/>
            </a:pPr>
            <a:r>
              <a:rPr lang="es-ES" sz="2400" dirty="0" smtClean="0"/>
              <a:t>Al </a:t>
            </a:r>
            <a:r>
              <a:rPr lang="es-ES" sz="2400" dirty="0"/>
              <a:t>igual que en pacientes con demencia, se recomienda realizar un hemograma, determinación </a:t>
            </a:r>
            <a:r>
              <a:rPr lang="es-ES" sz="2400" dirty="0" smtClean="0"/>
              <a:t>de sodio</a:t>
            </a:r>
            <a:r>
              <a:rPr lang="es-ES" sz="2400" dirty="0"/>
              <a:t>, potasio, calcio, glucosa, función renal y hepática, hormonas tiroideas, niveles de vitamina </a:t>
            </a:r>
            <a:r>
              <a:rPr lang="es-ES" sz="2400" dirty="0" smtClean="0"/>
              <a:t>B12 y </a:t>
            </a:r>
            <a:r>
              <a:rPr lang="es-ES" sz="2400" dirty="0"/>
              <a:t>ácido fólico para descartar enfermedades que cursan con pérdida de memoria (</a:t>
            </a:r>
            <a:r>
              <a:rPr lang="es-ES" sz="2400" dirty="0" err="1" smtClean="0"/>
              <a:t>hipernatremia</a:t>
            </a:r>
            <a:r>
              <a:rPr lang="es-ES" sz="2400" dirty="0" smtClean="0"/>
              <a:t>, hipoglucemia</a:t>
            </a:r>
            <a:r>
              <a:rPr lang="es-ES" sz="2400" dirty="0"/>
              <a:t>, hipercalcemia, hipotiroidismo, insuficiencia renal y hepática, déficit de vitaminas B12 </a:t>
            </a:r>
            <a:r>
              <a:rPr lang="es-ES" sz="2400" dirty="0" err="1" smtClean="0"/>
              <a:t>ó</a:t>
            </a:r>
            <a:r>
              <a:rPr lang="es-ES" sz="2400" dirty="0" smtClean="0"/>
              <a:t> de </a:t>
            </a:r>
            <a:r>
              <a:rPr lang="es-ES" sz="2400" dirty="0"/>
              <a:t>ácido fólico). No se recomienda realizar de forma sistemática la serología de sífilis ni de VIH.</a:t>
            </a:r>
          </a:p>
          <a:p>
            <a:pPr>
              <a:buFont typeface="Wingdings" panose="05000000000000000000" pitchFamily="2" charset="2"/>
              <a:buChar char="ü"/>
            </a:pPr>
            <a:r>
              <a:rPr lang="es-ES" sz="2400" dirty="0" smtClean="0"/>
              <a:t>Estudios </a:t>
            </a:r>
            <a:r>
              <a:rPr lang="es-ES" sz="2400" dirty="0"/>
              <a:t>de la función cognitiva con los test breves cognitivos, que aunque son menos sensibles </a:t>
            </a:r>
            <a:r>
              <a:rPr lang="es-ES" sz="2400" dirty="0" smtClean="0"/>
              <a:t>y específicos </a:t>
            </a:r>
            <a:r>
              <a:rPr lang="es-ES" sz="2400" dirty="0"/>
              <a:t>que los de evaluación neuropsicológica completa, son más rápidos y accesibles en AP</a:t>
            </a:r>
            <a:r>
              <a:rPr lang="es-ES" sz="2400" dirty="0" smtClean="0"/>
              <a:t>.</a:t>
            </a:r>
          </a:p>
        </p:txBody>
      </p:sp>
    </p:spTree>
    <p:extLst>
      <p:ext uri="{BB962C8B-B14F-4D97-AF65-F5344CB8AC3E}">
        <p14:creationId xmlns:p14="http://schemas.microsoft.com/office/powerpoint/2010/main" val="11636848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b="1" dirty="0" smtClean="0"/>
              <a:t>DEMENCIA POR CUERPOS DE LEWY (DL)</a:t>
            </a:r>
            <a:endParaRPr lang="es-ES" b="1" dirty="0"/>
          </a:p>
        </p:txBody>
      </p:sp>
      <p:sp>
        <p:nvSpPr>
          <p:cNvPr id="3" name="Marcador de contenido 2"/>
          <p:cNvSpPr>
            <a:spLocks noGrp="1"/>
          </p:cNvSpPr>
          <p:nvPr>
            <p:ph idx="1"/>
          </p:nvPr>
        </p:nvSpPr>
        <p:spPr>
          <a:xfrm>
            <a:off x="270456" y="1957588"/>
            <a:ext cx="11436440" cy="3911505"/>
          </a:xfrm>
        </p:spPr>
        <p:txBody>
          <a:bodyPr>
            <a:normAutofit/>
          </a:bodyPr>
          <a:lstStyle/>
          <a:p>
            <a:pPr>
              <a:buFont typeface="Wingdings" panose="05000000000000000000" pitchFamily="2" charset="2"/>
              <a:buChar char="§"/>
            </a:pPr>
            <a:r>
              <a:rPr lang="es-ES" sz="2400" dirty="0" smtClean="0"/>
              <a:t>Es </a:t>
            </a:r>
            <a:r>
              <a:rPr lang="es-ES" sz="2400" dirty="0"/>
              <a:t>la segunda causa de demencia degenerativa y la tercera </a:t>
            </a:r>
            <a:r>
              <a:rPr lang="es-ES" sz="2400" dirty="0" smtClean="0"/>
              <a:t>más </a:t>
            </a:r>
            <a:r>
              <a:rPr lang="es-ES" sz="2400" dirty="0"/>
              <a:t>frecuente de todas las </a:t>
            </a:r>
            <a:r>
              <a:rPr lang="es-ES" sz="2400" dirty="0" smtClean="0"/>
              <a:t>formas de </a:t>
            </a:r>
            <a:r>
              <a:rPr lang="es-ES" sz="2400" dirty="0"/>
              <a:t>demencias. </a:t>
            </a:r>
          </a:p>
          <a:p>
            <a:pPr>
              <a:buFont typeface="Wingdings" panose="05000000000000000000" pitchFamily="2" charset="2"/>
              <a:buChar char="§"/>
            </a:pPr>
            <a:r>
              <a:rPr lang="es-ES" sz="2400" dirty="0" smtClean="0"/>
              <a:t>Supone </a:t>
            </a:r>
            <a:r>
              <a:rPr lang="es-ES" sz="2400" dirty="0"/>
              <a:t>el 10-15% de todos los casos y afecta sobre </a:t>
            </a:r>
            <a:r>
              <a:rPr lang="es-ES" sz="2400" dirty="0" smtClean="0"/>
              <a:t>todo a personas mayores </a:t>
            </a:r>
            <a:r>
              <a:rPr lang="es-ES" sz="2400" dirty="0"/>
              <a:t>de </a:t>
            </a:r>
            <a:r>
              <a:rPr lang="es-ES" sz="2400" dirty="0" smtClean="0"/>
              <a:t>60 años.</a:t>
            </a:r>
          </a:p>
          <a:p>
            <a:pPr>
              <a:buFont typeface="Wingdings" panose="05000000000000000000" pitchFamily="2" charset="2"/>
              <a:buChar char="§"/>
            </a:pPr>
            <a:r>
              <a:rPr lang="es-AR" sz="2400" dirty="0" smtClean="0"/>
              <a:t>Suele presentar un deterioro cognitivo progresivo, acompañado de síntomas principales como alucinaciones visuales recurrentes, fluctuaciones de la conciencia (desconexión del medio) y de la atención. </a:t>
            </a:r>
          </a:p>
          <a:p>
            <a:pPr>
              <a:buFont typeface="Wingdings" panose="05000000000000000000" pitchFamily="2" charset="2"/>
              <a:buChar char="§"/>
            </a:pPr>
            <a:r>
              <a:rPr lang="es-AR" sz="2400" dirty="0" smtClean="0"/>
              <a:t>Gran afectación de las habilidades visuespaciales.</a:t>
            </a:r>
          </a:p>
          <a:p>
            <a:pPr>
              <a:buFont typeface="Wingdings" panose="05000000000000000000" pitchFamily="2" charset="2"/>
              <a:buChar char="§"/>
            </a:pPr>
            <a:r>
              <a:rPr lang="es-AR" sz="2400" dirty="0" smtClean="0"/>
              <a:t>La memoria suele permanecer relativamente conservada. </a:t>
            </a:r>
            <a:endParaRPr lang="es-ES" sz="2400" dirty="0"/>
          </a:p>
        </p:txBody>
      </p:sp>
    </p:spTree>
    <p:extLst>
      <p:ext uri="{BB962C8B-B14F-4D97-AF65-F5344CB8AC3E}">
        <p14:creationId xmlns:p14="http://schemas.microsoft.com/office/powerpoint/2010/main" val="317962527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28788" y="274145"/>
            <a:ext cx="12063211" cy="6049381"/>
          </a:xfrm>
        </p:spPr>
        <p:txBody>
          <a:bodyPr>
            <a:normAutofit/>
          </a:bodyPr>
          <a:lstStyle/>
          <a:p>
            <a:pPr>
              <a:buFont typeface="Wingdings" panose="05000000000000000000" pitchFamily="2" charset="2"/>
              <a:buChar char="ü"/>
            </a:pPr>
            <a:r>
              <a:rPr lang="es-ES" sz="2400" dirty="0" smtClean="0"/>
              <a:t>Test </a:t>
            </a:r>
            <a:r>
              <a:rPr lang="es-ES" sz="2400" dirty="0"/>
              <a:t>neuropsicológicos (test breve del recuerdo verbal, test de memoria visual, </a:t>
            </a:r>
            <a:r>
              <a:rPr lang="es-ES" sz="2400" dirty="0" smtClean="0"/>
              <a:t>medidas instrumentales </a:t>
            </a:r>
            <a:r>
              <a:rPr lang="es-ES" sz="2400" dirty="0"/>
              <a:t>de las actividades de la vida diaria) han demostrado utilidad tanto en el </a:t>
            </a:r>
            <a:r>
              <a:rPr lang="es-ES" sz="2400" dirty="0" smtClean="0"/>
              <a:t>diagnóstico como </a:t>
            </a:r>
            <a:r>
              <a:rPr lang="es-ES" sz="2400" dirty="0"/>
              <a:t>en el seguimiento de pacientes con DCL, sin embargo son poco prácticos para llevarlos </a:t>
            </a:r>
            <a:r>
              <a:rPr lang="es-ES" sz="2400" dirty="0" smtClean="0"/>
              <a:t>acabo </a:t>
            </a:r>
            <a:r>
              <a:rPr lang="es-ES" sz="2400" dirty="0"/>
              <a:t>en las consultas de AP.</a:t>
            </a:r>
          </a:p>
          <a:p>
            <a:pPr>
              <a:buFont typeface="Wingdings" panose="05000000000000000000" pitchFamily="2" charset="2"/>
              <a:buChar char="ü"/>
            </a:pPr>
            <a:r>
              <a:rPr lang="es-ES" sz="2400" dirty="0" smtClean="0"/>
              <a:t>Pruebas </a:t>
            </a:r>
            <a:r>
              <a:rPr lang="es-ES" sz="2400" dirty="0"/>
              <a:t>de </a:t>
            </a:r>
            <a:r>
              <a:rPr lang="es-ES" sz="2400" dirty="0" err="1" smtClean="0"/>
              <a:t>neuroimagen</a:t>
            </a:r>
            <a:r>
              <a:rPr lang="es-ES" sz="2400" dirty="0" smtClean="0"/>
              <a:t>.</a:t>
            </a:r>
          </a:p>
          <a:p>
            <a:pPr marL="0" indent="0" algn="ctr">
              <a:buNone/>
            </a:pPr>
            <a:r>
              <a:rPr lang="es-ES" sz="2400" b="1" dirty="0"/>
              <a:t>Deberá realizarse diagnóstico diferencial con otras enfermedades que también pueden cursar </a:t>
            </a:r>
            <a:r>
              <a:rPr lang="es-ES" sz="2400" b="1" dirty="0" smtClean="0"/>
              <a:t>con deterioro </a:t>
            </a:r>
            <a:r>
              <a:rPr lang="es-ES" sz="2400" b="1" dirty="0"/>
              <a:t>cognitivo, principalmente depresión, efectos secundarios de fármacos con propiedades </a:t>
            </a:r>
            <a:r>
              <a:rPr lang="es-ES" sz="2400" b="1" dirty="0" smtClean="0"/>
              <a:t>sedantes o </a:t>
            </a:r>
            <a:r>
              <a:rPr lang="es-ES" sz="2400" b="1" dirty="0"/>
              <a:t>trastornos del sueño. Los daños estructurales en el sistema nervioso central son raros en ausencia </a:t>
            </a:r>
            <a:r>
              <a:rPr lang="es-ES" sz="2400" b="1" dirty="0" smtClean="0"/>
              <a:t>de </a:t>
            </a:r>
            <a:r>
              <a:rPr lang="es-ES" sz="2400" b="1" dirty="0" err="1" smtClean="0"/>
              <a:t>focalidad</a:t>
            </a:r>
            <a:r>
              <a:rPr lang="es-ES" sz="2400" b="1" dirty="0" smtClean="0"/>
              <a:t> </a:t>
            </a:r>
            <a:r>
              <a:rPr lang="es-ES" sz="2400" b="1" dirty="0"/>
              <a:t>neurológica.</a:t>
            </a:r>
          </a:p>
        </p:txBody>
      </p:sp>
    </p:spTree>
    <p:extLst>
      <p:ext uri="{BB962C8B-B14F-4D97-AF65-F5344CB8AC3E}">
        <p14:creationId xmlns:p14="http://schemas.microsoft.com/office/powerpoint/2010/main" val="178074988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4294967295"/>
          </p:nvPr>
        </p:nvSpPr>
        <p:spPr>
          <a:xfrm>
            <a:off x="167426" y="171114"/>
            <a:ext cx="12024574" cy="6229685"/>
          </a:xfrm>
        </p:spPr>
        <p:txBody>
          <a:bodyPr>
            <a:normAutofit fontScale="92500" lnSpcReduction="10000"/>
          </a:bodyPr>
          <a:lstStyle/>
          <a:p>
            <a:pPr marL="0" indent="0">
              <a:buNone/>
            </a:pPr>
            <a:r>
              <a:rPr lang="es-AR" sz="3200" u="sng" dirty="0" smtClean="0"/>
              <a:t>EVOLUCIÓN</a:t>
            </a:r>
          </a:p>
          <a:p>
            <a:pPr marL="0" indent="0">
              <a:buNone/>
            </a:pPr>
            <a:r>
              <a:rPr lang="es-ES" sz="2400" dirty="0" smtClean="0"/>
              <a:t>Diversos </a:t>
            </a:r>
            <a:r>
              <a:rPr lang="es-ES" sz="2400" dirty="0"/>
              <a:t>estudios han observado que cerca del 20% de pacientes con DCL pueden revertir de </a:t>
            </a:r>
            <a:r>
              <a:rPr lang="es-ES" sz="2400" dirty="0" smtClean="0"/>
              <a:t>forma espontánea </a:t>
            </a:r>
            <a:r>
              <a:rPr lang="es-ES" sz="2400" dirty="0"/>
              <a:t>el nivel cognitivo hasta la </a:t>
            </a:r>
            <a:r>
              <a:rPr lang="es-ES" sz="2400" dirty="0" smtClean="0"/>
              <a:t>normalidad.</a:t>
            </a:r>
          </a:p>
          <a:p>
            <a:pPr>
              <a:buFont typeface="Wingdings" panose="05000000000000000000" pitchFamily="2" charset="2"/>
              <a:buChar char="ü"/>
            </a:pPr>
            <a:r>
              <a:rPr lang="es-ES" sz="2400" dirty="0"/>
              <a:t>La edad es el factor más importante en la evolución a </a:t>
            </a:r>
            <a:r>
              <a:rPr lang="es-ES" sz="2400" dirty="0" smtClean="0"/>
              <a:t>demencia.</a:t>
            </a:r>
          </a:p>
          <a:p>
            <a:pPr>
              <a:buFont typeface="Wingdings" panose="05000000000000000000" pitchFamily="2" charset="2"/>
              <a:buChar char="ü"/>
            </a:pPr>
            <a:r>
              <a:rPr lang="es-ES" sz="2400" dirty="0" smtClean="0"/>
              <a:t>La presencia </a:t>
            </a:r>
            <a:r>
              <a:rPr lang="es-ES" sz="2400" dirty="0"/>
              <a:t>de depresión favorece su </a:t>
            </a:r>
            <a:r>
              <a:rPr lang="es-ES" sz="2400" dirty="0" smtClean="0"/>
              <a:t>desarrollo.</a:t>
            </a:r>
          </a:p>
          <a:p>
            <a:pPr marL="0" indent="0">
              <a:buNone/>
            </a:pPr>
            <a:endParaRPr lang="es-AR" sz="1200" dirty="0" smtClean="0"/>
          </a:p>
          <a:p>
            <a:pPr marL="0" indent="0">
              <a:buNone/>
            </a:pPr>
            <a:r>
              <a:rPr lang="es-AR" sz="3200" u="sng" dirty="0" smtClean="0"/>
              <a:t>TRATAMIENTO</a:t>
            </a:r>
            <a:endParaRPr lang="es-AR" sz="2400" u="sng" dirty="0" smtClean="0"/>
          </a:p>
          <a:p>
            <a:pPr marL="0" indent="0">
              <a:buNone/>
            </a:pPr>
            <a:r>
              <a:rPr lang="es-ES" sz="2400" dirty="0"/>
              <a:t>En la actualidad no existe ningún fármaco aprobado </a:t>
            </a:r>
            <a:r>
              <a:rPr lang="es-ES" sz="2400" dirty="0" smtClean="0"/>
              <a:t>para </a:t>
            </a:r>
            <a:r>
              <a:rPr lang="es-ES" sz="2400" dirty="0"/>
              <a:t>el tratamiento del </a:t>
            </a:r>
            <a:r>
              <a:rPr lang="es-ES" sz="2400" dirty="0" smtClean="0"/>
              <a:t>DCL.</a:t>
            </a:r>
          </a:p>
          <a:p>
            <a:pPr>
              <a:buFont typeface="Wingdings" panose="05000000000000000000" pitchFamily="2" charset="2"/>
              <a:buChar char="§"/>
            </a:pPr>
            <a:r>
              <a:rPr lang="es-ES" sz="2400" dirty="0" smtClean="0"/>
              <a:t>Existe </a:t>
            </a:r>
            <a:r>
              <a:rPr lang="es-ES" sz="2400" dirty="0"/>
              <a:t>algún beneficio observado </a:t>
            </a:r>
            <a:r>
              <a:rPr lang="es-ES" sz="2400" dirty="0" smtClean="0"/>
              <a:t>con el</a:t>
            </a:r>
            <a:r>
              <a:rPr lang="es-ES" sz="2400" dirty="0"/>
              <a:t>  </a:t>
            </a:r>
            <a:r>
              <a:rPr lang="es-ES" sz="2400" dirty="0" err="1"/>
              <a:t>donepezilo</a:t>
            </a:r>
            <a:r>
              <a:rPr lang="es-ES" sz="2400" dirty="0"/>
              <a:t>  a costa de un significativo aumento de los efectos adversos gastrointestinales </a:t>
            </a:r>
            <a:r>
              <a:rPr lang="es-ES" sz="2400" dirty="0" smtClean="0"/>
              <a:t>comparados con </a:t>
            </a:r>
            <a:r>
              <a:rPr lang="es-ES" sz="2400" dirty="0"/>
              <a:t>el grupo placebo y </a:t>
            </a:r>
            <a:r>
              <a:rPr lang="es-ES" sz="2400" u="sng" dirty="0"/>
              <a:t>no existe suficiente evidencia para recomendarlos en el tratamiento de </a:t>
            </a:r>
            <a:r>
              <a:rPr lang="es-ES" sz="2400" u="sng" dirty="0" smtClean="0"/>
              <a:t>esta enfermedad.</a:t>
            </a:r>
          </a:p>
          <a:p>
            <a:pPr>
              <a:buFont typeface="Wingdings" panose="05000000000000000000" pitchFamily="2" charset="2"/>
              <a:buChar char="§"/>
            </a:pPr>
            <a:r>
              <a:rPr lang="es-ES" sz="2400" dirty="0"/>
              <a:t>Los fármacos estudiados para la </a:t>
            </a:r>
            <a:r>
              <a:rPr lang="es-ES" sz="2400" dirty="0" smtClean="0"/>
              <a:t>prevención de </a:t>
            </a:r>
            <a:r>
              <a:rPr lang="es-ES" sz="2400" dirty="0"/>
              <a:t>demencia </a:t>
            </a:r>
            <a:r>
              <a:rPr lang="es-ES" sz="2400" dirty="0" smtClean="0"/>
              <a:t>(en </a:t>
            </a:r>
            <a:r>
              <a:rPr lang="es-ES" sz="2400" dirty="0"/>
              <a:t>pacientes con alto riesgo de </a:t>
            </a:r>
            <a:r>
              <a:rPr lang="es-ES" sz="2400" dirty="0" smtClean="0"/>
              <a:t>desarrollarla) </a:t>
            </a:r>
            <a:r>
              <a:rPr lang="es-ES" sz="2400" dirty="0"/>
              <a:t>como la vitamina E, el ginkgo </a:t>
            </a:r>
            <a:r>
              <a:rPr lang="es-ES" sz="2400" dirty="0" err="1"/>
              <a:t>biloba</a:t>
            </a:r>
            <a:r>
              <a:rPr lang="es-ES" sz="2400" dirty="0"/>
              <a:t>, </a:t>
            </a:r>
            <a:r>
              <a:rPr lang="es-ES" sz="2400" dirty="0" smtClean="0"/>
              <a:t>los estrógenos </a:t>
            </a:r>
            <a:r>
              <a:rPr lang="es-ES" sz="2400" dirty="0"/>
              <a:t>o los antiinflamatorios no esteroideos, </a:t>
            </a:r>
            <a:r>
              <a:rPr lang="es-ES" sz="2400" u="sng" dirty="0"/>
              <a:t>no han conseguido demostrar su utilidad en </a:t>
            </a:r>
            <a:r>
              <a:rPr lang="es-ES" sz="2400" u="sng" dirty="0" smtClean="0"/>
              <a:t>prevención primaria.</a:t>
            </a:r>
          </a:p>
          <a:p>
            <a:pPr>
              <a:buFont typeface="Wingdings" panose="05000000000000000000" pitchFamily="2" charset="2"/>
              <a:buChar char="§"/>
            </a:pPr>
            <a:r>
              <a:rPr lang="es-ES" sz="2400" dirty="0"/>
              <a:t>El control adecuado de la </a:t>
            </a:r>
            <a:r>
              <a:rPr lang="es-ES" sz="2400" dirty="0" smtClean="0"/>
              <a:t>hipertensión arterial.</a:t>
            </a:r>
          </a:p>
          <a:p>
            <a:pPr>
              <a:buFont typeface="Wingdings" panose="05000000000000000000" pitchFamily="2" charset="2"/>
              <a:buChar char="§"/>
            </a:pPr>
            <a:r>
              <a:rPr lang="es-AR" sz="2400" dirty="0" err="1" smtClean="0"/>
              <a:t>Act</a:t>
            </a:r>
            <a:r>
              <a:rPr lang="es-AR" sz="2400" dirty="0" smtClean="0"/>
              <a:t>. Física.</a:t>
            </a:r>
            <a:endParaRPr lang="es-ES" sz="2400" dirty="0"/>
          </a:p>
        </p:txBody>
      </p:sp>
    </p:spTree>
    <p:extLst>
      <p:ext uri="{BB962C8B-B14F-4D97-AF65-F5344CB8AC3E}">
        <p14:creationId xmlns:p14="http://schemas.microsoft.com/office/powerpoint/2010/main" val="1595379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AR" b="1" dirty="0" smtClean="0"/>
              <a:t>DEMENCIA FRONTO TEMPORAL (DFT)</a:t>
            </a:r>
            <a:endParaRPr lang="es-ES" b="1" dirty="0"/>
          </a:p>
        </p:txBody>
      </p:sp>
      <p:sp>
        <p:nvSpPr>
          <p:cNvPr id="3" name="Marcador de contenido 2"/>
          <p:cNvSpPr>
            <a:spLocks noGrp="1"/>
          </p:cNvSpPr>
          <p:nvPr>
            <p:ph idx="1"/>
          </p:nvPr>
        </p:nvSpPr>
        <p:spPr>
          <a:xfrm>
            <a:off x="283335" y="1828798"/>
            <a:ext cx="10872345" cy="4185635"/>
          </a:xfrm>
        </p:spPr>
        <p:txBody>
          <a:bodyPr>
            <a:noAutofit/>
          </a:bodyPr>
          <a:lstStyle/>
          <a:p>
            <a:pPr>
              <a:buFont typeface="Wingdings" panose="05000000000000000000" pitchFamily="2" charset="2"/>
              <a:buChar char="§"/>
            </a:pPr>
            <a:r>
              <a:rPr lang="es-ES" sz="2400" dirty="0" smtClean="0"/>
              <a:t> </a:t>
            </a:r>
            <a:r>
              <a:rPr lang="es-ES" sz="2400" dirty="0"/>
              <a:t>T</a:t>
            </a:r>
            <a:r>
              <a:rPr lang="es-ES" sz="2400" dirty="0" smtClean="0"/>
              <a:t>iene </a:t>
            </a:r>
            <a:r>
              <a:rPr lang="es-ES" sz="2400" dirty="0"/>
              <a:t>una edad de comienzo más temprana que las otras demencias y </a:t>
            </a:r>
            <a:r>
              <a:rPr lang="es-ES" sz="2400" dirty="0" smtClean="0"/>
              <a:t>suele iniciarse alrededor de los 60 años. </a:t>
            </a:r>
          </a:p>
          <a:p>
            <a:pPr>
              <a:buFont typeface="Wingdings" panose="05000000000000000000" pitchFamily="2" charset="2"/>
              <a:buChar char="§"/>
            </a:pPr>
            <a:r>
              <a:rPr lang="es-AR" sz="2400" dirty="0" smtClean="0"/>
              <a:t>En algunos casos, la progresión de la enfermedad puede ser más rápida que en otras formas de demencia. </a:t>
            </a:r>
          </a:p>
          <a:p>
            <a:pPr>
              <a:buFont typeface="Wingdings" panose="05000000000000000000" pitchFamily="2" charset="2"/>
              <a:buChar char="§"/>
            </a:pPr>
            <a:r>
              <a:rPr lang="es-AR" sz="2400" dirty="0" smtClean="0"/>
              <a:t>En la variante del </a:t>
            </a:r>
            <a:r>
              <a:rPr lang="es-AR" sz="2400" i="1" dirty="0" smtClean="0">
                <a:effectLst>
                  <a:outerShdw blurRad="38100" dist="38100" dir="2700000" algn="tl">
                    <a:srgbClr val="000000">
                      <a:alpha val="43137"/>
                    </a:srgbClr>
                  </a:outerShdw>
                </a:effectLst>
              </a:rPr>
              <a:t>comportamiento</a:t>
            </a:r>
            <a:r>
              <a:rPr lang="es-AR" sz="2400" dirty="0" smtClean="0"/>
              <a:t>: en sus fases iniciales las alteraciones en el comportamiento social, ausencia de cc de enfermedad e importante afectación de las funciones ejecutivas son característicos. </a:t>
            </a:r>
          </a:p>
          <a:p>
            <a:pPr>
              <a:buFont typeface="Wingdings" panose="05000000000000000000" pitchFamily="2" charset="2"/>
              <a:buChar char="§"/>
            </a:pPr>
            <a:r>
              <a:rPr lang="es-AR" sz="2400" dirty="0" smtClean="0"/>
              <a:t>Las habilidades visuespaciales y la memoria suelen estar conservadas. </a:t>
            </a:r>
          </a:p>
          <a:p>
            <a:pPr>
              <a:buFont typeface="Wingdings" panose="05000000000000000000" pitchFamily="2" charset="2"/>
              <a:buChar char="§"/>
            </a:pPr>
            <a:r>
              <a:rPr lang="es-AR" sz="2400" dirty="0" smtClean="0"/>
              <a:t>En las otras variantes (</a:t>
            </a:r>
            <a:r>
              <a:rPr lang="es-AR" sz="2400" i="1" dirty="0" smtClean="0">
                <a:effectLst>
                  <a:outerShdw blurRad="38100" dist="38100" dir="2700000" algn="tl">
                    <a:srgbClr val="000000">
                      <a:alpha val="43137"/>
                    </a:srgbClr>
                  </a:outerShdw>
                </a:effectLst>
              </a:rPr>
              <a:t>afasia progresiva no fluente</a:t>
            </a:r>
            <a:r>
              <a:rPr lang="es-AR" sz="2400" dirty="0" smtClean="0"/>
              <a:t> y </a:t>
            </a:r>
            <a:r>
              <a:rPr lang="es-AR" sz="2400" i="1" dirty="0" smtClean="0">
                <a:effectLst>
                  <a:outerShdw blurRad="38100" dist="38100" dir="2700000" algn="tl">
                    <a:srgbClr val="000000">
                      <a:alpha val="43137"/>
                    </a:srgbClr>
                  </a:outerShdw>
                </a:effectLst>
              </a:rPr>
              <a:t>demencia semántica</a:t>
            </a:r>
            <a:r>
              <a:rPr lang="es-AR" sz="2400" dirty="0" smtClean="0"/>
              <a:t>) son más llamativos los cambios en el lenguaje. </a:t>
            </a:r>
            <a:endParaRPr lang="es-ES" sz="2400" dirty="0"/>
          </a:p>
        </p:txBody>
      </p:sp>
    </p:spTree>
    <p:extLst>
      <p:ext uri="{BB962C8B-B14F-4D97-AF65-F5344CB8AC3E}">
        <p14:creationId xmlns:p14="http://schemas.microsoft.com/office/powerpoint/2010/main" val="2601087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50006" y="0"/>
            <a:ext cx="10779617" cy="6276352"/>
          </a:xfrm>
        </p:spPr>
      </p:pic>
    </p:spTree>
    <p:extLst>
      <p:ext uri="{BB962C8B-B14F-4D97-AF65-F5344CB8AC3E}">
        <p14:creationId xmlns:p14="http://schemas.microsoft.com/office/powerpoint/2010/main" val="3942088767"/>
      </p:ext>
    </p:extLst>
  </p:cSld>
  <p:clrMapOvr>
    <a:masterClrMapping/>
  </p:clrMapOvr>
</p:sld>
</file>

<file path=ppt/theme/theme1.xml><?xml version="1.0" encoding="utf-8"?>
<a:theme xmlns:a="http://schemas.openxmlformats.org/drawingml/2006/main" name="Retrospección">
  <a:themeElements>
    <a:clrScheme name="Retrospección">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6640</TotalTime>
  <Words>5727</Words>
  <Application>Microsoft Office PowerPoint</Application>
  <PresentationFormat>Panorámica</PresentationFormat>
  <Paragraphs>434</Paragraphs>
  <Slides>71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71</vt:i4>
      </vt:variant>
    </vt:vector>
  </HeadingPairs>
  <TitlesOfParts>
    <vt:vector size="76" baseType="lpstr">
      <vt:lpstr>Calibri</vt:lpstr>
      <vt:lpstr>Calibri Light</vt:lpstr>
      <vt:lpstr>Courier New</vt:lpstr>
      <vt:lpstr>Wingdings</vt:lpstr>
      <vt:lpstr>Retrospección</vt:lpstr>
      <vt:lpstr>DEMENCIAS</vt:lpstr>
      <vt:lpstr>La demencia se define como…</vt:lpstr>
      <vt:lpstr>DEMENCIAS MÁS FRECUENTES</vt:lpstr>
      <vt:lpstr>ÍNDICES DE LOS DISTINTOS TIPOS DE DEMENCIA </vt:lpstr>
      <vt:lpstr>DEMENCIA TIPO ALZHEIMER (DTA)</vt:lpstr>
      <vt:lpstr>DETERIORO COGNITIVO VASCULAR (DV)</vt:lpstr>
      <vt:lpstr>DEMENCIA POR CUERPOS DE LEWY (DL)</vt:lpstr>
      <vt:lpstr>DEMENCIA FRONTO TEMPORAL (DFT)</vt:lpstr>
      <vt:lpstr>Presentación de PowerPoint</vt:lpstr>
      <vt:lpstr>PRINCIPALES MANIFESTACIONES CLÍNICAS:</vt:lpstr>
      <vt:lpstr>PRUEBAS A REALIZAR CON UN PACIENTE CON DEMENCIA:</vt:lpstr>
      <vt:lpstr>PRUEBAS A REALIZAR CON UN PACIENTE CON DEMENCIA:</vt:lpstr>
      <vt:lpstr>TIPOS DE DEMENCIA</vt:lpstr>
      <vt:lpstr>DEMENCIA TIPO ALZHEIMER</vt:lpstr>
      <vt:lpstr>DEMENCIA TIPO ALZHEIMER</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DEMENCIA POR CUERPOS DE LEWY</vt:lpstr>
      <vt:lpstr>DEMENCIA POR CUERPOS DE LEWY</vt:lpstr>
      <vt:lpstr>Presentación de PowerPoint</vt:lpstr>
      <vt:lpstr>Presentación de PowerPoint</vt:lpstr>
      <vt:lpstr>Presentación de PowerPoint</vt:lpstr>
      <vt:lpstr>Presentación de PowerPoint</vt:lpstr>
      <vt:lpstr>Presentación de PowerPoint</vt:lpstr>
      <vt:lpstr>DEMENCIA FRONTOTEMPORAL</vt:lpstr>
      <vt:lpstr>DEMENCIA FRONTOTEMPORAL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DETERIORO COGNITIVO VASCULAR</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DETERIORO COGNITIVO LEVE</vt:lpstr>
      <vt:lpstr>DETERIORO COGNITIVO LEVE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DEMENCIAS</dc:title>
  <dc:creator>Oscar</dc:creator>
  <cp:lastModifiedBy>Oscar</cp:lastModifiedBy>
  <cp:revision>72</cp:revision>
  <dcterms:created xsi:type="dcterms:W3CDTF">2022-06-03T13:56:16Z</dcterms:created>
  <dcterms:modified xsi:type="dcterms:W3CDTF">2023-05-31T01:58:30Z</dcterms:modified>
</cp:coreProperties>
</file>