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4594-8F40-42E1-91FD-DFC3866949A3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3843-1C25-4EDC-B716-56E43CB8C6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5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4594-8F40-42E1-91FD-DFC3866949A3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3843-1C25-4EDC-B716-56E43CB8C6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2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4594-8F40-42E1-91FD-DFC3866949A3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3843-1C25-4EDC-B716-56E43CB8C6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0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4594-8F40-42E1-91FD-DFC3866949A3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3843-1C25-4EDC-B716-56E43CB8C6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6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4594-8F40-42E1-91FD-DFC3866949A3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3843-1C25-4EDC-B716-56E43CB8C6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4594-8F40-42E1-91FD-DFC3866949A3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3843-1C25-4EDC-B716-56E43CB8C6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6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4594-8F40-42E1-91FD-DFC3866949A3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3843-1C25-4EDC-B716-56E43CB8C6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0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4594-8F40-42E1-91FD-DFC3866949A3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3843-1C25-4EDC-B716-56E43CB8C6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93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4594-8F40-42E1-91FD-DFC3866949A3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3843-1C25-4EDC-B716-56E43CB8C6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9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4594-8F40-42E1-91FD-DFC3866949A3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3843-1C25-4EDC-B716-56E43CB8C6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5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4594-8F40-42E1-91FD-DFC3866949A3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3843-1C25-4EDC-B716-56E43CB8C6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07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4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34594-8F40-42E1-91FD-DFC3866949A3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83843-1C25-4EDC-B716-56E43CB8C6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8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m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5bYmtq2fGmY?feature=oembed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C3l0ws5cm0A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89314" y="3238546"/>
            <a:ext cx="9144000" cy="2387600"/>
          </a:xfrm>
        </p:spPr>
        <p:txBody>
          <a:bodyPr>
            <a:noAutofit/>
          </a:bodyPr>
          <a:lstStyle/>
          <a:p>
            <a:r>
              <a:rPr lang="es-AR" sz="8800" dirty="0">
                <a:latin typeface="Bahnschrift SemiLight" panose="020B0502040204020203" pitchFamily="34" charset="0"/>
              </a:rPr>
              <a:t>Prejuicios, discriminación y xenofobia</a:t>
            </a:r>
            <a:endParaRPr lang="en-US" sz="8800" dirty="0"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40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68178"/>
          </a:xfrm>
        </p:spPr>
        <p:txBody>
          <a:bodyPr>
            <a:normAutofit fontScale="90000"/>
          </a:bodyPr>
          <a:lstStyle/>
          <a:p>
            <a:r>
              <a:rPr lang="es-AR" b="1" dirty="0" err="1">
                <a:solidFill>
                  <a:schemeClr val="tx2"/>
                </a:solidFill>
              </a:rPr>
              <a:t>Pettygrew</a:t>
            </a:r>
            <a:r>
              <a:rPr lang="es-AR" dirty="0">
                <a:solidFill>
                  <a:schemeClr val="tx2"/>
                </a:solidFill>
              </a:rPr>
              <a:t>: </a:t>
            </a:r>
            <a:r>
              <a:rPr lang="es-AR" i="1" dirty="0"/>
              <a:t>Estudio sobre la incidencia de factores sociales en la producción de prejuicios</a:t>
            </a:r>
            <a:endParaRPr lang="en-U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51313"/>
            <a:ext cx="10515600" cy="3825649"/>
          </a:xfrm>
        </p:spPr>
        <p:txBody>
          <a:bodyPr>
            <a:normAutofit lnSpcReduction="10000"/>
          </a:bodyPr>
          <a:lstStyle/>
          <a:p>
            <a:r>
              <a:rPr lang="es-AR" sz="4000" b="1" dirty="0"/>
              <a:t>Hipótesis 1</a:t>
            </a:r>
            <a:r>
              <a:rPr lang="es-AR" sz="4000" dirty="0"/>
              <a:t>: prejuicio contra las personas negras, también debían tener prejuicios contra otras etnias y grupos sociales</a:t>
            </a:r>
          </a:p>
          <a:p>
            <a:endParaRPr lang="es-AR" sz="4000" dirty="0"/>
          </a:p>
          <a:p>
            <a:r>
              <a:rPr lang="es-AR" sz="4000" b="1" dirty="0"/>
              <a:t>Hipótesis 2</a:t>
            </a:r>
            <a:r>
              <a:rPr lang="es-AR" sz="4000" dirty="0"/>
              <a:t>:sociedad con muchos prejuicios raciales, debía corresponderse con altos grados de autoritarismo</a:t>
            </a:r>
          </a:p>
        </p:txBody>
      </p:sp>
    </p:spTree>
    <p:extLst>
      <p:ext uri="{BB962C8B-B14F-4D97-AF65-F5344CB8AC3E}">
        <p14:creationId xmlns:p14="http://schemas.microsoft.com/office/powerpoint/2010/main" val="1660201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4800" b="1" u="sng" dirty="0"/>
              <a:t>Conclusiones</a:t>
            </a:r>
            <a:r>
              <a:rPr lang="es-AR" sz="4800" dirty="0"/>
              <a:t>: </a:t>
            </a:r>
            <a:br>
              <a:rPr lang="es-AR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10789"/>
            <a:ext cx="10515600" cy="476617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s-AR" dirty="0"/>
              <a:t>No necesariamente existía una correlación entre prejuicios y discriminación hacia diferentes etnias.</a:t>
            </a:r>
          </a:p>
          <a:p>
            <a:pPr>
              <a:buFontTx/>
              <a:buChar char="-"/>
            </a:pPr>
            <a:r>
              <a:rPr lang="es-AR" dirty="0"/>
              <a:t>No se corroboraba que en aquellas sociedades con altos niveles de prejuicio, existieran más personas autoritarias.</a:t>
            </a:r>
          </a:p>
          <a:p>
            <a:pPr>
              <a:buFontTx/>
              <a:buChar char="-"/>
            </a:pPr>
            <a:r>
              <a:rPr lang="es-AR" dirty="0"/>
              <a:t>Por lo general, las personas autoritarias eran las más prejuiciosas.</a:t>
            </a:r>
          </a:p>
          <a:p>
            <a:pPr marL="0" indent="0">
              <a:buNone/>
            </a:pPr>
            <a:r>
              <a:rPr lang="es-AR" dirty="0"/>
              <a:t>- En aquellas sociedades donde el racismo no era mal visto, se exhibían mayores índices de conductas discriminatorias y actitudes prejuiciosas.</a:t>
            </a:r>
          </a:p>
          <a:p>
            <a:pPr marL="0" indent="0">
              <a:buNone/>
            </a:pPr>
            <a:r>
              <a:rPr lang="es-AR" b="1" i="1" dirty="0"/>
              <a:t>CONCLUSIÓN: La actitud prejuiciosa y discriminatoria no se agota en factores individuales, sino que marco social en el que se inscribe también incide en su manifestación.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35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dirty="0">
                <a:solidFill>
                  <a:schemeClr val="tx2"/>
                </a:solidFill>
              </a:rPr>
              <a:t>Psicología de la xenofobia</a:t>
            </a:r>
            <a:endParaRPr lang="en-US" sz="5400" b="1" dirty="0">
              <a:solidFill>
                <a:schemeClr val="tx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sz="4400" i="1" dirty="0"/>
              <a:t>Fobia: temor irracional respecto de un objeto o persona, que le significa un peligro.</a:t>
            </a:r>
          </a:p>
          <a:p>
            <a:endParaRPr lang="es-AR" sz="4400" i="1" dirty="0"/>
          </a:p>
          <a:p>
            <a:r>
              <a:rPr lang="es-AR" sz="4400" b="1" i="1" dirty="0"/>
              <a:t>Xenofobia: </a:t>
            </a:r>
            <a:r>
              <a:rPr lang="es-AR" sz="4400" i="1" dirty="0"/>
              <a:t>“odio, repugnancia u hostilidad hacia los extranjeros, entendiendo como tales a los grupos étnicos, socioculturales, religiosos y políticos diferentes”</a:t>
            </a:r>
          </a:p>
          <a:p>
            <a:endParaRPr lang="es-AR" sz="4400" i="1" dirty="0"/>
          </a:p>
          <a:p>
            <a:r>
              <a:rPr lang="es-AR" sz="4400" i="1" dirty="0"/>
              <a:t>Racismo: implica el rechazo, odio o desprecio a otro/s, en función de su etnia, sin importar su procedencia.</a:t>
            </a:r>
            <a:br>
              <a:rPr lang="es-MX" dirty="0"/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47432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dirty="0">
                <a:solidFill>
                  <a:schemeClr val="tx2"/>
                </a:solidFill>
              </a:rPr>
              <a:t>Xenofobia</a:t>
            </a:r>
            <a:endParaRPr lang="en-US" sz="5400" b="1" dirty="0">
              <a:solidFill>
                <a:schemeClr val="tx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No aparece en los tratados de psicología o psiquiatría, pero si en tratados jurídicos y sociales. </a:t>
            </a:r>
          </a:p>
          <a:p>
            <a:r>
              <a:rPr lang="es-AR" dirty="0"/>
              <a:t>Es considerada una </a:t>
            </a:r>
            <a:r>
              <a:rPr lang="es-AR" i="1" dirty="0"/>
              <a:t>patología social o comunitaria</a:t>
            </a:r>
          </a:p>
          <a:p>
            <a:r>
              <a:rPr lang="es-AR" i="1" dirty="0"/>
              <a:t>Diferencia con las fobias clásicas: la tendencia a </a:t>
            </a:r>
            <a:r>
              <a:rPr lang="es-AR" b="1" i="1" dirty="0"/>
              <a:t>destruir el objeto temido.</a:t>
            </a:r>
            <a:endParaRPr lang="es-AR" i="1" dirty="0"/>
          </a:p>
          <a:p>
            <a:r>
              <a:rPr lang="es-AR" dirty="0"/>
              <a:t>Actúa en comunidad </a:t>
            </a:r>
            <a:r>
              <a:rPr lang="es-AR" i="1" dirty="0"/>
              <a:t>con otros, no en soledad (son hechos colectivos)</a:t>
            </a:r>
          </a:p>
          <a:p>
            <a:r>
              <a:rPr lang="es-AR" dirty="0"/>
              <a:t>El otro, diferente, “extranjero”, es situado un lugar de </a:t>
            </a:r>
            <a:r>
              <a:rPr lang="es-AR" i="1" dirty="0"/>
              <a:t>inferioridad.</a:t>
            </a:r>
          </a:p>
          <a:p>
            <a:r>
              <a:rPr lang="es-AR" i="1" dirty="0"/>
              <a:t>No existe conciencia de la irracionalidad </a:t>
            </a:r>
            <a:r>
              <a:rPr lang="es-AR" dirty="0"/>
              <a:t>de sus temores y aversiones.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62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 descr="Crimen en Villa Gesell: Estamos hablando de homicidio y racismo, asegura abogado | Argentina, Monumental 1080 AM, Racismo, Villa Gesell - Google Chrom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15" y="48192"/>
            <a:ext cx="6698212" cy="3605984"/>
          </a:xfrm>
        </p:spPr>
      </p:pic>
      <p:pic>
        <p:nvPicPr>
          <p:cNvPr id="7" name="Imagen 6" descr="Perpetua por travesticidio: 3 claves para entender el crimen de Diana Sacayán - Google Chrom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0467" y="1061030"/>
            <a:ext cx="6322423" cy="3403678"/>
          </a:xfrm>
          <a:prstGeom prst="rect">
            <a:avLst/>
          </a:prstGeom>
        </p:spPr>
      </p:pic>
      <p:pic>
        <p:nvPicPr>
          <p:cNvPr id="8" name="Imagen 7" descr="Atentado en Orlando: 50 muertos en la peor matanza en EE UU desde el 11-S | Internacional | EL PAÍS - Google Chrome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775"/>
          <a:stretch/>
        </p:blipFill>
        <p:spPr>
          <a:xfrm>
            <a:off x="0" y="3311752"/>
            <a:ext cx="7102007" cy="323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412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9A43A9-374D-38A9-14B8-9F33064D0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93635"/>
            <a:ext cx="10515600" cy="696015"/>
          </a:xfrm>
        </p:spPr>
        <p:txBody>
          <a:bodyPr/>
          <a:lstStyle/>
          <a:p>
            <a:pPr algn="ctr"/>
            <a:r>
              <a:rPr lang="es-MX" b="1" i="0" dirty="0">
                <a:solidFill>
                  <a:srgbClr val="0F0F0F"/>
                </a:solidFill>
                <a:effectLst/>
                <a:latin typeface="YouTube Sans"/>
              </a:rPr>
              <a:t>Viral Campaña "Racismo en México"</a:t>
            </a:r>
          </a:p>
          <a:p>
            <a:pPr algn="ctr"/>
            <a:endParaRPr lang="es-AR" dirty="0"/>
          </a:p>
        </p:txBody>
      </p:sp>
      <p:pic>
        <p:nvPicPr>
          <p:cNvPr id="4" name="Elementos multimedia en línea 3" title="Viral Campaña &quot;Racismo en México&quot;">
            <a:hlinkClick r:id="" action="ppaction://media"/>
            <a:extLst>
              <a:ext uri="{FF2B5EF4-FFF2-40B4-BE49-F238E27FC236}">
                <a16:creationId xmlns:a16="http://schemas.microsoft.com/office/drawing/2014/main" id="{043FCD26-5EF7-FC3B-3690-37D1B6886C3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95764" y="397565"/>
            <a:ext cx="8282609" cy="467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2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3719E2-6D29-D610-C2BB-BCEC06887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512904"/>
            <a:ext cx="10515600" cy="576746"/>
          </a:xfrm>
        </p:spPr>
        <p:txBody>
          <a:bodyPr/>
          <a:lstStyle/>
          <a:p>
            <a:r>
              <a:rPr lang="es-MX" b="1" i="0" dirty="0">
                <a:solidFill>
                  <a:srgbClr val="0F0F0F"/>
                </a:solidFill>
                <a:effectLst/>
                <a:latin typeface="YouTube Sans"/>
              </a:rPr>
              <a:t>YO NO SOY TRAPACERO campaña contra la discriminación gitana en la RAE HD</a:t>
            </a:r>
          </a:p>
          <a:p>
            <a:pPr algn="ctr"/>
            <a:endParaRPr lang="es-AR" dirty="0"/>
          </a:p>
        </p:txBody>
      </p:sp>
      <p:pic>
        <p:nvPicPr>
          <p:cNvPr id="4" name="Elementos multimedia en línea 3" title="YO NO SOY TRAPACERO campaña contra la discriminación gitana en la RAE HD">
            <a:hlinkClick r:id="" action="ppaction://media"/>
            <a:extLst>
              <a:ext uri="{FF2B5EF4-FFF2-40B4-BE49-F238E27FC236}">
                <a16:creationId xmlns:a16="http://schemas.microsoft.com/office/drawing/2014/main" id="{FD51E767-E908-18A8-457C-5B29A19C1D6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55847" y="463826"/>
            <a:ext cx="8303131" cy="469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96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52508"/>
            <a:ext cx="10515600" cy="1325563"/>
          </a:xfrm>
        </p:spPr>
        <p:txBody>
          <a:bodyPr>
            <a:normAutofit/>
          </a:bodyPr>
          <a:lstStyle/>
          <a:p>
            <a:r>
              <a:rPr lang="es-AR" sz="6000" dirty="0"/>
              <a:t>Definición de prejuicio</a:t>
            </a:r>
            <a:endParaRPr lang="en-US" sz="6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651759"/>
            <a:ext cx="10515600" cy="35252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AR" sz="4000" dirty="0"/>
              <a:t>“</a:t>
            </a:r>
            <a:r>
              <a:rPr lang="es-AR" sz="4000" b="1" dirty="0"/>
              <a:t>Predisposición</a:t>
            </a:r>
            <a:r>
              <a:rPr lang="es-AR" sz="4000" dirty="0"/>
              <a:t> favorable o desfavorable hacia cualquier miembro de una categoría social”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sz="4000" b="1" dirty="0"/>
              <a:t>Sentimiento afectivo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sz="4000" dirty="0"/>
              <a:t>“Evaluación o juicio previo </a:t>
            </a:r>
            <a:r>
              <a:rPr lang="es-AR" sz="4000" b="1" dirty="0"/>
              <a:t>sin basamento en un conocimiento comprobado</a:t>
            </a:r>
            <a:r>
              <a:rPr lang="es-AR" sz="4000" dirty="0"/>
              <a:t>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98788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48451"/>
            <a:ext cx="10515600" cy="1325563"/>
          </a:xfrm>
        </p:spPr>
        <p:txBody>
          <a:bodyPr>
            <a:normAutofit/>
          </a:bodyPr>
          <a:lstStyle/>
          <a:p>
            <a:r>
              <a:rPr lang="es-AR" sz="6000" dirty="0"/>
              <a:t>Definición de discriminación</a:t>
            </a:r>
            <a:endParaRPr lang="en-US" sz="6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001282"/>
            <a:ext cx="10515600" cy="28116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AR" sz="4000" dirty="0"/>
              <a:t>“</a:t>
            </a:r>
            <a:r>
              <a:rPr lang="es-AR" sz="4000" b="1" dirty="0"/>
              <a:t>Conducta</a:t>
            </a:r>
            <a:r>
              <a:rPr lang="es-AR" sz="4000" dirty="0"/>
              <a:t> de falta de igualdad en el tratamiento otorgado a una persona, por su pertenencia a un grupo social determinado”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6624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838200" y="679269"/>
            <a:ext cx="3869871" cy="269094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AR" sz="3900" b="1" dirty="0">
                <a:solidFill>
                  <a:schemeClr val="tx2"/>
                </a:solidFill>
              </a:rPr>
              <a:t>ESTEREOTIPO</a:t>
            </a:r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dirty="0"/>
              <a:t>“</a:t>
            </a:r>
            <a:r>
              <a:rPr lang="es-AR" sz="3600" dirty="0"/>
              <a:t>conjunto de creencias, ideas u opiniones</a:t>
            </a:r>
            <a:r>
              <a:rPr lang="es-AR" dirty="0"/>
              <a:t>…</a:t>
            </a:r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4708071" y="679268"/>
            <a:ext cx="3607526" cy="279545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AR" sz="3900" b="1" dirty="0">
                <a:solidFill>
                  <a:schemeClr val="tx2"/>
                </a:solidFill>
              </a:rPr>
              <a:t>PREJUICIO</a:t>
            </a:r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dirty="0"/>
              <a:t>“</a:t>
            </a:r>
            <a:r>
              <a:rPr lang="es-AR" sz="3500" dirty="0"/>
              <a:t>sentimiento afectivo</a:t>
            </a:r>
            <a:r>
              <a:rPr lang="es-AR" dirty="0"/>
              <a:t>…</a:t>
            </a:r>
            <a:endParaRPr lang="en-US" dirty="0"/>
          </a:p>
        </p:txBody>
      </p:sp>
      <p:sp>
        <p:nvSpPr>
          <p:cNvPr id="7" name="Flecha derecha 6"/>
          <p:cNvSpPr/>
          <p:nvPr/>
        </p:nvSpPr>
        <p:spPr>
          <a:xfrm rot="5400000">
            <a:off x="2424248" y="1280159"/>
            <a:ext cx="666206" cy="7053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echa derecha 7"/>
          <p:cNvSpPr/>
          <p:nvPr/>
        </p:nvSpPr>
        <p:spPr>
          <a:xfrm rot="5400000">
            <a:off x="6178731" y="1226817"/>
            <a:ext cx="666206" cy="7336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arcador de contenido 5"/>
          <p:cNvSpPr txBox="1">
            <a:spLocks/>
          </p:cNvSpPr>
          <p:nvPr/>
        </p:nvSpPr>
        <p:spPr>
          <a:xfrm>
            <a:off x="1311728" y="4284616"/>
            <a:ext cx="9666514" cy="2011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dirty="0"/>
              <a:t>…respecto de un grupo de personas por su pertenencia a una categoría social”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s-AR" dirty="0"/>
          </a:p>
        </p:txBody>
      </p:sp>
      <p:sp>
        <p:nvSpPr>
          <p:cNvPr id="10" name="Marcador de contenido 5"/>
          <p:cNvSpPr txBox="1">
            <a:spLocks/>
          </p:cNvSpPr>
          <p:nvPr/>
        </p:nvSpPr>
        <p:spPr>
          <a:xfrm>
            <a:off x="8315597" y="620485"/>
            <a:ext cx="3623854" cy="2553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>
                <a:solidFill>
                  <a:schemeClr val="tx2"/>
                </a:solidFill>
              </a:rPr>
              <a:t>DISCRIMINACIÓN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s-AR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s-AR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s-AR" dirty="0"/>
              <a:t>“conducta o tratamiento desigual…</a:t>
            </a:r>
            <a:endParaRPr lang="en-US" dirty="0"/>
          </a:p>
        </p:txBody>
      </p:sp>
      <p:sp>
        <p:nvSpPr>
          <p:cNvPr id="11" name="Flecha derecha 10"/>
          <p:cNvSpPr/>
          <p:nvPr/>
        </p:nvSpPr>
        <p:spPr>
          <a:xfrm rot="5400000">
            <a:off x="9799865" y="1252399"/>
            <a:ext cx="627016" cy="721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92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/>
              <a:t>ESTEREOTIPOS:</a:t>
            </a:r>
            <a:r>
              <a:rPr lang="es-AR" dirty="0"/>
              <a:t> aspectos positivos y negativos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AR" sz="4000" dirty="0"/>
              <a:t>Ayudan a </a:t>
            </a:r>
            <a:r>
              <a:rPr lang="es-AR" sz="4000" b="1" dirty="0"/>
              <a:t>clasificar, simplificar y organizar </a:t>
            </a:r>
            <a:r>
              <a:rPr lang="es-AR" sz="4000" dirty="0"/>
              <a:t>la información…</a:t>
            </a:r>
          </a:p>
          <a:p>
            <a:pPr marL="0" indent="0">
              <a:buNone/>
            </a:pPr>
            <a:endParaRPr lang="es-AR" sz="4000" dirty="0"/>
          </a:p>
          <a:p>
            <a:pPr marL="0" indent="0">
              <a:buNone/>
            </a:pPr>
            <a:r>
              <a:rPr lang="es-AR" sz="4000" dirty="0"/>
              <a:t>X …pero también conducen a </a:t>
            </a:r>
            <a:r>
              <a:rPr lang="es-AR" sz="4000" b="1" dirty="0"/>
              <a:t>errores en el procesamiento de la información</a:t>
            </a:r>
            <a:r>
              <a:rPr lang="es-AR" sz="4000" dirty="0"/>
              <a:t>, incidiendo en la atención, codificación, interpretación y memorización de datos            </a:t>
            </a:r>
            <a:r>
              <a:rPr lang="es-AR" sz="4000" b="1" dirty="0"/>
              <a:t>Prejuicios</a:t>
            </a:r>
            <a:endParaRPr lang="en-US" sz="4000" b="1" dirty="0"/>
          </a:p>
        </p:txBody>
      </p:sp>
      <p:sp>
        <p:nvSpPr>
          <p:cNvPr id="9" name="Flecha derecha 8"/>
          <p:cNvSpPr/>
          <p:nvPr/>
        </p:nvSpPr>
        <p:spPr>
          <a:xfrm>
            <a:off x="5891348" y="5577841"/>
            <a:ext cx="992778" cy="2612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71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Principales orientaciones teóricas</a:t>
            </a:r>
            <a:endParaRPr lang="en-US" sz="5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282825"/>
            <a:ext cx="10515600" cy="4351338"/>
          </a:xfrm>
        </p:spPr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s-AR" sz="4000" b="1" i="1" dirty="0"/>
              <a:t>Perspectiva Cognitiva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s-AR" sz="4000" b="1" i="1" dirty="0"/>
              <a:t>Perspectiva sociocultural</a:t>
            </a:r>
          </a:p>
          <a:p>
            <a:pPr marL="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888104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98806"/>
          </a:xfrm>
        </p:spPr>
        <p:txBody>
          <a:bodyPr>
            <a:normAutofit/>
          </a:bodyPr>
          <a:lstStyle/>
          <a:p>
            <a:r>
              <a:rPr lang="es-AR" sz="5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se conforman los estereotipos</a:t>
            </a:r>
            <a:r>
              <a:rPr lang="es-A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63931"/>
            <a:ext cx="10515600" cy="411303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s-AR" sz="3600" b="1" dirty="0"/>
              <a:t>ENSEÑANZA EXPLICITA</a:t>
            </a:r>
          </a:p>
          <a:p>
            <a:pPr>
              <a:lnSpc>
                <a:spcPct val="200000"/>
              </a:lnSpc>
            </a:pPr>
            <a:r>
              <a:rPr lang="es-AR" sz="3600" b="1" dirty="0"/>
              <a:t>APRENDIZAJE IMPLICITO</a:t>
            </a:r>
          </a:p>
          <a:p>
            <a:pPr>
              <a:lnSpc>
                <a:spcPct val="200000"/>
              </a:lnSpc>
            </a:pPr>
            <a:r>
              <a:rPr lang="es-AR" sz="3600" b="1" dirty="0"/>
              <a:t>CORRELACIONES ILUSORIAS</a:t>
            </a:r>
          </a:p>
        </p:txBody>
      </p:sp>
    </p:spTree>
    <p:extLst>
      <p:ext uri="{BB962C8B-B14F-4D97-AF65-F5344CB8AC3E}">
        <p14:creationId xmlns:p14="http://schemas.microsoft.com/office/powerpoint/2010/main" val="1700124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13320"/>
            <a:ext cx="10515600" cy="1325563"/>
          </a:xfrm>
        </p:spPr>
        <p:txBody>
          <a:bodyPr>
            <a:noAutofit/>
          </a:bodyPr>
          <a:lstStyle/>
          <a:p>
            <a:r>
              <a:rPr lang="es-AR" sz="5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modificar los estereotipos? Diferentes teorías:</a:t>
            </a:r>
            <a:endParaRPr lang="en-US" sz="5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599509"/>
            <a:ext cx="10515600" cy="3577454"/>
          </a:xfrm>
        </p:spPr>
        <p:txBody>
          <a:bodyPr>
            <a:normAutofit fontScale="92500" lnSpcReduction="20000"/>
          </a:bodyPr>
          <a:lstStyle/>
          <a:p>
            <a:r>
              <a:rPr lang="es-AR" sz="4800" i="1" dirty="0"/>
              <a:t>Por el paso del tiempo y acontecimientos históricos relevantes</a:t>
            </a:r>
          </a:p>
          <a:p>
            <a:endParaRPr lang="es-AR" sz="4800" i="1" dirty="0"/>
          </a:p>
          <a:p>
            <a:r>
              <a:rPr lang="es-AR" sz="4800" i="1" dirty="0"/>
              <a:t>Por cambios cognitivos individuales</a:t>
            </a:r>
          </a:p>
          <a:p>
            <a:endParaRPr lang="es-AR" sz="4800" i="1" dirty="0"/>
          </a:p>
          <a:p>
            <a:r>
              <a:rPr lang="es-AR" sz="4800" i="1" dirty="0"/>
              <a:t>Hipótesis del contacto intergrupal</a:t>
            </a:r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val="4081581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47001"/>
          </a:xfrm>
        </p:spPr>
        <p:txBody>
          <a:bodyPr>
            <a:normAutofit/>
          </a:bodyPr>
          <a:lstStyle/>
          <a:p>
            <a:r>
              <a:rPr lang="es-AR" dirty="0">
                <a:solidFill>
                  <a:schemeClr val="tx2"/>
                </a:solidFill>
              </a:rPr>
              <a:t>Estudio sobre prejuicios: </a:t>
            </a:r>
            <a:r>
              <a:rPr lang="es-AR" b="1" i="1" dirty="0" err="1">
                <a:solidFill>
                  <a:schemeClr val="tx2"/>
                </a:solidFill>
              </a:rPr>
              <a:t>The</a:t>
            </a:r>
            <a:r>
              <a:rPr lang="es-AR" b="1" i="1" dirty="0">
                <a:solidFill>
                  <a:schemeClr val="tx2"/>
                </a:solidFill>
              </a:rPr>
              <a:t> </a:t>
            </a:r>
            <a:r>
              <a:rPr lang="es-AR" b="1" i="1" dirty="0" err="1">
                <a:solidFill>
                  <a:schemeClr val="tx2"/>
                </a:solidFill>
              </a:rPr>
              <a:t>authoritarian</a:t>
            </a:r>
            <a:r>
              <a:rPr lang="es-AR" b="1" i="1" dirty="0">
                <a:solidFill>
                  <a:schemeClr val="tx2"/>
                </a:solidFill>
              </a:rPr>
              <a:t> </a:t>
            </a:r>
            <a:r>
              <a:rPr lang="es-AR" b="1" i="1" dirty="0" err="1">
                <a:solidFill>
                  <a:schemeClr val="tx2"/>
                </a:solidFill>
              </a:rPr>
              <a:t>personality</a:t>
            </a:r>
            <a:r>
              <a:rPr lang="es-AR" b="1" i="1" dirty="0">
                <a:solidFill>
                  <a:schemeClr val="tx2"/>
                </a:solidFill>
              </a:rPr>
              <a:t> (“La personalidad autoritaria”) </a:t>
            </a:r>
            <a:r>
              <a:rPr lang="es-AR" i="1" dirty="0">
                <a:solidFill>
                  <a:schemeClr val="tx2"/>
                </a:solidFill>
              </a:rPr>
              <a:t>(Adorno y col.)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12125"/>
            <a:ext cx="10515600" cy="4153989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Evaluación de actitudes prejuiciosas para identificar la existencia de una “personalidad prejuiciosa típica”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u="sng" dirty="0"/>
              <a:t>Conclusiones</a:t>
            </a:r>
            <a:r>
              <a:rPr lang="es-AR" dirty="0"/>
              <a:t>: </a:t>
            </a:r>
          </a:p>
          <a:p>
            <a:pPr marL="0" indent="0">
              <a:buNone/>
            </a:pPr>
            <a:r>
              <a:rPr lang="es-AR" dirty="0"/>
              <a:t>- </a:t>
            </a:r>
            <a:r>
              <a:rPr lang="es-AR" b="1" dirty="0"/>
              <a:t>Correlación con prejuicios hacia otros grupos sociales </a:t>
            </a:r>
            <a:r>
              <a:rPr lang="es-AR" dirty="0"/>
              <a:t>(diferentes grupos étnicos)</a:t>
            </a:r>
          </a:p>
          <a:p>
            <a:pPr>
              <a:buFontTx/>
              <a:buChar char="-"/>
            </a:pPr>
            <a:r>
              <a:rPr lang="es-AR" b="1" dirty="0"/>
              <a:t>Personas prejuiciosas poseían actitudes </a:t>
            </a:r>
            <a:r>
              <a:rPr lang="es-AR" b="1" dirty="0" err="1"/>
              <a:t>etnocéntricas</a:t>
            </a:r>
            <a:endParaRPr lang="es-AR" dirty="0"/>
          </a:p>
          <a:p>
            <a:pPr>
              <a:buFontTx/>
              <a:buChar char="-"/>
            </a:pPr>
            <a:r>
              <a:rPr lang="es-AR" dirty="0"/>
              <a:t>Persona </a:t>
            </a:r>
            <a:r>
              <a:rPr lang="es-AR" dirty="0" err="1"/>
              <a:t>etnocéntrica</a:t>
            </a:r>
            <a:r>
              <a:rPr lang="es-AR" dirty="0"/>
              <a:t> conserva </a:t>
            </a:r>
            <a:r>
              <a:rPr lang="es-AR" b="1" dirty="0"/>
              <a:t>rasgos fuertemente autoritarios y antidemocráticos </a:t>
            </a:r>
          </a:p>
          <a:p>
            <a:pPr>
              <a:buFontTx/>
              <a:buChar char="-"/>
            </a:pPr>
            <a:endParaRPr lang="es-AR" b="1" dirty="0"/>
          </a:p>
          <a:p>
            <a:pPr marL="0" indent="0">
              <a:buNone/>
            </a:pPr>
            <a:r>
              <a:rPr lang="es-AR" b="1" i="1" dirty="0"/>
              <a:t>PERSONALIDAD PREJUICIOSA Y AUTORITARIA TIPICA</a:t>
            </a:r>
            <a:r>
              <a:rPr lang="es-AR" dirty="0"/>
              <a:t>: tendencia a emplear mas rígidamente estereotipos en su forma de interpretar el mundo que aquellos que no eran tan prejuiciosos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472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595</Words>
  <Application>Microsoft Office PowerPoint</Application>
  <PresentationFormat>Panorámica</PresentationFormat>
  <Paragraphs>70</Paragraphs>
  <Slides>16</Slides>
  <Notes>0</Notes>
  <HiddenSlides>0</HiddenSlides>
  <MMClips>2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Bahnschrift SemiLight</vt:lpstr>
      <vt:lpstr>Calibri</vt:lpstr>
      <vt:lpstr>Calibri Light</vt:lpstr>
      <vt:lpstr>Wingdings</vt:lpstr>
      <vt:lpstr>YouTube Sans</vt:lpstr>
      <vt:lpstr>Tema de Office</vt:lpstr>
      <vt:lpstr>Prejuicios, discriminación y xenofobia</vt:lpstr>
      <vt:lpstr>Definición de prejuicio</vt:lpstr>
      <vt:lpstr>Definición de discriminación</vt:lpstr>
      <vt:lpstr>Presentación de PowerPoint</vt:lpstr>
      <vt:lpstr>ESTEREOTIPOS: aspectos positivos y negativos</vt:lpstr>
      <vt:lpstr>Principales orientaciones teóricas</vt:lpstr>
      <vt:lpstr>¿Cómo se conforman los estereotipos?</vt:lpstr>
      <vt:lpstr>¿Cómo modificar los estereotipos? Diferentes teorías:</vt:lpstr>
      <vt:lpstr>Estudio sobre prejuicios: The authoritarian personality (“La personalidad autoritaria”) (Adorno y col.)</vt:lpstr>
      <vt:lpstr>Pettygrew: Estudio sobre la incidencia de factores sociales en la producción de prejuicios</vt:lpstr>
      <vt:lpstr>Conclusiones:  </vt:lpstr>
      <vt:lpstr>Psicología de la xenofobia</vt:lpstr>
      <vt:lpstr>Xenofobia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Prejuicios, discriminación y xenofobia</dc:title>
  <dc:creator>Fiorella</dc:creator>
  <cp:lastModifiedBy>Fiorella Giorgi</cp:lastModifiedBy>
  <cp:revision>24</cp:revision>
  <dcterms:created xsi:type="dcterms:W3CDTF">2020-05-11T16:41:17Z</dcterms:created>
  <dcterms:modified xsi:type="dcterms:W3CDTF">2023-05-03T12:31:48Z</dcterms:modified>
</cp:coreProperties>
</file>