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D80CA-78BE-4AA2-8EC5-6DC49ABE7841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B9823-3EE6-4AAB-B970-2C208B7BAD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60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9FAA25-46A0-471C-9ED6-3B2FA9E5543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693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F2C00F-07F1-45D4-8D62-9E87C09DD449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0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0F628A-33C5-4851-B3D4-586544446F29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5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D0A95F-E522-4A9D-8284-8C98B26DA150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91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DE3C3-C56E-4B3F-B9A0-B83BC07AE01E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9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491003-A7FB-4F13-8DBE-75C561460D63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3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0C0528-F3E6-403D-863D-360AA370FAD5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1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CA53C8-C6EA-41F9-A554-A3F2834F2147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2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4A707-D2C0-4285-8F62-CF02A0940787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8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BE78C4-3A62-4913-9654-DD29D7AECDF8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23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1CB88A-A790-4122-A665-14D1828C84DF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99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3B074E-5348-4D29-97A2-1817F23E038A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55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B89BDD-7EE2-40E4-BA68-D41AF8CFCDE9}" type="slidenum">
              <a:rPr lang="es-E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88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427290" y="499568"/>
            <a:ext cx="11118078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SIIAUP – 1er Cuatrimestre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Marzo 2022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16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CLASE </a:t>
            </a:r>
            <a:r>
              <a:rPr lang="es-AR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28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CONSIDERACIONES INICIALES SOBRE LAS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28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ASIGNATURAS: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AR" altLang="en-US" sz="28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1- SEMINARIO DE INTRODUCCIÓN A LA INVESTIGACIÓN ARQUITECTÓNICA,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	URBANÍSTICA Y PAISAJÍSTICA - SIAUP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2- INTRODUCCIÓN A LA TEORÍA DE LA ARQUITECTURA, EL URBANISMO Y EL PAISAJISMO - ITAUP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AR" altLang="en-US" sz="28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AR" altLang="en-US" sz="28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Docentes: DR. ARQ. ANIBAL MOLINE – MGTER. ARQ. CECILIA ROSADO</a:t>
            </a: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16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UCSF - SR</a:t>
            </a: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86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538386" y="1163638"/>
            <a:ext cx="11365906" cy="433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30000"/>
              </a:spcAft>
              <a:buNone/>
            </a:pPr>
            <a:r>
              <a:rPr lang="es-ES" altLang="en-US" sz="1800">
                <a:solidFill>
                  <a:srgbClr val="FFFFFF"/>
                </a:solidFill>
                <a:latin typeface="Century Gothic" panose="020B0502020202020204" pitchFamily="34" charset="0"/>
              </a:rPr>
              <a:t>Primer Eje :</a:t>
            </a:r>
          </a:p>
          <a:p>
            <a:pPr algn="just" fontAlgn="base">
              <a:spcBef>
                <a:spcPct val="0"/>
              </a:spcBef>
              <a:spcAft>
                <a:spcPct val="30000"/>
              </a:spcAft>
              <a:buNone/>
            </a:pPr>
            <a:r>
              <a:rPr lang="es-ES" altLang="en-US" sz="1800" b="1">
                <a:solidFill>
                  <a:srgbClr val="FFFFFF"/>
                </a:solidFill>
                <a:latin typeface="Century Gothic" panose="020B0502020202020204" pitchFamily="34" charset="0"/>
              </a:rPr>
              <a:t>¿Cómo contribuir a la </a:t>
            </a:r>
            <a:r>
              <a:rPr lang="es-ES" altLang="en-US" sz="1800" b="1">
                <a:solidFill>
                  <a:srgbClr val="FFC000"/>
                </a:solidFill>
                <a:latin typeface="Century Gothic" panose="020B0502020202020204" pitchFamily="34" charset="0"/>
              </a:rPr>
              <a:t>construcción</a:t>
            </a:r>
            <a:r>
              <a:rPr lang="es-ES" altLang="en-US" sz="1800" b="1">
                <a:solidFill>
                  <a:srgbClr val="FFFFFF"/>
                </a:solidFill>
                <a:latin typeface="Century Gothic" panose="020B0502020202020204" pitchFamily="34" charset="0"/>
              </a:rPr>
              <a:t> de aprendizajes significativos para la investigación?</a:t>
            </a:r>
          </a:p>
          <a:p>
            <a:pPr algn="just" fontAlgn="base">
              <a:spcBef>
                <a:spcPct val="0"/>
              </a:spcBef>
              <a:spcAft>
                <a:spcPct val="30000"/>
              </a:spcAft>
              <a:buNone/>
            </a:pPr>
            <a:endParaRPr lang="es-ES" altLang="en-US" sz="1800" b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30000"/>
              </a:spcAft>
              <a:buNone/>
            </a:pPr>
            <a:r>
              <a:rPr lang="es-ES" altLang="en-US" sz="1800">
                <a:solidFill>
                  <a:srgbClr val="FFFFFF"/>
                </a:solidFill>
                <a:latin typeface="Century Gothic" panose="020B0502020202020204" pitchFamily="34" charset="0"/>
              </a:rPr>
              <a:t>Segundo Eje:</a:t>
            </a:r>
          </a:p>
          <a:p>
            <a:pPr fontAlgn="base">
              <a:spcBef>
                <a:spcPct val="0"/>
              </a:spcBef>
              <a:spcAft>
                <a:spcPct val="30000"/>
              </a:spcAft>
              <a:buNone/>
            </a:pPr>
            <a:r>
              <a:rPr lang="es-ES" altLang="en-US" sz="1800" b="1">
                <a:solidFill>
                  <a:srgbClr val="FFFFFF"/>
                </a:solidFill>
                <a:latin typeface="Century Gothic" panose="020B0502020202020204" pitchFamily="34" charset="0"/>
              </a:rPr>
              <a:t>¿Cómo </a:t>
            </a:r>
            <a:r>
              <a:rPr lang="es-ES" altLang="en-US" sz="1800" b="1">
                <a:solidFill>
                  <a:srgbClr val="FFC000"/>
                </a:solidFill>
                <a:latin typeface="Century Gothic" panose="020B0502020202020204" pitchFamily="34" charset="0"/>
              </a:rPr>
              <a:t>organizar</a:t>
            </a:r>
            <a:r>
              <a:rPr lang="es-ES" altLang="en-US" sz="1800" b="1">
                <a:solidFill>
                  <a:srgbClr val="FFFFFF"/>
                </a:solidFill>
                <a:latin typeface="Century Gothic" panose="020B0502020202020204" pitchFamily="34" charset="0"/>
              </a:rPr>
              <a:t> un trabajo de investigación?</a:t>
            </a:r>
            <a:r>
              <a:rPr lang="es-ES" altLang="en-US" sz="180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30000"/>
              </a:spcAft>
              <a:buNone/>
            </a:pPr>
            <a:r>
              <a:rPr lang="es-AR" altLang="en-US" sz="180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30000"/>
              </a:spcAft>
              <a:buNone/>
            </a:pPr>
            <a:r>
              <a:rPr lang="es-ES" altLang="en-US" sz="1800">
                <a:solidFill>
                  <a:srgbClr val="FFFFFF"/>
                </a:solidFill>
                <a:latin typeface="Century Gothic" panose="020B0502020202020204" pitchFamily="34" charset="0"/>
              </a:rPr>
              <a:t>Tercer Eje:</a:t>
            </a:r>
            <a:endParaRPr lang="es-ES" altLang="en-US" sz="1800" b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30000"/>
              </a:spcAft>
              <a:buNone/>
            </a:pPr>
            <a:r>
              <a:rPr lang="es-ES" altLang="en-US" sz="1800" b="1">
                <a:solidFill>
                  <a:srgbClr val="FFFFFF"/>
                </a:solidFill>
                <a:latin typeface="Century Gothic" panose="020B0502020202020204" pitchFamily="34" charset="0"/>
              </a:rPr>
              <a:t>¿Cómo </a:t>
            </a:r>
            <a:r>
              <a:rPr lang="es-ES" altLang="en-US" sz="1800" b="1">
                <a:solidFill>
                  <a:srgbClr val="FFC000"/>
                </a:solidFill>
                <a:latin typeface="Century Gothic" panose="020B0502020202020204" pitchFamily="34" charset="0"/>
              </a:rPr>
              <a:t>comunicar</a:t>
            </a:r>
            <a:r>
              <a:rPr lang="es-ES" altLang="en-US" sz="1800" b="1">
                <a:solidFill>
                  <a:srgbClr val="FFFFFF"/>
                </a:solidFill>
                <a:latin typeface="Century Gothic" panose="020B0502020202020204" pitchFamily="34" charset="0"/>
              </a:rPr>
              <a:t> los resultados de la Investigación?</a:t>
            </a:r>
            <a:endParaRPr lang="es-ES" altLang="en-US" sz="18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30000"/>
              </a:spcAft>
              <a:buNone/>
            </a:pPr>
            <a:endParaRPr lang="es-AR" altLang="en-US" sz="18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30000"/>
              </a:spcAft>
              <a:buNone/>
            </a:pPr>
            <a:r>
              <a:rPr lang="es-ES" altLang="en-US" sz="1800">
                <a:solidFill>
                  <a:srgbClr val="FFFFFF"/>
                </a:solidFill>
                <a:latin typeface="Century Gothic" panose="020B0502020202020204" pitchFamily="34" charset="0"/>
              </a:rPr>
              <a:t>Cuarto Eje:</a:t>
            </a:r>
            <a:endParaRPr lang="es-ES" altLang="en-US" sz="1800" b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30000"/>
              </a:spcAft>
              <a:buNone/>
            </a:pPr>
            <a:r>
              <a:rPr lang="es-ES" altLang="en-US" sz="1800" b="1">
                <a:solidFill>
                  <a:srgbClr val="FFFFFF"/>
                </a:solidFill>
                <a:latin typeface="Century Gothic" panose="020B0502020202020204" pitchFamily="34" charset="0"/>
              </a:rPr>
              <a:t>¿Cuál es la necesidad de la </a:t>
            </a:r>
            <a:r>
              <a:rPr lang="es-ES" altLang="en-US" sz="1800" b="1">
                <a:solidFill>
                  <a:srgbClr val="FFC000"/>
                </a:solidFill>
                <a:latin typeface="Century Gothic" panose="020B0502020202020204" pitchFamily="34" charset="0"/>
              </a:rPr>
              <a:t>integración</a:t>
            </a:r>
            <a:r>
              <a:rPr lang="es-ES" altLang="en-US" sz="1800" b="1">
                <a:solidFill>
                  <a:srgbClr val="FFFFFF"/>
                </a:solidFill>
                <a:latin typeface="Century Gothic" panose="020B0502020202020204" pitchFamily="34" charset="0"/>
              </a:rPr>
              <a:t> del saber?</a:t>
            </a:r>
          </a:p>
          <a:p>
            <a:pPr algn="just" fontAlgn="base">
              <a:spcBef>
                <a:spcPct val="0"/>
              </a:spcBef>
              <a:spcAft>
                <a:spcPct val="30000"/>
              </a:spcAft>
              <a:buNone/>
            </a:pPr>
            <a:endParaRPr lang="es-ES" altLang="en-US" sz="180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91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84562" y="2297025"/>
            <a:ext cx="11246264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s-ES" altLang="en-US" b="1">
                <a:solidFill>
                  <a:srgbClr val="FFFFFF"/>
                </a:solidFill>
                <a:latin typeface="Century Gothic" panose="020B0502020202020204" pitchFamily="34" charset="0"/>
              </a:rPr>
              <a:t>ESTRATEGIAS METODOLOGICAS:</a:t>
            </a:r>
            <a:endParaRPr lang="es-ES" altLang="en-US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>
                <a:solidFill>
                  <a:srgbClr val="FFFFFF"/>
                </a:solidFill>
                <a:latin typeface="Century Gothic" panose="020B0502020202020204" pitchFamily="34" charset="0"/>
              </a:rPr>
              <a:t>Se proponen </a:t>
            </a:r>
            <a:r>
              <a:rPr lang="es-ES" altLang="en-US">
                <a:solidFill>
                  <a:srgbClr val="FFC000"/>
                </a:solidFill>
                <a:latin typeface="Century Gothic" panose="020B0502020202020204" pitchFamily="34" charset="0"/>
              </a:rPr>
              <a:t>técnicas, actividades y recursos</a:t>
            </a:r>
            <a:r>
              <a:rPr lang="es-ES" altLang="en-US">
                <a:solidFill>
                  <a:srgbClr val="FFFFFF"/>
                </a:solidFill>
                <a:latin typeface="Century Gothic" panose="020B0502020202020204" pitchFamily="34" charset="0"/>
              </a:rPr>
              <a:t> que posibiliten la participación, la confrontación y el debate, con la intención de facilitar la reflexión crítica, la evaluación y autoevaluación permanentes, y la vinculación teoría/práctica.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>
                <a:solidFill>
                  <a:srgbClr val="FFFFFF"/>
                </a:solidFill>
                <a:latin typeface="Century Gothic" panose="020B0502020202020204" pitchFamily="34" charset="0"/>
              </a:rPr>
              <a:t>Se intenta favorecer el aprendizaje autónomo y la construcción intersubjetiva de conocimientos conceptuales, procedimentales y actitudinales.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s-ES" altLang="en-US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12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70916" y="1817689"/>
            <a:ext cx="11502639" cy="2723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Exposición de marcos teóricos.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Lectura comprensiva de </a:t>
            </a:r>
            <a:r>
              <a:rPr lang="es-ES" altLang="en-US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textos.</a:t>
            </a: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Resolución de actividades teórico-prácticas.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Realización de </a:t>
            </a:r>
            <a:r>
              <a:rPr lang="es-ES" alt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gráficos, esquemas, cuadros, resúmenes y síntesis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 que evidencien vinculaciones conceptuales.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Resolución de situaciones problemáticas planteadas por la cátedra.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Exploración bibliográfica y análisis en orden a los diferentes temas presentados.</a:t>
            </a:r>
          </a:p>
        </p:txBody>
      </p:sp>
    </p:spTree>
    <p:extLst>
      <p:ext uri="{BB962C8B-B14F-4D97-AF65-F5344CB8AC3E}">
        <p14:creationId xmlns:p14="http://schemas.microsoft.com/office/powerpoint/2010/main" val="42724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452927" y="2352820"/>
            <a:ext cx="11237719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 startAt="7"/>
            </a:pPr>
            <a:r>
              <a:rPr lang="es-ES" altLang="en-US">
                <a:solidFill>
                  <a:srgbClr val="FFFFFF"/>
                </a:solidFill>
                <a:latin typeface="Century Gothic" panose="020B0502020202020204" pitchFamily="34" charset="0"/>
              </a:rPr>
              <a:t>Discusión grupal, respetando diferentes puntos de vista. Confrontación de posturas, valorando el aporte del material bibliográfico, del profesor y de los compañeros, para lo cual se insistirá en el desarrollo de: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>
                <a:solidFill>
                  <a:srgbClr val="FFFFFF"/>
                </a:solidFill>
                <a:latin typeface="Century Gothic" panose="020B0502020202020204" pitchFamily="34" charset="0"/>
              </a:rPr>
              <a:t>Capacidad de escuchar.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>
                <a:solidFill>
                  <a:srgbClr val="FFFFFF"/>
                </a:solidFill>
                <a:latin typeface="Century Gothic" panose="020B0502020202020204" pitchFamily="34" charset="0"/>
              </a:rPr>
              <a:t>Cooperación en el trabajo áulico para la construcción del aprendizaje.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>
                <a:solidFill>
                  <a:srgbClr val="FFFFFF"/>
                </a:solidFill>
                <a:latin typeface="Century Gothic" panose="020B0502020202020204" pitchFamily="34" charset="0"/>
              </a:rPr>
              <a:t>Colaboración en las actividades compartidas.</a:t>
            </a:r>
          </a:p>
        </p:txBody>
      </p:sp>
    </p:spTree>
    <p:extLst>
      <p:ext uri="{BB962C8B-B14F-4D97-AF65-F5344CB8AC3E}">
        <p14:creationId xmlns:p14="http://schemas.microsoft.com/office/powerpoint/2010/main" val="235786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05099" y="1468269"/>
            <a:ext cx="11801742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ITAUP – 1er Cuatrimestre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marzo 2022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	CLASE 1.2</a:t>
            </a: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28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CONSIDERACIONES INICIALES SOBRE </a:t>
            </a:r>
            <a:r>
              <a:rPr lang="es-AR" altLang="en-US" dirty="0" smtClean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ASIGNATURA</a:t>
            </a:r>
            <a:endParaRPr lang="es-AR" altLang="en-US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28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  <a:r>
              <a:rPr lang="es-AR" altLang="en-US" sz="2000" b="1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INTRODUCCIÓN A LA TEORÍA DE LA ARQUITECTURA, EL URBANISMO Y EL PAISAJISMO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AR" altLang="en-US" sz="28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Docentes. Dr. Arq. Aníbal Moliné – </a:t>
            </a:r>
            <a:r>
              <a:rPr lang="es-AR" altLang="en-US" dirty="0" err="1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Mgter</a:t>
            </a: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Arq. Cecilia Rosado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1600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UCSF - SR</a:t>
            </a: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58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2187576"/>
            <a:ext cx="1187010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Para comprender las causas de los casos que analizaremos en SIIAUP e ITAUP es necesario: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Conocer las razones y la historia concreta que permitan entender cómo cada acontecimiento arquitectónico, urbano o paisajístico se ha producido en el tiempo y en ese lugar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Avanzar en la elaboración de una </a:t>
            </a:r>
            <a:r>
              <a:rPr lang="es-ES" altLang="en-US" sz="1600" b="1">
                <a:solidFill>
                  <a:srgbClr val="FFC000"/>
                </a:solidFill>
                <a:latin typeface="Century Gothic" panose="020B0502020202020204" pitchFamily="34" charset="0"/>
              </a:rPr>
              <a:t>teoría interpretativa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, que sirva tanto para </a:t>
            </a: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pensar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como para </a:t>
            </a: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hacer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la A, U y P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9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02550" y="2289175"/>
            <a:ext cx="11759013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	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	Por 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consiguiente, para desarrollar una teoría de la A, U y P, es indispensable: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Observar la realidad tratando de comprenderla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Procurar una explicación inteligible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	Es 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en ITAUP, donde se ve el </a:t>
            </a:r>
            <a:r>
              <a:rPr lang="es-ES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qué y porqué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de aquellas realizaciones, </a:t>
            </a: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procurando </a:t>
            </a:r>
            <a:r>
              <a:rPr lang="es-ES" altLang="en-US" sz="1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organizar </a:t>
            </a:r>
            <a:r>
              <a:rPr lang="es-ES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una </a:t>
            </a:r>
            <a:r>
              <a:rPr lang="es-ES" altLang="en-US" sz="1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respuesta coherente</a:t>
            </a: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y ese es el </a:t>
            </a:r>
            <a:r>
              <a:rPr lang="es-ES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objeto de estudio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de este curso.</a:t>
            </a:r>
          </a:p>
        </p:txBody>
      </p:sp>
    </p:spTree>
    <p:extLst>
      <p:ext uri="{BB962C8B-B14F-4D97-AF65-F5344CB8AC3E}">
        <p14:creationId xmlns:p14="http://schemas.microsoft.com/office/powerpoint/2010/main" val="34613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76015" y="1841650"/>
            <a:ext cx="1147700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OBJETIVOS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Visualizar las </a:t>
            </a: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causas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que hacen posible la producción de la A, el U y el P 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Avanzar en la formación de un </a:t>
            </a: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bagaje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conceptual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que nos permita valorar críticamente cada obra.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Orientar nuestro </a:t>
            </a: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propio quehacer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en la materia.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PROGRAMA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Integrado por 6 ejes, cada uno de los cuales, 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presenta cuestiones relacionadas con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los mismos y que proponen una trama interpretativa que responda a los objetivos.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88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21294" y="476250"/>
            <a:ext cx="11468455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4138" indent="-84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1688" indent="-2635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2397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462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685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8257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829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401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973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Bosquejo de las </a:t>
            </a:r>
            <a:r>
              <a:rPr lang="es-ES" altLang="en-US" sz="1600" b="1" i="1">
                <a:solidFill>
                  <a:srgbClr val="FFFFFF"/>
                </a:solidFill>
                <a:latin typeface="Century Gothic" panose="020B0502020202020204" pitchFamily="34" charset="0"/>
              </a:rPr>
              <a:t>razones</a:t>
            </a: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 que posibilitan la A, U y P.    (EJES 1 A 4)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b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ES" altLang="en-US" sz="1600" b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1er.  Eje: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¿Qué </a:t>
            </a: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razones y necesidades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están en la base de la A, U y P?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2do. Eje: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¿Qué </a:t>
            </a: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contexto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natural y cultural condicionan el habitar? (INVARIANTES)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3er.  Eje: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¿De qué </a:t>
            </a: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elementos variables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dispone la A, U y P para procurar su cometido?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4to.  Eje.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¿Qué recibe y qué aporta cada obra de arquitectura, urbanismo o del paisaje del </a:t>
            </a: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entorno 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existente?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9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01653" y="1671638"/>
            <a:ext cx="11357360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La valoración ESTÉTICA de las obras y el ejercicio profesional. (EJES 5 Y 6)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5to. Eje.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	¿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En qué </a:t>
            </a: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fundamentamos estéticamente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nuestra valoración de una obra </a:t>
            </a: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de  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arquitectura o de urbanismo? (¿Porqué “me gusta”? 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6to.  Eje.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	¿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Cómo se desarrolla la </a:t>
            </a: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profesión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y qué requerimientos tiene hoy la tarea </a:t>
            </a: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del  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Arquitecto, del Urbanista y del Paisajista?</a:t>
            </a:r>
          </a:p>
        </p:txBody>
      </p:sp>
    </p:spTree>
    <p:extLst>
      <p:ext uri="{BB962C8B-B14F-4D97-AF65-F5344CB8AC3E}">
        <p14:creationId xmlns:p14="http://schemas.microsoft.com/office/powerpoint/2010/main" val="42796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5657" y="769425"/>
            <a:ext cx="11169352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dictado de la asignatura: </a:t>
            </a:r>
            <a:r>
              <a:rPr lang="es-AR" altLang="en-US" sz="2000" b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SEMINARIO DE INTRODUCCIÓN A LA INVESTIGACIÓN EN ARQUITECTURA Y URBANISMO</a:t>
            </a: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desarrolla conjuntamente con el de </a:t>
            </a:r>
            <a:r>
              <a:rPr lang="es-ES" altLang="en-US" sz="2000" b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INTRODUCCIÓN A LA TEORÍA DE LA ARQUITECTURA,  EL URBANISMO Y EL PAISAJISMO</a:t>
            </a:r>
            <a:r>
              <a:rPr lang="es-ES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altLang="en-US" sz="2000" dirty="0">
              <a:solidFill>
                <a:srgbClr val="0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AR" altLang="en-US" sz="2000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 bien ambas tienen sus objetivos </a:t>
            </a: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específicos, la primera </a:t>
            </a:r>
            <a:r>
              <a:rPr lang="es-AR" altLang="en-US" sz="20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SIAUP,</a:t>
            </a: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aborda</a:t>
            </a:r>
            <a:endParaRPr lang="es-AR" altLang="en-US" sz="2000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AR" altLang="en-US" sz="2000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 contenidos </a:t>
            </a: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procedimentales referidos a los </a:t>
            </a:r>
            <a:r>
              <a:rPr lang="es-AR" altLang="en-US" sz="2000" b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enfoques</a:t>
            </a: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s-AR" altLang="en-US" sz="2000" b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lógicas de legitimización</a:t>
            </a: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las modalidades de acceso al desarrollo cognoscitivo aplicables al ámbito de las disciplinas involucradas, </a:t>
            </a: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AR" altLang="en-US" sz="2000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la segunda </a:t>
            </a:r>
            <a:r>
              <a:rPr lang="es-AR" altLang="en-US" sz="20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ITAUP, </a:t>
            </a: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encara</a:t>
            </a:r>
            <a:endParaRPr lang="es-AR" altLang="en-US" sz="2000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AR" altLang="en-US" sz="2000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 </a:t>
            </a:r>
            <a:r>
              <a:rPr lang="es-AR" altLang="en-US" sz="20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contenidos</a:t>
            </a: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referidos a la Teoría de la </a:t>
            </a: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Arquitectura, </a:t>
            </a: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Urbanismo, y </a:t>
            </a: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Paisajismo, </a:t>
            </a:r>
            <a:endParaRPr lang="es-AR" altLang="en-US" sz="2000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AR" altLang="en-US" sz="2000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s-AR" altLang="en-US" sz="2000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mbas comparten </a:t>
            </a:r>
            <a:r>
              <a:rPr lang="es-AR" altLang="en-US" sz="2000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buena parte de sus problemáticas e instancias operativas que ameritan la factibilidad de su abordaje conjunto.</a:t>
            </a:r>
            <a:endParaRPr lang="es-AR" altLang="en-US" sz="2000" dirty="0">
              <a:solidFill>
                <a:srgbClr val="0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3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2730" y="2360613"/>
            <a:ext cx="12100845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	1er. EJE. ¿QUÉ NECESIDADES HUMANAS ESTÁN EN LA BASE DE LA A, U y P?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</a:t>
            </a:r>
            <a:r>
              <a:rPr lang="es-ES_tradnl" altLang="en-US" sz="1600">
                <a:solidFill>
                  <a:srgbClr val="FFC000"/>
                </a:solidFill>
                <a:latin typeface="Century Gothic" panose="020B0502020202020204" pitchFamily="34" charset="0"/>
              </a:rPr>
              <a:t>ANALISIS DE LA CONDICIÓN HUMANA. ANTROPOLOGÍA CULTURAL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ES_tradnl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El destinatario y realizador de la A, U y P es el </a:t>
            </a:r>
            <a:r>
              <a:rPr lang="es-ES_tradnl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hombre</a:t>
            </a: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Inserto en un contexto </a:t>
            </a:r>
            <a:r>
              <a:rPr lang="es-ES_tradnl" altLang="en-US" sz="1600" b="1" i="1">
                <a:solidFill>
                  <a:srgbClr val="FFFFFF"/>
                </a:solidFill>
                <a:latin typeface="Century Gothic" panose="020B0502020202020204" pitchFamily="34" charset="0"/>
              </a:rPr>
              <a:t>histórico-cultural</a:t>
            </a: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y en un marco </a:t>
            </a:r>
            <a:r>
              <a:rPr lang="es-ES_tradnl" altLang="en-US" sz="1600" b="1" i="1">
                <a:solidFill>
                  <a:srgbClr val="FFFFFF"/>
                </a:solidFill>
                <a:latin typeface="Century Gothic" panose="020B0502020202020204" pitchFamily="34" charset="0"/>
              </a:rPr>
              <a:t>geográfico</a:t>
            </a:r>
            <a:r>
              <a:rPr lang="es-ES_tradnl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-</a:t>
            </a:r>
            <a:r>
              <a:rPr lang="es-ES_tradnl" altLang="en-US" sz="1600" b="1" i="1">
                <a:solidFill>
                  <a:srgbClr val="FFFFFF"/>
                </a:solidFill>
                <a:latin typeface="Century Gothic" panose="020B0502020202020204" pitchFamily="34" charset="0"/>
              </a:rPr>
              <a:t>ambiental</a:t>
            </a:r>
            <a:r>
              <a:rPr lang="es-ES_tradnl" altLang="en-US" sz="1600" i="1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</a:t>
            </a: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03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7649" y="1684339"/>
            <a:ext cx="11477001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	</a:t>
            </a: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Los interrogantes se orientan hacia al </a:t>
            </a:r>
            <a:r>
              <a:rPr lang="es-ES_tradnl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destinatario</a:t>
            </a: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de la A, U y P, el hombre, social e individualmente considerado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Indagar sobre el </a:t>
            </a:r>
            <a:r>
              <a:rPr lang="es-ES_tradnl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hombre</a:t>
            </a: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y su </a:t>
            </a:r>
            <a:r>
              <a:rPr lang="es-ES_tradnl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naturaleza</a:t>
            </a: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es un tema central de la teoría de la A, U y P, y de cualquier disciplina que tenga por objeto alguna realización humana.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</a:t>
            </a:r>
            <a:r>
              <a:rPr lang="es-ES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Guías: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sobre el </a:t>
            </a:r>
            <a:r>
              <a:rPr lang="es-ES" altLang="en-US" sz="1600" b="1">
                <a:solidFill>
                  <a:srgbClr val="FFC000"/>
                </a:solidFill>
                <a:latin typeface="Century Gothic" panose="020B0502020202020204" pitchFamily="34" charset="0"/>
              </a:rPr>
              <a:t>conocimiento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de lo que es el hombre.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	1- El conocimiento cotidiano.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	2- La mitología.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	3- La religión.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	4- La filosofía.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	5- La ciencia</a:t>
            </a:r>
            <a:r>
              <a:rPr lang="es-ES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555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64920" y="2087563"/>
            <a:ext cx="11571005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	2º EJE.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s-ES_tradnl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¿QUE CONTEXTO NATURAL Y CULTURAL CONDICIONAN EL HABITAR?</a:t>
            </a: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	El habitar no se desarrolla sin </a:t>
            </a:r>
            <a:r>
              <a:rPr lang="es-ES_tradnl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condicionamientos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que lo limiten; toda realización humana debe enfrentar, entender y edificar sobre esas limitaciones.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	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	La clave está en identificar las </a:t>
            </a:r>
            <a:r>
              <a:rPr lang="es-ES_tradnl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principales causas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que condicionan el quehacer de la A, U y P para lograr que los resultados sean satisfactorios.</a:t>
            </a: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/>
            </a:r>
            <a:b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</a:b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La noción de </a:t>
            </a: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condicionamiento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no debe entenderse en un sentido restrictivo; la presencia de límites posibilita que algo en concreto pueda desarrollarse plenamente.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	</a:t>
            </a:r>
            <a:endParaRPr lang="es-ES" altLang="en-US" sz="1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03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67465" y="1489392"/>
            <a:ext cx="1147700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	Condicionantes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AR" altLang="en-US" sz="16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La </a:t>
            </a:r>
            <a:r>
              <a:rPr lang="es-ES_tradnl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finalidad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de la obra (necesidades, actividades, función, visión) Estrechamente vinculadas, también operan los realizadores y la cultura, tradiciones e identidad a la </a:t>
            </a:r>
            <a:r>
              <a:rPr lang="es-ES_tradnl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que 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pertenecen.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endParaRPr lang="es-ES_tradnl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El </a:t>
            </a:r>
            <a:r>
              <a:rPr lang="es-ES_tradnl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lugar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geográfico. El paisaje y el suelo. El clima.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s-ES_tradnl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La</a:t>
            </a:r>
            <a:r>
              <a:rPr lang="es-ES_tradnl" altLang="en-US" sz="1600" dirty="0">
                <a:solidFill>
                  <a:srgbClr val="FFC000"/>
                </a:solidFill>
                <a:latin typeface="Century Gothic" panose="020B0502020202020204" pitchFamily="34" charset="0"/>
              </a:rPr>
              <a:t> </a:t>
            </a:r>
            <a:r>
              <a:rPr lang="es-ES_tradnl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técnica</a:t>
            </a:r>
            <a:r>
              <a:rPr lang="es-ES_tradnl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y la</a:t>
            </a:r>
            <a:r>
              <a:rPr lang="es-ES_tradnl" altLang="en-US" sz="1600" dirty="0">
                <a:solidFill>
                  <a:srgbClr val="FFC000"/>
                </a:solidFill>
                <a:latin typeface="Century Gothic" panose="020B0502020202020204" pitchFamily="34" charset="0"/>
              </a:rPr>
              <a:t> </a:t>
            </a:r>
            <a:r>
              <a:rPr lang="es-ES_tradnl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tecnología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s-ES_tradnl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La </a:t>
            </a:r>
            <a:r>
              <a:rPr lang="es-ES_tradnl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economía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, los sistemas sociales de producción y distribución de bienes.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s-ES_tradnl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La </a:t>
            </a:r>
            <a:r>
              <a:rPr lang="es-ES_tradnl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normativas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vigente relacionada con la A, U y P.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s-ES_tradnl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El </a:t>
            </a:r>
            <a:r>
              <a:rPr lang="es-ES_tradnl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medio ambiente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y el </a:t>
            </a:r>
            <a:r>
              <a:rPr lang="es-ES_tradnl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impacto ambiental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que origina cada obra.</a:t>
            </a: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42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02550" y="722772"/>
            <a:ext cx="12497140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	3er. EJE. ¿Qué </a:t>
            </a:r>
            <a:r>
              <a:rPr lang="es-ES_tradnl" altLang="en-US" sz="1600" b="1" i="1" dirty="0">
                <a:solidFill>
                  <a:srgbClr val="FFFFFF"/>
                </a:solidFill>
                <a:latin typeface="Century Gothic" panose="020B0502020202020204" pitchFamily="34" charset="0"/>
              </a:rPr>
              <a:t>elementos variables</a:t>
            </a:r>
            <a:r>
              <a:rPr lang="es-ES_tradnl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intervienen en la A, U y P para procurar su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	realización?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 altLang="en-US" sz="16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	Como </a:t>
            </a: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respuesta a 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los </a:t>
            </a:r>
            <a:r>
              <a:rPr lang="es-ES" altLang="en-US" sz="1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requerimientos 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que de algún modo resuelve, toda obra de A, U y P, involucra las siguientes cuestiones: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Una solución </a:t>
            </a:r>
            <a:r>
              <a:rPr lang="es-ES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espacial y funcional</a:t>
            </a:r>
            <a:r>
              <a:rPr lang="es-ES" altLang="en-US" sz="1600" dirty="0">
                <a:solidFill>
                  <a:srgbClr val="FFC000"/>
                </a:solidFill>
                <a:latin typeface="Century Gothic" panose="020B0502020202020204" pitchFamily="34" charset="0"/>
              </a:rPr>
              <a:t>.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Una solución </a:t>
            </a:r>
            <a:r>
              <a:rPr lang="es-ES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técnico-material</a:t>
            </a:r>
            <a:r>
              <a:rPr lang="es-ES" altLang="en-US" sz="1600" dirty="0">
                <a:solidFill>
                  <a:srgbClr val="FFC000"/>
                </a:solidFill>
                <a:latin typeface="Century Gothic" panose="020B0502020202020204" pitchFamily="34" charset="0"/>
              </a:rPr>
              <a:t>.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Una solución </a:t>
            </a:r>
            <a:r>
              <a:rPr lang="es-ES" altLang="en-US" sz="1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estructural</a:t>
            </a:r>
            <a:r>
              <a:rPr lang="es-ES" altLang="en-US" sz="16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.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 smtClean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Una solución de </a:t>
            </a:r>
            <a:r>
              <a:rPr lang="es-ES" altLang="en-US" sz="1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servicios e instalaciones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b="1" dirty="0" smtClean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Una solución </a:t>
            </a:r>
            <a:r>
              <a:rPr lang="es-ES" altLang="en-US" sz="1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económica y financiera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b="1" dirty="0" smtClean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Una solución </a:t>
            </a:r>
            <a:r>
              <a:rPr lang="es-ES" altLang="en-US" sz="1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institucional</a:t>
            </a: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 smtClean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Una solución </a:t>
            </a:r>
            <a:r>
              <a:rPr lang="es-ES" altLang="en-US" sz="1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formal y simbólica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b="1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Esta lista representa la réplica de los condicionantes analizados en el eje 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b="1" dirty="0" smtClean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 smtClean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0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52927" y="1557717"/>
            <a:ext cx="10793337" cy="344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 b="1">
                <a:solidFill>
                  <a:srgbClr val="FFFFFF"/>
                </a:solidFill>
                <a:latin typeface="Century Gothic" panose="020B0502020202020204" pitchFamily="34" charset="0"/>
              </a:rPr>
              <a:t>	4º Eje. ¿QUÉ RECIBE CADA OBRA DEL ENTORNO PRE 	EXISTENTE Y QUÉ APORTA?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 altLang="en-US" sz="1600" b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A, U y P Y EL PATRIMONIO CULTURAL.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	Para aproximarse a la amplitud del asunto en tratamiento, cabe incorporar las siguientes cuestiones: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10000"/>
              </a:spcAft>
              <a:buFontTx/>
              <a:buAutoNum type="arabicPeriod"/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Historia e historiografía</a:t>
            </a:r>
          </a:p>
          <a:p>
            <a:pPr lvl="1" fontAlgn="base">
              <a:spcBef>
                <a:spcPct val="0"/>
              </a:spcBef>
              <a:spcAft>
                <a:spcPct val="10000"/>
              </a:spcAft>
              <a:buFontTx/>
              <a:buAutoNum type="arabicPeriod"/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El sentido del tiempo</a:t>
            </a:r>
          </a:p>
          <a:p>
            <a:pPr lvl="1" fontAlgn="base">
              <a:spcBef>
                <a:spcPct val="0"/>
              </a:spcBef>
              <a:spcAft>
                <a:spcPct val="10000"/>
              </a:spcAft>
              <a:buFontTx/>
              <a:buAutoNum type="arabicPeriod"/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Modernidad y posmodernidad. </a:t>
            </a:r>
          </a:p>
          <a:p>
            <a:pPr lvl="1" fontAlgn="base">
              <a:spcBef>
                <a:spcPct val="0"/>
              </a:spcBef>
              <a:spcAft>
                <a:spcPct val="10000"/>
              </a:spcAft>
              <a:buFontTx/>
              <a:buAutoNum type="arabicPeriod"/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Tipologías y lenguaje significativo </a:t>
            </a:r>
          </a:p>
          <a:p>
            <a:pPr lvl="1" fontAlgn="base">
              <a:spcBef>
                <a:spcPct val="0"/>
              </a:spcBef>
              <a:spcAft>
                <a:spcPct val="10000"/>
              </a:spcAft>
              <a:buFontTx/>
              <a:buAutoNum type="arabicPeriod"/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Patrimonio arquitectónico y urbano, su valoración</a:t>
            </a:r>
          </a:p>
          <a:p>
            <a:pPr lvl="1" fontAlgn="base">
              <a:spcBef>
                <a:spcPct val="0"/>
              </a:spcBef>
              <a:spcAft>
                <a:spcPct val="10000"/>
              </a:spcAft>
              <a:buFontTx/>
              <a:buAutoNum type="arabicPeriod"/>
            </a:pPr>
            <a:r>
              <a:rPr lang="es-ES_tradnl" altLang="en-US" sz="1600">
                <a:solidFill>
                  <a:srgbClr val="FFFFFF"/>
                </a:solidFill>
                <a:latin typeface="Century Gothic" panose="020B0502020202020204" pitchFamily="34" charset="0"/>
              </a:rPr>
              <a:t>Reflexión y praxis: preservación vs. el proceso renovador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es-ES_tradnl" altLang="en-US" sz="160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5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5456" y="1930401"/>
            <a:ext cx="12038176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5º EJE -¿QUE FUNDAMENTA LA DELECTACIÓN PERSONAL ANTE LAS OBRAS </a:t>
            </a:r>
            <a:r>
              <a:rPr lang="es-AR" altLang="en-US" sz="16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DE  </a:t>
            </a:r>
            <a:r>
              <a:rPr lang="es-AR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ARQUITECTURA, DE </a:t>
            </a:r>
            <a:r>
              <a:rPr lang="es-AR" altLang="en-US" sz="16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URBANISMO y/o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16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PAISAJISMO</a:t>
            </a:r>
            <a:r>
              <a:rPr lang="es-AR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AR" altLang="en-US" sz="16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AR" altLang="en-US" sz="16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3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AR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Ensayo para bosquejar una respuesta.</a:t>
            </a:r>
          </a:p>
          <a:p>
            <a:pPr lvl="3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3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AR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La historia del Arte como ámbito de realización humana.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</a:p>
          <a:p>
            <a:pPr lvl="3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3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La Belleza.  L</a:t>
            </a: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o bello y la Belleza en clave trascendente.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</a:p>
          <a:p>
            <a:pPr lvl="3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3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_tradnl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Lo delectable en la Arquitectura, la  Urbanística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 y el Paisaje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0018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61473" y="1814513"/>
            <a:ext cx="10964254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sz="16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	SEXTO </a:t>
            </a:r>
            <a:r>
              <a:rPr lang="es-ES_tradnl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EJE - </a:t>
            </a: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¿cómo se desarrolla la profesión y qué requerimientos tiene hoy </a:t>
            </a:r>
            <a:r>
              <a:rPr lang="es-ES" altLang="en-US" sz="16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la tarea </a:t>
            </a:r>
            <a:r>
              <a:rPr lang="es-ES" altLang="en-US" sz="16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del arquitecto, del urbanista y del paisajista?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sz="16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_tradnl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La formación del arquitecto, del urbanista y del paisajista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Aptitudes, actitudes y hábitos  que se procuran lograr en la formación del estudiante.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La </a:t>
            </a:r>
            <a:r>
              <a:rPr lang="es-ES" altLang="en-US" sz="1600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interdisciplina</a:t>
            </a:r>
            <a:r>
              <a:rPr lang="es-ES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.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AR" altLang="en-US" sz="1600" dirty="0">
                <a:solidFill>
                  <a:srgbClr val="FFFFFF"/>
                </a:solidFill>
                <a:latin typeface="Century Gothic" panose="020B0502020202020204" pitchFamily="34" charset="0"/>
              </a:rPr>
              <a:t>¿En qué consiste la tarea del arquitecto, el urbanista y el paisajista  hoy?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AR" altLang="en-US" sz="16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24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07649" y="74236"/>
            <a:ext cx="1179319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s-ES" altLang="en-US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ITAUP - SIIAUP - 1er Cuatrimestre</a:t>
            </a:r>
          </a:p>
          <a:p>
            <a:pPr>
              <a:spcBef>
                <a:spcPct val="0"/>
              </a:spcBef>
            </a:pPr>
            <a:r>
              <a:rPr lang="es-ES" altLang="en-US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abril </a:t>
            </a:r>
            <a:r>
              <a:rPr lang="es-ES" altLang="en-US" dirty="0" smtClean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2022</a:t>
            </a: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s-AR" altLang="en-US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Clase 2</a:t>
            </a:r>
          </a:p>
          <a:p>
            <a:pPr>
              <a:spcBef>
                <a:spcPct val="0"/>
              </a:spcBef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s-ES" altLang="en-US" sz="3200" dirty="0" smtClean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ALGUNAS CONSIDERACIONES SOBRE DOS VIVIENDAS</a:t>
            </a:r>
          </a:p>
          <a:p>
            <a:pPr>
              <a:spcBef>
                <a:spcPct val="0"/>
              </a:spcBef>
            </a:pPr>
            <a:endParaRPr lang="es-ES" altLang="en-US" sz="3200" dirty="0" smtClean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s-AR" altLang="en-US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CASA DE VERANO EN MURATSALO</a:t>
            </a:r>
            <a:endParaRPr lang="es-ES" altLang="en-US" sz="16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s-AR" altLang="en-US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VIVIENDA URBANA EN ROSARIO</a:t>
            </a:r>
          </a:p>
          <a:p>
            <a:pPr>
              <a:spcBef>
                <a:spcPct val="0"/>
              </a:spcBef>
            </a:pPr>
            <a:endParaRPr lang="es-ES" altLang="en-US" sz="3200" dirty="0" smtClean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n-US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AUTOR: DR. ARQ. ANIBAL MOLINE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n-US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UCSF - SR</a:t>
            </a:r>
            <a:endParaRPr lang="es-ES" altLang="en-US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1-Aalto-Muraysal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298" y="2928739"/>
            <a:ext cx="2527197" cy="322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1-M-Cos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117" y="2928739"/>
            <a:ext cx="2152956" cy="322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8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692209" y="1125865"/>
            <a:ext cx="10759155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s-ES" altLang="en-US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sz="1100" dirty="0" smtClean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CLASE 1.1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sz="1100" dirty="0" smtClean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CONSIDERACIONES INICIALES SOBRE </a:t>
            </a:r>
            <a:r>
              <a:rPr lang="es-AR" altLang="en-US" dirty="0" smtClean="0">
                <a:solidFill>
                  <a:srgbClr val="FFFFFF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ASIGNATURA:</a:t>
            </a:r>
            <a:endParaRPr lang="es-AR" altLang="en-US" dirty="0">
              <a:solidFill>
                <a:srgbClr val="FFFFFF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s-ES" altLang="en-US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s-ES" altLang="en-US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SEMINARIO </a:t>
            </a: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DE INTRODUCCIÓN A LA INVESTIGACIÓN ARQUITECTÓNICA,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URBANÍSTICA Y PAISAJÍSTICA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  - </a:t>
            </a: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SIIAUP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s-AR" altLang="en-US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Carácter Introductorio, primera fase de un proceso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La asignatura intenta proporcionar elementos básicos para 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contribuir al logro de </a:t>
            </a:r>
            <a:r>
              <a:rPr lang="es-ES" alt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habilidades indispensables para encarar los estudios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, mediante: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	1.1 	Sistematización del trabajo intelectual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	1.2 	Acceso crítico a la interpretación y producción de </a:t>
            </a:r>
            <a:r>
              <a:rPr lang="es-AR" altLang="en-US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textos, gráficos </a:t>
            </a: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y otros 	recursos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	1.3	Preparación para abordar las tareas de investigación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34939" y="2382784"/>
            <a:ext cx="1077624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incorporación de </a:t>
            </a:r>
            <a:r>
              <a:rPr lang="es-AR" alt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>herramientas</a:t>
            </a: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 para la reflexión crítica acerca de las disciplinas específicas, las que se desarrollarán junto con las tareas de investigación propia de la carrera.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s-AR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Análisis de </a:t>
            </a:r>
            <a:r>
              <a:rPr lang="es-AR" alt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>situaciones-problemas</a:t>
            </a:r>
            <a:r>
              <a:rPr lang="es-AR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 desde un marco teórico, y que aporten alternativas metodológicas aplicables con el rigor de la tarea científica.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7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05098" y="1674805"/>
            <a:ext cx="116051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AR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	Abordar el conocimiento arquitectónico desde una </a:t>
            </a: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perspectiva interdisciplinaria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, promoviendo una actitud  reflexiva de construcción y reconstrucción de la teoría y la práctica.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	Brindar </a:t>
            </a: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herramientas intelectuales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 para poder estimular una actitud investigadora, que permita comprender e interpretar el sentido de la teoría y el resultado de la propia investigación por parte de quienes la realizan.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	Los contenidos de algunas de las materias de primer año, se incorporarán como conocimiento disponible, favoreciendo así las relaciones interdisciplinarias y la posibilidad de </a:t>
            </a:r>
            <a:r>
              <a:rPr lang="es-ES" alt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>análisis desde distintas perspectivas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, a fin de favorecer el pensamiento propio y el desarrollo del juicio crítico.	</a:t>
            </a:r>
          </a:p>
        </p:txBody>
      </p:sp>
    </p:spTree>
    <p:extLst>
      <p:ext uri="{BB962C8B-B14F-4D97-AF65-F5344CB8AC3E}">
        <p14:creationId xmlns:p14="http://schemas.microsoft.com/office/powerpoint/2010/main" val="9754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135189" y="981076"/>
            <a:ext cx="7921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95657" y="1782414"/>
            <a:ext cx="11083894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El respaldo teórico, lo constituyen la </a:t>
            </a:r>
            <a:r>
              <a:rPr lang="es-ES" altLang="en-US" sz="1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Epistemología</a:t>
            </a: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 y la </a:t>
            </a:r>
            <a:r>
              <a:rPr lang="es-ES" altLang="en-US" sz="1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Lógica</a:t>
            </a: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 para estimular la reflexión sobre la </a:t>
            </a:r>
            <a:r>
              <a:rPr lang="es-ES" altLang="en-US" sz="1800" dirty="0">
                <a:solidFill>
                  <a:srgbClr val="FFC000"/>
                </a:solidFill>
                <a:latin typeface="Century Gothic" panose="020B0502020202020204" pitchFamily="34" charset="0"/>
              </a:rPr>
              <a:t>génesis y estructuración</a:t>
            </a: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 del conocimiento científico y las condiciones constitutivas de los conocimientos como aspectos normativos de accesos lingüísticos</a:t>
            </a:r>
            <a:r>
              <a:rPr lang="es-ES" altLang="en-US" sz="18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, gráficos, </a:t>
            </a: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sociales, ideológicos y culturales que permiten, además, un intento de análisis para poder responder a preguntas tales como: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altLang="en-US" sz="1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¿De qué manera es posible constituir </a:t>
            </a:r>
            <a:r>
              <a:rPr lang="es-ES" altLang="en-US" sz="1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conocimientos válidos</a:t>
            </a: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?,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altLang="en-US" sz="1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¿La validez tiene que ver solamente con aspectos </a:t>
            </a:r>
            <a:r>
              <a:rPr lang="es-ES" altLang="en-US" sz="1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lógico-normativos</a:t>
            </a: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?  o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altLang="en-US" sz="1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¿También con las </a:t>
            </a:r>
            <a:r>
              <a:rPr lang="es-ES" altLang="en-US" sz="1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condiciones sociales</a:t>
            </a:r>
            <a:r>
              <a:rPr lang="es-ES" altLang="en-US" sz="1800" dirty="0">
                <a:solidFill>
                  <a:srgbClr val="FFFFFF"/>
                </a:solidFill>
                <a:latin typeface="Century Gothic" panose="020B0502020202020204" pitchFamily="34" charset="0"/>
              </a:rPr>
              <a:t> que hacen posible la emergencia de los saberes que se establecen como válidos?.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altLang="en-US" sz="18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0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658026" y="2206625"/>
            <a:ext cx="1097279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altLang="en-US" sz="18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altLang="en-US" sz="180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n-US" sz="1800">
                <a:solidFill>
                  <a:srgbClr val="FFFFFF"/>
                </a:solidFill>
                <a:latin typeface="Century Gothic" panose="020B0502020202020204" pitchFamily="34" charset="0"/>
              </a:rPr>
              <a:t>Dado que el conocimiento es poderoso en la medida en que  permite transformar lo real, y esto exige indagar, investigar y hacer, todas las decisiones y tareas deben estar enmarcadas en la </a:t>
            </a:r>
            <a:r>
              <a:rPr lang="es-ES" altLang="en-US" sz="1800" b="1">
                <a:solidFill>
                  <a:srgbClr val="FFFFFF"/>
                </a:solidFill>
                <a:latin typeface="Century Gothic" panose="020B0502020202020204" pitchFamily="34" charset="0"/>
              </a:rPr>
              <a:t>Etica</a:t>
            </a:r>
            <a:r>
              <a:rPr lang="es-ES" altLang="en-US" sz="1800">
                <a:solidFill>
                  <a:srgbClr val="FFFFFF"/>
                </a:solidFill>
                <a:latin typeface="Century Gothic" panose="020B0502020202020204" pitchFamily="34" charset="0"/>
              </a:rPr>
              <a:t> para que el trabajo del alumno, del profesional y del investigador se realice con competencia moral y responsabilidad social.</a:t>
            </a:r>
            <a:r>
              <a:rPr lang="es-ES" altLang="en-US" sz="180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467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401651" y="1397566"/>
            <a:ext cx="11459911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OBJETIVOS:</a:t>
            </a:r>
            <a:endParaRPr lang="es-ES" altLang="en-US" b="1" u="sng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Generales: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Adquirir y reafirmar procedimientos que permitan un </a:t>
            </a: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aprendizaje significativo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Conocer las características diferenciales de los distintos </a:t>
            </a: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tipos de conocimientos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, y su validez o invalidez en orden a los procedimientos lógicos, </a:t>
            </a:r>
            <a:r>
              <a:rPr lang="es-ES" altLang="en-US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lingüísticos, gráficos 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y experimentales.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Reflexionar sobre la necesidad del proceso de Investigación, y sus etapas, para la construcción del </a:t>
            </a:r>
            <a:r>
              <a:rPr lang="es-ES" alt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>conocimiento propio</a:t>
            </a:r>
            <a:r>
              <a:rPr lang="es-ES" alt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 de la Arquitectura.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Valorar las </a:t>
            </a: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actitudes éticas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 desde el rol del alumno, del profesional y del investigador, en los ámbitos de desempeño propios de cada uno.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alt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Descubrir y re-significar la </a:t>
            </a:r>
            <a:r>
              <a:rPr lang="es-ES" alt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integración de los saberes</a:t>
            </a:r>
            <a:r>
              <a:rPr lang="es-ES" altLang="en-US" dirty="0">
                <a:solidFill>
                  <a:srgbClr val="FFFFFF"/>
                </a:solidFill>
                <a:latin typeface="Century Gothic" panose="020B0502020202020204" pitchFamily="34" charset="0"/>
              </a:rPr>
              <a:t> y su sentido.</a:t>
            </a:r>
            <a:endParaRPr lang="es-ES_tradnl" altLang="en-US" b="1" u="sng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9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358923" y="1119445"/>
            <a:ext cx="11348815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n-US" b="1">
                <a:solidFill>
                  <a:srgbClr val="FFFFFF"/>
                </a:solidFill>
                <a:latin typeface="Century Gothic" panose="020B0502020202020204" pitchFamily="34" charset="0"/>
              </a:rPr>
              <a:t>Específicos: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altLang="en-US" b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Analizar trabajos de Investigación, diferenciando el </a:t>
            </a:r>
            <a:r>
              <a:rPr lang="es-ES_tradnl" altLang="en-US" b="1">
                <a:solidFill>
                  <a:srgbClr val="FFC000"/>
                </a:solidFill>
                <a:latin typeface="Century Gothic" panose="020B0502020202020204" pitchFamily="34" charset="0"/>
              </a:rPr>
              <a:t>problema</a:t>
            </a: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, el </a:t>
            </a:r>
            <a:r>
              <a:rPr lang="es-ES_tradnl" altLang="en-US" b="1">
                <a:solidFill>
                  <a:srgbClr val="FFC000"/>
                </a:solidFill>
                <a:latin typeface="Century Gothic" panose="020B0502020202020204" pitchFamily="34" charset="0"/>
              </a:rPr>
              <a:t>marco teórico</a:t>
            </a: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, el </a:t>
            </a:r>
            <a:r>
              <a:rPr lang="es-ES_tradnl" altLang="en-US" b="1">
                <a:solidFill>
                  <a:srgbClr val="FFC000"/>
                </a:solidFill>
                <a:latin typeface="Century Gothic" panose="020B0502020202020204" pitchFamily="34" charset="0"/>
              </a:rPr>
              <a:t>proceso metodológico</a:t>
            </a: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 y la consistencia de las </a:t>
            </a:r>
            <a:r>
              <a:rPr lang="es-ES_tradnl" altLang="en-US" b="1">
                <a:solidFill>
                  <a:srgbClr val="FFC000"/>
                </a:solidFill>
                <a:latin typeface="Century Gothic" panose="020B0502020202020204" pitchFamily="34" charset="0"/>
              </a:rPr>
              <a:t>conclusiones</a:t>
            </a: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_tradnl" altLang="en-US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Adquirir competencias para el uso de la biblioteca y el manejo responsable de la información ofrecida en documentos, libros, revistas de la especialidad, artículos periodísticos, internet.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_tradnl" altLang="en-US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Diseñar instrumentos y/o estrategias para la </a:t>
            </a:r>
            <a:r>
              <a:rPr lang="es-ES_tradnl" altLang="en-US" b="1">
                <a:solidFill>
                  <a:srgbClr val="FFFFFF"/>
                </a:solidFill>
                <a:latin typeface="Century Gothic" panose="020B0502020202020204" pitchFamily="34" charset="0"/>
              </a:rPr>
              <a:t>recolección de datos</a:t>
            </a: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  que posibiliten la obtención de información.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_tradnl" altLang="en-US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Valorar las exigencias de cursado de un </a:t>
            </a:r>
            <a:r>
              <a:rPr lang="es-ES_tradnl" altLang="en-US" b="1">
                <a:solidFill>
                  <a:srgbClr val="FFFFFF"/>
                </a:solidFill>
                <a:latin typeface="Century Gothic" panose="020B0502020202020204" pitchFamily="34" charset="0"/>
              </a:rPr>
              <a:t>Seminario</a:t>
            </a: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, y las pautas generales y requisitos formales para la elaboración y presentación de Trabajos Prácticos, Monografías, Informes, Ensayos.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_tradnl" altLang="en-US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Elaborar y comunicar una</a:t>
            </a:r>
            <a:r>
              <a:rPr lang="es-ES_tradnl" altLang="en-US">
                <a:solidFill>
                  <a:srgbClr val="FFC000"/>
                </a:solidFill>
                <a:latin typeface="Century Gothic" panose="020B0502020202020204" pitchFamily="34" charset="0"/>
              </a:rPr>
              <a:t> </a:t>
            </a:r>
            <a:r>
              <a:rPr lang="es-ES_tradnl" altLang="en-US" b="1">
                <a:solidFill>
                  <a:srgbClr val="FFC000"/>
                </a:solidFill>
              </a:rPr>
              <a:t>monografía o ensayo</a:t>
            </a:r>
            <a:r>
              <a:rPr lang="es-ES_tradnl" altLang="en-US">
                <a:solidFill>
                  <a:srgbClr val="FFFFFF"/>
                </a:solidFill>
                <a:latin typeface="Century Gothic" panose="020B0502020202020204" pitchFamily="34" charset="0"/>
              </a:rPr>
              <a:t>, respetando lo consignado por la cátedra.</a:t>
            </a:r>
            <a:endParaRPr lang="es-ES" altLang="en-US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54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1134</Words>
  <Application>Microsoft Office PowerPoint</Application>
  <PresentationFormat>Panorámica</PresentationFormat>
  <Paragraphs>303</Paragraphs>
  <Slides>28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3" baseType="lpstr">
      <vt:lpstr>Arial</vt:lpstr>
      <vt:lpstr>Calibri</vt:lpstr>
      <vt:lpstr>Century Gothic</vt:lpstr>
      <vt:lpstr>Times New Roman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UsuarioAJM</dc:creator>
  <cp:lastModifiedBy>UsuarioAJM</cp:lastModifiedBy>
  <cp:revision>12</cp:revision>
  <dcterms:created xsi:type="dcterms:W3CDTF">2022-03-29T13:05:22Z</dcterms:created>
  <dcterms:modified xsi:type="dcterms:W3CDTF">2022-03-29T14:40:43Z</dcterms:modified>
</cp:coreProperties>
</file>