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1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D80CA-78BE-4AA2-8EC5-6DC49ABE7841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DB9823-3EE6-4AAB-B970-2C208B7BAD1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60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196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9FAA25-46A0-471C-9ED6-3B2FA9E554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693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F2C00F-07F1-45D4-8D62-9E87C09DD449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00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0F628A-33C5-4851-B3D4-586544446F29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059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D0A95F-E522-4A9D-8284-8C98B26DA150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91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FDE3C3-C56E-4B3F-B9A0-B83BC07AE01E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690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491003-A7FB-4F13-8DBE-75C561460D63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431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0C0528-F3E6-403D-863D-360AA370FAD5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71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CA53C8-C6EA-41F9-A554-A3F2834F2147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623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C4A707-D2C0-4285-8F62-CF02A0940787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87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BE78C4-3A62-4913-9654-DD29D7AECDF8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231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1CB88A-A790-4122-A665-14D1828C84DF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995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3B074E-5348-4D29-97A2-1817F23E038A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552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B89BDD-7EE2-40E4-BA68-D41AF8CFCDE9}" type="slidenum">
              <a:rPr lang="es-E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887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427290" y="499568"/>
            <a:ext cx="11118078" cy="5847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SIIAUP – 1er Cuatrimestre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Marzo 2022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en-US" sz="1600" dirty="0">
              <a:solidFill>
                <a:srgbClr val="FFFFFF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AR" altLang="en-US" sz="1600" dirty="0">
              <a:solidFill>
                <a:srgbClr val="FFFFFF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AR" altLang="en-US" sz="1600" dirty="0">
              <a:solidFill>
                <a:srgbClr val="FFFFFF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AR" altLang="en-US" sz="1600" dirty="0">
                <a:solidFill>
                  <a:srgbClr val="FFFFFF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CLASE </a:t>
            </a:r>
            <a:r>
              <a:rPr lang="es-AR" altLang="en-US" sz="1600" dirty="0" smtClean="0">
                <a:solidFill>
                  <a:srgbClr val="FFFFFF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en-US" sz="1600" dirty="0">
              <a:solidFill>
                <a:srgbClr val="FFFFFF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AR" altLang="en-US" sz="2800" dirty="0">
                <a:solidFill>
                  <a:srgbClr val="FFFFFF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CONSIDERACIONES INICIALES SOBRE LAS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AR" altLang="en-US" sz="2800" dirty="0">
                <a:solidFill>
                  <a:srgbClr val="FFFFFF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ASIGNATURAS: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AR" altLang="en-US" sz="2800" dirty="0">
              <a:solidFill>
                <a:srgbClr val="FFFFFF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b="1" dirty="0">
                <a:solidFill>
                  <a:srgbClr val="FFFFFF"/>
                </a:solidFill>
                <a:latin typeface="Century Gothic" panose="020B0502020202020204" pitchFamily="34" charset="0"/>
              </a:rPr>
              <a:t>1- SEMINARIO DE INTRODUCCIÓN A LA INVESTIGACIÓN ARQUITECTÓNICA,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b="1" dirty="0">
                <a:solidFill>
                  <a:srgbClr val="FFFFFF"/>
                </a:solidFill>
                <a:latin typeface="Century Gothic" panose="020B0502020202020204" pitchFamily="34" charset="0"/>
              </a:rPr>
              <a:t>	URBANÍSTICA Y PAISAJÍSTICA - SIAUP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en-US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b="1" dirty="0">
                <a:solidFill>
                  <a:srgbClr val="FFFFFF"/>
                </a:solidFill>
                <a:latin typeface="Century Gothic" panose="020B0502020202020204" pitchFamily="34" charset="0"/>
              </a:rPr>
              <a:t>2- INTRODUCCIÓN A LA TEORÍA DE LA ARQUITECTURA, EL URBANISMO Y EL PAISAJISMO - ITAUP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en-US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AR" altLang="en-US" sz="2800" dirty="0">
              <a:solidFill>
                <a:srgbClr val="FFFFFF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AR" altLang="en-US" sz="2800" dirty="0">
              <a:solidFill>
                <a:srgbClr val="FFFFFF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Docentes: DR. ARQ. ANIBAL MOLINE – MGTER. ARQ. CECILIA ROSADO</a:t>
            </a:r>
            <a:endParaRPr lang="es-AR" altLang="en-US" sz="1600" dirty="0">
              <a:solidFill>
                <a:srgbClr val="FFFFFF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AR" altLang="en-US" sz="1600" dirty="0">
                <a:solidFill>
                  <a:srgbClr val="FFFFFF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UCSF - SR</a:t>
            </a:r>
            <a:endParaRPr lang="es-ES" altLang="en-US" sz="1600" dirty="0">
              <a:solidFill>
                <a:srgbClr val="FFFFFF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86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538386" y="1163638"/>
            <a:ext cx="11365906" cy="4330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30000"/>
              </a:spcAft>
              <a:buNone/>
            </a:pPr>
            <a:r>
              <a:rPr lang="es-ES" altLang="en-US" sz="1800">
                <a:solidFill>
                  <a:srgbClr val="FFFFFF"/>
                </a:solidFill>
                <a:latin typeface="Century Gothic" panose="020B0502020202020204" pitchFamily="34" charset="0"/>
              </a:rPr>
              <a:t>Primer Eje :</a:t>
            </a:r>
          </a:p>
          <a:p>
            <a:pPr algn="just" fontAlgn="base">
              <a:spcBef>
                <a:spcPct val="0"/>
              </a:spcBef>
              <a:spcAft>
                <a:spcPct val="30000"/>
              </a:spcAft>
              <a:buNone/>
            </a:pPr>
            <a:r>
              <a:rPr lang="es-ES" altLang="en-US" sz="1800" b="1">
                <a:solidFill>
                  <a:srgbClr val="FFFFFF"/>
                </a:solidFill>
                <a:latin typeface="Century Gothic" panose="020B0502020202020204" pitchFamily="34" charset="0"/>
              </a:rPr>
              <a:t>¿Cómo contribuir a la </a:t>
            </a:r>
            <a:r>
              <a:rPr lang="es-ES" altLang="en-US" sz="1800" b="1">
                <a:solidFill>
                  <a:srgbClr val="FFC000"/>
                </a:solidFill>
                <a:latin typeface="Century Gothic" panose="020B0502020202020204" pitchFamily="34" charset="0"/>
              </a:rPr>
              <a:t>construcción</a:t>
            </a:r>
            <a:r>
              <a:rPr lang="es-ES" altLang="en-US" sz="1800" b="1">
                <a:solidFill>
                  <a:srgbClr val="FFFFFF"/>
                </a:solidFill>
                <a:latin typeface="Century Gothic" panose="020B0502020202020204" pitchFamily="34" charset="0"/>
              </a:rPr>
              <a:t> de aprendizajes significativos para la investigación?</a:t>
            </a:r>
          </a:p>
          <a:p>
            <a:pPr algn="just" fontAlgn="base">
              <a:spcBef>
                <a:spcPct val="0"/>
              </a:spcBef>
              <a:spcAft>
                <a:spcPct val="30000"/>
              </a:spcAft>
              <a:buNone/>
            </a:pPr>
            <a:endParaRPr lang="es-ES" altLang="en-US" sz="1800" b="1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30000"/>
              </a:spcAft>
              <a:buNone/>
            </a:pPr>
            <a:r>
              <a:rPr lang="es-ES" altLang="en-US" sz="1800">
                <a:solidFill>
                  <a:srgbClr val="FFFFFF"/>
                </a:solidFill>
                <a:latin typeface="Century Gothic" panose="020B0502020202020204" pitchFamily="34" charset="0"/>
              </a:rPr>
              <a:t>Segundo Eje:</a:t>
            </a:r>
          </a:p>
          <a:p>
            <a:pPr fontAlgn="base">
              <a:spcBef>
                <a:spcPct val="0"/>
              </a:spcBef>
              <a:spcAft>
                <a:spcPct val="30000"/>
              </a:spcAft>
              <a:buNone/>
            </a:pPr>
            <a:r>
              <a:rPr lang="es-ES" altLang="en-US" sz="1800" b="1">
                <a:solidFill>
                  <a:srgbClr val="FFFFFF"/>
                </a:solidFill>
                <a:latin typeface="Century Gothic" panose="020B0502020202020204" pitchFamily="34" charset="0"/>
              </a:rPr>
              <a:t>¿Cómo </a:t>
            </a:r>
            <a:r>
              <a:rPr lang="es-ES" altLang="en-US" sz="1800" b="1">
                <a:solidFill>
                  <a:srgbClr val="FFC000"/>
                </a:solidFill>
                <a:latin typeface="Century Gothic" panose="020B0502020202020204" pitchFamily="34" charset="0"/>
              </a:rPr>
              <a:t>organizar</a:t>
            </a:r>
            <a:r>
              <a:rPr lang="es-ES" altLang="en-US" sz="1800" b="1">
                <a:solidFill>
                  <a:srgbClr val="FFFFFF"/>
                </a:solidFill>
                <a:latin typeface="Century Gothic" panose="020B0502020202020204" pitchFamily="34" charset="0"/>
              </a:rPr>
              <a:t> un trabajo de investigación?</a:t>
            </a:r>
            <a:r>
              <a:rPr lang="es-ES" altLang="en-US" sz="180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</a:p>
          <a:p>
            <a:pPr algn="just" fontAlgn="base">
              <a:spcBef>
                <a:spcPct val="0"/>
              </a:spcBef>
              <a:spcAft>
                <a:spcPct val="30000"/>
              </a:spcAft>
              <a:buNone/>
            </a:pPr>
            <a:r>
              <a:rPr lang="es-AR" altLang="en-US" sz="180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30000"/>
              </a:spcAft>
              <a:buNone/>
            </a:pPr>
            <a:r>
              <a:rPr lang="es-ES" altLang="en-US" sz="1800">
                <a:solidFill>
                  <a:srgbClr val="FFFFFF"/>
                </a:solidFill>
                <a:latin typeface="Century Gothic" panose="020B0502020202020204" pitchFamily="34" charset="0"/>
              </a:rPr>
              <a:t>Tercer Eje:</a:t>
            </a:r>
            <a:endParaRPr lang="es-ES" altLang="en-US" sz="1800" b="1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30000"/>
              </a:spcAft>
              <a:buNone/>
            </a:pPr>
            <a:r>
              <a:rPr lang="es-ES" altLang="en-US" sz="1800" b="1">
                <a:solidFill>
                  <a:srgbClr val="FFFFFF"/>
                </a:solidFill>
                <a:latin typeface="Century Gothic" panose="020B0502020202020204" pitchFamily="34" charset="0"/>
              </a:rPr>
              <a:t>¿Cómo </a:t>
            </a:r>
            <a:r>
              <a:rPr lang="es-ES" altLang="en-US" sz="1800" b="1">
                <a:solidFill>
                  <a:srgbClr val="FFC000"/>
                </a:solidFill>
                <a:latin typeface="Century Gothic" panose="020B0502020202020204" pitchFamily="34" charset="0"/>
              </a:rPr>
              <a:t>comunicar</a:t>
            </a:r>
            <a:r>
              <a:rPr lang="es-ES" altLang="en-US" sz="1800" b="1">
                <a:solidFill>
                  <a:srgbClr val="FFFFFF"/>
                </a:solidFill>
                <a:latin typeface="Century Gothic" panose="020B0502020202020204" pitchFamily="34" charset="0"/>
              </a:rPr>
              <a:t> los resultados de la Investigación?</a:t>
            </a:r>
            <a:endParaRPr lang="es-ES" altLang="en-US" sz="180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30000"/>
              </a:spcAft>
              <a:buNone/>
            </a:pPr>
            <a:endParaRPr lang="es-AR" altLang="en-US" sz="180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30000"/>
              </a:spcAft>
              <a:buNone/>
            </a:pPr>
            <a:r>
              <a:rPr lang="es-ES" altLang="en-US" sz="1800">
                <a:solidFill>
                  <a:srgbClr val="FFFFFF"/>
                </a:solidFill>
                <a:latin typeface="Century Gothic" panose="020B0502020202020204" pitchFamily="34" charset="0"/>
              </a:rPr>
              <a:t>Cuarto Eje:</a:t>
            </a:r>
            <a:endParaRPr lang="es-ES" altLang="en-US" sz="1800" b="1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30000"/>
              </a:spcAft>
              <a:buNone/>
            </a:pPr>
            <a:r>
              <a:rPr lang="es-ES" altLang="en-US" sz="1800" b="1">
                <a:solidFill>
                  <a:srgbClr val="FFFFFF"/>
                </a:solidFill>
                <a:latin typeface="Century Gothic" panose="020B0502020202020204" pitchFamily="34" charset="0"/>
              </a:rPr>
              <a:t>¿Cuál es la necesidad de la </a:t>
            </a:r>
            <a:r>
              <a:rPr lang="es-ES" altLang="en-US" sz="1800" b="1">
                <a:solidFill>
                  <a:srgbClr val="FFC000"/>
                </a:solidFill>
                <a:latin typeface="Century Gothic" panose="020B0502020202020204" pitchFamily="34" charset="0"/>
              </a:rPr>
              <a:t>integración</a:t>
            </a:r>
            <a:r>
              <a:rPr lang="es-ES" altLang="en-US" sz="1800" b="1">
                <a:solidFill>
                  <a:srgbClr val="FFFFFF"/>
                </a:solidFill>
                <a:latin typeface="Century Gothic" panose="020B0502020202020204" pitchFamily="34" charset="0"/>
              </a:rPr>
              <a:t> del saber?</a:t>
            </a:r>
          </a:p>
          <a:p>
            <a:pPr algn="just" fontAlgn="base">
              <a:spcBef>
                <a:spcPct val="0"/>
              </a:spcBef>
              <a:spcAft>
                <a:spcPct val="30000"/>
              </a:spcAft>
              <a:buNone/>
            </a:pPr>
            <a:endParaRPr lang="es-ES" altLang="en-US" sz="180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91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384562" y="2297025"/>
            <a:ext cx="11246264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s-ES" altLang="en-US" b="1">
                <a:solidFill>
                  <a:srgbClr val="FFFFFF"/>
                </a:solidFill>
                <a:latin typeface="Century Gothic" panose="020B0502020202020204" pitchFamily="34" charset="0"/>
              </a:rPr>
              <a:t>ESTRATEGIAS METODOLOGICAS:</a:t>
            </a:r>
            <a:endParaRPr lang="es-ES" altLang="en-US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s-ES" altLang="en-US">
                <a:solidFill>
                  <a:srgbClr val="FFFFFF"/>
                </a:solidFill>
                <a:latin typeface="Century Gothic" panose="020B0502020202020204" pitchFamily="34" charset="0"/>
              </a:rPr>
              <a:t>Se proponen </a:t>
            </a:r>
            <a:r>
              <a:rPr lang="es-ES" altLang="en-US">
                <a:solidFill>
                  <a:srgbClr val="FFC000"/>
                </a:solidFill>
                <a:latin typeface="Century Gothic" panose="020B0502020202020204" pitchFamily="34" charset="0"/>
              </a:rPr>
              <a:t>técnicas, actividades y recursos</a:t>
            </a:r>
            <a:r>
              <a:rPr lang="es-ES" altLang="en-US">
                <a:solidFill>
                  <a:srgbClr val="FFFFFF"/>
                </a:solidFill>
                <a:latin typeface="Century Gothic" panose="020B0502020202020204" pitchFamily="34" charset="0"/>
              </a:rPr>
              <a:t> que posibiliten la participación, la confrontación y el debate, con la intención de facilitar la reflexión crítica, la evaluación y autoevaluación permanentes, y la vinculación teoría/práctica.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s-ES" altLang="en-US">
                <a:solidFill>
                  <a:srgbClr val="FFFFFF"/>
                </a:solidFill>
                <a:latin typeface="Century Gothic" panose="020B0502020202020204" pitchFamily="34" charset="0"/>
              </a:rPr>
              <a:t>Se intenta favorecer el aprendizaje autónomo y la construcción intersubjetiva de conocimientos conceptuales, procedimentales y actitudinales.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endParaRPr lang="es-ES" altLang="en-US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12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170916" y="1817689"/>
            <a:ext cx="11502639" cy="2723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s-ES" altLang="en-US" dirty="0">
                <a:solidFill>
                  <a:srgbClr val="FFFFFF"/>
                </a:solidFill>
                <a:latin typeface="Century Gothic" panose="020B0502020202020204" pitchFamily="34" charset="0"/>
              </a:rPr>
              <a:t>Exposición de marcos teóricos.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s-ES" altLang="en-US" dirty="0">
                <a:solidFill>
                  <a:srgbClr val="FFFFFF"/>
                </a:solidFill>
                <a:latin typeface="Century Gothic" panose="020B0502020202020204" pitchFamily="34" charset="0"/>
              </a:rPr>
              <a:t>Lectura comprensiva de </a:t>
            </a:r>
            <a:r>
              <a:rPr lang="es-ES" altLang="en-US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textos.</a:t>
            </a:r>
            <a:endParaRPr lang="es-ES" altLang="en-US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s-ES" altLang="en-US" dirty="0">
                <a:solidFill>
                  <a:srgbClr val="FFFFFF"/>
                </a:solidFill>
                <a:latin typeface="Century Gothic" panose="020B0502020202020204" pitchFamily="34" charset="0"/>
              </a:rPr>
              <a:t>Resolución de actividades teórico-prácticas.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s-ES" altLang="en-US" dirty="0">
                <a:solidFill>
                  <a:srgbClr val="FFFFFF"/>
                </a:solidFill>
                <a:latin typeface="Century Gothic" panose="020B0502020202020204" pitchFamily="34" charset="0"/>
              </a:rPr>
              <a:t>Realización de </a:t>
            </a:r>
            <a:r>
              <a:rPr lang="es-ES" altLang="en-US" dirty="0">
                <a:solidFill>
                  <a:srgbClr val="FFC000"/>
                </a:solidFill>
                <a:latin typeface="Century Gothic" panose="020B0502020202020204" pitchFamily="34" charset="0"/>
              </a:rPr>
              <a:t>gráficos, esquemas, cuadros, resúmenes y síntesis</a:t>
            </a:r>
            <a:r>
              <a:rPr lang="es-ES" altLang="en-US" dirty="0">
                <a:solidFill>
                  <a:srgbClr val="FFFFFF"/>
                </a:solidFill>
                <a:latin typeface="Century Gothic" panose="020B0502020202020204" pitchFamily="34" charset="0"/>
              </a:rPr>
              <a:t> que evidencien vinculaciones conceptuales.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s-ES" altLang="en-US" dirty="0">
                <a:solidFill>
                  <a:srgbClr val="FFFFFF"/>
                </a:solidFill>
                <a:latin typeface="Century Gothic" panose="020B0502020202020204" pitchFamily="34" charset="0"/>
              </a:rPr>
              <a:t>Resolución de situaciones problemáticas planteadas por la cátedra.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s-ES" altLang="en-US" dirty="0">
                <a:solidFill>
                  <a:srgbClr val="FFFFFF"/>
                </a:solidFill>
                <a:latin typeface="Century Gothic" panose="020B0502020202020204" pitchFamily="34" charset="0"/>
              </a:rPr>
              <a:t>Exploración bibliográfica y análisis en orden a los diferentes temas presentados.</a:t>
            </a:r>
          </a:p>
        </p:txBody>
      </p:sp>
    </p:spTree>
    <p:extLst>
      <p:ext uri="{BB962C8B-B14F-4D97-AF65-F5344CB8AC3E}">
        <p14:creationId xmlns:p14="http://schemas.microsoft.com/office/powerpoint/2010/main" val="427247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452927" y="2352820"/>
            <a:ext cx="11237719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  <a:buFontTx/>
              <a:buAutoNum type="arabicPeriod" startAt="7"/>
            </a:pPr>
            <a:r>
              <a:rPr lang="es-ES" altLang="en-US">
                <a:solidFill>
                  <a:srgbClr val="FFFFFF"/>
                </a:solidFill>
                <a:latin typeface="Century Gothic" panose="020B0502020202020204" pitchFamily="34" charset="0"/>
              </a:rPr>
              <a:t>Discusión grupal, respetando diferentes puntos de vista. Confrontación de posturas, valorando el aporte del material bibliográfico, del profesor y de los compañeros, para lo cual se insistirá en el desarrollo de:</a:t>
            </a:r>
          </a:p>
          <a:p>
            <a:pPr lvl="1" algn="just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s-ES" altLang="en-US">
                <a:solidFill>
                  <a:srgbClr val="FFFFFF"/>
                </a:solidFill>
                <a:latin typeface="Century Gothic" panose="020B0502020202020204" pitchFamily="34" charset="0"/>
              </a:rPr>
              <a:t>Capacidad de escuchar.</a:t>
            </a:r>
          </a:p>
          <a:p>
            <a:pPr lvl="1" algn="just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s-ES" altLang="en-US">
                <a:solidFill>
                  <a:srgbClr val="FFFFFF"/>
                </a:solidFill>
                <a:latin typeface="Century Gothic" panose="020B0502020202020204" pitchFamily="34" charset="0"/>
              </a:rPr>
              <a:t>Cooperación en el trabajo áulico para la construcción del aprendizaje.</a:t>
            </a:r>
          </a:p>
          <a:p>
            <a:pPr lvl="1" algn="just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s-ES" altLang="en-US">
                <a:solidFill>
                  <a:srgbClr val="FFFFFF"/>
                </a:solidFill>
                <a:latin typeface="Century Gothic" panose="020B0502020202020204" pitchFamily="34" charset="0"/>
              </a:rPr>
              <a:t>Colaboración en las actividades compartidas.</a:t>
            </a:r>
          </a:p>
        </p:txBody>
      </p:sp>
    </p:spTree>
    <p:extLst>
      <p:ext uri="{BB962C8B-B14F-4D97-AF65-F5344CB8AC3E}">
        <p14:creationId xmlns:p14="http://schemas.microsoft.com/office/powerpoint/2010/main" val="235786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05099" y="1468269"/>
            <a:ext cx="11801742" cy="390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	ITAUP – 1er Cuatrimestre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	marzo 2022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en-US" sz="1600" dirty="0">
              <a:solidFill>
                <a:srgbClr val="FFFFFF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AR" altLang="en-US" sz="1600" dirty="0">
              <a:solidFill>
                <a:srgbClr val="FFFFFF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AR" altLang="en-US" sz="1600" dirty="0">
              <a:solidFill>
                <a:srgbClr val="FFFFFF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AR" altLang="en-US" dirty="0">
                <a:solidFill>
                  <a:srgbClr val="FFFFFF"/>
                </a:solidFill>
                <a:latin typeface="Century Gothic" panose="020B0502020202020204" pitchFamily="34" charset="0"/>
              </a:rPr>
              <a:t>	CLASE 1.2</a:t>
            </a:r>
            <a:endParaRPr lang="es-AR" altLang="en-US" sz="1600" dirty="0">
              <a:solidFill>
                <a:srgbClr val="FFFFFF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AR" altLang="en-US" sz="1600" dirty="0">
              <a:solidFill>
                <a:srgbClr val="FFFFFF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en-US" sz="1600" dirty="0">
              <a:solidFill>
                <a:srgbClr val="FFFFFF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AR" altLang="en-US" sz="2800" dirty="0">
                <a:solidFill>
                  <a:srgbClr val="FFFFFF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	</a:t>
            </a:r>
            <a:r>
              <a:rPr lang="es-AR" altLang="en-US" dirty="0">
                <a:solidFill>
                  <a:srgbClr val="FFFFFF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CONSIDERACIONES INICIALES SOBRE </a:t>
            </a:r>
            <a:r>
              <a:rPr lang="es-AR" altLang="en-US" dirty="0" smtClean="0">
                <a:solidFill>
                  <a:srgbClr val="FFFFFF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LA ASIGNATURA</a:t>
            </a:r>
            <a:endParaRPr lang="es-AR" altLang="en-US" dirty="0">
              <a:solidFill>
                <a:srgbClr val="FFFFFF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AR" altLang="en-US" sz="2800" dirty="0">
                <a:solidFill>
                  <a:srgbClr val="FFFFFF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	</a:t>
            </a:r>
            <a:r>
              <a:rPr lang="es-AR" altLang="en-US" sz="2000" b="1" dirty="0">
                <a:solidFill>
                  <a:srgbClr val="FFFFFF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INTRODUCCIÓN A LA TEORÍA DE LA ARQUITECTURA, EL URBANISMO Y EL PAISAJISMO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AR" altLang="en-US" sz="2800" dirty="0">
              <a:solidFill>
                <a:srgbClr val="FFFFFF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AR" altLang="en-US" dirty="0">
                <a:solidFill>
                  <a:srgbClr val="FFFFFF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	Docentes. Dr. Arq. Aníbal Moliné – </a:t>
            </a:r>
            <a:r>
              <a:rPr lang="es-AR" altLang="en-US" dirty="0" err="1">
                <a:solidFill>
                  <a:srgbClr val="FFFFFF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Mgter</a:t>
            </a:r>
            <a:r>
              <a:rPr lang="es-AR" altLang="en-US" dirty="0">
                <a:solidFill>
                  <a:srgbClr val="FFFFFF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. Arq. Cecilia Rosado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AR" altLang="en-US" sz="1600" dirty="0">
                <a:solidFill>
                  <a:srgbClr val="FFFFFF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	UCSF - SR</a:t>
            </a:r>
            <a:endParaRPr lang="es-ES" altLang="en-US" sz="1600" dirty="0">
              <a:solidFill>
                <a:srgbClr val="FFFFFF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58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2187576"/>
            <a:ext cx="11870108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	Para comprender las causas de los casos que analizaremos en SIIAUP e ITAUP es necesario: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n-US" sz="160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s-ES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Conocer las razones y la historia concreta que permitan entender cómo cada acontecimiento arquitectónico, urbano o paisajístico se ha producido en el tiempo y en ese lugar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s-ES" altLang="en-US" sz="160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s-ES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Avanzar en la elaboración de una </a:t>
            </a:r>
            <a:r>
              <a:rPr lang="es-ES" altLang="en-US" sz="1600" b="1">
                <a:solidFill>
                  <a:srgbClr val="FFC000"/>
                </a:solidFill>
                <a:latin typeface="Century Gothic" panose="020B0502020202020204" pitchFamily="34" charset="0"/>
              </a:rPr>
              <a:t>teoría interpretativa</a:t>
            </a:r>
            <a:r>
              <a:rPr lang="es-ES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, que sirva tanto para </a:t>
            </a:r>
            <a:r>
              <a:rPr lang="es-ES" altLang="en-US" sz="1600" b="1">
                <a:solidFill>
                  <a:srgbClr val="FFFFFF"/>
                </a:solidFill>
                <a:latin typeface="Century Gothic" panose="020B0502020202020204" pitchFamily="34" charset="0"/>
              </a:rPr>
              <a:t>pensar</a:t>
            </a:r>
            <a:r>
              <a:rPr lang="es-ES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 como para </a:t>
            </a:r>
            <a:r>
              <a:rPr lang="es-ES" altLang="en-US" sz="1600" b="1">
                <a:solidFill>
                  <a:srgbClr val="FFFFFF"/>
                </a:solidFill>
                <a:latin typeface="Century Gothic" panose="020B0502020202020204" pitchFamily="34" charset="0"/>
              </a:rPr>
              <a:t>hacer</a:t>
            </a:r>
            <a:r>
              <a:rPr lang="es-ES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 la A, U y P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s-ES" altLang="en-US" sz="160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99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02550" y="2289175"/>
            <a:ext cx="11759013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	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sz="1600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	Por </a:t>
            </a: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consiguiente, para desarrollar una teoría de la A, U y P, es indispensable: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</a:pPr>
            <a:endParaRPr lang="es-ES" altLang="en-US" sz="1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Observar la realidad tratando de comprenderla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</a:pPr>
            <a:endParaRPr lang="es-ES" altLang="en-US" sz="1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Procurar una explicación inteligible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s-AR" altLang="en-US" sz="1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sz="1600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	Es </a:t>
            </a: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en ITAUP, donde se ve el </a:t>
            </a:r>
            <a:r>
              <a:rPr lang="es-ES" altLang="en-US" sz="1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qué y porqué</a:t>
            </a: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 de aquellas realizaciones, </a:t>
            </a:r>
            <a:r>
              <a:rPr lang="es-ES" altLang="en-US" sz="1600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procurando </a:t>
            </a:r>
            <a:r>
              <a:rPr lang="es-ES" altLang="en-US" sz="16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organizar </a:t>
            </a:r>
            <a:r>
              <a:rPr lang="es-ES" altLang="en-US" sz="1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una </a:t>
            </a:r>
            <a:r>
              <a:rPr lang="es-ES" altLang="en-US" sz="16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respuesta coherente</a:t>
            </a:r>
            <a:r>
              <a:rPr lang="es-ES" altLang="en-US" sz="1600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y ese es el </a:t>
            </a:r>
            <a:r>
              <a:rPr lang="es-ES" altLang="en-US" sz="1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objeto de estudio</a:t>
            </a: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 de este curso.</a:t>
            </a:r>
          </a:p>
        </p:txBody>
      </p:sp>
    </p:spTree>
    <p:extLst>
      <p:ext uri="{BB962C8B-B14F-4D97-AF65-F5344CB8AC3E}">
        <p14:creationId xmlns:p14="http://schemas.microsoft.com/office/powerpoint/2010/main" val="346135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76015" y="1841650"/>
            <a:ext cx="11477002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OBJETIVOS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n-US" sz="1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Visualizar las </a:t>
            </a:r>
            <a:r>
              <a:rPr lang="es-ES" altLang="en-US" sz="16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causas</a:t>
            </a: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 que hacen posible la producción de la A, el U y el P 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s-ES" altLang="en-US" sz="1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Avanzar en la formación de un </a:t>
            </a:r>
            <a:r>
              <a:rPr lang="es-ES" altLang="en-US" sz="16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bagaje</a:t>
            </a: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r>
              <a:rPr lang="es-ES" altLang="en-US" sz="16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conceptual</a:t>
            </a: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 que nos permita valorar críticamente cada obra.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s-ES" altLang="en-US" sz="1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Orientar nuestro </a:t>
            </a:r>
            <a:r>
              <a:rPr lang="es-ES" altLang="en-US" sz="16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propio quehacer</a:t>
            </a: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 en la materia.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AR" altLang="en-US" sz="1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AR" altLang="en-US" sz="1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PROGRAMA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n-US" sz="1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AR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Integrado por 6 ejes, cada uno de los cuales, </a:t>
            </a: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presenta cuestiones relacionadas con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los mismos y que proponen una trama interpretativa que responda a los objetivos.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n-US" sz="16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88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21294" y="476250"/>
            <a:ext cx="11468455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4138" indent="-841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1688" indent="-2635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23975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46263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36855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8257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829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7401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9735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sz="1600" b="1">
                <a:solidFill>
                  <a:srgbClr val="FFFFFF"/>
                </a:solidFill>
                <a:latin typeface="Century Gothic" panose="020B0502020202020204" pitchFamily="34" charset="0"/>
              </a:rPr>
              <a:t>Bosquejo de las </a:t>
            </a:r>
            <a:r>
              <a:rPr lang="es-ES" altLang="en-US" sz="1600" b="1" i="1">
                <a:solidFill>
                  <a:srgbClr val="FFFFFF"/>
                </a:solidFill>
                <a:latin typeface="Century Gothic" panose="020B0502020202020204" pitchFamily="34" charset="0"/>
              </a:rPr>
              <a:t>razones</a:t>
            </a:r>
            <a:r>
              <a:rPr lang="es-ES" altLang="en-US" sz="1600" b="1">
                <a:solidFill>
                  <a:srgbClr val="FFFFFF"/>
                </a:solidFill>
                <a:latin typeface="Century Gothic" panose="020B0502020202020204" pitchFamily="34" charset="0"/>
              </a:rPr>
              <a:t> que posibilitan la A, U y P.    (EJES 1 A 4)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n-US" sz="1600" b="1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s-ES" altLang="en-US" sz="1600" b="1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1er.  Eje: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n-US" sz="160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¿Qué </a:t>
            </a:r>
            <a:r>
              <a:rPr lang="es-ES" altLang="en-US" sz="1600" b="1">
                <a:solidFill>
                  <a:srgbClr val="FFFFFF"/>
                </a:solidFill>
                <a:latin typeface="Century Gothic" panose="020B0502020202020204" pitchFamily="34" charset="0"/>
              </a:rPr>
              <a:t>razones y necesidades</a:t>
            </a:r>
            <a:r>
              <a:rPr lang="es-ES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 están en la base de la A, U y P?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n-US" sz="160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n-US" sz="160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2do. Eje: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n-US" sz="160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¿Qué </a:t>
            </a:r>
            <a:r>
              <a:rPr lang="es-ES" altLang="en-US" sz="1600" b="1">
                <a:solidFill>
                  <a:srgbClr val="FFFFFF"/>
                </a:solidFill>
                <a:latin typeface="Century Gothic" panose="020B0502020202020204" pitchFamily="34" charset="0"/>
              </a:rPr>
              <a:t>contexto</a:t>
            </a:r>
            <a:r>
              <a:rPr lang="es-ES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 natural y cultural condicionan el habitar? (INVARIANTES)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n-US" sz="160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n-US" sz="160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3er.  Eje: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n-US" sz="160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¿De qué </a:t>
            </a:r>
            <a:r>
              <a:rPr lang="es-ES" altLang="en-US" sz="1600" b="1">
                <a:solidFill>
                  <a:srgbClr val="FFFFFF"/>
                </a:solidFill>
                <a:latin typeface="Century Gothic" panose="020B0502020202020204" pitchFamily="34" charset="0"/>
              </a:rPr>
              <a:t>elementos variables</a:t>
            </a:r>
            <a:r>
              <a:rPr lang="es-ES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 dispone la A, U y P para procurar su cometido?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n-US" sz="160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n-US" sz="160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4to.  Eje.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n-US" sz="160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¿Qué recibe y qué aporta cada obra de arquitectura, urbanismo o del paisaje del </a:t>
            </a:r>
            <a:r>
              <a:rPr lang="es-ES" altLang="en-US" sz="1600" b="1">
                <a:solidFill>
                  <a:srgbClr val="FFFFFF"/>
                </a:solidFill>
                <a:latin typeface="Century Gothic" panose="020B0502020202020204" pitchFamily="34" charset="0"/>
              </a:rPr>
              <a:t>entorno </a:t>
            </a:r>
            <a:r>
              <a:rPr lang="es-ES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 existente?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s-ES" altLang="en-US" sz="160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96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01653" y="1671638"/>
            <a:ext cx="11357360" cy="327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sz="16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La valoración ESTÉTICA de las obras y el ejercicio profesional. (EJES 5 Y 6)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n-US" sz="16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s-ES" altLang="en-US" sz="16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5to. Eje.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n-US" sz="1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sz="1600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	¿</a:t>
            </a: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En qué </a:t>
            </a:r>
            <a:r>
              <a:rPr lang="es-ES" altLang="en-US" sz="16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fundamentamos estéticamente</a:t>
            </a: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 nuestra valoración de una obra </a:t>
            </a:r>
            <a:r>
              <a:rPr lang="es-ES" altLang="en-US" sz="1600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de  </a:t>
            </a: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arquitectura o de urbanismo? (¿Porqué “me gusta”? )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AR" altLang="en-US" sz="1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n-US" sz="1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6to.  Eje.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n-US" sz="1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sz="1600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	¿</a:t>
            </a: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Cómo se desarrolla la </a:t>
            </a:r>
            <a:r>
              <a:rPr lang="es-ES" altLang="en-US" sz="16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profesión</a:t>
            </a: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 y qué requerimientos tiene hoy la tarea </a:t>
            </a:r>
            <a:r>
              <a:rPr lang="es-ES" altLang="en-US" sz="1600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del  </a:t>
            </a: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Arquitecto, del Urbanista y del Paisajista?</a:t>
            </a:r>
          </a:p>
        </p:txBody>
      </p:sp>
    </p:spTree>
    <p:extLst>
      <p:ext uri="{BB962C8B-B14F-4D97-AF65-F5344CB8AC3E}">
        <p14:creationId xmlns:p14="http://schemas.microsoft.com/office/powerpoint/2010/main" val="427965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95657" y="769425"/>
            <a:ext cx="11169352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AR" altLang="en-US" sz="2000" dirty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 dictado de la asignatura: </a:t>
            </a:r>
            <a:r>
              <a:rPr lang="es-AR" altLang="en-US" sz="2000" b="1" dirty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SEMINARIO DE INTRODUCCIÓN A LA INVESTIGACIÓN EN ARQUITECTURA Y URBANISMO</a:t>
            </a:r>
            <a:r>
              <a:rPr lang="es-AR" altLang="en-US" sz="2000" dirty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 desarrolla conjuntamente con el de </a:t>
            </a:r>
            <a:r>
              <a:rPr lang="es-ES" altLang="en-US" sz="2000" b="1" dirty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INTRODUCCIÓN A LA TEORÍA DE LA ARQUITECTURA,  EL URBANISMO Y EL PAISAJISMO</a:t>
            </a:r>
            <a:r>
              <a:rPr lang="es-ES" altLang="en-US" sz="2000" dirty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en-US" altLang="en-US" sz="2000" dirty="0">
              <a:solidFill>
                <a:srgbClr val="00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AR" altLang="en-US" sz="2000" dirty="0">
              <a:solidFill>
                <a:srgbClr val="0070C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AR" altLang="en-US" sz="2000" dirty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 bien ambas tienen sus objetivos </a:t>
            </a:r>
            <a:r>
              <a:rPr lang="es-AR" altLang="en-US" sz="2000" dirty="0" smtClean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específicos, la primera </a:t>
            </a:r>
            <a:r>
              <a:rPr lang="es-AR" altLang="en-US" sz="20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SIAUP,</a:t>
            </a:r>
            <a:r>
              <a:rPr lang="es-AR" altLang="en-US" sz="2000" dirty="0" smtClean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aborda</a:t>
            </a:r>
            <a:endParaRPr lang="es-AR" altLang="en-US" sz="2000" dirty="0">
              <a:solidFill>
                <a:srgbClr val="0070C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AR" altLang="en-US" sz="2000" dirty="0">
              <a:solidFill>
                <a:srgbClr val="0070C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AR" altLang="en-US" sz="2000" dirty="0" smtClean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los contenidos </a:t>
            </a:r>
            <a:r>
              <a:rPr lang="es-AR" altLang="en-US" sz="2000" dirty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procedimentales referidos a los </a:t>
            </a:r>
            <a:r>
              <a:rPr lang="es-AR" altLang="en-US" sz="2000" b="1" dirty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enfoques</a:t>
            </a:r>
            <a:r>
              <a:rPr lang="es-AR" altLang="en-US" sz="2000" dirty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s-AR" altLang="en-US" sz="2000" b="1" dirty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lógicas de legitimización</a:t>
            </a:r>
            <a:r>
              <a:rPr lang="es-AR" altLang="en-US" sz="2000" dirty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las modalidades de acceso al desarrollo cognoscitivo aplicables al ámbito de las disciplinas involucradas, </a:t>
            </a:r>
            <a:r>
              <a:rPr lang="es-AR" altLang="en-US" sz="2000" dirty="0" smtClean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AR" altLang="en-US" sz="2000" dirty="0">
              <a:solidFill>
                <a:srgbClr val="0070C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AR" altLang="en-US" sz="2000" dirty="0" smtClean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 la segunda </a:t>
            </a:r>
            <a:r>
              <a:rPr lang="es-AR" altLang="en-US" sz="20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ITAUP, </a:t>
            </a:r>
            <a:r>
              <a:rPr lang="es-AR" altLang="en-US" sz="2000" dirty="0" smtClean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encara</a:t>
            </a:r>
            <a:endParaRPr lang="es-AR" altLang="en-US" sz="2000" dirty="0">
              <a:solidFill>
                <a:srgbClr val="0070C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AR" altLang="en-US" sz="2000" dirty="0">
              <a:solidFill>
                <a:srgbClr val="0070C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AR" altLang="en-US" sz="2000" dirty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</a:t>
            </a:r>
            <a:r>
              <a:rPr lang="es-AR" altLang="en-US" sz="2000" dirty="0" smtClean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 </a:t>
            </a:r>
            <a:r>
              <a:rPr lang="es-AR" altLang="en-US" sz="2000" b="1" dirty="0" smtClean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contenidos</a:t>
            </a:r>
            <a:r>
              <a:rPr lang="es-AR" altLang="en-US" sz="2000" dirty="0" smtClean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AR" altLang="en-US" sz="2000" dirty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referidos a la Teoría de la </a:t>
            </a:r>
            <a:r>
              <a:rPr lang="es-AR" altLang="en-US" sz="2000" dirty="0" smtClean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Arquitectura, </a:t>
            </a:r>
            <a:r>
              <a:rPr lang="es-AR" altLang="en-US" sz="2000" dirty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Urbanismo, y </a:t>
            </a:r>
            <a:r>
              <a:rPr lang="es-AR" altLang="en-US" sz="2000" dirty="0" smtClean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Paisajismo, </a:t>
            </a:r>
            <a:endParaRPr lang="es-AR" altLang="en-US" sz="2000" dirty="0">
              <a:solidFill>
                <a:srgbClr val="0070C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AR" altLang="en-US" sz="2000" dirty="0">
              <a:solidFill>
                <a:srgbClr val="0070C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AR" altLang="en-US" sz="2000" dirty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es-AR" altLang="en-US" sz="2000" dirty="0" smtClean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mbas comparten </a:t>
            </a:r>
            <a:r>
              <a:rPr lang="es-AR" altLang="en-US" sz="2000" dirty="0">
                <a:solidFill>
                  <a:srgbClr val="0070C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buena parte de sus problemáticas e instancias operativas que ameritan la factibilidad de su abordaje conjunto.</a:t>
            </a:r>
            <a:endParaRPr lang="es-AR" altLang="en-US" sz="2000" dirty="0">
              <a:solidFill>
                <a:srgbClr val="00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93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2730" y="2360613"/>
            <a:ext cx="12100845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sz="1600" b="1">
                <a:solidFill>
                  <a:srgbClr val="FFFFFF"/>
                </a:solidFill>
                <a:latin typeface="Century Gothic" panose="020B0502020202020204" pitchFamily="34" charset="0"/>
              </a:rPr>
              <a:t>	1er. EJE. ¿QUÉ NECESIDADES HUMANAS ESTÁN EN LA BASE DE LA A, U y P?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n-US" sz="160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	</a:t>
            </a:r>
            <a:r>
              <a:rPr lang="es-ES_tradnl" altLang="en-US" sz="1600">
                <a:solidFill>
                  <a:srgbClr val="FFC000"/>
                </a:solidFill>
                <a:latin typeface="Century Gothic" panose="020B0502020202020204" pitchFamily="34" charset="0"/>
              </a:rPr>
              <a:t>ANALISIS DE LA CONDICIÓN HUMANA. ANTROPOLOGÍA CULTURAL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s-ES_tradnl" altLang="en-US" sz="160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	El destinatario y realizador de la A, U y P es el </a:t>
            </a:r>
            <a:r>
              <a:rPr lang="es-ES_tradnl" altLang="en-US" sz="1600" b="1">
                <a:solidFill>
                  <a:srgbClr val="FFFFFF"/>
                </a:solidFill>
                <a:latin typeface="Century Gothic" panose="020B0502020202020204" pitchFamily="34" charset="0"/>
              </a:rPr>
              <a:t>hombre</a:t>
            </a:r>
            <a:r>
              <a:rPr lang="es-ES_tradnl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_tradnl" altLang="en-US" sz="160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	Inserto en un contexto </a:t>
            </a:r>
            <a:r>
              <a:rPr lang="es-ES_tradnl" altLang="en-US" sz="1600" b="1" i="1">
                <a:solidFill>
                  <a:srgbClr val="FFFFFF"/>
                </a:solidFill>
                <a:latin typeface="Century Gothic" panose="020B0502020202020204" pitchFamily="34" charset="0"/>
              </a:rPr>
              <a:t>histórico-cultural</a:t>
            </a:r>
            <a:r>
              <a:rPr lang="es-ES_tradnl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 y en un marco </a:t>
            </a:r>
            <a:r>
              <a:rPr lang="es-ES_tradnl" altLang="en-US" sz="1600" b="1" i="1">
                <a:solidFill>
                  <a:srgbClr val="FFFFFF"/>
                </a:solidFill>
                <a:latin typeface="Century Gothic" panose="020B0502020202020204" pitchFamily="34" charset="0"/>
              </a:rPr>
              <a:t>geográfico</a:t>
            </a:r>
            <a:r>
              <a:rPr lang="es-ES_tradnl" altLang="en-US" sz="1600" b="1">
                <a:solidFill>
                  <a:srgbClr val="FFFFFF"/>
                </a:solidFill>
                <a:latin typeface="Century Gothic" panose="020B0502020202020204" pitchFamily="34" charset="0"/>
              </a:rPr>
              <a:t>-</a:t>
            </a:r>
            <a:r>
              <a:rPr lang="es-ES_tradnl" altLang="en-US" sz="1600" b="1" i="1">
                <a:solidFill>
                  <a:srgbClr val="FFFFFF"/>
                </a:solidFill>
                <a:latin typeface="Century Gothic" panose="020B0502020202020204" pitchFamily="34" charset="0"/>
              </a:rPr>
              <a:t>ambiental</a:t>
            </a:r>
            <a:r>
              <a:rPr lang="es-ES_tradnl" altLang="en-US" sz="1600" i="1">
                <a:solidFill>
                  <a:srgbClr val="FFFFFF"/>
                </a:solidFill>
                <a:latin typeface="Century Gothic" panose="020B0502020202020204" pitchFamily="34" charset="0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n-US" sz="160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	</a:t>
            </a:r>
            <a:endParaRPr lang="es-ES" altLang="en-US" sz="160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03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7649" y="1684339"/>
            <a:ext cx="11477001" cy="351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sz="1600" b="1">
                <a:solidFill>
                  <a:srgbClr val="FFFFFF"/>
                </a:solidFill>
                <a:latin typeface="Century Gothic" panose="020B0502020202020204" pitchFamily="34" charset="0"/>
              </a:rPr>
              <a:t>	</a:t>
            </a:r>
            <a:endParaRPr lang="es-ES" altLang="en-US" sz="160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	Los interrogantes se orientan hacia al </a:t>
            </a:r>
            <a:r>
              <a:rPr lang="es-ES_tradnl" altLang="en-US" sz="1600" b="1">
                <a:solidFill>
                  <a:srgbClr val="FFFFFF"/>
                </a:solidFill>
                <a:latin typeface="Century Gothic" panose="020B0502020202020204" pitchFamily="34" charset="0"/>
              </a:rPr>
              <a:t>destinatario</a:t>
            </a:r>
            <a:r>
              <a:rPr lang="es-ES_tradnl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 de la A, U y P, el hombre, social e individualmente considerado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	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	Indagar sobre el </a:t>
            </a:r>
            <a:r>
              <a:rPr lang="es-ES_tradnl" altLang="en-US" sz="1600" b="1">
                <a:solidFill>
                  <a:srgbClr val="FFFFFF"/>
                </a:solidFill>
                <a:latin typeface="Century Gothic" panose="020B0502020202020204" pitchFamily="34" charset="0"/>
              </a:rPr>
              <a:t>hombre</a:t>
            </a:r>
            <a:r>
              <a:rPr lang="es-ES_tradnl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 y su </a:t>
            </a:r>
            <a:r>
              <a:rPr lang="es-ES_tradnl" altLang="en-US" sz="1600" b="1">
                <a:solidFill>
                  <a:srgbClr val="FFFFFF"/>
                </a:solidFill>
                <a:latin typeface="Century Gothic" panose="020B0502020202020204" pitchFamily="34" charset="0"/>
              </a:rPr>
              <a:t>naturaleza</a:t>
            </a:r>
            <a:r>
              <a:rPr lang="es-ES_tradnl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 es un tema central de la teoría de la A, U y P, y de cualquier disciplina que tenga por objeto alguna realización humana.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_tradnl" altLang="en-US" sz="160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	</a:t>
            </a:r>
            <a:r>
              <a:rPr lang="es-ES" altLang="en-US" sz="1600" b="1">
                <a:solidFill>
                  <a:srgbClr val="FFFFFF"/>
                </a:solidFill>
                <a:latin typeface="Century Gothic" panose="020B0502020202020204" pitchFamily="34" charset="0"/>
              </a:rPr>
              <a:t>Guías:</a:t>
            </a:r>
            <a:r>
              <a:rPr lang="es-ES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 sobre el </a:t>
            </a:r>
            <a:r>
              <a:rPr lang="es-ES" altLang="en-US" sz="1600" b="1">
                <a:solidFill>
                  <a:srgbClr val="FFC000"/>
                </a:solidFill>
                <a:latin typeface="Century Gothic" panose="020B0502020202020204" pitchFamily="34" charset="0"/>
              </a:rPr>
              <a:t>conocimiento</a:t>
            </a:r>
            <a:r>
              <a:rPr lang="es-ES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 de lo que es el hombre.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n-US" sz="160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		1- El conocimiento cotidiano.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		2- La mitología.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		3- La religión.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		4- La filosofía.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		5- La ciencia</a:t>
            </a:r>
            <a:r>
              <a:rPr lang="es-ES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555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64920" y="2087563"/>
            <a:ext cx="11571005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n-US" sz="16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	2º EJE.</a:t>
            </a:r>
            <a:r>
              <a:rPr lang="es-ES_tradnl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r>
              <a:rPr lang="es-ES_tradnl" altLang="en-US" sz="16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¿QUE CONTEXTO NATURAL Y CULTURAL CONDICIONAN EL HABITAR?</a:t>
            </a:r>
            <a:endParaRPr lang="es-ES" altLang="en-US" sz="1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_tradnl" altLang="en-US" sz="1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	El habitar no se desarrolla sin </a:t>
            </a:r>
            <a:r>
              <a:rPr lang="es-ES_tradnl" altLang="en-US" sz="16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condicionamientos</a:t>
            </a:r>
            <a:r>
              <a:rPr lang="es-ES_tradnl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 que lo limiten; toda realización humana debe enfrentar, entender y edificar sobre esas limitaciones.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	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	La clave está en identificar las </a:t>
            </a:r>
            <a:r>
              <a:rPr lang="es-ES_tradnl" altLang="en-US" sz="16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principales causas</a:t>
            </a:r>
            <a:r>
              <a:rPr lang="es-ES_tradnl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 que condicionan el quehacer de la A, U y P para lograr que los resultados sean satisfactorios.</a:t>
            </a:r>
            <a:endParaRPr lang="es-ES" altLang="en-US" sz="1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/>
            </a:r>
            <a:b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</a:b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La noción de </a:t>
            </a:r>
            <a:r>
              <a:rPr lang="es-ES" altLang="en-US" sz="16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condicionamiento</a:t>
            </a: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 no debe entenderse en un sentido restrictivo; la presencia de límites posibilita que algo en concreto pueda desarrollarse plenamente.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	</a:t>
            </a:r>
            <a:endParaRPr lang="es-ES" altLang="en-US" sz="1600" i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03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67465" y="1489392"/>
            <a:ext cx="11477006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n-US" sz="1600" i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AR" altLang="en-US" sz="16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	Condicionantes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AR" altLang="en-US" sz="16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s-ES_tradnl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La </a:t>
            </a:r>
            <a:r>
              <a:rPr lang="es-ES_tradnl" altLang="en-US" sz="1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finalidad</a:t>
            </a:r>
            <a:r>
              <a:rPr lang="es-ES_tradnl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 de la obra (necesidades, actividades, función, visión) Estrechamente vinculadas, también operan los realizadores y la cultura, tradiciones e identidad a la </a:t>
            </a:r>
            <a:r>
              <a:rPr lang="es-ES_tradnl" altLang="en-US" sz="1600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que </a:t>
            </a:r>
            <a:r>
              <a:rPr lang="es-ES_tradnl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pertenecen.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</a:pPr>
            <a:endParaRPr lang="es-ES_tradnl" altLang="en-US" sz="1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r>
              <a:rPr lang="es-ES_tradnl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El </a:t>
            </a:r>
            <a:r>
              <a:rPr lang="es-ES_tradnl" altLang="en-US" sz="1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lugar</a:t>
            </a:r>
            <a:r>
              <a:rPr lang="es-ES_tradnl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 geográfico. El paisaje y el suelo. El clima.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endParaRPr lang="es-ES_tradnl" altLang="en-US" sz="1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r>
              <a:rPr lang="es-ES_tradnl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La</a:t>
            </a:r>
            <a:r>
              <a:rPr lang="es-ES_tradnl" altLang="en-US" sz="1600" dirty="0">
                <a:solidFill>
                  <a:srgbClr val="FFC000"/>
                </a:solidFill>
                <a:latin typeface="Century Gothic" panose="020B0502020202020204" pitchFamily="34" charset="0"/>
              </a:rPr>
              <a:t> </a:t>
            </a:r>
            <a:r>
              <a:rPr lang="es-ES_tradnl" altLang="en-US" sz="1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técnica</a:t>
            </a:r>
            <a:r>
              <a:rPr lang="es-ES_tradnl" altLang="en-US" sz="16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r>
              <a:rPr lang="es-ES_tradnl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y la</a:t>
            </a:r>
            <a:r>
              <a:rPr lang="es-ES_tradnl" altLang="en-US" sz="1600" dirty="0">
                <a:solidFill>
                  <a:srgbClr val="FFC000"/>
                </a:solidFill>
                <a:latin typeface="Century Gothic" panose="020B0502020202020204" pitchFamily="34" charset="0"/>
              </a:rPr>
              <a:t> </a:t>
            </a:r>
            <a:r>
              <a:rPr lang="es-ES_tradnl" altLang="en-US" sz="1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tecnología</a:t>
            </a:r>
            <a:r>
              <a:rPr lang="es-ES_tradnl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.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endParaRPr lang="es-ES_tradnl" altLang="en-US" sz="1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r>
              <a:rPr lang="es-ES_tradnl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La </a:t>
            </a:r>
            <a:r>
              <a:rPr lang="es-ES_tradnl" altLang="en-US" sz="1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economía</a:t>
            </a:r>
            <a:r>
              <a:rPr lang="es-ES_tradnl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, los sistemas sociales de producción y distribución de bienes. 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endParaRPr lang="es-ES_tradnl" altLang="en-US" sz="1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r>
              <a:rPr lang="es-ES_tradnl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La </a:t>
            </a:r>
            <a:r>
              <a:rPr lang="es-ES_tradnl" altLang="en-US" sz="1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normativas</a:t>
            </a:r>
            <a:r>
              <a:rPr lang="es-ES_tradnl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 vigente relacionada con la A, U y P.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endParaRPr lang="es-ES_tradnl" altLang="en-US" sz="1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r>
              <a:rPr lang="es-ES_tradnl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El </a:t>
            </a:r>
            <a:r>
              <a:rPr lang="es-ES_tradnl" altLang="en-US" sz="1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medio ambiente</a:t>
            </a:r>
            <a:r>
              <a:rPr lang="es-ES_tradnl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 y el </a:t>
            </a:r>
            <a:r>
              <a:rPr lang="es-ES_tradnl" altLang="en-US" sz="1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impacto ambiental</a:t>
            </a:r>
            <a:r>
              <a:rPr lang="es-ES_tradnl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 que origina cada obra.</a:t>
            </a:r>
            <a:endParaRPr lang="es-ES" altLang="en-US" sz="16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42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02550" y="722772"/>
            <a:ext cx="12497140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n-US" sz="16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	3er. EJE. ¿Qué </a:t>
            </a:r>
            <a:r>
              <a:rPr lang="es-ES_tradnl" altLang="en-US" sz="1600" b="1" i="1" dirty="0">
                <a:solidFill>
                  <a:srgbClr val="FFFFFF"/>
                </a:solidFill>
                <a:latin typeface="Century Gothic" panose="020B0502020202020204" pitchFamily="34" charset="0"/>
              </a:rPr>
              <a:t>elementos variables</a:t>
            </a:r>
            <a:r>
              <a:rPr lang="es-ES_tradnl" altLang="en-US" sz="16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 intervienen en la A, U y P para procurar su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n-US" sz="16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	realización?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_tradnl" altLang="en-US" sz="16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	Como </a:t>
            </a:r>
            <a:r>
              <a:rPr lang="es-ES" altLang="en-US" sz="1600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respuesta a </a:t>
            </a: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los </a:t>
            </a:r>
            <a:r>
              <a:rPr lang="es-ES" altLang="en-US" sz="1600" i="1" dirty="0">
                <a:solidFill>
                  <a:srgbClr val="FFFFFF"/>
                </a:solidFill>
                <a:latin typeface="Century Gothic" panose="020B0502020202020204" pitchFamily="34" charset="0"/>
              </a:rPr>
              <a:t>requerimientos </a:t>
            </a: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 que de algún modo resuelve, toda obra de A, U y P, involucra las siguientes cuestiones: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en-US" sz="1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Una solución </a:t>
            </a:r>
            <a:r>
              <a:rPr lang="es-ES" altLang="en-US" sz="1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espacial y funcional</a:t>
            </a:r>
            <a:r>
              <a:rPr lang="es-ES" altLang="en-US" sz="1600" dirty="0">
                <a:solidFill>
                  <a:srgbClr val="FFC000"/>
                </a:solidFill>
                <a:latin typeface="Century Gothic" panose="020B0502020202020204" pitchFamily="34" charset="0"/>
              </a:rPr>
              <a:t>.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s-ES" altLang="en-US" sz="1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Una solución </a:t>
            </a:r>
            <a:r>
              <a:rPr lang="es-ES" altLang="en-US" sz="1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técnico-material</a:t>
            </a:r>
            <a:r>
              <a:rPr lang="es-ES" altLang="en-US" sz="1600" dirty="0">
                <a:solidFill>
                  <a:srgbClr val="FFC000"/>
                </a:solidFill>
                <a:latin typeface="Century Gothic" panose="020B0502020202020204" pitchFamily="34" charset="0"/>
              </a:rPr>
              <a:t>.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s-ES" altLang="en-US" sz="1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Una solución </a:t>
            </a:r>
            <a:r>
              <a:rPr lang="es-ES" altLang="en-US" sz="1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estructural</a:t>
            </a:r>
            <a:r>
              <a:rPr lang="es-ES" altLang="en-US" sz="16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.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s-ES" altLang="en-US" sz="1600" dirty="0" smtClean="0">
              <a:solidFill>
                <a:srgbClr val="FFC000"/>
              </a:solidFill>
              <a:latin typeface="Century Gothic" panose="020B0502020202020204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s-ES" altLang="en-US" sz="1600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Una solución de </a:t>
            </a:r>
            <a:r>
              <a:rPr lang="es-ES" altLang="en-US" sz="16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servicios e instalaciones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s-ES" altLang="en-US" sz="1600" b="1" dirty="0" smtClean="0">
              <a:solidFill>
                <a:srgbClr val="FFC000"/>
              </a:solidFill>
              <a:latin typeface="Century Gothic" panose="020B0502020202020204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s-ES" altLang="en-US" sz="1600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Una solución </a:t>
            </a:r>
            <a:r>
              <a:rPr lang="es-ES" altLang="en-US" sz="16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económica y financiera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s-ES" altLang="en-US" sz="1600" b="1" dirty="0" smtClean="0">
              <a:solidFill>
                <a:srgbClr val="FFC000"/>
              </a:solidFill>
              <a:latin typeface="Century Gothic" panose="020B0502020202020204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s-ES" altLang="en-US" sz="1600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Una solución </a:t>
            </a:r>
            <a:r>
              <a:rPr lang="es-ES" altLang="en-US" sz="16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institucional</a:t>
            </a:r>
            <a:r>
              <a:rPr lang="es-ES" altLang="en-US" sz="1600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s-ES" altLang="en-US" sz="1600" dirty="0" smtClean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s-ES" altLang="en-US" sz="1600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Una solución </a:t>
            </a:r>
            <a:r>
              <a:rPr lang="es-ES" altLang="en-US" sz="16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formal y simbólica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s-ES" altLang="en-US" sz="1600" b="1" dirty="0">
              <a:solidFill>
                <a:srgbClr val="FFC000"/>
              </a:solidFill>
              <a:latin typeface="Century Gothic" panose="020B0502020202020204" pitchFamily="34" charset="0"/>
            </a:endParaRPr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Esta lista representa la réplica de los condicionantes analizados en el eje 2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s-ES" altLang="en-US" sz="1600" b="1" dirty="0" smtClean="0">
              <a:solidFill>
                <a:srgbClr val="FFC000"/>
              </a:solidFill>
              <a:latin typeface="Century Gothic" panose="020B0502020202020204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s-ES" altLang="en-US" sz="1600" dirty="0" smtClean="0">
              <a:solidFill>
                <a:srgbClr val="FFC000"/>
              </a:solidFill>
              <a:latin typeface="Century Gothic" panose="020B0502020202020204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s-ES" altLang="en-US" sz="1600" dirty="0">
              <a:solidFill>
                <a:srgbClr val="FFC000"/>
              </a:solidFill>
              <a:latin typeface="Century Gothic" panose="020B0502020202020204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s-ES" altLang="en-US" sz="16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01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52927" y="1557717"/>
            <a:ext cx="10793337" cy="344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n-US" sz="1600" b="1">
                <a:solidFill>
                  <a:srgbClr val="FFFFFF"/>
                </a:solidFill>
                <a:latin typeface="Century Gothic" panose="020B0502020202020204" pitchFamily="34" charset="0"/>
              </a:rPr>
              <a:t>	4º Eje. ¿QUÉ RECIBE CADA OBRA DEL ENTORNO PRE 	EXISTENTE Y QUÉ APORTA?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_tradnl" altLang="en-US" sz="1600" b="1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	A, U y P Y EL PATRIMONIO CULTURAL.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_tradnl" altLang="en-US" sz="160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	Para aproximarse a la amplitud del asunto en tratamiento, cabe incorporar las siguientes cuestiones: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_tradnl" altLang="en-US" sz="160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1" fontAlgn="base">
              <a:spcBef>
                <a:spcPct val="0"/>
              </a:spcBef>
              <a:spcAft>
                <a:spcPct val="10000"/>
              </a:spcAft>
              <a:buFontTx/>
              <a:buAutoNum type="arabicPeriod"/>
            </a:pPr>
            <a:r>
              <a:rPr lang="es-ES_tradnl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Historia e historiografía</a:t>
            </a:r>
          </a:p>
          <a:p>
            <a:pPr lvl="1" fontAlgn="base">
              <a:spcBef>
                <a:spcPct val="0"/>
              </a:spcBef>
              <a:spcAft>
                <a:spcPct val="10000"/>
              </a:spcAft>
              <a:buFontTx/>
              <a:buAutoNum type="arabicPeriod"/>
            </a:pPr>
            <a:r>
              <a:rPr lang="es-ES_tradnl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El sentido del tiempo</a:t>
            </a:r>
          </a:p>
          <a:p>
            <a:pPr lvl="1" fontAlgn="base">
              <a:spcBef>
                <a:spcPct val="0"/>
              </a:spcBef>
              <a:spcAft>
                <a:spcPct val="10000"/>
              </a:spcAft>
              <a:buFontTx/>
              <a:buAutoNum type="arabicPeriod"/>
            </a:pPr>
            <a:r>
              <a:rPr lang="es-ES_tradnl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Modernidad y posmodernidad. </a:t>
            </a:r>
          </a:p>
          <a:p>
            <a:pPr lvl="1" fontAlgn="base">
              <a:spcBef>
                <a:spcPct val="0"/>
              </a:spcBef>
              <a:spcAft>
                <a:spcPct val="10000"/>
              </a:spcAft>
              <a:buFontTx/>
              <a:buAutoNum type="arabicPeriod"/>
            </a:pPr>
            <a:r>
              <a:rPr lang="es-ES_tradnl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Tipologías y lenguaje significativo </a:t>
            </a:r>
          </a:p>
          <a:p>
            <a:pPr lvl="1" fontAlgn="base">
              <a:spcBef>
                <a:spcPct val="0"/>
              </a:spcBef>
              <a:spcAft>
                <a:spcPct val="10000"/>
              </a:spcAft>
              <a:buFontTx/>
              <a:buAutoNum type="arabicPeriod"/>
            </a:pPr>
            <a:r>
              <a:rPr lang="es-ES_tradnl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Patrimonio arquitectónico y urbano, su valoración</a:t>
            </a:r>
          </a:p>
          <a:p>
            <a:pPr lvl="1" fontAlgn="base">
              <a:spcBef>
                <a:spcPct val="0"/>
              </a:spcBef>
              <a:spcAft>
                <a:spcPct val="10000"/>
              </a:spcAft>
              <a:buFontTx/>
              <a:buAutoNum type="arabicPeriod"/>
            </a:pPr>
            <a:r>
              <a:rPr lang="es-ES_tradnl" altLang="en-US" sz="1600">
                <a:solidFill>
                  <a:srgbClr val="FFFFFF"/>
                </a:solidFill>
                <a:latin typeface="Century Gothic" panose="020B0502020202020204" pitchFamily="34" charset="0"/>
              </a:rPr>
              <a:t>Reflexión y praxis: preservación vs. el proceso renovador </a:t>
            </a: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lang="es-ES_tradnl" altLang="en-US" sz="160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57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85456" y="1930401"/>
            <a:ext cx="12038176" cy="351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just" fontAlgn="base">
              <a:spcBef>
                <a:spcPct val="0"/>
              </a:spcBef>
              <a:spcAft>
                <a:spcPct val="0"/>
              </a:spcAft>
            </a:pPr>
            <a:r>
              <a:rPr lang="es-AR" altLang="en-US" sz="16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5º EJE -¿QUE FUNDAMENTA LA DELECTACIÓN PERSONAL ANTE LAS OBRAS </a:t>
            </a:r>
            <a:r>
              <a:rPr lang="es-AR" altLang="en-US" sz="1600" b="1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DE  </a:t>
            </a:r>
            <a:r>
              <a:rPr lang="es-AR" altLang="en-US" sz="16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ARQUITECTURA, DE </a:t>
            </a:r>
            <a:r>
              <a:rPr lang="es-AR" altLang="en-US" sz="1600" b="1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URBANISMO y/o 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</a:pPr>
            <a:r>
              <a:rPr lang="es-AR" altLang="en-US" sz="1600" b="1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PAISAJISMO</a:t>
            </a:r>
            <a:r>
              <a:rPr lang="es-AR" altLang="en-US" sz="16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?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AR" altLang="en-US" sz="16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AR" altLang="en-US" sz="16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3"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s-AR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Ensayo para bosquejar una respuesta.</a:t>
            </a:r>
          </a:p>
          <a:p>
            <a:pPr lvl="3"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s-AR" altLang="en-US" sz="1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3"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s-AR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La historia del Arte como ámbito de realización humana.</a:t>
            </a: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</a:p>
          <a:p>
            <a:pPr lvl="3"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s-ES" altLang="en-US" sz="1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3"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La Belleza.  L</a:t>
            </a:r>
            <a:r>
              <a:rPr lang="es-ES_tradnl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o bello y la Belleza en clave trascendente.</a:t>
            </a: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</a:p>
          <a:p>
            <a:pPr lvl="3"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s-ES" altLang="en-US" sz="1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3"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s-ES_tradnl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Lo delectable en la Arquitectura, la  Urbanística</a:t>
            </a: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 y el Paisaje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s-AR" altLang="en-US" sz="1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s-AR" altLang="en-US" sz="1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0018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61473" y="1814513"/>
            <a:ext cx="10964254" cy="327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n-US" sz="1600" b="1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	SEXTO </a:t>
            </a:r>
            <a:r>
              <a:rPr lang="es-ES_tradnl" altLang="en-US" sz="16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EJE - </a:t>
            </a:r>
            <a:r>
              <a:rPr lang="es-ES" altLang="en-US" sz="16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¿cómo se desarrolla la profesión y qué requerimientos tiene hoy </a:t>
            </a:r>
            <a:r>
              <a:rPr lang="es-ES" altLang="en-US" sz="1600" b="1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la tarea </a:t>
            </a:r>
            <a:r>
              <a:rPr lang="es-ES" altLang="en-US" sz="16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del arquitecto, del urbanista y del paisajista?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n-US" sz="16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n-US" sz="16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s-ES_tradnl" altLang="en-US" sz="1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La formación del arquitecto, del urbanista y del paisajista 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s-ES" altLang="en-US" sz="1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Aptitudes, actitudes y hábitos  que se procuran lograr en la formación del estudiante. 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s-ES" altLang="en-US" sz="1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La </a:t>
            </a:r>
            <a:r>
              <a:rPr lang="es-ES" altLang="en-US" sz="1600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interdisciplina</a:t>
            </a:r>
            <a:r>
              <a:rPr lang="es-ES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. 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s-ES" altLang="en-US" sz="16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s-AR" altLang="en-US" sz="1600" dirty="0">
                <a:solidFill>
                  <a:srgbClr val="FFFFFF"/>
                </a:solidFill>
                <a:latin typeface="Century Gothic" panose="020B0502020202020204" pitchFamily="34" charset="0"/>
              </a:rPr>
              <a:t>¿En qué consiste la tarea del arquitecto, el urbanista y el paisajista  hoy?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s-AR" altLang="en-US" sz="16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24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307649" y="74236"/>
            <a:ext cx="11793196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s-ES" altLang="en-US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ITAUP - SIIAUP - 1er Cuatrimestre</a:t>
            </a:r>
          </a:p>
          <a:p>
            <a:pPr>
              <a:spcBef>
                <a:spcPct val="0"/>
              </a:spcBef>
            </a:pPr>
            <a:r>
              <a:rPr lang="es-ES" altLang="en-US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abril </a:t>
            </a:r>
            <a:r>
              <a:rPr lang="es-ES" altLang="en-US" dirty="0" smtClean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2022</a:t>
            </a:r>
            <a:endParaRPr lang="es-ES" altLang="en-US" dirty="0">
              <a:solidFill>
                <a:schemeClr val="bg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endParaRPr lang="es-ES" altLang="en-US" dirty="0">
              <a:solidFill>
                <a:schemeClr val="bg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endParaRPr lang="es-ES" altLang="en-US" dirty="0">
              <a:solidFill>
                <a:schemeClr val="bg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endParaRPr lang="es-ES" altLang="en-US" dirty="0">
              <a:solidFill>
                <a:schemeClr val="bg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endParaRPr lang="es-ES" altLang="en-US" dirty="0">
              <a:solidFill>
                <a:schemeClr val="bg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es-AR" altLang="en-US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Clase 2</a:t>
            </a:r>
          </a:p>
          <a:p>
            <a:pPr>
              <a:spcBef>
                <a:spcPct val="0"/>
              </a:spcBef>
            </a:pPr>
            <a:endParaRPr lang="es-ES" altLang="en-US" dirty="0">
              <a:solidFill>
                <a:schemeClr val="bg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es-ES" altLang="en-US" sz="3200" dirty="0" smtClean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ALGUNAS CONSIDERACIONES SOBRE DOS VIVIENDAS</a:t>
            </a:r>
          </a:p>
          <a:p>
            <a:pPr>
              <a:spcBef>
                <a:spcPct val="0"/>
              </a:spcBef>
            </a:pPr>
            <a:endParaRPr lang="es-ES" altLang="en-US" sz="3200" dirty="0" smtClean="0">
              <a:solidFill>
                <a:schemeClr val="bg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es-AR" altLang="en-US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CASA DE VERANO EN MURATSALO</a:t>
            </a:r>
            <a:endParaRPr lang="es-ES" altLang="en-US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s-AR" altLang="en-US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VIVIENDA URBANA EN ROSARIO</a:t>
            </a:r>
          </a:p>
          <a:p>
            <a:pPr>
              <a:spcBef>
                <a:spcPct val="0"/>
              </a:spcBef>
            </a:pPr>
            <a:endParaRPr lang="es-ES" altLang="en-US" sz="3200" dirty="0" smtClean="0">
              <a:solidFill>
                <a:schemeClr val="bg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s-ES" altLang="en-US" dirty="0">
              <a:solidFill>
                <a:schemeClr val="bg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s-ES" altLang="en-US" dirty="0">
              <a:solidFill>
                <a:schemeClr val="bg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s-ES" alt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s-ES" altLang="en-US" dirty="0">
              <a:solidFill>
                <a:schemeClr val="bg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s-ES" altLang="en-US" dirty="0">
              <a:solidFill>
                <a:schemeClr val="bg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n-US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AUTOR: DR. ARQ. ANIBAL MOLINE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AR" altLang="en-US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UCSF - SR</a:t>
            </a:r>
            <a:endParaRPr lang="es-ES" altLang="en-US" dirty="0">
              <a:solidFill>
                <a:schemeClr val="bg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1-Aalto-Muraysal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298" y="2928739"/>
            <a:ext cx="2527197" cy="3224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1-M-Cost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117" y="2928739"/>
            <a:ext cx="2152956" cy="3224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189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692209" y="1125865"/>
            <a:ext cx="10759155" cy="4862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s-ES" altLang="en-US" b="1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AR" altLang="en-US" sz="1100" dirty="0" smtClean="0">
                <a:solidFill>
                  <a:srgbClr val="FFFFFF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CLASE 1.1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en-US" sz="1100" dirty="0" smtClean="0">
              <a:solidFill>
                <a:srgbClr val="FFFFFF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AR" altLang="en-US" dirty="0">
                <a:solidFill>
                  <a:srgbClr val="FFFFFF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CONSIDERACIONES INICIALES SOBRE </a:t>
            </a:r>
            <a:r>
              <a:rPr lang="es-AR" altLang="en-US" dirty="0" smtClean="0">
                <a:solidFill>
                  <a:srgbClr val="FFFFFF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LA ASIGNATURA:</a:t>
            </a:r>
            <a:endParaRPr lang="es-AR" altLang="en-US" dirty="0">
              <a:solidFill>
                <a:srgbClr val="FFFFFF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endParaRPr lang="es-ES" altLang="en-US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s-ES" altLang="en-US" b="1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SEMINARIO </a:t>
            </a:r>
            <a:r>
              <a:rPr lang="es-ES" altLang="en-US" b="1" dirty="0">
                <a:solidFill>
                  <a:srgbClr val="FFFFFF"/>
                </a:solidFill>
                <a:latin typeface="Century Gothic" panose="020B0502020202020204" pitchFamily="34" charset="0"/>
              </a:rPr>
              <a:t>DE INTRODUCCIÓN A LA INVESTIGACIÓN ARQUITECTÓNICA,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s-ES" altLang="en-US" b="1" dirty="0">
                <a:solidFill>
                  <a:srgbClr val="FFFFFF"/>
                </a:solidFill>
                <a:latin typeface="Century Gothic" panose="020B0502020202020204" pitchFamily="34" charset="0"/>
              </a:rPr>
              <a:t>URBANÍSTICA Y PAISAJÍSTICA</a:t>
            </a:r>
            <a:r>
              <a:rPr lang="es-ES" altLang="en-US" dirty="0">
                <a:solidFill>
                  <a:srgbClr val="FFFFFF"/>
                </a:solidFill>
                <a:latin typeface="Century Gothic" panose="020B0502020202020204" pitchFamily="34" charset="0"/>
              </a:rPr>
              <a:t>  - </a:t>
            </a:r>
            <a:r>
              <a:rPr lang="es-ES" altLang="en-US" b="1" dirty="0">
                <a:solidFill>
                  <a:srgbClr val="FFFFFF"/>
                </a:solidFill>
                <a:latin typeface="Century Gothic" panose="020B0502020202020204" pitchFamily="34" charset="0"/>
              </a:rPr>
              <a:t>SIIAUP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endParaRPr lang="es-AR" altLang="en-US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s-AR" altLang="en-US" dirty="0">
                <a:solidFill>
                  <a:srgbClr val="FFFFFF"/>
                </a:solidFill>
                <a:latin typeface="Century Gothic" panose="020B0502020202020204" pitchFamily="34" charset="0"/>
              </a:rPr>
              <a:t>Carácter Introductorio, primera fase de un proceso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s-AR" altLang="en-US" dirty="0">
                <a:solidFill>
                  <a:srgbClr val="FFFFFF"/>
                </a:solidFill>
                <a:latin typeface="Century Gothic" panose="020B0502020202020204" pitchFamily="34" charset="0"/>
              </a:rPr>
              <a:t>La asignatura intenta proporcionar elementos básicos para </a:t>
            </a:r>
            <a:r>
              <a:rPr lang="es-ES" altLang="en-US" dirty="0">
                <a:solidFill>
                  <a:srgbClr val="FFFFFF"/>
                </a:solidFill>
                <a:latin typeface="Century Gothic" panose="020B0502020202020204" pitchFamily="34" charset="0"/>
              </a:rPr>
              <a:t>contribuir al logro de </a:t>
            </a:r>
            <a:r>
              <a:rPr lang="es-ES" altLang="en-US" dirty="0">
                <a:solidFill>
                  <a:srgbClr val="FFC000"/>
                </a:solidFill>
                <a:latin typeface="Century Gothic" panose="020B0502020202020204" pitchFamily="34" charset="0"/>
              </a:rPr>
              <a:t>habilidades indispensables para encarar los estudios</a:t>
            </a:r>
            <a:r>
              <a:rPr lang="es-ES" altLang="en-US" dirty="0">
                <a:solidFill>
                  <a:srgbClr val="FFFFFF"/>
                </a:solidFill>
                <a:latin typeface="Century Gothic" panose="020B0502020202020204" pitchFamily="34" charset="0"/>
              </a:rPr>
              <a:t>, mediante: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dirty="0">
                <a:solidFill>
                  <a:srgbClr val="FFFFFF"/>
                </a:solidFill>
                <a:latin typeface="Century Gothic" panose="020B0502020202020204" pitchFamily="34" charset="0"/>
              </a:rPr>
              <a:t>	1.1 	Sistematización del trabajo intelectual 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AR" altLang="en-US" dirty="0">
                <a:solidFill>
                  <a:srgbClr val="FFFFFF"/>
                </a:solidFill>
                <a:latin typeface="Century Gothic" panose="020B0502020202020204" pitchFamily="34" charset="0"/>
              </a:rPr>
              <a:t>	1.2 	Acceso crítico a la interpretación y producción de </a:t>
            </a:r>
            <a:r>
              <a:rPr lang="es-AR" altLang="en-US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textos, gráficos </a:t>
            </a:r>
            <a:r>
              <a:rPr lang="es-AR" altLang="en-US" dirty="0">
                <a:solidFill>
                  <a:srgbClr val="FFFFFF"/>
                </a:solidFill>
                <a:latin typeface="Century Gothic" panose="020B0502020202020204" pitchFamily="34" charset="0"/>
              </a:rPr>
              <a:t>y otros 	recursos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dirty="0">
                <a:solidFill>
                  <a:srgbClr val="FFFFFF"/>
                </a:solidFill>
                <a:latin typeface="Century Gothic" panose="020B0502020202020204" pitchFamily="34" charset="0"/>
              </a:rPr>
              <a:t>	1.3	Preparación para abordar las tareas de investigación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n-US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46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34939" y="2382784"/>
            <a:ext cx="10776246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n-US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r>
              <a:rPr lang="es-AR" altLang="en-US" dirty="0">
                <a:solidFill>
                  <a:srgbClr val="FFFFFF"/>
                </a:solidFill>
                <a:latin typeface="Century Gothic" panose="020B0502020202020204" pitchFamily="34" charset="0"/>
              </a:rPr>
              <a:t>incorporación de </a:t>
            </a:r>
            <a:r>
              <a:rPr lang="es-AR" altLang="en-US" b="1" dirty="0">
                <a:solidFill>
                  <a:srgbClr val="FFC000"/>
                </a:solidFill>
                <a:latin typeface="Century Gothic" panose="020B0502020202020204" pitchFamily="34" charset="0"/>
              </a:rPr>
              <a:t>herramientas</a:t>
            </a:r>
            <a:r>
              <a:rPr lang="es-AR" altLang="en-US" dirty="0">
                <a:solidFill>
                  <a:srgbClr val="FFFFFF"/>
                </a:solidFill>
                <a:latin typeface="Century Gothic" panose="020B0502020202020204" pitchFamily="34" charset="0"/>
              </a:rPr>
              <a:t> para la reflexión crítica acerca de las disciplinas específicas, las que se desarrollarán junto con las tareas de investigación propia de la carrera.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endParaRPr lang="es-AR" altLang="en-US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r>
              <a:rPr lang="es-AR" altLang="en-US" dirty="0">
                <a:solidFill>
                  <a:srgbClr val="FFFFFF"/>
                </a:solidFill>
                <a:latin typeface="Century Gothic" panose="020B0502020202020204" pitchFamily="34" charset="0"/>
              </a:rPr>
              <a:t>Análisis de </a:t>
            </a:r>
            <a:r>
              <a:rPr lang="es-AR" altLang="en-US" b="1" dirty="0">
                <a:solidFill>
                  <a:srgbClr val="FFC000"/>
                </a:solidFill>
                <a:latin typeface="Century Gothic" panose="020B0502020202020204" pitchFamily="34" charset="0"/>
              </a:rPr>
              <a:t>situaciones-problemas</a:t>
            </a:r>
            <a:r>
              <a:rPr lang="es-AR" altLang="en-US" dirty="0">
                <a:solidFill>
                  <a:srgbClr val="FFFFFF"/>
                </a:solidFill>
                <a:latin typeface="Century Gothic" panose="020B0502020202020204" pitchFamily="34" charset="0"/>
              </a:rPr>
              <a:t> desde un marco teórico, y que aporten alternativas metodológicas aplicables con el rigor de la tarea científica.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n-US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79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205098" y="1674805"/>
            <a:ext cx="11605189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AR" altLang="en-US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dirty="0">
                <a:solidFill>
                  <a:srgbClr val="FFFFFF"/>
                </a:solidFill>
                <a:latin typeface="Century Gothic" panose="020B0502020202020204" pitchFamily="34" charset="0"/>
              </a:rPr>
              <a:t>	Abordar el conocimiento arquitectónico desde una </a:t>
            </a:r>
            <a:r>
              <a:rPr lang="es-ES" altLang="en-US" b="1" dirty="0">
                <a:solidFill>
                  <a:srgbClr val="FFFFFF"/>
                </a:solidFill>
                <a:latin typeface="Century Gothic" panose="020B0502020202020204" pitchFamily="34" charset="0"/>
              </a:rPr>
              <a:t>perspectiva interdisciplinaria</a:t>
            </a:r>
            <a:r>
              <a:rPr lang="es-ES" altLang="en-US" dirty="0">
                <a:solidFill>
                  <a:srgbClr val="FFFFFF"/>
                </a:solidFill>
                <a:latin typeface="Century Gothic" panose="020B0502020202020204" pitchFamily="34" charset="0"/>
              </a:rPr>
              <a:t>, promoviendo una actitud  reflexiva de construcción y reconstrucción de la teoría y la práctica.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s-ES" altLang="en-US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dirty="0">
                <a:solidFill>
                  <a:srgbClr val="FFFFFF"/>
                </a:solidFill>
                <a:latin typeface="Century Gothic" panose="020B0502020202020204" pitchFamily="34" charset="0"/>
              </a:rPr>
              <a:t>	Brindar </a:t>
            </a:r>
            <a:r>
              <a:rPr lang="es-ES" altLang="en-US" b="1" dirty="0">
                <a:solidFill>
                  <a:srgbClr val="FFFFFF"/>
                </a:solidFill>
                <a:latin typeface="Century Gothic" panose="020B0502020202020204" pitchFamily="34" charset="0"/>
              </a:rPr>
              <a:t>herramientas intelectuales</a:t>
            </a:r>
            <a:r>
              <a:rPr lang="es-ES" altLang="en-US" dirty="0">
                <a:solidFill>
                  <a:srgbClr val="FFFFFF"/>
                </a:solidFill>
                <a:latin typeface="Century Gothic" panose="020B0502020202020204" pitchFamily="34" charset="0"/>
              </a:rPr>
              <a:t> para poder estimular una actitud investigadora, que permita comprender e interpretar el sentido de la teoría y el resultado de la propia investigación por parte de quienes la realizan.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n-US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dirty="0">
                <a:solidFill>
                  <a:srgbClr val="FFFFFF"/>
                </a:solidFill>
                <a:latin typeface="Century Gothic" panose="020B0502020202020204" pitchFamily="34" charset="0"/>
              </a:rPr>
              <a:t>	Los contenidos de algunas de las materias de primer año, se incorporarán como conocimiento disponible, favoreciendo así las relaciones interdisciplinarias y la posibilidad de </a:t>
            </a:r>
            <a:r>
              <a:rPr lang="es-ES" altLang="en-US" b="1" dirty="0">
                <a:solidFill>
                  <a:srgbClr val="FFC000"/>
                </a:solidFill>
                <a:latin typeface="Century Gothic" panose="020B0502020202020204" pitchFamily="34" charset="0"/>
              </a:rPr>
              <a:t>análisis desde distintas perspectivas</a:t>
            </a:r>
            <a:r>
              <a:rPr lang="es-ES" altLang="en-US" dirty="0">
                <a:solidFill>
                  <a:srgbClr val="FFFFFF"/>
                </a:solidFill>
                <a:latin typeface="Century Gothic" panose="020B0502020202020204" pitchFamily="34" charset="0"/>
              </a:rPr>
              <a:t>, a fin de favorecer el pensamiento propio y el desarrollo del juicio crítico.	</a:t>
            </a:r>
          </a:p>
        </p:txBody>
      </p:sp>
    </p:spTree>
    <p:extLst>
      <p:ext uri="{BB962C8B-B14F-4D97-AF65-F5344CB8AC3E}">
        <p14:creationId xmlns:p14="http://schemas.microsoft.com/office/powerpoint/2010/main" val="9754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2135189" y="981076"/>
            <a:ext cx="7921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95657" y="1782414"/>
            <a:ext cx="11083894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s-ES" altLang="en-US" sz="1800" dirty="0">
                <a:solidFill>
                  <a:srgbClr val="FFFFFF"/>
                </a:solidFill>
                <a:latin typeface="Century Gothic" panose="020B0502020202020204" pitchFamily="34" charset="0"/>
              </a:rPr>
              <a:t>El respaldo teórico, lo constituyen la </a:t>
            </a:r>
            <a:r>
              <a:rPr lang="es-ES" altLang="en-US" sz="18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Epistemología</a:t>
            </a:r>
            <a:r>
              <a:rPr lang="es-ES" altLang="en-US" sz="1800" dirty="0">
                <a:solidFill>
                  <a:srgbClr val="FFFFFF"/>
                </a:solidFill>
                <a:latin typeface="Century Gothic" panose="020B0502020202020204" pitchFamily="34" charset="0"/>
              </a:rPr>
              <a:t> y la </a:t>
            </a:r>
            <a:r>
              <a:rPr lang="es-ES" altLang="en-US" sz="18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Lógica</a:t>
            </a:r>
            <a:r>
              <a:rPr lang="es-ES" altLang="en-US" sz="1800" dirty="0">
                <a:solidFill>
                  <a:srgbClr val="FFFFFF"/>
                </a:solidFill>
                <a:latin typeface="Century Gothic" panose="020B0502020202020204" pitchFamily="34" charset="0"/>
              </a:rPr>
              <a:t> para estimular la reflexión sobre la </a:t>
            </a:r>
            <a:r>
              <a:rPr lang="es-ES" altLang="en-US" sz="1800" dirty="0">
                <a:solidFill>
                  <a:srgbClr val="FFC000"/>
                </a:solidFill>
                <a:latin typeface="Century Gothic" panose="020B0502020202020204" pitchFamily="34" charset="0"/>
              </a:rPr>
              <a:t>génesis y estructuración</a:t>
            </a:r>
            <a:r>
              <a:rPr lang="es-ES" altLang="en-US" sz="1800" dirty="0">
                <a:solidFill>
                  <a:srgbClr val="FFFFFF"/>
                </a:solidFill>
                <a:latin typeface="Century Gothic" panose="020B0502020202020204" pitchFamily="34" charset="0"/>
              </a:rPr>
              <a:t> del conocimiento científico y las condiciones constitutivas de los conocimientos como aspectos normativos de accesos lingüísticos</a:t>
            </a:r>
            <a:r>
              <a:rPr lang="es-ES" altLang="en-US" sz="1800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, gráficos, </a:t>
            </a:r>
            <a:r>
              <a:rPr lang="es-ES" altLang="en-US" sz="1800" dirty="0">
                <a:solidFill>
                  <a:srgbClr val="FFFFFF"/>
                </a:solidFill>
                <a:latin typeface="Century Gothic" panose="020B0502020202020204" pitchFamily="34" charset="0"/>
              </a:rPr>
              <a:t>sociales, ideológicos y culturales que permiten, además, un intento de análisis para poder responder a preguntas tales como: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es-ES" altLang="en-US" sz="18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s-ES" altLang="en-US" sz="1800" dirty="0">
                <a:solidFill>
                  <a:srgbClr val="FFFFFF"/>
                </a:solidFill>
                <a:latin typeface="Century Gothic" panose="020B0502020202020204" pitchFamily="34" charset="0"/>
              </a:rPr>
              <a:t>¿De qué manera es posible constituir </a:t>
            </a:r>
            <a:r>
              <a:rPr lang="es-ES" altLang="en-US" sz="18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conocimientos válidos</a:t>
            </a:r>
            <a:r>
              <a:rPr lang="es-ES" altLang="en-US" sz="1800" dirty="0">
                <a:solidFill>
                  <a:srgbClr val="FFFFFF"/>
                </a:solidFill>
                <a:latin typeface="Century Gothic" panose="020B0502020202020204" pitchFamily="34" charset="0"/>
              </a:rPr>
              <a:t>?,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es-ES" altLang="en-US" sz="18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s-ES" altLang="en-US" sz="1800" dirty="0">
                <a:solidFill>
                  <a:srgbClr val="FFFFFF"/>
                </a:solidFill>
                <a:latin typeface="Century Gothic" panose="020B0502020202020204" pitchFamily="34" charset="0"/>
              </a:rPr>
              <a:t>¿La validez tiene que ver solamente con aspectos </a:t>
            </a:r>
            <a:r>
              <a:rPr lang="es-ES" altLang="en-US" sz="18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lógico-normativos</a:t>
            </a:r>
            <a:r>
              <a:rPr lang="es-ES" altLang="en-US" sz="1800" dirty="0">
                <a:solidFill>
                  <a:srgbClr val="FFFFFF"/>
                </a:solidFill>
                <a:latin typeface="Century Gothic" panose="020B0502020202020204" pitchFamily="34" charset="0"/>
              </a:rPr>
              <a:t>?  o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es-ES" altLang="en-US" sz="1800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s-ES" altLang="en-US" sz="1800" dirty="0">
                <a:solidFill>
                  <a:srgbClr val="FFFFFF"/>
                </a:solidFill>
                <a:latin typeface="Century Gothic" panose="020B0502020202020204" pitchFamily="34" charset="0"/>
              </a:rPr>
              <a:t>¿También con las </a:t>
            </a:r>
            <a:r>
              <a:rPr lang="es-ES" altLang="en-US" sz="18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condiciones sociales</a:t>
            </a:r>
            <a:r>
              <a:rPr lang="es-ES" altLang="en-US" sz="1800" dirty="0">
                <a:solidFill>
                  <a:srgbClr val="FFFFFF"/>
                </a:solidFill>
                <a:latin typeface="Century Gothic" panose="020B0502020202020204" pitchFamily="34" charset="0"/>
              </a:rPr>
              <a:t> que hacen posible la emergencia de los saberes que se establecen como válidos?.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es-ES" altLang="en-US" sz="180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10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658026" y="2206625"/>
            <a:ext cx="10972799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es-ES" altLang="en-US" sz="180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es-ES" altLang="en-US" sz="180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s-ES" altLang="en-US" sz="1800">
                <a:solidFill>
                  <a:srgbClr val="FFFFFF"/>
                </a:solidFill>
                <a:latin typeface="Century Gothic" panose="020B0502020202020204" pitchFamily="34" charset="0"/>
              </a:rPr>
              <a:t>Dado que el conocimiento es poderoso en la medida en que  permite transformar lo real, y esto exige indagar, investigar y hacer, todas las decisiones y tareas deben estar enmarcadas en la </a:t>
            </a:r>
            <a:r>
              <a:rPr lang="es-ES" altLang="en-US" sz="1800" b="1">
                <a:solidFill>
                  <a:srgbClr val="FFFFFF"/>
                </a:solidFill>
                <a:latin typeface="Century Gothic" panose="020B0502020202020204" pitchFamily="34" charset="0"/>
              </a:rPr>
              <a:t>Etica</a:t>
            </a:r>
            <a:r>
              <a:rPr lang="es-ES" altLang="en-US" sz="1800">
                <a:solidFill>
                  <a:srgbClr val="FFFFFF"/>
                </a:solidFill>
                <a:latin typeface="Century Gothic" panose="020B0502020202020204" pitchFamily="34" charset="0"/>
              </a:rPr>
              <a:t> para que el trabajo del alumno, del profesional y del investigador se realice con competencia moral y responsabilidad social.</a:t>
            </a:r>
            <a:r>
              <a:rPr lang="es-ES" altLang="en-US" sz="180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467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401651" y="1397566"/>
            <a:ext cx="11459911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b="1" dirty="0">
                <a:solidFill>
                  <a:srgbClr val="FFFFFF"/>
                </a:solidFill>
                <a:latin typeface="Century Gothic" panose="020B0502020202020204" pitchFamily="34" charset="0"/>
              </a:rPr>
              <a:t>OBJETIVOS:</a:t>
            </a:r>
            <a:endParaRPr lang="es-ES" altLang="en-US" b="1" u="sng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altLang="en-US" b="1" dirty="0">
                <a:solidFill>
                  <a:srgbClr val="FFFFFF"/>
                </a:solidFill>
                <a:latin typeface="Century Gothic" panose="020B0502020202020204" pitchFamily="34" charset="0"/>
              </a:rPr>
              <a:t>Generales: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" altLang="en-US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s-ES" altLang="en-US" dirty="0">
                <a:solidFill>
                  <a:srgbClr val="FFFFFF"/>
                </a:solidFill>
                <a:latin typeface="Century Gothic" panose="020B0502020202020204" pitchFamily="34" charset="0"/>
              </a:rPr>
              <a:t>Adquirir y reafirmar procedimientos que permitan un </a:t>
            </a:r>
            <a:r>
              <a:rPr lang="es-ES" altLang="en-US" b="1" dirty="0">
                <a:solidFill>
                  <a:srgbClr val="FFFFFF"/>
                </a:solidFill>
                <a:latin typeface="Century Gothic" panose="020B0502020202020204" pitchFamily="34" charset="0"/>
              </a:rPr>
              <a:t>aprendizaje significativo</a:t>
            </a:r>
            <a:r>
              <a:rPr lang="es-ES" altLang="en-US" dirty="0">
                <a:solidFill>
                  <a:srgbClr val="FFFFFF"/>
                </a:solidFill>
                <a:latin typeface="Century Gothic" panose="020B0502020202020204" pitchFamily="34" charset="0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s-ES" altLang="en-US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s-ES" altLang="en-US" dirty="0">
                <a:solidFill>
                  <a:srgbClr val="FFFFFF"/>
                </a:solidFill>
                <a:latin typeface="Century Gothic" panose="020B0502020202020204" pitchFamily="34" charset="0"/>
              </a:rPr>
              <a:t>Conocer las características diferenciales de los distintos </a:t>
            </a:r>
            <a:r>
              <a:rPr lang="es-ES" altLang="en-US" b="1" dirty="0">
                <a:solidFill>
                  <a:srgbClr val="FFFFFF"/>
                </a:solidFill>
                <a:latin typeface="Century Gothic" panose="020B0502020202020204" pitchFamily="34" charset="0"/>
              </a:rPr>
              <a:t>tipos de conocimientos</a:t>
            </a:r>
            <a:r>
              <a:rPr lang="es-ES" altLang="en-US" dirty="0">
                <a:solidFill>
                  <a:srgbClr val="FFFFFF"/>
                </a:solidFill>
                <a:latin typeface="Century Gothic" panose="020B0502020202020204" pitchFamily="34" charset="0"/>
              </a:rPr>
              <a:t>, y su validez o invalidez en orden a los procedimientos lógicos, </a:t>
            </a:r>
            <a:r>
              <a:rPr lang="es-ES" altLang="en-US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lingüísticos, gráficos </a:t>
            </a:r>
            <a:r>
              <a:rPr lang="es-ES" altLang="en-US" dirty="0">
                <a:solidFill>
                  <a:srgbClr val="FFFFFF"/>
                </a:solidFill>
                <a:latin typeface="Century Gothic" panose="020B0502020202020204" pitchFamily="34" charset="0"/>
              </a:rPr>
              <a:t>y experimentales.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s-ES" altLang="en-US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s-ES" altLang="en-US" dirty="0">
                <a:solidFill>
                  <a:srgbClr val="FFC000"/>
                </a:solidFill>
                <a:latin typeface="Century Gothic" panose="020B0502020202020204" pitchFamily="34" charset="0"/>
              </a:rPr>
              <a:t>Reflexionar sobre la necesidad del proceso de Investigación, y sus etapas, para la construcción del </a:t>
            </a:r>
            <a:r>
              <a:rPr lang="es-ES" altLang="en-US" b="1" dirty="0">
                <a:solidFill>
                  <a:srgbClr val="FFC000"/>
                </a:solidFill>
                <a:latin typeface="Century Gothic" panose="020B0502020202020204" pitchFamily="34" charset="0"/>
              </a:rPr>
              <a:t>conocimiento propio</a:t>
            </a:r>
            <a:r>
              <a:rPr lang="es-ES" altLang="en-US" dirty="0">
                <a:solidFill>
                  <a:srgbClr val="FFC000"/>
                </a:solidFill>
                <a:latin typeface="Century Gothic" panose="020B0502020202020204" pitchFamily="34" charset="0"/>
              </a:rPr>
              <a:t> de la Arquitectura.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s-ES" altLang="en-US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s-ES" altLang="en-US" dirty="0">
                <a:solidFill>
                  <a:srgbClr val="FFFFFF"/>
                </a:solidFill>
                <a:latin typeface="Century Gothic" panose="020B0502020202020204" pitchFamily="34" charset="0"/>
              </a:rPr>
              <a:t>Valorar las </a:t>
            </a:r>
            <a:r>
              <a:rPr lang="es-ES" altLang="en-US" b="1" dirty="0">
                <a:solidFill>
                  <a:srgbClr val="FFFFFF"/>
                </a:solidFill>
                <a:latin typeface="Century Gothic" panose="020B0502020202020204" pitchFamily="34" charset="0"/>
              </a:rPr>
              <a:t>actitudes éticas</a:t>
            </a:r>
            <a:r>
              <a:rPr lang="es-ES" altLang="en-US" dirty="0">
                <a:solidFill>
                  <a:srgbClr val="FFFFFF"/>
                </a:solidFill>
                <a:latin typeface="Century Gothic" panose="020B0502020202020204" pitchFamily="34" charset="0"/>
              </a:rPr>
              <a:t> desde el rol del alumno, del profesional y del investigador, en los ámbitos de desempeño propios de cada uno.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s-ES" altLang="en-US" dirty="0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s-ES" altLang="en-US" dirty="0">
                <a:solidFill>
                  <a:srgbClr val="FFFFFF"/>
                </a:solidFill>
                <a:latin typeface="Century Gothic" panose="020B0502020202020204" pitchFamily="34" charset="0"/>
              </a:rPr>
              <a:t>Descubrir y re-significar la </a:t>
            </a:r>
            <a:r>
              <a:rPr lang="es-ES" altLang="en-US" b="1" dirty="0">
                <a:solidFill>
                  <a:srgbClr val="FFFFFF"/>
                </a:solidFill>
                <a:latin typeface="Century Gothic" panose="020B0502020202020204" pitchFamily="34" charset="0"/>
              </a:rPr>
              <a:t>integración de los saberes</a:t>
            </a:r>
            <a:r>
              <a:rPr lang="es-ES" altLang="en-US" dirty="0">
                <a:solidFill>
                  <a:srgbClr val="FFFFFF"/>
                </a:solidFill>
                <a:latin typeface="Century Gothic" panose="020B0502020202020204" pitchFamily="34" charset="0"/>
              </a:rPr>
              <a:t> y su sentido.</a:t>
            </a:r>
            <a:endParaRPr lang="es-ES_tradnl" altLang="en-US" b="1" u="sng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95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358923" y="1119445"/>
            <a:ext cx="11348815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n-US" b="1">
                <a:solidFill>
                  <a:srgbClr val="FFFFFF"/>
                </a:solidFill>
                <a:latin typeface="Century Gothic" panose="020B0502020202020204" pitchFamily="34" charset="0"/>
              </a:rPr>
              <a:t>Específicos: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ES_tradnl" altLang="en-US" b="1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s-ES_tradnl" altLang="en-US">
                <a:solidFill>
                  <a:srgbClr val="FFFFFF"/>
                </a:solidFill>
                <a:latin typeface="Century Gothic" panose="020B0502020202020204" pitchFamily="34" charset="0"/>
              </a:rPr>
              <a:t>Analizar trabajos de Investigación, diferenciando el </a:t>
            </a:r>
            <a:r>
              <a:rPr lang="es-ES_tradnl" altLang="en-US" b="1">
                <a:solidFill>
                  <a:srgbClr val="FFC000"/>
                </a:solidFill>
                <a:latin typeface="Century Gothic" panose="020B0502020202020204" pitchFamily="34" charset="0"/>
              </a:rPr>
              <a:t>problema</a:t>
            </a:r>
            <a:r>
              <a:rPr lang="es-ES_tradnl" altLang="en-US">
                <a:solidFill>
                  <a:srgbClr val="FFFFFF"/>
                </a:solidFill>
                <a:latin typeface="Century Gothic" panose="020B0502020202020204" pitchFamily="34" charset="0"/>
              </a:rPr>
              <a:t>, el </a:t>
            </a:r>
            <a:r>
              <a:rPr lang="es-ES_tradnl" altLang="en-US" b="1">
                <a:solidFill>
                  <a:srgbClr val="FFC000"/>
                </a:solidFill>
                <a:latin typeface="Century Gothic" panose="020B0502020202020204" pitchFamily="34" charset="0"/>
              </a:rPr>
              <a:t>marco teórico</a:t>
            </a:r>
            <a:r>
              <a:rPr lang="es-ES_tradnl" altLang="en-US">
                <a:solidFill>
                  <a:srgbClr val="FFFFFF"/>
                </a:solidFill>
                <a:latin typeface="Century Gothic" panose="020B0502020202020204" pitchFamily="34" charset="0"/>
              </a:rPr>
              <a:t>, el </a:t>
            </a:r>
            <a:r>
              <a:rPr lang="es-ES_tradnl" altLang="en-US" b="1">
                <a:solidFill>
                  <a:srgbClr val="FFC000"/>
                </a:solidFill>
                <a:latin typeface="Century Gothic" panose="020B0502020202020204" pitchFamily="34" charset="0"/>
              </a:rPr>
              <a:t>proceso metodológico</a:t>
            </a:r>
            <a:r>
              <a:rPr lang="es-ES_tradnl" altLang="en-US">
                <a:solidFill>
                  <a:srgbClr val="FFFFFF"/>
                </a:solidFill>
                <a:latin typeface="Century Gothic" panose="020B0502020202020204" pitchFamily="34" charset="0"/>
              </a:rPr>
              <a:t> y la consistencia de las </a:t>
            </a:r>
            <a:r>
              <a:rPr lang="es-ES_tradnl" altLang="en-US" b="1">
                <a:solidFill>
                  <a:srgbClr val="FFC000"/>
                </a:solidFill>
                <a:latin typeface="Century Gothic" panose="020B0502020202020204" pitchFamily="34" charset="0"/>
              </a:rPr>
              <a:t>conclusiones</a:t>
            </a:r>
            <a:r>
              <a:rPr lang="es-ES_tradnl" altLang="en-US">
                <a:solidFill>
                  <a:srgbClr val="FFFFFF"/>
                </a:solidFill>
                <a:latin typeface="Century Gothic" panose="020B0502020202020204" pitchFamily="34" charset="0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s-ES_tradnl" altLang="en-US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s-ES_tradnl" altLang="en-US">
                <a:solidFill>
                  <a:srgbClr val="FFFFFF"/>
                </a:solidFill>
                <a:latin typeface="Century Gothic" panose="020B0502020202020204" pitchFamily="34" charset="0"/>
              </a:rPr>
              <a:t>Adquirir competencias para el uso de la biblioteca y el manejo responsable de la información ofrecida en documentos, libros, revistas de la especialidad, artículos periodísticos, internet.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s-ES_tradnl" altLang="en-US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s-ES_tradnl" altLang="en-US">
                <a:solidFill>
                  <a:srgbClr val="FFFFFF"/>
                </a:solidFill>
                <a:latin typeface="Century Gothic" panose="020B0502020202020204" pitchFamily="34" charset="0"/>
              </a:rPr>
              <a:t>Diseñar instrumentos y/o estrategias para la </a:t>
            </a:r>
            <a:r>
              <a:rPr lang="es-ES_tradnl" altLang="en-US" b="1">
                <a:solidFill>
                  <a:srgbClr val="FFFFFF"/>
                </a:solidFill>
                <a:latin typeface="Century Gothic" panose="020B0502020202020204" pitchFamily="34" charset="0"/>
              </a:rPr>
              <a:t>recolección de datos</a:t>
            </a:r>
            <a:r>
              <a:rPr lang="es-ES_tradnl" altLang="en-US">
                <a:solidFill>
                  <a:srgbClr val="FFFFFF"/>
                </a:solidFill>
                <a:latin typeface="Century Gothic" panose="020B0502020202020204" pitchFamily="34" charset="0"/>
              </a:rPr>
              <a:t>  que posibiliten la obtención de información.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s-ES_tradnl" altLang="en-US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s-ES_tradnl" altLang="en-US">
                <a:solidFill>
                  <a:srgbClr val="FFFFFF"/>
                </a:solidFill>
                <a:latin typeface="Century Gothic" panose="020B0502020202020204" pitchFamily="34" charset="0"/>
              </a:rPr>
              <a:t>Valorar las exigencias de cursado de un </a:t>
            </a:r>
            <a:r>
              <a:rPr lang="es-ES_tradnl" altLang="en-US" b="1">
                <a:solidFill>
                  <a:srgbClr val="FFFFFF"/>
                </a:solidFill>
                <a:latin typeface="Century Gothic" panose="020B0502020202020204" pitchFamily="34" charset="0"/>
              </a:rPr>
              <a:t>Seminario</a:t>
            </a:r>
            <a:r>
              <a:rPr lang="es-ES_tradnl" altLang="en-US">
                <a:solidFill>
                  <a:srgbClr val="FFFFFF"/>
                </a:solidFill>
                <a:latin typeface="Century Gothic" panose="020B0502020202020204" pitchFamily="34" charset="0"/>
              </a:rPr>
              <a:t>, y las pautas generales y requisitos formales para la elaboración y presentación de Trabajos Prácticos, Monografías, Informes, Ensayos.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s-ES_tradnl" altLang="en-US">
              <a:solidFill>
                <a:srgbClr val="FFFFFF"/>
              </a:solidFill>
              <a:latin typeface="Century Gothic" panose="020B0502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s-ES_tradnl" altLang="en-US">
                <a:solidFill>
                  <a:srgbClr val="FFFFFF"/>
                </a:solidFill>
                <a:latin typeface="Century Gothic" panose="020B0502020202020204" pitchFamily="34" charset="0"/>
              </a:rPr>
              <a:t>Elaborar y comunicar una</a:t>
            </a:r>
            <a:r>
              <a:rPr lang="es-ES_tradnl" altLang="en-US">
                <a:solidFill>
                  <a:srgbClr val="FFC000"/>
                </a:solidFill>
                <a:latin typeface="Century Gothic" panose="020B0502020202020204" pitchFamily="34" charset="0"/>
              </a:rPr>
              <a:t> </a:t>
            </a:r>
            <a:r>
              <a:rPr lang="es-ES_tradnl" altLang="en-US" b="1">
                <a:solidFill>
                  <a:srgbClr val="FFC000"/>
                </a:solidFill>
              </a:rPr>
              <a:t>monografía o ensayo</a:t>
            </a:r>
            <a:r>
              <a:rPr lang="es-ES_tradnl" altLang="en-US">
                <a:solidFill>
                  <a:srgbClr val="FFFFFF"/>
                </a:solidFill>
                <a:latin typeface="Century Gothic" panose="020B0502020202020204" pitchFamily="34" charset="0"/>
              </a:rPr>
              <a:t>, respetando lo consignado por la cátedra.</a:t>
            </a:r>
            <a:endParaRPr lang="es-ES" altLang="en-US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54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1134</Words>
  <Application>Microsoft Office PowerPoint</Application>
  <PresentationFormat>Panorámica</PresentationFormat>
  <Paragraphs>303</Paragraphs>
  <Slides>28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3" baseType="lpstr">
      <vt:lpstr>Arial</vt:lpstr>
      <vt:lpstr>Calibri</vt:lpstr>
      <vt:lpstr>Century Gothic</vt:lpstr>
      <vt:lpstr>Times New Roman</vt:lpstr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Estudio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UsuarioAJM</dc:creator>
  <cp:lastModifiedBy>UsuarioAJM</cp:lastModifiedBy>
  <cp:revision>12</cp:revision>
  <dcterms:created xsi:type="dcterms:W3CDTF">2022-03-29T13:05:22Z</dcterms:created>
  <dcterms:modified xsi:type="dcterms:W3CDTF">2022-03-29T14:40:43Z</dcterms:modified>
</cp:coreProperties>
</file>