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s-AR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3200" b="0" strike="noStrike" spc="-1">
                <a:latin typeface="Arial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AR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AR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s-AR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3200" b="0" strike="noStrike" spc="-1">
                <a:latin typeface="Arial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AR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AR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609480" y="321120"/>
            <a:ext cx="10972080" cy="104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" name="CustomShape 2"/>
          <p:cNvSpPr/>
          <p:nvPr/>
        </p:nvSpPr>
        <p:spPr>
          <a:xfrm>
            <a:off x="1582560" y="1417680"/>
            <a:ext cx="9217800" cy="409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2720" indent="-342000" algn="ctr">
              <a:lnSpc>
                <a:spcPct val="100000"/>
              </a:lnSpc>
              <a:spcBef>
                <a:spcPts val="899"/>
              </a:spcBef>
            </a:pPr>
            <a:r>
              <a:rPr lang="es-AR" sz="3200" b="0" strike="noStrike" spc="-1">
                <a:solidFill>
                  <a:srgbClr val="0095D0"/>
                </a:solidFill>
                <a:latin typeface="Calibri"/>
                <a:ea typeface="DejaVu Sans"/>
              </a:rPr>
              <a:t>  </a:t>
            </a:r>
            <a:endParaRPr lang="es-AR" sz="3200" b="0" strike="noStrike" spc="-1">
              <a:latin typeface="Arial"/>
            </a:endParaRPr>
          </a:p>
          <a:p>
            <a:pPr marL="342720" indent="-342000" algn="ctr">
              <a:lnSpc>
                <a:spcPct val="100000"/>
              </a:lnSpc>
              <a:spcBef>
                <a:spcPts val="899"/>
              </a:spcBef>
            </a:pPr>
            <a:endParaRPr lang="es-AR" sz="3200" b="0" strike="noStrike" spc="-1">
              <a:latin typeface="Arial"/>
            </a:endParaRPr>
          </a:p>
          <a:p>
            <a:pPr marL="342720" indent="-342000" algn="ctr">
              <a:lnSpc>
                <a:spcPct val="100000"/>
              </a:lnSpc>
              <a:spcBef>
                <a:spcPts val="899"/>
              </a:spcBef>
            </a:pPr>
            <a:r>
              <a:rPr lang="es-AR" sz="3200" b="0" strike="noStrike" spc="-1">
                <a:solidFill>
                  <a:srgbClr val="0095D0"/>
                </a:solidFill>
                <a:latin typeface="Calibri"/>
                <a:ea typeface="DejaVu Sans"/>
              </a:rPr>
              <a:t>Apostillas sobre</a:t>
            </a:r>
            <a:endParaRPr lang="es-AR" sz="3200" b="0" strike="noStrike" spc="-1">
              <a:latin typeface="Arial"/>
            </a:endParaRPr>
          </a:p>
          <a:p>
            <a:pPr marL="342720" indent="-342000" algn="ctr">
              <a:lnSpc>
                <a:spcPct val="100000"/>
              </a:lnSpc>
              <a:spcBef>
                <a:spcPts val="899"/>
              </a:spcBef>
            </a:pPr>
            <a:r>
              <a:rPr lang="es-AR" sz="3200" b="0" strike="noStrike" spc="-1">
                <a:solidFill>
                  <a:srgbClr val="0095D0"/>
                </a:solidFill>
                <a:latin typeface="Calibri"/>
                <a:ea typeface="DejaVu Sans"/>
              </a:rPr>
              <a:t> COMUNICACIÓN NO VIOLENTA (CNV)</a:t>
            </a:r>
            <a:r>
              <a:rPr lang="es-AR" sz="4000" b="0" strike="noStrike" spc="-1">
                <a:solidFill>
                  <a:srgbClr val="92D050"/>
                </a:solidFill>
                <a:latin typeface="Calibri"/>
                <a:ea typeface="DejaVu Sans"/>
              </a:rPr>
              <a:t> </a:t>
            </a:r>
            <a:endParaRPr lang="es-AR" sz="4000" b="0" strike="noStrike" spc="-1">
              <a:latin typeface="Arial"/>
            </a:endParaRPr>
          </a:p>
          <a:p>
            <a:pPr marL="342720" indent="-342000" algn="ctr">
              <a:lnSpc>
                <a:spcPct val="100000"/>
              </a:lnSpc>
              <a:spcBef>
                <a:spcPts val="998"/>
              </a:spcBef>
            </a:pPr>
            <a:endParaRPr lang="es-AR" sz="4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609480" y="321120"/>
            <a:ext cx="10972080" cy="104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" name="CustomShape 2"/>
          <p:cNvSpPr/>
          <p:nvPr/>
        </p:nvSpPr>
        <p:spPr>
          <a:xfrm>
            <a:off x="1582560" y="1417680"/>
            <a:ext cx="9217800" cy="409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2720" indent="-342000" algn="ctr">
              <a:lnSpc>
                <a:spcPct val="100000"/>
              </a:lnSpc>
              <a:spcBef>
                <a:spcPts val="899"/>
              </a:spcBef>
            </a:pPr>
            <a:r>
              <a:rPr lang="es-AR" sz="3200" b="0" strike="noStrike" spc="-1">
                <a:solidFill>
                  <a:srgbClr val="0095D0"/>
                </a:solidFill>
                <a:latin typeface="Calibri"/>
                <a:ea typeface="DejaVu Sans"/>
              </a:rPr>
              <a:t>  </a:t>
            </a:r>
            <a:r>
              <a:rPr lang="es-AR" sz="3600" b="0" strike="noStrike" spc="-1">
                <a:solidFill>
                  <a:srgbClr val="333399"/>
                </a:solidFill>
                <a:latin typeface="Calibri"/>
                <a:ea typeface="DejaVu Sans"/>
              </a:rPr>
              <a:t>¿Cómo lo HACEMOS?</a:t>
            </a:r>
            <a:endParaRPr lang="es-AR" sz="3600" b="0" strike="noStrike" spc="-1">
              <a:latin typeface="Arial"/>
            </a:endParaRPr>
          </a:p>
          <a:p>
            <a:pPr marL="342720" indent="-342000" algn="ctr">
              <a:lnSpc>
                <a:spcPct val="100000"/>
              </a:lnSpc>
              <a:spcBef>
                <a:spcPts val="899"/>
              </a:spcBef>
            </a:pPr>
            <a:endParaRPr lang="es-AR" sz="3600" b="0" strike="noStrike" spc="-1">
              <a:latin typeface="Arial"/>
            </a:endParaRPr>
          </a:p>
          <a:p>
            <a:pPr marL="342720" indent="-342000" algn="ctr">
              <a:lnSpc>
                <a:spcPct val="100000"/>
              </a:lnSpc>
              <a:spcBef>
                <a:spcPts val="899"/>
              </a:spcBef>
            </a:pPr>
            <a:r>
              <a:rPr lang="es-AR" sz="3600" b="0" strike="noStrike" spc="-1">
                <a:solidFill>
                  <a:srgbClr val="333399"/>
                </a:solidFill>
                <a:latin typeface="Calibri"/>
                <a:ea typeface="DejaVu Sans"/>
              </a:rPr>
              <a:t>Dos Movimientos o Etapas:</a:t>
            </a:r>
            <a:endParaRPr lang="es-AR" sz="3600" b="0" strike="noStrike" spc="-1">
              <a:latin typeface="Arial"/>
            </a:endParaRPr>
          </a:p>
          <a:p>
            <a:pPr marL="342720" indent="-342000" algn="ctr">
              <a:lnSpc>
                <a:spcPct val="100000"/>
              </a:lnSpc>
              <a:spcBef>
                <a:spcPts val="899"/>
              </a:spcBef>
            </a:pPr>
            <a:endParaRPr lang="es-AR" sz="3600" b="0" strike="noStrike" spc="-1">
              <a:latin typeface="Arial"/>
            </a:endParaRPr>
          </a:p>
          <a:p>
            <a:pPr marL="342720" indent="-342000" algn="ctr">
              <a:lnSpc>
                <a:spcPct val="100000"/>
              </a:lnSpc>
              <a:spcBef>
                <a:spcPts val="998"/>
              </a:spcBef>
            </a:pPr>
            <a:r>
              <a:rPr lang="es-AR" sz="4000" b="0" strike="noStrike" spc="-1">
                <a:solidFill>
                  <a:srgbClr val="DD213C"/>
                </a:solidFill>
                <a:latin typeface="Calibri"/>
                <a:ea typeface="DejaVu Sans"/>
              </a:rPr>
              <a:t>EXPRESIÓN</a:t>
            </a:r>
            <a:endParaRPr lang="es-AR" sz="4000" b="0" strike="noStrike" spc="-1">
              <a:latin typeface="Arial"/>
            </a:endParaRPr>
          </a:p>
          <a:p>
            <a:pPr marL="342720" indent="-342000" algn="ctr">
              <a:lnSpc>
                <a:spcPct val="100000"/>
              </a:lnSpc>
              <a:spcBef>
                <a:spcPts val="998"/>
              </a:spcBef>
            </a:pPr>
            <a:r>
              <a:rPr lang="es-AR" sz="4000" b="0" strike="noStrike" spc="-1">
                <a:solidFill>
                  <a:srgbClr val="DD213C"/>
                </a:solidFill>
                <a:latin typeface="Calibri"/>
                <a:ea typeface="DejaVu Sans"/>
              </a:rPr>
              <a:t>HONESTA +</a:t>
            </a:r>
            <a:r>
              <a:rPr lang="es-AR" sz="4000" b="0" strike="noStrike" spc="-1">
                <a:solidFill>
                  <a:srgbClr val="333399"/>
                </a:solidFill>
                <a:latin typeface="Calibri"/>
                <a:ea typeface="DejaVu Sans"/>
              </a:rPr>
              <a:t> RECEPCIÓN EMPÁTICA</a:t>
            </a:r>
            <a:r>
              <a:rPr lang="es-AR" sz="4000" b="0" strike="noStrike" spc="-1">
                <a:solidFill>
                  <a:srgbClr val="92D050"/>
                </a:solidFill>
                <a:latin typeface="Calibri"/>
                <a:ea typeface="DejaVu Sans"/>
              </a:rPr>
              <a:t> </a:t>
            </a:r>
            <a:endParaRPr lang="es-AR" sz="4000" b="0" strike="noStrike" spc="-1">
              <a:latin typeface="Arial"/>
            </a:endParaRPr>
          </a:p>
          <a:p>
            <a:pPr marL="342720" indent="-342000" algn="ctr">
              <a:lnSpc>
                <a:spcPct val="100000"/>
              </a:lnSpc>
              <a:spcBef>
                <a:spcPts val="998"/>
              </a:spcBef>
            </a:pPr>
            <a:endParaRPr lang="es-AR" sz="4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912240" y="620640"/>
            <a:ext cx="9217440" cy="511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2720" indent="-342000" algn="ctr">
              <a:lnSpc>
                <a:spcPct val="100000"/>
              </a:lnSpc>
              <a:spcBef>
                <a:spcPts val="998"/>
              </a:spcBef>
            </a:pPr>
            <a:r>
              <a:rPr lang="es-AR" sz="4000" b="0" strike="noStrike" spc="-1">
                <a:solidFill>
                  <a:srgbClr val="DD213C"/>
                </a:solidFill>
                <a:latin typeface="Calibri"/>
                <a:ea typeface="DejaVu Sans"/>
              </a:rPr>
              <a:t>Centramos la ATENCIÓN en cuatro pasos:</a:t>
            </a:r>
            <a:endParaRPr lang="es-AR" sz="4000" b="0" strike="noStrike" spc="-1">
              <a:latin typeface="Arial"/>
            </a:endParaRPr>
          </a:p>
          <a:p>
            <a:pPr marL="342720" indent="-342000" algn="ctr">
              <a:lnSpc>
                <a:spcPct val="100000"/>
              </a:lnSpc>
              <a:spcBef>
                <a:spcPts val="998"/>
              </a:spcBef>
            </a:pPr>
            <a:endParaRPr lang="es-AR" sz="4000" b="0" strike="noStrike" spc="-1">
              <a:latin typeface="Arial"/>
            </a:endParaRPr>
          </a:p>
          <a:p>
            <a:pPr marL="342720" indent="-342000">
              <a:lnSpc>
                <a:spcPct val="100000"/>
              </a:lnSpc>
              <a:spcBef>
                <a:spcPts val="697"/>
              </a:spcBef>
              <a:buClr>
                <a:srgbClr val="333399"/>
              </a:buClr>
              <a:buFont typeface="Arial"/>
              <a:buChar char="•"/>
            </a:pPr>
            <a:r>
              <a:rPr lang="es-AR" sz="2800" b="0" strike="noStrike" spc="-1">
                <a:solidFill>
                  <a:srgbClr val="333399"/>
                </a:solidFill>
                <a:latin typeface="Arial"/>
                <a:ea typeface="DejaVu Sans"/>
              </a:rPr>
              <a:t>Observar lo que ocurre en una situación dada “escuchamos sin evaluar”</a:t>
            </a:r>
            <a:endParaRPr lang="es-AR" sz="2800" b="0" strike="noStrike" spc="-1">
              <a:latin typeface="Arial"/>
            </a:endParaRPr>
          </a:p>
          <a:p>
            <a:pPr marL="342720" indent="-342000">
              <a:lnSpc>
                <a:spcPct val="100000"/>
              </a:lnSpc>
              <a:spcBef>
                <a:spcPts val="697"/>
              </a:spcBef>
              <a:buClr>
                <a:srgbClr val="333399"/>
              </a:buClr>
              <a:buFont typeface="Arial"/>
              <a:buChar char="•"/>
            </a:pPr>
            <a:r>
              <a:rPr lang="es-AR" sz="2800" b="0" strike="noStrike" spc="-1">
                <a:solidFill>
                  <a:srgbClr val="333399"/>
                </a:solidFill>
                <a:latin typeface="Arial"/>
                <a:ea typeface="DejaVu Sans"/>
              </a:rPr>
              <a:t>Identificar cuáles son nuestras necesidades genuinas y las expresamos en forma clara y adecuada</a:t>
            </a:r>
            <a:endParaRPr lang="es-AR" sz="2800" b="0" strike="noStrike" spc="-1">
              <a:latin typeface="Arial"/>
            </a:endParaRPr>
          </a:p>
          <a:p>
            <a:pPr marL="342720" indent="-342000">
              <a:lnSpc>
                <a:spcPct val="100000"/>
              </a:lnSpc>
              <a:spcBef>
                <a:spcPts val="697"/>
              </a:spcBef>
              <a:buClr>
                <a:srgbClr val="00B0F0"/>
              </a:buClr>
              <a:buFont typeface="Arial"/>
              <a:buChar char="•"/>
            </a:pPr>
            <a:r>
              <a:rPr lang="es-AR" sz="2800" b="0" strike="noStrike" spc="-1">
                <a:solidFill>
                  <a:srgbClr val="00B0F0"/>
                </a:solidFill>
                <a:latin typeface="Arial"/>
                <a:ea typeface="DejaVu Sans"/>
              </a:rPr>
              <a:t>Reconocer cómo nos sentimos</a:t>
            </a:r>
            <a:endParaRPr lang="es-AR" sz="2800" b="0" strike="noStrike" spc="-1">
              <a:latin typeface="Arial"/>
            </a:endParaRPr>
          </a:p>
          <a:p>
            <a:pPr marL="342720" indent="-342000">
              <a:lnSpc>
                <a:spcPct val="100000"/>
              </a:lnSpc>
              <a:spcBef>
                <a:spcPts val="697"/>
              </a:spcBef>
              <a:buClr>
                <a:srgbClr val="00B0F0"/>
              </a:buClr>
              <a:buFont typeface="Arial"/>
              <a:buChar char="•"/>
            </a:pPr>
            <a:r>
              <a:rPr lang="es-AR" sz="2800" b="0" strike="noStrike" spc="-1">
                <a:solidFill>
                  <a:srgbClr val="00B0F0"/>
                </a:solidFill>
                <a:latin typeface="Arial"/>
                <a:ea typeface="DejaVu Sans"/>
              </a:rPr>
              <a:t>Hacer una petición dirigida a tratar de satisfacer esa necesidad</a:t>
            </a:r>
            <a:endParaRPr lang="es-AR" sz="2800" b="0" strike="noStrike" spc="-1">
              <a:latin typeface="Arial"/>
            </a:endParaRPr>
          </a:p>
          <a:p>
            <a:pPr marL="342720" indent="-342000" algn="ctr">
              <a:lnSpc>
                <a:spcPct val="100000"/>
              </a:lnSpc>
              <a:spcBef>
                <a:spcPts val="697"/>
              </a:spcBef>
            </a:pPr>
            <a:endParaRPr lang="es-AR" sz="2800" b="0" strike="noStrike" spc="-1">
              <a:latin typeface="Arial"/>
            </a:endParaRPr>
          </a:p>
        </p:txBody>
      </p:sp>
      <p:sp>
        <p:nvSpPr>
          <p:cNvPr id="99" name="CustomShape 2"/>
          <p:cNvSpPr/>
          <p:nvPr/>
        </p:nvSpPr>
        <p:spPr>
          <a:xfrm>
            <a:off x="10320840" y="1417680"/>
            <a:ext cx="1563840" cy="3017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s-AR" sz="4800" b="0" strike="noStrike" spc="-1">
                <a:solidFill>
                  <a:srgbClr val="000000"/>
                </a:solidFill>
                <a:latin typeface="Arial"/>
                <a:ea typeface="DejaVu Sans"/>
              </a:rPr>
              <a:t>O</a:t>
            </a:r>
            <a:endParaRPr lang="es-AR" sz="4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AR" sz="4800" b="0" strike="noStrike" spc="-1">
                <a:solidFill>
                  <a:srgbClr val="000000"/>
                </a:solidFill>
                <a:latin typeface="Arial"/>
                <a:ea typeface="DejaVu Sans"/>
              </a:rPr>
              <a:t>I</a:t>
            </a:r>
            <a:endParaRPr lang="es-AR" sz="4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AR" sz="4800" b="0" strike="noStrike" spc="-1">
                <a:solidFill>
                  <a:srgbClr val="000000"/>
                </a:solidFill>
                <a:latin typeface="Arial"/>
                <a:ea typeface="DejaVu Sans"/>
              </a:rPr>
              <a:t>R</a:t>
            </a:r>
            <a:endParaRPr lang="es-AR" sz="4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AR" sz="4800" b="0" strike="noStrike" spc="-1">
                <a:solidFill>
                  <a:srgbClr val="000000"/>
                </a:solidFill>
                <a:latin typeface="Arial"/>
                <a:ea typeface="DejaVu Sans"/>
              </a:rPr>
              <a:t>H</a:t>
            </a:r>
            <a:endParaRPr lang="es-AR" sz="4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Imagen 9"/>
          <p:cNvPicPr/>
          <p:nvPr/>
        </p:nvPicPr>
        <p:blipFill>
          <a:blip r:embed="rId2"/>
          <a:srcRect t="67657"/>
          <a:stretch/>
        </p:blipFill>
        <p:spPr>
          <a:xfrm>
            <a:off x="0" y="6418080"/>
            <a:ext cx="12189960" cy="437760"/>
          </a:xfrm>
          <a:prstGeom prst="rect">
            <a:avLst/>
          </a:prstGeom>
          <a:ln>
            <a:noFill/>
          </a:ln>
        </p:spPr>
      </p:pic>
      <p:sp>
        <p:nvSpPr>
          <p:cNvPr id="101" name="CustomShape 1"/>
          <p:cNvSpPr/>
          <p:nvPr/>
        </p:nvSpPr>
        <p:spPr>
          <a:xfrm>
            <a:off x="2198160" y="2520000"/>
            <a:ext cx="7160040" cy="179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2" name="Google Shape;1389;gb8269787cc_0_84"/>
          <p:cNvPicPr/>
          <p:nvPr/>
        </p:nvPicPr>
        <p:blipFill>
          <a:blip r:embed="rId3"/>
          <a:stretch/>
        </p:blipFill>
        <p:spPr>
          <a:xfrm>
            <a:off x="1559880" y="720000"/>
            <a:ext cx="7511400" cy="4585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609480" y="321120"/>
            <a:ext cx="10972080" cy="104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" name="CustomShape 2"/>
          <p:cNvSpPr/>
          <p:nvPr/>
        </p:nvSpPr>
        <p:spPr>
          <a:xfrm>
            <a:off x="1582560" y="1417680"/>
            <a:ext cx="9217800" cy="409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2720" indent="-342000" algn="ctr">
              <a:lnSpc>
                <a:spcPct val="100000"/>
              </a:lnSpc>
              <a:spcBef>
                <a:spcPts val="899"/>
              </a:spcBef>
            </a:pPr>
            <a:r>
              <a:rPr lang="es-AR" sz="3200" b="0" strike="noStrike" spc="-1">
                <a:solidFill>
                  <a:srgbClr val="0095D0"/>
                </a:solidFill>
                <a:latin typeface="Calibri"/>
                <a:ea typeface="DejaVu Sans"/>
              </a:rPr>
              <a:t>  Primer Paso: OBSERVAR SIN EVALUAR</a:t>
            </a:r>
            <a:endParaRPr lang="es-AR" sz="3200" b="0" strike="noStrike" spc="-1">
              <a:latin typeface="Arial"/>
            </a:endParaRPr>
          </a:p>
          <a:p>
            <a:pPr marL="342720" indent="-342000" algn="ctr">
              <a:lnSpc>
                <a:spcPct val="100000"/>
              </a:lnSpc>
              <a:spcBef>
                <a:spcPts val="899"/>
              </a:spcBef>
            </a:pPr>
            <a:endParaRPr lang="es-AR" sz="3200" b="0" strike="noStrike" spc="-1">
              <a:latin typeface="Arial"/>
            </a:endParaRPr>
          </a:p>
          <a:p>
            <a:pPr marL="342720" indent="-342000" algn="ctr">
              <a:lnSpc>
                <a:spcPct val="100000"/>
              </a:lnSpc>
              <a:spcBef>
                <a:spcPts val="899"/>
              </a:spcBef>
            </a:pPr>
            <a:r>
              <a:rPr lang="es-AR" sz="4000" b="0" strike="noStrike" spc="-1">
                <a:solidFill>
                  <a:srgbClr val="DD213C"/>
                </a:solidFill>
                <a:latin typeface="Calibri"/>
                <a:ea typeface="DejaVu Sans"/>
              </a:rPr>
              <a:t>Una observación no violenta es una observación sin evaluación desbloqueada de generalizaciones, culpabilizaciones, comparaciones, diagnósticos, recriminaciones, juicios, interpretaciones, amenazas u otras formas de no empatía.</a:t>
            </a:r>
            <a:endParaRPr lang="es-AR" sz="4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609480" y="321120"/>
            <a:ext cx="10972080" cy="104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CustomShape 2"/>
          <p:cNvSpPr/>
          <p:nvPr/>
        </p:nvSpPr>
        <p:spPr>
          <a:xfrm>
            <a:off x="1582560" y="1417680"/>
            <a:ext cx="9217800" cy="409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2720" indent="-342000" algn="ctr">
              <a:lnSpc>
                <a:spcPct val="100000"/>
              </a:lnSpc>
              <a:spcBef>
                <a:spcPts val="799"/>
              </a:spcBef>
            </a:pPr>
            <a:endParaRPr lang="es-AR" sz="1800" b="0" strike="noStrike" spc="-1">
              <a:latin typeface="Arial"/>
            </a:endParaRPr>
          </a:p>
          <a:p>
            <a:pPr marL="342720" indent="-342000" algn="ctr">
              <a:lnSpc>
                <a:spcPct val="100000"/>
              </a:lnSpc>
              <a:spcBef>
                <a:spcPts val="799"/>
              </a:spcBef>
            </a:pPr>
            <a:endParaRPr lang="es-AR" sz="1800" b="0" strike="noStrike" spc="-1">
              <a:latin typeface="Arial"/>
            </a:endParaRPr>
          </a:p>
          <a:p>
            <a:pPr marL="342720" indent="-342000" algn="ctr">
              <a:lnSpc>
                <a:spcPct val="100000"/>
              </a:lnSpc>
              <a:spcBef>
                <a:spcPts val="799"/>
              </a:spcBef>
            </a:pPr>
            <a:endParaRPr lang="es-AR" sz="1800" b="0" strike="noStrike" spc="-1">
              <a:latin typeface="Arial"/>
            </a:endParaRPr>
          </a:p>
          <a:p>
            <a:pPr marL="342720" indent="-342000" algn="ctr">
              <a:lnSpc>
                <a:spcPct val="100000"/>
              </a:lnSpc>
              <a:spcBef>
                <a:spcPts val="799"/>
              </a:spcBef>
            </a:pPr>
            <a:r>
              <a:rPr lang="es-AR" sz="3200" b="0" strike="noStrike" spc="-1">
                <a:solidFill>
                  <a:srgbClr val="2D2D8A"/>
                </a:solidFill>
                <a:latin typeface="Calibri"/>
                <a:ea typeface="Calibri"/>
              </a:rPr>
              <a:t>¿Hacemos un ejercicio en plenaria?</a:t>
            </a:r>
            <a:endParaRPr lang="es-AR" sz="3200" b="0" strike="noStrike" spc="-1">
              <a:latin typeface="Arial"/>
            </a:endParaRPr>
          </a:p>
          <a:p>
            <a:pPr marL="342720" indent="-342000" algn="ctr">
              <a:lnSpc>
                <a:spcPct val="100000"/>
              </a:lnSpc>
              <a:spcBef>
                <a:spcPts val="799"/>
              </a:spcBef>
            </a:pPr>
            <a:r>
              <a:rPr lang="es-AR" sz="3200" b="0" strike="noStrike" spc="-1">
                <a:solidFill>
                  <a:srgbClr val="2D2D8A"/>
                </a:solidFill>
                <a:latin typeface="Calibri"/>
                <a:ea typeface="Calibri"/>
              </a:rPr>
              <a:t>(listado de afirmaciones)</a:t>
            </a:r>
            <a:r>
              <a:rPr lang="es-AR" sz="4400" b="0" strike="noStrike" spc="-1">
                <a:solidFill>
                  <a:srgbClr val="3C8C93"/>
                </a:solidFill>
                <a:latin typeface="Calibri"/>
                <a:ea typeface="Calibri"/>
              </a:rPr>
              <a:t> </a:t>
            </a:r>
            <a:endParaRPr lang="es-AR" sz="4400" b="0" strike="noStrike" spc="-1">
              <a:latin typeface="Arial"/>
            </a:endParaRPr>
          </a:p>
          <a:p>
            <a:pPr marL="342720" indent="-342000" algn="ctr">
              <a:lnSpc>
                <a:spcPct val="100000"/>
              </a:lnSpc>
              <a:spcBef>
                <a:spcPts val="1100"/>
              </a:spcBef>
            </a:pPr>
            <a:endParaRPr lang="es-AR" sz="4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609480" y="321120"/>
            <a:ext cx="10972080" cy="104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" name="CustomShape 2"/>
          <p:cNvSpPr/>
          <p:nvPr/>
        </p:nvSpPr>
        <p:spPr>
          <a:xfrm>
            <a:off x="1582560" y="1417680"/>
            <a:ext cx="9217800" cy="409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2720" indent="-342000" algn="ctr">
              <a:lnSpc>
                <a:spcPct val="100000"/>
              </a:lnSpc>
              <a:spcBef>
                <a:spcPts val="799"/>
              </a:spcBef>
            </a:pPr>
            <a:r>
              <a:rPr lang="es-AR" sz="3200" b="0" strike="noStrike" spc="-1">
                <a:solidFill>
                  <a:srgbClr val="2D2D8A"/>
                </a:solidFill>
                <a:latin typeface="Calibri"/>
                <a:ea typeface="Calibri"/>
              </a:rPr>
              <a:t>Cuando nos COMUNICAMOS mostramos nuestra esencia y quienes estamos ELIGIENDO SER en ese momento…</a:t>
            </a:r>
            <a:endParaRPr lang="es-AR" sz="3200" b="0" strike="noStrike" spc="-1">
              <a:latin typeface="Arial"/>
            </a:endParaRPr>
          </a:p>
          <a:p>
            <a:pPr marL="342720" indent="-342000" algn="ctr">
              <a:lnSpc>
                <a:spcPct val="100000"/>
              </a:lnSpc>
              <a:spcBef>
                <a:spcPts val="799"/>
              </a:spcBef>
            </a:pPr>
            <a:endParaRPr lang="es-AR" sz="3200" b="0" strike="noStrike" spc="-1">
              <a:latin typeface="Arial"/>
            </a:endParaRPr>
          </a:p>
          <a:p>
            <a:pPr marL="342720" indent="-342000" algn="ctr">
              <a:lnSpc>
                <a:spcPct val="100000"/>
              </a:lnSpc>
              <a:spcBef>
                <a:spcPts val="1100"/>
              </a:spcBef>
            </a:pPr>
            <a:r>
              <a:rPr lang="es-AR" sz="4400" b="0" strike="noStrike" spc="-1">
                <a:solidFill>
                  <a:srgbClr val="3C8C93"/>
                </a:solidFill>
                <a:latin typeface="Calibri"/>
                <a:ea typeface="Calibri"/>
              </a:rPr>
              <a:t>¡Sí, puedo ELEGIR! </a:t>
            </a:r>
            <a:endParaRPr lang="es-AR" sz="4400" b="0" strike="noStrike" spc="-1">
              <a:latin typeface="Arial"/>
            </a:endParaRPr>
          </a:p>
          <a:p>
            <a:pPr marL="342720" indent="-342000" algn="ctr">
              <a:lnSpc>
                <a:spcPct val="100000"/>
              </a:lnSpc>
              <a:spcBef>
                <a:spcPts val="1100"/>
              </a:spcBef>
            </a:pPr>
            <a:endParaRPr lang="es-AR" sz="4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609480" y="321120"/>
            <a:ext cx="10972080" cy="104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" name="CustomShape 2"/>
          <p:cNvSpPr/>
          <p:nvPr/>
        </p:nvSpPr>
        <p:spPr>
          <a:xfrm>
            <a:off x="1582560" y="1417680"/>
            <a:ext cx="9217800" cy="409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2720" indent="-342000" algn="ctr">
              <a:lnSpc>
                <a:spcPct val="100000"/>
              </a:lnSpc>
              <a:spcBef>
                <a:spcPts val="799"/>
              </a:spcBef>
            </a:pPr>
            <a:r>
              <a:rPr lang="es-AR" sz="3200" b="0" strike="noStrike" spc="-1">
                <a:solidFill>
                  <a:srgbClr val="0095D0"/>
                </a:solidFill>
                <a:latin typeface="Calibri"/>
                <a:ea typeface="Calibri"/>
              </a:rPr>
              <a:t>  </a:t>
            </a:r>
            <a:r>
              <a:rPr lang="es-AR" sz="3200" b="0" strike="noStrike" spc="-1">
                <a:solidFill>
                  <a:srgbClr val="00B0F0"/>
                </a:solidFill>
                <a:latin typeface="Calibri"/>
                <a:ea typeface="Calibri"/>
              </a:rPr>
              <a:t>La CNV nos responsabiliza del uso del lenguaje y de nuestras elecciones. </a:t>
            </a:r>
            <a:endParaRPr lang="es-AR" sz="3200" b="0" strike="noStrike" spc="-1">
              <a:latin typeface="Arial"/>
            </a:endParaRPr>
          </a:p>
          <a:p>
            <a:pPr marL="342720" indent="-342000" algn="ctr">
              <a:lnSpc>
                <a:spcPct val="100000"/>
              </a:lnSpc>
              <a:spcBef>
                <a:spcPts val="799"/>
              </a:spcBef>
            </a:pPr>
            <a:endParaRPr lang="es-AR" sz="3200" b="0" strike="noStrike" spc="-1">
              <a:latin typeface="Arial"/>
            </a:endParaRPr>
          </a:p>
          <a:p>
            <a:pPr marL="342720" indent="-342000" algn="ctr">
              <a:lnSpc>
                <a:spcPct val="100000"/>
              </a:lnSpc>
              <a:spcBef>
                <a:spcPts val="799"/>
              </a:spcBef>
            </a:pPr>
            <a:r>
              <a:rPr lang="es-AR" sz="3200" b="0" strike="noStrike" spc="-1">
                <a:solidFill>
                  <a:srgbClr val="2D2D8A"/>
                </a:solidFill>
                <a:latin typeface="Calibri"/>
                <a:ea typeface="Calibri"/>
              </a:rPr>
              <a:t>Nos interpela a revisar nuestras justificaciones y eliminarlas. </a:t>
            </a:r>
            <a:endParaRPr lang="es-AR" sz="3200" b="0" strike="noStrike" spc="-1">
              <a:latin typeface="Arial"/>
            </a:endParaRPr>
          </a:p>
          <a:p>
            <a:pPr marL="342720" indent="-342000" algn="ctr">
              <a:lnSpc>
                <a:spcPct val="100000"/>
              </a:lnSpc>
              <a:spcBef>
                <a:spcPts val="799"/>
              </a:spcBef>
            </a:pPr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609480" y="321120"/>
            <a:ext cx="10972080" cy="104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CustomShape 2"/>
          <p:cNvSpPr/>
          <p:nvPr/>
        </p:nvSpPr>
        <p:spPr>
          <a:xfrm>
            <a:off x="1582560" y="1599840"/>
            <a:ext cx="9217800" cy="391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2720" indent="-342000" algn="ctr">
              <a:lnSpc>
                <a:spcPct val="100000"/>
              </a:lnSpc>
              <a:spcBef>
                <a:spcPts val="799"/>
              </a:spcBef>
            </a:pPr>
            <a:r>
              <a:rPr lang="es-AR" sz="3200" b="0" strike="noStrike" spc="-1">
                <a:solidFill>
                  <a:srgbClr val="0095D0"/>
                </a:solidFill>
                <a:latin typeface="Calibri"/>
                <a:ea typeface="DejaVu Sans"/>
              </a:rPr>
              <a:t>  </a:t>
            </a:r>
            <a:endParaRPr lang="es-AR" sz="3200" b="0" strike="noStrike" spc="-1">
              <a:latin typeface="Arial"/>
            </a:endParaRPr>
          </a:p>
          <a:p>
            <a:pPr marL="342720" indent="-342000" algn="ctr">
              <a:lnSpc>
                <a:spcPct val="100000"/>
              </a:lnSpc>
              <a:spcBef>
                <a:spcPts val="799"/>
              </a:spcBef>
            </a:pPr>
            <a:r>
              <a:rPr lang="es-AR" sz="3200" b="0" strike="noStrike" spc="-1">
                <a:solidFill>
                  <a:srgbClr val="3C8C93"/>
                </a:solidFill>
                <a:latin typeface="Calibri"/>
                <a:ea typeface="Calibri"/>
              </a:rPr>
              <a:t>¿De qué me di cuenta hoy?</a:t>
            </a:r>
            <a:endParaRPr lang="es-AR" sz="3200" b="0" strike="noStrike" spc="-1">
              <a:latin typeface="Arial"/>
            </a:endParaRPr>
          </a:p>
          <a:p>
            <a:pPr marL="342720" indent="-342000" algn="ctr">
              <a:lnSpc>
                <a:spcPct val="100000"/>
              </a:lnSpc>
              <a:spcBef>
                <a:spcPts val="799"/>
              </a:spcBef>
            </a:pPr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609480" y="321120"/>
            <a:ext cx="10972080" cy="104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" name="CustomShape 2"/>
          <p:cNvSpPr/>
          <p:nvPr/>
        </p:nvSpPr>
        <p:spPr>
          <a:xfrm>
            <a:off x="1582560" y="1599840"/>
            <a:ext cx="9217800" cy="391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2720" indent="-342000" algn="ctr">
              <a:lnSpc>
                <a:spcPct val="100000"/>
              </a:lnSpc>
              <a:spcBef>
                <a:spcPts val="799"/>
              </a:spcBef>
            </a:pPr>
            <a:r>
              <a:rPr lang="es-AR" sz="3200" b="0" strike="noStrike" spc="-1">
                <a:solidFill>
                  <a:srgbClr val="0095D0"/>
                </a:solidFill>
                <a:latin typeface="Calibri"/>
                <a:ea typeface="DejaVu Sans"/>
              </a:rPr>
              <a:t>  </a:t>
            </a:r>
            <a:r>
              <a:rPr lang="es-AR" sz="3600" b="0" strike="noStrike" spc="-1">
                <a:solidFill>
                  <a:srgbClr val="72BFC5"/>
                </a:solidFill>
                <a:latin typeface="Calibri"/>
                <a:ea typeface="DejaVu Sans"/>
              </a:rPr>
              <a:t>Comunicarnos</a:t>
            </a:r>
            <a:r>
              <a:rPr lang="es-AR" sz="3200" b="0" strike="noStrike" spc="-1">
                <a:solidFill>
                  <a:srgbClr val="0095D0"/>
                </a:solidFill>
                <a:latin typeface="Calibri"/>
                <a:ea typeface="DejaVu Sans"/>
              </a:rPr>
              <a:t> </a:t>
            </a:r>
            <a:r>
              <a:rPr lang="es-AR" sz="3200" b="0" strike="noStrike" spc="-1">
                <a:solidFill>
                  <a:srgbClr val="262673"/>
                </a:solidFill>
                <a:latin typeface="Calibri"/>
                <a:ea typeface="Calibri"/>
              </a:rPr>
              <a:t>NOS HACE esencialmente humanos </a:t>
            </a:r>
            <a:endParaRPr lang="es-AR" sz="3200" b="0" strike="noStrike" spc="-1">
              <a:latin typeface="Arial"/>
            </a:endParaRPr>
          </a:p>
          <a:p>
            <a:pPr marL="342720" indent="-342000" algn="ctr">
              <a:lnSpc>
                <a:spcPct val="100000"/>
              </a:lnSpc>
              <a:spcBef>
                <a:spcPts val="799"/>
              </a:spcBef>
            </a:pPr>
            <a:endParaRPr lang="es-AR" sz="3200" b="0" strike="noStrike" spc="-1">
              <a:latin typeface="Arial"/>
            </a:endParaRPr>
          </a:p>
          <a:p>
            <a:pPr marL="342720" indent="-342000" algn="ctr">
              <a:lnSpc>
                <a:spcPct val="100000"/>
              </a:lnSpc>
              <a:spcBef>
                <a:spcPts val="799"/>
              </a:spcBef>
            </a:pPr>
            <a:r>
              <a:rPr lang="es-AR" sz="3200" b="0" strike="noStrike" spc="-1">
                <a:solidFill>
                  <a:srgbClr val="3C8C93"/>
                </a:solidFill>
                <a:latin typeface="Calibri"/>
                <a:ea typeface="Calibri"/>
              </a:rPr>
              <a:t>¿Cómo estamos comunicándonos y qué estamos generando </a:t>
            </a:r>
            <a:r>
              <a:rPr lang="es-AR" sz="3200" b="0" strike="noStrike" spc="-1">
                <a:solidFill>
                  <a:srgbClr val="2D2D8A"/>
                </a:solidFill>
                <a:latin typeface="Calibri"/>
                <a:ea typeface="Calibri"/>
              </a:rPr>
              <a:t>a partir de cómo nos comunicamos?</a:t>
            </a:r>
            <a:endParaRPr lang="es-AR" sz="3200" b="0" strike="noStrike" spc="-1">
              <a:latin typeface="Arial"/>
            </a:endParaRPr>
          </a:p>
          <a:p>
            <a:pPr marL="342720" indent="-342000" algn="ctr">
              <a:lnSpc>
                <a:spcPct val="100000"/>
              </a:lnSpc>
              <a:spcBef>
                <a:spcPts val="799"/>
              </a:spcBef>
            </a:pPr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609480" y="321120"/>
            <a:ext cx="10972080" cy="104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" name="CustomShape 2"/>
          <p:cNvSpPr/>
          <p:nvPr/>
        </p:nvSpPr>
        <p:spPr>
          <a:xfrm>
            <a:off x="1582560" y="1599840"/>
            <a:ext cx="9217800" cy="391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2720" indent="-342000" algn="ctr">
              <a:lnSpc>
                <a:spcPct val="100000"/>
              </a:lnSpc>
              <a:spcBef>
                <a:spcPts val="799"/>
              </a:spcBef>
            </a:pPr>
            <a:r>
              <a:rPr lang="es-AR" sz="3200" b="0" strike="noStrike" spc="-1">
                <a:solidFill>
                  <a:srgbClr val="0095D0"/>
                </a:solidFill>
                <a:latin typeface="Calibri"/>
                <a:ea typeface="DejaVu Sans"/>
              </a:rPr>
              <a:t>  ¿Hacemos un ejercicio de individual?</a:t>
            </a:r>
            <a:endParaRPr lang="es-AR" sz="3200" b="0" strike="noStrike" spc="-1">
              <a:latin typeface="Arial"/>
            </a:endParaRPr>
          </a:p>
          <a:p>
            <a:pPr marL="342720" indent="-342000" algn="ctr">
              <a:lnSpc>
                <a:spcPct val="100000"/>
              </a:lnSpc>
              <a:spcBef>
                <a:spcPts val="799"/>
              </a:spcBef>
            </a:pPr>
            <a:endParaRPr lang="es-AR" sz="3200" b="0" strike="noStrike" spc="-1">
              <a:latin typeface="Arial"/>
            </a:endParaRPr>
          </a:p>
          <a:p>
            <a:pPr marL="342720" indent="-342000" algn="ctr">
              <a:lnSpc>
                <a:spcPct val="100000"/>
              </a:lnSpc>
              <a:spcBef>
                <a:spcPts val="799"/>
              </a:spcBef>
            </a:pPr>
            <a:r>
              <a:rPr lang="es-AR" sz="3200" b="0" strike="noStrike" spc="-1">
                <a:solidFill>
                  <a:srgbClr val="0095D0"/>
                </a:solidFill>
                <a:latin typeface="Calibri"/>
                <a:ea typeface="DejaVu Sans"/>
              </a:rPr>
              <a:t>(visualización introspectiva- </a:t>
            </a:r>
            <a:endParaRPr lang="es-AR" sz="3200" b="0" strike="noStrike" spc="-1">
              <a:latin typeface="Arial"/>
            </a:endParaRPr>
          </a:p>
          <a:p>
            <a:pPr marL="342720" indent="-342000" algn="ctr">
              <a:lnSpc>
                <a:spcPct val="100000"/>
              </a:lnSpc>
              <a:spcBef>
                <a:spcPts val="799"/>
              </a:spcBef>
            </a:pPr>
            <a:r>
              <a:rPr lang="es-AR" sz="3200" b="0" strike="noStrike" spc="-1">
                <a:solidFill>
                  <a:srgbClr val="0095D0"/>
                </a:solidFill>
                <a:latin typeface="Calibri"/>
                <a:ea typeface="DejaVu Sans"/>
              </a:rPr>
              <a:t>experiencia de Comunicación Violenta)</a:t>
            </a:r>
            <a:endParaRPr lang="es-AR" sz="3200" b="0" strike="noStrike" spc="-1">
              <a:latin typeface="Arial"/>
            </a:endParaRPr>
          </a:p>
          <a:p>
            <a:pPr marL="342720" indent="-342000" algn="ctr">
              <a:lnSpc>
                <a:spcPct val="100000"/>
              </a:lnSpc>
              <a:spcBef>
                <a:spcPts val="799"/>
              </a:spcBef>
            </a:pPr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609480" y="321120"/>
            <a:ext cx="10972080" cy="104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CustomShape 2"/>
          <p:cNvSpPr/>
          <p:nvPr/>
        </p:nvSpPr>
        <p:spPr>
          <a:xfrm>
            <a:off x="1582560" y="1599840"/>
            <a:ext cx="9217800" cy="391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2720" indent="-342000" algn="ctr">
              <a:lnSpc>
                <a:spcPct val="100000"/>
              </a:lnSpc>
              <a:spcBef>
                <a:spcPts val="899"/>
              </a:spcBef>
            </a:pPr>
            <a:r>
              <a:rPr lang="es-AR" sz="3600" b="0" strike="noStrike" spc="-1">
                <a:solidFill>
                  <a:srgbClr val="262673"/>
                </a:solidFill>
                <a:latin typeface="Calibri"/>
                <a:ea typeface="Calibri"/>
              </a:rPr>
              <a:t>Cuando satisfacemos nuestras necesidades, deseos o anhelos </a:t>
            </a:r>
            <a:r>
              <a:rPr lang="es-AR" sz="3600" b="0" strike="noStrike" spc="-1">
                <a:solidFill>
                  <a:srgbClr val="3C8C93"/>
                </a:solidFill>
                <a:latin typeface="Calibri"/>
                <a:ea typeface="Calibri"/>
              </a:rPr>
              <a:t>a costa de frustrar las necesidades de otra persona</a:t>
            </a:r>
            <a:r>
              <a:rPr lang="es-AR" sz="3600" b="0" strike="noStrike" spc="-1">
                <a:solidFill>
                  <a:srgbClr val="262673"/>
                </a:solidFill>
                <a:latin typeface="Calibri"/>
                <a:ea typeface="Calibri"/>
              </a:rPr>
              <a:t>, generamos  </a:t>
            </a:r>
            <a:r>
              <a:rPr lang="es-AR" sz="3600" b="1" strike="noStrike" spc="-1">
                <a:solidFill>
                  <a:srgbClr val="262673"/>
                </a:solidFill>
                <a:latin typeface="Calibri"/>
                <a:ea typeface="Calibri"/>
              </a:rPr>
              <a:t>violencia desde el lenguaje</a:t>
            </a:r>
            <a:endParaRPr lang="es-AR" sz="3600" b="0" strike="noStrike" spc="-1">
              <a:latin typeface="Arial"/>
            </a:endParaRPr>
          </a:p>
          <a:p>
            <a:pPr marL="342720" indent="-342000" algn="ctr">
              <a:lnSpc>
                <a:spcPct val="100000"/>
              </a:lnSpc>
              <a:spcBef>
                <a:spcPts val="899"/>
              </a:spcBef>
            </a:pPr>
            <a:endParaRPr lang="es-AR" sz="3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334440" y="907920"/>
            <a:ext cx="10849320" cy="482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5" name="f04b1f04-0eb3-4b12-be4c-ae989d4061af"/>
          <p:cNvPicPr/>
          <p:nvPr/>
        </p:nvPicPr>
        <p:blipFill>
          <a:blip r:embed="rId2"/>
          <a:stretch/>
        </p:blipFill>
        <p:spPr>
          <a:xfrm>
            <a:off x="1295280" y="1417680"/>
            <a:ext cx="9505440" cy="4098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609480" y="321120"/>
            <a:ext cx="10972080" cy="104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CustomShape 2"/>
          <p:cNvSpPr/>
          <p:nvPr/>
        </p:nvSpPr>
        <p:spPr>
          <a:xfrm>
            <a:off x="1582560" y="1599840"/>
            <a:ext cx="9217800" cy="391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2720" indent="-342000" algn="ctr">
              <a:lnSpc>
                <a:spcPct val="100000"/>
              </a:lnSpc>
              <a:spcBef>
                <a:spcPts val="998"/>
              </a:spcBef>
            </a:pPr>
            <a:r>
              <a:rPr lang="es-AR" sz="4000" b="0" strike="noStrike" spc="-1">
                <a:solidFill>
                  <a:srgbClr val="262673"/>
                </a:solidFill>
                <a:latin typeface="Calibri"/>
                <a:ea typeface="DejaVu Sans"/>
              </a:rPr>
              <a:t>VÍNCULOS SALUDABLES =</a:t>
            </a:r>
            <a:endParaRPr lang="es-AR" sz="4000" b="0" strike="noStrike" spc="-1">
              <a:latin typeface="Arial"/>
            </a:endParaRPr>
          </a:p>
          <a:p>
            <a:pPr marL="342720" indent="-342000" algn="ctr">
              <a:lnSpc>
                <a:spcPct val="100000"/>
              </a:lnSpc>
              <a:spcBef>
                <a:spcPts val="998"/>
              </a:spcBef>
            </a:pPr>
            <a:endParaRPr lang="es-AR" sz="4000" b="0" strike="noStrike" spc="-1">
              <a:latin typeface="Arial"/>
            </a:endParaRPr>
          </a:p>
          <a:p>
            <a:pPr marL="342720" indent="-342000" algn="ctr">
              <a:lnSpc>
                <a:spcPct val="100000"/>
              </a:lnSpc>
              <a:spcBef>
                <a:spcPts val="998"/>
              </a:spcBef>
            </a:pPr>
            <a:r>
              <a:rPr lang="es-AR" sz="4000" b="0" strike="noStrike" spc="-1">
                <a:solidFill>
                  <a:srgbClr val="0070C0"/>
                </a:solidFill>
                <a:latin typeface="Calibri"/>
                <a:ea typeface="DejaVu Sans"/>
              </a:rPr>
              <a:t>CUIDADO </a:t>
            </a:r>
            <a:r>
              <a:rPr lang="es-AR" sz="4000" b="0" strike="noStrike" spc="-1">
                <a:solidFill>
                  <a:srgbClr val="262673"/>
                </a:solidFill>
                <a:latin typeface="Calibri"/>
                <a:ea typeface="DejaVu Sans"/>
              </a:rPr>
              <a:t>+ </a:t>
            </a:r>
            <a:r>
              <a:rPr lang="es-AR" sz="4000" b="0" strike="noStrike" spc="-1">
                <a:solidFill>
                  <a:srgbClr val="92D050"/>
                </a:solidFill>
                <a:latin typeface="Calibri"/>
                <a:ea typeface="DejaVu Sans"/>
              </a:rPr>
              <a:t>COMUNICACIÓN COLABORATIVA</a:t>
            </a:r>
            <a:r>
              <a:rPr lang="es-AR" sz="4000" b="0" strike="noStrike" spc="-1">
                <a:solidFill>
                  <a:srgbClr val="262673"/>
                </a:solidFill>
                <a:latin typeface="Calibri"/>
                <a:ea typeface="DejaVu Sans"/>
              </a:rPr>
              <a:t>+ </a:t>
            </a:r>
            <a:r>
              <a:rPr lang="es-AR" sz="4000" b="0" strike="noStrike" spc="-1">
                <a:solidFill>
                  <a:srgbClr val="DD213C"/>
                </a:solidFill>
                <a:latin typeface="Calibri"/>
                <a:ea typeface="DejaVu Sans"/>
              </a:rPr>
              <a:t>CONFIANZA</a:t>
            </a:r>
            <a:endParaRPr lang="es-AR" sz="4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609480" y="321120"/>
            <a:ext cx="10972080" cy="104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" name="CustomShape 2"/>
          <p:cNvSpPr/>
          <p:nvPr/>
        </p:nvSpPr>
        <p:spPr>
          <a:xfrm>
            <a:off x="1582560" y="1599840"/>
            <a:ext cx="9217800" cy="391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2720" indent="-342000" algn="ctr">
              <a:lnSpc>
                <a:spcPct val="100000"/>
              </a:lnSpc>
              <a:spcBef>
                <a:spcPts val="799"/>
              </a:spcBef>
            </a:pPr>
            <a:r>
              <a:rPr lang="es-AR" sz="3200" b="0" strike="noStrike" spc="-1">
                <a:solidFill>
                  <a:srgbClr val="0095D0"/>
                </a:solidFill>
                <a:latin typeface="Calibri"/>
                <a:ea typeface="DejaVu Sans"/>
              </a:rPr>
              <a:t>  </a:t>
            </a:r>
            <a:endParaRPr lang="es-AR" sz="3200" b="0" strike="noStrike" spc="-1">
              <a:latin typeface="Arial"/>
            </a:endParaRPr>
          </a:p>
          <a:p>
            <a:pPr marL="342720" indent="-342000" algn="ctr">
              <a:lnSpc>
                <a:spcPct val="100000"/>
              </a:lnSpc>
              <a:spcBef>
                <a:spcPts val="799"/>
              </a:spcBef>
            </a:pPr>
            <a:endParaRPr lang="es-AR" sz="3200" b="0" strike="noStrike" spc="-1">
              <a:latin typeface="Arial"/>
            </a:endParaRPr>
          </a:p>
          <a:p>
            <a:pPr marL="342720" indent="-342000" algn="ctr">
              <a:lnSpc>
                <a:spcPct val="100000"/>
              </a:lnSpc>
              <a:spcBef>
                <a:spcPts val="799"/>
              </a:spcBef>
            </a:pPr>
            <a:r>
              <a:rPr lang="es-AR" sz="3200" b="0" strike="noStrike" spc="-1">
                <a:solidFill>
                  <a:srgbClr val="3C8C93"/>
                </a:solidFill>
                <a:latin typeface="Calibri"/>
                <a:ea typeface="Calibri"/>
              </a:rPr>
              <a:t>¿Que nos ayuda a diferenciar una Comunicación Violenta de una  Comunicación No Violenta?</a:t>
            </a:r>
            <a:endParaRPr lang="es-AR" sz="3200" b="0" strike="noStrike" spc="-1">
              <a:latin typeface="Arial"/>
            </a:endParaRPr>
          </a:p>
          <a:p>
            <a:pPr marL="342720" indent="-342000" algn="ctr">
              <a:lnSpc>
                <a:spcPct val="100000"/>
              </a:lnSpc>
              <a:spcBef>
                <a:spcPts val="799"/>
              </a:spcBef>
            </a:pPr>
            <a:endParaRPr lang="es-AR" sz="3200" b="0" strike="noStrike" spc="-1">
              <a:latin typeface="Arial"/>
            </a:endParaRPr>
          </a:p>
          <a:p>
            <a:pPr marL="342720" indent="-342000" algn="ctr">
              <a:lnSpc>
                <a:spcPct val="100000"/>
              </a:lnSpc>
              <a:spcBef>
                <a:spcPts val="799"/>
              </a:spcBef>
            </a:pPr>
            <a:r>
              <a:rPr lang="es-AR" sz="3200" b="0" strike="noStrike" spc="-1">
                <a:solidFill>
                  <a:srgbClr val="3C8C93"/>
                </a:solidFill>
                <a:latin typeface="Calibri"/>
                <a:ea typeface="Calibri"/>
              </a:rPr>
              <a:t>(comparativo, ejercicio de a dos- Plenaria)</a:t>
            </a:r>
            <a:endParaRPr lang="es-AR" sz="3200" b="0" strike="noStrike" spc="-1">
              <a:latin typeface="Arial"/>
            </a:endParaRPr>
          </a:p>
          <a:p>
            <a:pPr marL="342720" indent="-342000" algn="ctr">
              <a:lnSpc>
                <a:spcPct val="100000"/>
              </a:lnSpc>
              <a:spcBef>
                <a:spcPts val="799"/>
              </a:spcBef>
            </a:pPr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609480" y="321120"/>
            <a:ext cx="10972080" cy="104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" name="CustomShape 2"/>
          <p:cNvSpPr/>
          <p:nvPr/>
        </p:nvSpPr>
        <p:spPr>
          <a:xfrm>
            <a:off x="1582560" y="1417680"/>
            <a:ext cx="9217800" cy="409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2720" indent="-342000" algn="ctr">
              <a:lnSpc>
                <a:spcPct val="100000"/>
              </a:lnSpc>
              <a:spcBef>
                <a:spcPts val="899"/>
              </a:spcBef>
            </a:pPr>
            <a:r>
              <a:rPr lang="es-AR" sz="3200" b="0" strike="noStrike" spc="-1">
                <a:solidFill>
                  <a:srgbClr val="0095D0"/>
                </a:solidFill>
                <a:latin typeface="Calibri"/>
                <a:ea typeface="DejaVu Sans"/>
              </a:rPr>
              <a:t>  </a:t>
            </a:r>
            <a:endParaRPr lang="es-AR" sz="3200" b="0" strike="noStrike" spc="-1">
              <a:latin typeface="Arial"/>
            </a:endParaRPr>
          </a:p>
          <a:p>
            <a:pPr marL="342720" indent="-342000" algn="ctr">
              <a:lnSpc>
                <a:spcPct val="100000"/>
              </a:lnSpc>
              <a:spcBef>
                <a:spcPts val="899"/>
              </a:spcBef>
            </a:pPr>
            <a:endParaRPr lang="es-AR" sz="3200" b="0" strike="noStrike" spc="-1">
              <a:latin typeface="Arial"/>
            </a:endParaRPr>
          </a:p>
          <a:p>
            <a:pPr marL="342720" indent="-342000" algn="ctr">
              <a:lnSpc>
                <a:spcPct val="100000"/>
              </a:lnSpc>
              <a:spcBef>
                <a:spcPts val="899"/>
              </a:spcBef>
            </a:pPr>
            <a:r>
              <a:rPr lang="es-AR" sz="3200" b="0" strike="noStrike" spc="-1">
                <a:solidFill>
                  <a:srgbClr val="0095D0"/>
                </a:solidFill>
                <a:latin typeface="Calibri"/>
                <a:ea typeface="DejaVu Sans"/>
              </a:rPr>
              <a:t>¿A qué nos invita la</a:t>
            </a:r>
            <a:endParaRPr lang="es-AR" sz="3200" b="0" strike="noStrike" spc="-1">
              <a:latin typeface="Arial"/>
            </a:endParaRPr>
          </a:p>
          <a:p>
            <a:pPr marL="342720" indent="-342000" algn="ctr">
              <a:lnSpc>
                <a:spcPct val="100000"/>
              </a:lnSpc>
              <a:spcBef>
                <a:spcPts val="899"/>
              </a:spcBef>
            </a:pPr>
            <a:r>
              <a:rPr lang="es-AR" sz="3200" b="0" strike="noStrike" spc="-1">
                <a:solidFill>
                  <a:srgbClr val="0095D0"/>
                </a:solidFill>
                <a:latin typeface="Calibri"/>
                <a:ea typeface="DejaVu Sans"/>
              </a:rPr>
              <a:t> Comunicación No Violenta?</a:t>
            </a:r>
            <a:r>
              <a:rPr lang="es-AR" sz="4000" b="0" strike="noStrike" spc="-1">
                <a:solidFill>
                  <a:srgbClr val="92D050"/>
                </a:solidFill>
                <a:latin typeface="Calibri"/>
                <a:ea typeface="DejaVu Sans"/>
              </a:rPr>
              <a:t> </a:t>
            </a:r>
            <a:endParaRPr lang="es-AR" sz="4000" b="0" strike="noStrike" spc="-1">
              <a:latin typeface="Arial"/>
            </a:endParaRPr>
          </a:p>
          <a:p>
            <a:pPr marL="342720" indent="-342000" algn="ctr">
              <a:lnSpc>
                <a:spcPct val="100000"/>
              </a:lnSpc>
              <a:spcBef>
                <a:spcPts val="998"/>
              </a:spcBef>
            </a:pPr>
            <a:endParaRPr lang="es-AR" sz="4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609480" y="321120"/>
            <a:ext cx="10972080" cy="104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3" name="Picture 4"/>
          <p:cNvPicPr/>
          <p:nvPr/>
        </p:nvPicPr>
        <p:blipFill>
          <a:blip r:embed="rId2"/>
          <a:stretch/>
        </p:blipFill>
        <p:spPr>
          <a:xfrm>
            <a:off x="0" y="0"/>
            <a:ext cx="12191400" cy="6860520"/>
          </a:xfrm>
          <a:prstGeom prst="rect">
            <a:avLst/>
          </a:prstGeom>
          <a:ln>
            <a:noFill/>
          </a:ln>
        </p:spPr>
      </p:pic>
      <p:sp>
        <p:nvSpPr>
          <p:cNvPr id="94" name="CustomShape 2"/>
          <p:cNvSpPr/>
          <p:nvPr/>
        </p:nvSpPr>
        <p:spPr>
          <a:xfrm>
            <a:off x="1582560" y="1599840"/>
            <a:ext cx="9217800" cy="391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2720" indent="-342000">
              <a:lnSpc>
                <a:spcPct val="100000"/>
              </a:lnSpc>
              <a:spcBef>
                <a:spcPts val="799"/>
              </a:spcBef>
            </a:pPr>
            <a:r>
              <a:rPr lang="es-AR" sz="3200" b="0" strike="noStrike" spc="-1">
                <a:solidFill>
                  <a:srgbClr val="0095D0"/>
                </a:solidFill>
                <a:latin typeface="Calibri"/>
                <a:ea typeface="DejaVu Sans"/>
              </a:rPr>
              <a:t>Títulos</a:t>
            </a:r>
            <a:endParaRPr lang="es-AR" sz="3200" b="0" strike="noStrike" spc="-1">
              <a:latin typeface="Arial"/>
            </a:endParaRPr>
          </a:p>
          <a:p>
            <a:pPr marL="342720" indent="-342000">
              <a:lnSpc>
                <a:spcPct val="100000"/>
              </a:lnSpc>
              <a:spcBef>
                <a:spcPts val="598"/>
              </a:spcBef>
            </a:pPr>
            <a:r>
              <a:rPr lang="es-AR" sz="2400" b="0" strike="noStrike" spc="-1">
                <a:solidFill>
                  <a:srgbClr val="0095D0"/>
                </a:solidFill>
                <a:latin typeface="Calibri"/>
                <a:ea typeface="DejaVu Sans"/>
              </a:rPr>
              <a:t>Texto</a:t>
            </a:r>
            <a:endParaRPr lang="es-AR" sz="2400" b="0" strike="noStrike" spc="-1">
              <a:latin typeface="Arial"/>
            </a:endParaRPr>
          </a:p>
        </p:txBody>
      </p:sp>
      <p:pic>
        <p:nvPicPr>
          <p:cNvPr id="95" name="9920b619-f046-4c91-bc34-d6aa88a8ea7b"/>
          <p:cNvPicPr/>
          <p:nvPr/>
        </p:nvPicPr>
        <p:blipFill>
          <a:blip r:embed="rId3"/>
          <a:stretch/>
        </p:blipFill>
        <p:spPr>
          <a:xfrm>
            <a:off x="-1487880" y="-1251000"/>
            <a:ext cx="15950880" cy="9086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</TotalTime>
  <Words>291</Words>
  <Application>Microsoft Office PowerPoint</Application>
  <PresentationFormat>Panorámica</PresentationFormat>
  <Paragraphs>58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Arial</vt:lpstr>
      <vt:lpstr>Calibri</vt:lpstr>
      <vt:lpstr>DejaVu Sans</vt:lpstr>
      <vt:lpstr>Symbol</vt:lpstr>
      <vt:lpstr>Wingdings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Dani</dc:creator>
  <dc:description/>
  <cp:lastModifiedBy>Usuario</cp:lastModifiedBy>
  <cp:revision>42</cp:revision>
  <dcterms:created xsi:type="dcterms:W3CDTF">2022-02-16T14:36:52Z</dcterms:created>
  <dcterms:modified xsi:type="dcterms:W3CDTF">2023-04-26T14:40:27Z</dcterms:modified>
  <dc:language>es-AR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4</vt:i4>
  </property>
  <property fmtid="{D5CDD505-2E9C-101B-9397-08002B2CF9AE}" pid="8" name="PresentationFormat">
    <vt:lpwstr>Panorámica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9</vt:i4>
  </property>
</Properties>
</file>