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70" r:id="rId4"/>
    <p:sldId id="259" r:id="rId5"/>
    <p:sldId id="277" r:id="rId6"/>
    <p:sldId id="271" r:id="rId7"/>
    <p:sldId id="272" r:id="rId8"/>
    <p:sldId id="273" r:id="rId9"/>
    <p:sldId id="279" r:id="rId10"/>
    <p:sldId id="281" r:id="rId11"/>
    <p:sldId id="285" r:id="rId12"/>
    <p:sldId id="283" r:id="rId13"/>
    <p:sldId id="274" r:id="rId14"/>
    <p:sldId id="275" r:id="rId15"/>
    <p:sldId id="276" r:id="rId16"/>
    <p:sldId id="261" r:id="rId17"/>
    <p:sldId id="262" r:id="rId18"/>
    <p:sldId id="263" r:id="rId19"/>
    <p:sldId id="264" r:id="rId20"/>
    <p:sldId id="269" r:id="rId21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191" autoAdjust="0"/>
    <p:restoredTop sz="94660"/>
  </p:normalViewPr>
  <p:slideViewPr>
    <p:cSldViewPr>
      <p:cViewPr varScale="1">
        <p:scale>
          <a:sx n="69" d="100"/>
          <a:sy n="69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4C40CB-A08C-4FF3-8EA2-73D9D7A0C070}" type="doc">
      <dgm:prSet loTypeId="urn:microsoft.com/office/officeart/2005/8/layout/gear1" loCatId="cycle" qsTypeId="urn:microsoft.com/office/officeart/2005/8/quickstyle/simple1" qsCatId="simple" csTypeId="urn:microsoft.com/office/officeart/2005/8/colors/colorful4" csCatId="colorful" phldr="1"/>
      <dgm:spPr/>
    </dgm:pt>
    <dgm:pt modelId="{9AFEB0F4-41E7-4A12-A2A1-BA55D612F33B}">
      <dgm:prSet phldrT="[Texto]"/>
      <dgm:spPr/>
      <dgm:t>
        <a:bodyPr/>
        <a:lstStyle/>
        <a:p>
          <a:r>
            <a:rPr lang="es-ES" b="1" dirty="0" smtClean="0"/>
            <a:t>experiencias</a:t>
          </a:r>
          <a:endParaRPr lang="es-AR" b="1" dirty="0"/>
        </a:p>
      </dgm:t>
    </dgm:pt>
    <dgm:pt modelId="{47A6EB54-B6D8-4402-9476-F16D24174036}" type="parTrans" cxnId="{98D4A74D-F43B-4814-9075-4B8E345C5CF5}">
      <dgm:prSet/>
      <dgm:spPr/>
      <dgm:t>
        <a:bodyPr/>
        <a:lstStyle/>
        <a:p>
          <a:endParaRPr lang="es-AR"/>
        </a:p>
      </dgm:t>
    </dgm:pt>
    <dgm:pt modelId="{9D8CDCA1-5E5B-46FF-BC79-BEFCD9C1CD9A}" type="sibTrans" cxnId="{98D4A74D-F43B-4814-9075-4B8E345C5CF5}">
      <dgm:prSet/>
      <dgm:spPr/>
      <dgm:t>
        <a:bodyPr/>
        <a:lstStyle/>
        <a:p>
          <a:endParaRPr lang="es-AR"/>
        </a:p>
      </dgm:t>
    </dgm:pt>
    <dgm:pt modelId="{03014212-FBED-4FF4-8894-80AA515E68EF}">
      <dgm:prSet phldrT="[Texto]" custT="1"/>
      <dgm:spPr/>
      <dgm:t>
        <a:bodyPr/>
        <a:lstStyle/>
        <a:p>
          <a:r>
            <a:rPr lang="es-ES" sz="1800" b="1" dirty="0" smtClean="0"/>
            <a:t>Maduración</a:t>
          </a:r>
          <a:endParaRPr lang="es-AR" sz="1800" b="1" dirty="0"/>
        </a:p>
      </dgm:t>
    </dgm:pt>
    <dgm:pt modelId="{D21FD9D0-9A6C-4513-B758-29DD3EFE6512}" type="parTrans" cxnId="{B06B885D-723A-47E5-92D7-9F4BE71EBD95}">
      <dgm:prSet/>
      <dgm:spPr/>
      <dgm:t>
        <a:bodyPr/>
        <a:lstStyle/>
        <a:p>
          <a:endParaRPr lang="es-AR"/>
        </a:p>
      </dgm:t>
    </dgm:pt>
    <dgm:pt modelId="{293EF0DA-EA7E-4EDC-AA62-EB8DC5633935}" type="sibTrans" cxnId="{B06B885D-723A-47E5-92D7-9F4BE71EBD95}">
      <dgm:prSet/>
      <dgm:spPr/>
      <dgm:t>
        <a:bodyPr/>
        <a:lstStyle/>
        <a:p>
          <a:endParaRPr lang="es-AR"/>
        </a:p>
      </dgm:t>
    </dgm:pt>
    <dgm:pt modelId="{AAE544C7-3E5B-4B8A-9541-F3265F135604}">
      <dgm:prSet phldrT="[Texto]" custT="1"/>
      <dgm:spPr/>
      <dgm:t>
        <a:bodyPr/>
        <a:lstStyle/>
        <a:p>
          <a:r>
            <a:rPr lang="es-ES" sz="2000" b="1" dirty="0" smtClean="0"/>
            <a:t>herencia</a:t>
          </a:r>
          <a:endParaRPr lang="es-AR" sz="2000" b="1" dirty="0"/>
        </a:p>
      </dgm:t>
    </dgm:pt>
    <dgm:pt modelId="{E6EAE5AC-AF1B-47C3-8F09-BE5BBF4ECFD2}" type="parTrans" cxnId="{6D6D1472-B08A-42B3-92B5-17DDE0844123}">
      <dgm:prSet/>
      <dgm:spPr/>
      <dgm:t>
        <a:bodyPr/>
        <a:lstStyle/>
        <a:p>
          <a:endParaRPr lang="es-AR"/>
        </a:p>
      </dgm:t>
    </dgm:pt>
    <dgm:pt modelId="{9FDCDE75-E378-4760-BF90-0B74A8D349DA}" type="sibTrans" cxnId="{6D6D1472-B08A-42B3-92B5-17DDE0844123}">
      <dgm:prSet/>
      <dgm:spPr/>
      <dgm:t>
        <a:bodyPr/>
        <a:lstStyle/>
        <a:p>
          <a:endParaRPr lang="es-AR"/>
        </a:p>
      </dgm:t>
    </dgm:pt>
    <dgm:pt modelId="{C1E6E7EF-1241-4F5C-8E2F-D62147AE2AEB}" type="pres">
      <dgm:prSet presAssocID="{4E4C40CB-A08C-4FF3-8EA2-73D9D7A0C07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30965F7-0DDF-4A1E-9689-76885B5FEF7F}" type="pres">
      <dgm:prSet presAssocID="{9AFEB0F4-41E7-4A12-A2A1-BA55D612F33B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0BD2283-515F-4795-B491-4F9F8EDBBABA}" type="pres">
      <dgm:prSet presAssocID="{9AFEB0F4-41E7-4A12-A2A1-BA55D612F33B}" presName="gear1srcNode" presStyleLbl="node1" presStyleIdx="0" presStyleCnt="3"/>
      <dgm:spPr/>
      <dgm:t>
        <a:bodyPr/>
        <a:lstStyle/>
        <a:p>
          <a:endParaRPr lang="es-AR"/>
        </a:p>
      </dgm:t>
    </dgm:pt>
    <dgm:pt modelId="{523AC956-D4E4-4EEA-82CD-DA76C74E4FB4}" type="pres">
      <dgm:prSet presAssocID="{9AFEB0F4-41E7-4A12-A2A1-BA55D612F33B}" presName="gear1dstNode" presStyleLbl="node1" presStyleIdx="0" presStyleCnt="3"/>
      <dgm:spPr/>
      <dgm:t>
        <a:bodyPr/>
        <a:lstStyle/>
        <a:p>
          <a:endParaRPr lang="es-AR"/>
        </a:p>
      </dgm:t>
    </dgm:pt>
    <dgm:pt modelId="{D6888E44-A1A8-401A-9493-A1EC18B104A5}" type="pres">
      <dgm:prSet presAssocID="{03014212-FBED-4FF4-8894-80AA515E68EF}" presName="gear2" presStyleLbl="node1" presStyleIdx="1" presStyleCnt="3" custScaleX="116022" custScaleY="114796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7DF16E1-F649-44FA-80CB-0B12943757EE}" type="pres">
      <dgm:prSet presAssocID="{03014212-FBED-4FF4-8894-80AA515E68EF}" presName="gear2srcNode" presStyleLbl="node1" presStyleIdx="1" presStyleCnt="3"/>
      <dgm:spPr/>
      <dgm:t>
        <a:bodyPr/>
        <a:lstStyle/>
        <a:p>
          <a:endParaRPr lang="es-AR"/>
        </a:p>
      </dgm:t>
    </dgm:pt>
    <dgm:pt modelId="{E675646A-9044-478C-B85F-3E1BA6075468}" type="pres">
      <dgm:prSet presAssocID="{03014212-FBED-4FF4-8894-80AA515E68EF}" presName="gear2dstNode" presStyleLbl="node1" presStyleIdx="1" presStyleCnt="3"/>
      <dgm:spPr/>
      <dgm:t>
        <a:bodyPr/>
        <a:lstStyle/>
        <a:p>
          <a:endParaRPr lang="es-AR"/>
        </a:p>
      </dgm:t>
    </dgm:pt>
    <dgm:pt modelId="{5905DDC7-64F1-45E5-8171-91037F12F4F1}" type="pres">
      <dgm:prSet presAssocID="{AAE544C7-3E5B-4B8A-9541-F3265F135604}" presName="gear3" presStyleLbl="node1" presStyleIdx="2" presStyleCnt="3" custScaleX="100275" custScaleY="103395"/>
      <dgm:spPr/>
      <dgm:t>
        <a:bodyPr/>
        <a:lstStyle/>
        <a:p>
          <a:endParaRPr lang="es-AR"/>
        </a:p>
      </dgm:t>
    </dgm:pt>
    <dgm:pt modelId="{E4CA82E1-7FAF-4D58-9057-CF42D514FA30}" type="pres">
      <dgm:prSet presAssocID="{AAE544C7-3E5B-4B8A-9541-F3265F135604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FE46215-397E-425A-9BF8-0916FF9DB11F}" type="pres">
      <dgm:prSet presAssocID="{AAE544C7-3E5B-4B8A-9541-F3265F135604}" presName="gear3srcNode" presStyleLbl="node1" presStyleIdx="2" presStyleCnt="3"/>
      <dgm:spPr/>
      <dgm:t>
        <a:bodyPr/>
        <a:lstStyle/>
        <a:p>
          <a:endParaRPr lang="es-AR"/>
        </a:p>
      </dgm:t>
    </dgm:pt>
    <dgm:pt modelId="{08DF4F6E-68ED-4A0D-99D3-470C900B7634}" type="pres">
      <dgm:prSet presAssocID="{AAE544C7-3E5B-4B8A-9541-F3265F135604}" presName="gear3dstNode" presStyleLbl="node1" presStyleIdx="2" presStyleCnt="3"/>
      <dgm:spPr/>
      <dgm:t>
        <a:bodyPr/>
        <a:lstStyle/>
        <a:p>
          <a:endParaRPr lang="es-AR"/>
        </a:p>
      </dgm:t>
    </dgm:pt>
    <dgm:pt modelId="{1D07514C-F26F-4DEF-B7CC-AB57C1F31E2D}" type="pres">
      <dgm:prSet presAssocID="{9D8CDCA1-5E5B-46FF-BC79-BEFCD9C1CD9A}" presName="connector1" presStyleLbl="sibTrans2D1" presStyleIdx="0" presStyleCnt="3"/>
      <dgm:spPr/>
      <dgm:t>
        <a:bodyPr/>
        <a:lstStyle/>
        <a:p>
          <a:endParaRPr lang="es-AR"/>
        </a:p>
      </dgm:t>
    </dgm:pt>
    <dgm:pt modelId="{DB107244-C24A-4493-8337-720124E306F5}" type="pres">
      <dgm:prSet presAssocID="{293EF0DA-EA7E-4EDC-AA62-EB8DC5633935}" presName="connector2" presStyleLbl="sibTrans2D1" presStyleIdx="1" presStyleCnt="3"/>
      <dgm:spPr/>
      <dgm:t>
        <a:bodyPr/>
        <a:lstStyle/>
        <a:p>
          <a:endParaRPr lang="es-AR"/>
        </a:p>
      </dgm:t>
    </dgm:pt>
    <dgm:pt modelId="{668E6964-4154-4699-AFD6-4548A13ED66A}" type="pres">
      <dgm:prSet presAssocID="{9FDCDE75-E378-4760-BF90-0B74A8D349DA}" presName="connector3" presStyleLbl="sibTrans2D1" presStyleIdx="2" presStyleCnt="3"/>
      <dgm:spPr/>
      <dgm:t>
        <a:bodyPr/>
        <a:lstStyle/>
        <a:p>
          <a:endParaRPr lang="es-AR"/>
        </a:p>
      </dgm:t>
    </dgm:pt>
  </dgm:ptLst>
  <dgm:cxnLst>
    <dgm:cxn modelId="{98D4A74D-F43B-4814-9075-4B8E345C5CF5}" srcId="{4E4C40CB-A08C-4FF3-8EA2-73D9D7A0C070}" destId="{9AFEB0F4-41E7-4A12-A2A1-BA55D612F33B}" srcOrd="0" destOrd="0" parTransId="{47A6EB54-B6D8-4402-9476-F16D24174036}" sibTransId="{9D8CDCA1-5E5B-46FF-BC79-BEFCD9C1CD9A}"/>
    <dgm:cxn modelId="{BF2299AE-B03C-4335-8771-C6DDEBE1E0C1}" type="presOf" srcId="{293EF0DA-EA7E-4EDC-AA62-EB8DC5633935}" destId="{DB107244-C24A-4493-8337-720124E306F5}" srcOrd="0" destOrd="0" presId="urn:microsoft.com/office/officeart/2005/8/layout/gear1"/>
    <dgm:cxn modelId="{6D6D1472-B08A-42B3-92B5-17DDE0844123}" srcId="{4E4C40CB-A08C-4FF3-8EA2-73D9D7A0C070}" destId="{AAE544C7-3E5B-4B8A-9541-F3265F135604}" srcOrd="2" destOrd="0" parTransId="{E6EAE5AC-AF1B-47C3-8F09-BE5BBF4ECFD2}" sibTransId="{9FDCDE75-E378-4760-BF90-0B74A8D349DA}"/>
    <dgm:cxn modelId="{141F48D1-F37F-4120-990F-8542BA476001}" type="presOf" srcId="{03014212-FBED-4FF4-8894-80AA515E68EF}" destId="{D6888E44-A1A8-401A-9493-A1EC18B104A5}" srcOrd="0" destOrd="0" presId="urn:microsoft.com/office/officeart/2005/8/layout/gear1"/>
    <dgm:cxn modelId="{B06B885D-723A-47E5-92D7-9F4BE71EBD95}" srcId="{4E4C40CB-A08C-4FF3-8EA2-73D9D7A0C070}" destId="{03014212-FBED-4FF4-8894-80AA515E68EF}" srcOrd="1" destOrd="0" parTransId="{D21FD9D0-9A6C-4513-B758-29DD3EFE6512}" sibTransId="{293EF0DA-EA7E-4EDC-AA62-EB8DC5633935}"/>
    <dgm:cxn modelId="{167C367D-62FE-4974-BFB3-3ED2FCE32FAC}" type="presOf" srcId="{9AFEB0F4-41E7-4A12-A2A1-BA55D612F33B}" destId="{830965F7-0DDF-4A1E-9689-76885B5FEF7F}" srcOrd="0" destOrd="0" presId="urn:microsoft.com/office/officeart/2005/8/layout/gear1"/>
    <dgm:cxn modelId="{00DEDAEC-A846-4C5C-B5D7-4B9EDB615391}" type="presOf" srcId="{9FDCDE75-E378-4760-BF90-0B74A8D349DA}" destId="{668E6964-4154-4699-AFD6-4548A13ED66A}" srcOrd="0" destOrd="0" presId="urn:microsoft.com/office/officeart/2005/8/layout/gear1"/>
    <dgm:cxn modelId="{D2C5194E-5F80-4BA4-992D-D9F37C2451FB}" type="presOf" srcId="{03014212-FBED-4FF4-8894-80AA515E68EF}" destId="{57DF16E1-F649-44FA-80CB-0B12943757EE}" srcOrd="1" destOrd="0" presId="urn:microsoft.com/office/officeart/2005/8/layout/gear1"/>
    <dgm:cxn modelId="{00579151-5853-4A80-AC77-C230D08436EF}" type="presOf" srcId="{AAE544C7-3E5B-4B8A-9541-F3265F135604}" destId="{5905DDC7-64F1-45E5-8171-91037F12F4F1}" srcOrd="0" destOrd="0" presId="urn:microsoft.com/office/officeart/2005/8/layout/gear1"/>
    <dgm:cxn modelId="{F5CEDBA8-C441-408D-B6D8-8A972496A0A3}" type="presOf" srcId="{4E4C40CB-A08C-4FF3-8EA2-73D9D7A0C070}" destId="{C1E6E7EF-1241-4F5C-8E2F-D62147AE2AEB}" srcOrd="0" destOrd="0" presId="urn:microsoft.com/office/officeart/2005/8/layout/gear1"/>
    <dgm:cxn modelId="{98CA8D82-E673-4367-A104-FF64DF137C85}" type="presOf" srcId="{9AFEB0F4-41E7-4A12-A2A1-BA55D612F33B}" destId="{523AC956-D4E4-4EEA-82CD-DA76C74E4FB4}" srcOrd="2" destOrd="0" presId="urn:microsoft.com/office/officeart/2005/8/layout/gear1"/>
    <dgm:cxn modelId="{BDD2EEE6-E049-483B-B42F-CB01A109352B}" type="presOf" srcId="{03014212-FBED-4FF4-8894-80AA515E68EF}" destId="{E675646A-9044-478C-B85F-3E1BA6075468}" srcOrd="2" destOrd="0" presId="urn:microsoft.com/office/officeart/2005/8/layout/gear1"/>
    <dgm:cxn modelId="{BB38BD7C-F081-45AA-8454-3D1273628F7E}" type="presOf" srcId="{AAE544C7-3E5B-4B8A-9541-F3265F135604}" destId="{E4CA82E1-7FAF-4D58-9057-CF42D514FA30}" srcOrd="1" destOrd="0" presId="urn:microsoft.com/office/officeart/2005/8/layout/gear1"/>
    <dgm:cxn modelId="{E287B64C-7603-4B00-A739-CC33307FFEEE}" type="presOf" srcId="{9AFEB0F4-41E7-4A12-A2A1-BA55D612F33B}" destId="{00BD2283-515F-4795-B491-4F9F8EDBBABA}" srcOrd="1" destOrd="0" presId="urn:microsoft.com/office/officeart/2005/8/layout/gear1"/>
    <dgm:cxn modelId="{5BAEAA8B-6105-47AE-A7EF-39DC8312C48B}" type="presOf" srcId="{AAE544C7-3E5B-4B8A-9541-F3265F135604}" destId="{08DF4F6E-68ED-4A0D-99D3-470C900B7634}" srcOrd="3" destOrd="0" presId="urn:microsoft.com/office/officeart/2005/8/layout/gear1"/>
    <dgm:cxn modelId="{45276222-4672-4B9E-9F53-B59008D1C454}" type="presOf" srcId="{AAE544C7-3E5B-4B8A-9541-F3265F135604}" destId="{CFE46215-397E-425A-9BF8-0916FF9DB11F}" srcOrd="2" destOrd="0" presId="urn:microsoft.com/office/officeart/2005/8/layout/gear1"/>
    <dgm:cxn modelId="{D6DE3500-E92B-42EB-8A23-7E29735D77A3}" type="presOf" srcId="{9D8CDCA1-5E5B-46FF-BC79-BEFCD9C1CD9A}" destId="{1D07514C-F26F-4DEF-B7CC-AB57C1F31E2D}" srcOrd="0" destOrd="0" presId="urn:microsoft.com/office/officeart/2005/8/layout/gear1"/>
    <dgm:cxn modelId="{0D344858-590D-422B-A46A-0D48A5459C3F}" type="presParOf" srcId="{C1E6E7EF-1241-4F5C-8E2F-D62147AE2AEB}" destId="{830965F7-0DDF-4A1E-9689-76885B5FEF7F}" srcOrd="0" destOrd="0" presId="urn:microsoft.com/office/officeart/2005/8/layout/gear1"/>
    <dgm:cxn modelId="{9820533D-4403-41C0-A78D-B2F8BDC3166D}" type="presParOf" srcId="{C1E6E7EF-1241-4F5C-8E2F-D62147AE2AEB}" destId="{00BD2283-515F-4795-B491-4F9F8EDBBABA}" srcOrd="1" destOrd="0" presId="urn:microsoft.com/office/officeart/2005/8/layout/gear1"/>
    <dgm:cxn modelId="{F722EEA7-4817-442F-B44C-F464F73E6BA0}" type="presParOf" srcId="{C1E6E7EF-1241-4F5C-8E2F-D62147AE2AEB}" destId="{523AC956-D4E4-4EEA-82CD-DA76C74E4FB4}" srcOrd="2" destOrd="0" presId="urn:microsoft.com/office/officeart/2005/8/layout/gear1"/>
    <dgm:cxn modelId="{7FF4BC03-9B9C-4D54-B824-10AB8A648C91}" type="presParOf" srcId="{C1E6E7EF-1241-4F5C-8E2F-D62147AE2AEB}" destId="{D6888E44-A1A8-401A-9493-A1EC18B104A5}" srcOrd="3" destOrd="0" presId="urn:microsoft.com/office/officeart/2005/8/layout/gear1"/>
    <dgm:cxn modelId="{A9447589-D028-45E6-AB10-18582E0A7C25}" type="presParOf" srcId="{C1E6E7EF-1241-4F5C-8E2F-D62147AE2AEB}" destId="{57DF16E1-F649-44FA-80CB-0B12943757EE}" srcOrd="4" destOrd="0" presId="urn:microsoft.com/office/officeart/2005/8/layout/gear1"/>
    <dgm:cxn modelId="{082626B2-0170-4294-8F51-3A136CE62401}" type="presParOf" srcId="{C1E6E7EF-1241-4F5C-8E2F-D62147AE2AEB}" destId="{E675646A-9044-478C-B85F-3E1BA6075468}" srcOrd="5" destOrd="0" presId="urn:microsoft.com/office/officeart/2005/8/layout/gear1"/>
    <dgm:cxn modelId="{817B72F2-BFDF-4841-B909-DB7FAAB6FF3D}" type="presParOf" srcId="{C1E6E7EF-1241-4F5C-8E2F-D62147AE2AEB}" destId="{5905DDC7-64F1-45E5-8171-91037F12F4F1}" srcOrd="6" destOrd="0" presId="urn:microsoft.com/office/officeart/2005/8/layout/gear1"/>
    <dgm:cxn modelId="{801D022B-CD75-444F-89FD-6A950232D908}" type="presParOf" srcId="{C1E6E7EF-1241-4F5C-8E2F-D62147AE2AEB}" destId="{E4CA82E1-7FAF-4D58-9057-CF42D514FA30}" srcOrd="7" destOrd="0" presId="urn:microsoft.com/office/officeart/2005/8/layout/gear1"/>
    <dgm:cxn modelId="{5F7D5793-9B67-4103-B7EC-54F8BD818C10}" type="presParOf" srcId="{C1E6E7EF-1241-4F5C-8E2F-D62147AE2AEB}" destId="{CFE46215-397E-425A-9BF8-0916FF9DB11F}" srcOrd="8" destOrd="0" presId="urn:microsoft.com/office/officeart/2005/8/layout/gear1"/>
    <dgm:cxn modelId="{C5D821CE-50AE-4916-8CA4-91B92BC1EA33}" type="presParOf" srcId="{C1E6E7EF-1241-4F5C-8E2F-D62147AE2AEB}" destId="{08DF4F6E-68ED-4A0D-99D3-470C900B7634}" srcOrd="9" destOrd="0" presId="urn:microsoft.com/office/officeart/2005/8/layout/gear1"/>
    <dgm:cxn modelId="{F92EC06A-CAA7-4D61-BCAD-D99C15AE57BF}" type="presParOf" srcId="{C1E6E7EF-1241-4F5C-8E2F-D62147AE2AEB}" destId="{1D07514C-F26F-4DEF-B7CC-AB57C1F31E2D}" srcOrd="10" destOrd="0" presId="urn:microsoft.com/office/officeart/2005/8/layout/gear1"/>
    <dgm:cxn modelId="{141D5273-D033-4A6E-874F-7D763E5587B8}" type="presParOf" srcId="{C1E6E7EF-1241-4F5C-8E2F-D62147AE2AEB}" destId="{DB107244-C24A-4493-8337-720124E306F5}" srcOrd="11" destOrd="0" presId="urn:microsoft.com/office/officeart/2005/8/layout/gear1"/>
    <dgm:cxn modelId="{EF22D1ED-083E-4647-909E-DA9505F23B8F}" type="presParOf" srcId="{C1E6E7EF-1241-4F5C-8E2F-D62147AE2AEB}" destId="{668E6964-4154-4699-AFD6-4548A13ED66A}" srcOrd="12" destOrd="0" presId="urn:microsoft.com/office/officeart/2005/8/layout/gear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8AC8-8ED4-47CD-86FB-FFAB25F2056F}" type="datetimeFigureOut">
              <a:rPr lang="es-AR" smtClean="0"/>
              <a:pPr/>
              <a:t>25/4/2023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D5D-B228-487C-846F-85F9C19081B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8AC8-8ED4-47CD-86FB-FFAB25F2056F}" type="datetimeFigureOut">
              <a:rPr lang="es-AR" smtClean="0"/>
              <a:pPr/>
              <a:t>25/4/2023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D5D-B228-487C-846F-85F9C19081B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8AC8-8ED4-47CD-86FB-FFAB25F2056F}" type="datetimeFigureOut">
              <a:rPr lang="es-AR" smtClean="0"/>
              <a:pPr/>
              <a:t>25/4/2023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D5D-B228-487C-846F-85F9C19081B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8AC8-8ED4-47CD-86FB-FFAB25F2056F}" type="datetimeFigureOut">
              <a:rPr lang="es-AR" smtClean="0"/>
              <a:pPr/>
              <a:t>25/4/2023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D5D-B228-487C-846F-85F9C19081B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8AC8-8ED4-47CD-86FB-FFAB25F2056F}" type="datetimeFigureOut">
              <a:rPr lang="es-AR" smtClean="0"/>
              <a:pPr/>
              <a:t>25/4/2023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D5D-B228-487C-846F-85F9C19081B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8AC8-8ED4-47CD-86FB-FFAB25F2056F}" type="datetimeFigureOut">
              <a:rPr lang="es-AR" smtClean="0"/>
              <a:pPr/>
              <a:t>25/4/2023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D5D-B228-487C-846F-85F9C19081B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8AC8-8ED4-47CD-86FB-FFAB25F2056F}" type="datetimeFigureOut">
              <a:rPr lang="es-AR" smtClean="0"/>
              <a:pPr/>
              <a:t>25/4/2023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D5D-B228-487C-846F-85F9C19081B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8AC8-8ED4-47CD-86FB-FFAB25F2056F}" type="datetimeFigureOut">
              <a:rPr lang="es-AR" smtClean="0"/>
              <a:pPr/>
              <a:t>25/4/2023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D5D-B228-487C-846F-85F9C19081B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8AC8-8ED4-47CD-86FB-FFAB25F2056F}" type="datetimeFigureOut">
              <a:rPr lang="es-AR" smtClean="0"/>
              <a:pPr/>
              <a:t>25/4/2023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D5D-B228-487C-846F-85F9C19081B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8AC8-8ED4-47CD-86FB-FFAB25F2056F}" type="datetimeFigureOut">
              <a:rPr lang="es-AR" smtClean="0"/>
              <a:pPr/>
              <a:t>25/4/2023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D5D-B228-487C-846F-85F9C19081B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38AC8-8ED4-47CD-86FB-FFAB25F2056F}" type="datetimeFigureOut">
              <a:rPr lang="es-AR" smtClean="0"/>
              <a:pPr/>
              <a:t>25/4/2023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6FD5D-B228-487C-846F-85F9C19081B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38AC8-8ED4-47CD-86FB-FFAB25F2056F}" type="datetimeFigureOut">
              <a:rPr lang="es-AR" smtClean="0"/>
              <a:pPr/>
              <a:t>25/4/2023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6FD5D-B228-487C-846F-85F9C19081BA}" type="slidenum">
              <a:rPr lang="es-AR" smtClean="0"/>
              <a:pPr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785794"/>
            <a:ext cx="7772400" cy="1470025"/>
          </a:xfrm>
        </p:spPr>
        <p:txBody>
          <a:bodyPr/>
          <a:lstStyle/>
          <a:p>
            <a:r>
              <a:rPr lang="es-ES" b="1" dirty="0" smtClean="0"/>
              <a:t>Materia: Estimulación temprana</a:t>
            </a:r>
            <a:endParaRPr lang="es-AR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2500306"/>
            <a:ext cx="8072494" cy="3500462"/>
          </a:xfrm>
        </p:spPr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sz="3600" b="1" dirty="0" smtClean="0">
                <a:solidFill>
                  <a:schemeClr val="tx1"/>
                </a:solidFill>
              </a:rPr>
              <a:t>Desarrollo psicomotor. </a:t>
            </a:r>
          </a:p>
          <a:p>
            <a:r>
              <a:rPr lang="es-ES" sz="3600" b="1" dirty="0" smtClean="0">
                <a:solidFill>
                  <a:schemeClr val="tx1"/>
                </a:solidFill>
              </a:rPr>
              <a:t>Integración de la  información sensorial</a:t>
            </a:r>
          </a:p>
          <a:p>
            <a:endParaRPr lang="es-ES" sz="3600" b="1" dirty="0">
              <a:solidFill>
                <a:schemeClr val="tx1"/>
              </a:solidFill>
            </a:endParaRPr>
          </a:p>
          <a:p>
            <a:r>
              <a:rPr lang="es-ES" dirty="0" smtClean="0"/>
              <a:t>Docente: Lic. Florencia </a:t>
            </a:r>
            <a:r>
              <a:rPr lang="es-ES" dirty="0" err="1" smtClean="0"/>
              <a:t>Gelcich</a:t>
            </a:r>
            <a:endParaRPr lang="es-ES" dirty="0" smtClean="0"/>
          </a:p>
          <a:p>
            <a:endParaRPr lang="es-A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/>
          <a:lstStyle/>
          <a:p>
            <a:r>
              <a:rPr lang="es-AR" b="1" dirty="0" smtClean="0"/>
              <a:t>Gateo</a:t>
            </a:r>
            <a:r>
              <a:rPr lang="es-AR" dirty="0" smtClean="0"/>
              <a:t> 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500174"/>
            <a:ext cx="8229600" cy="4525963"/>
          </a:xfrm>
        </p:spPr>
        <p:txBody>
          <a:bodyPr/>
          <a:lstStyle/>
          <a:p>
            <a:r>
              <a:rPr lang="es-ES" dirty="0" smtClean="0"/>
              <a:t>Importancia en el desarrollo</a:t>
            </a:r>
          </a:p>
          <a:p>
            <a:r>
              <a:rPr lang="es-ES" dirty="0" smtClean="0"/>
              <a:t>Traspasos</a:t>
            </a:r>
          </a:p>
          <a:p>
            <a:r>
              <a:rPr lang="es-ES" dirty="0" smtClean="0"/>
              <a:t>Tipos</a:t>
            </a:r>
            <a:endParaRPr lang="es-AR" dirty="0"/>
          </a:p>
        </p:txBody>
      </p:sp>
      <p:pic>
        <p:nvPicPr>
          <p:cNvPr id="1026" name="Picture 2" descr="C:\Users\laspo\Documents\EStimulacion temprana\gateo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571480"/>
            <a:ext cx="3039215" cy="2276478"/>
          </a:xfrm>
          <a:prstGeom prst="rect">
            <a:avLst/>
          </a:prstGeom>
          <a:noFill/>
        </p:spPr>
      </p:pic>
      <p:pic>
        <p:nvPicPr>
          <p:cNvPr id="1027" name="Picture 3" descr="C:\Users\laspo\Documents\EStimulacion temprana\gateo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000372"/>
            <a:ext cx="3000396" cy="1935739"/>
          </a:xfrm>
          <a:prstGeom prst="rect">
            <a:avLst/>
          </a:prstGeom>
          <a:noFill/>
        </p:spPr>
      </p:pic>
      <p:pic>
        <p:nvPicPr>
          <p:cNvPr id="1028" name="Picture 4" descr="C:\Users\laspo\Documents\EStimulacion temprana\gate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500438"/>
            <a:ext cx="2857500" cy="1600200"/>
          </a:xfrm>
          <a:prstGeom prst="rect">
            <a:avLst/>
          </a:prstGeom>
          <a:noFill/>
        </p:spPr>
      </p:pic>
      <p:pic>
        <p:nvPicPr>
          <p:cNvPr id="1029" name="Picture 5" descr="C:\Users\laspo\Documents\EStimulacion temprana\gateo de sentado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48" y="5214950"/>
            <a:ext cx="8218510" cy="13573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142852"/>
            <a:ext cx="8229600" cy="1143000"/>
          </a:xfrm>
        </p:spPr>
        <p:txBody>
          <a:bodyPr/>
          <a:lstStyle/>
          <a:p>
            <a:r>
              <a:rPr lang="es-ES" b="1" dirty="0" smtClean="0"/>
              <a:t>Relación gateo con lectoescritura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757758"/>
          </a:xfrm>
        </p:spPr>
        <p:txBody>
          <a:bodyPr>
            <a:normAutofit fontScale="92500" lnSpcReduction="10000"/>
          </a:bodyPr>
          <a:lstStyle/>
          <a:p>
            <a:r>
              <a:rPr lang="es-ES" b="1" dirty="0" smtClean="0"/>
              <a:t>Visión</a:t>
            </a:r>
            <a:r>
              <a:rPr lang="es-ES" dirty="0" smtClean="0"/>
              <a:t>. Ajuste visual</a:t>
            </a:r>
          </a:p>
          <a:p>
            <a:r>
              <a:rPr lang="es-ES" b="1" dirty="0" smtClean="0"/>
              <a:t>Estimulo táctil en manos</a:t>
            </a:r>
            <a:r>
              <a:rPr lang="es-ES" dirty="0" smtClean="0"/>
              <a:t>: </a:t>
            </a:r>
          </a:p>
          <a:p>
            <a:pPr>
              <a:buNone/>
            </a:pPr>
            <a:r>
              <a:rPr lang="es-ES" dirty="0" smtClean="0"/>
              <a:t>Información sobre distintas texturas</a:t>
            </a:r>
          </a:p>
          <a:p>
            <a:r>
              <a:rPr lang="es-ES" b="1" dirty="0" smtClean="0"/>
              <a:t>Patrón cruzado </a:t>
            </a:r>
            <a:r>
              <a:rPr lang="es-ES" dirty="0" smtClean="0"/>
              <a:t>: Hemisferios cerebrales.  Movimientos simultáneos ,luego alternados.</a:t>
            </a:r>
          </a:p>
          <a:p>
            <a:r>
              <a:rPr lang="es-ES" b="1" dirty="0" smtClean="0"/>
              <a:t>Coordinación ojo-mano. </a:t>
            </a:r>
            <a:r>
              <a:rPr lang="es-ES" dirty="0" smtClean="0"/>
              <a:t>Distancia similar al del cuaderno</a:t>
            </a:r>
          </a:p>
          <a:p>
            <a:r>
              <a:rPr lang="es-ES" b="1" dirty="0" smtClean="0"/>
              <a:t>Estabilidad en hombros y, codo y manos</a:t>
            </a:r>
          </a:p>
          <a:p>
            <a:r>
              <a:rPr lang="es-ES" dirty="0" smtClean="0"/>
              <a:t>Desarrollo </a:t>
            </a:r>
            <a:r>
              <a:rPr lang="es-ES" b="1" dirty="0" smtClean="0"/>
              <a:t>de conciencia espacial</a:t>
            </a:r>
            <a:r>
              <a:rPr lang="es-ES" dirty="0" smtClean="0"/>
              <a:t>, relación de su cuerpo con el espacio, y tamaño.</a:t>
            </a:r>
            <a:endParaRPr lang="es-AR" dirty="0"/>
          </a:p>
        </p:txBody>
      </p:sp>
      <p:pic>
        <p:nvPicPr>
          <p:cNvPr id="3074" name="Picture 2" descr="C:\Users\laspo\Documents\EStimulacion temprana\estimulo gate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1142984"/>
            <a:ext cx="2609851" cy="19548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s-AR" b="1" dirty="0" smtClean="0"/>
              <a:t>Marcha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472518" cy="4840303"/>
          </a:xfrm>
        </p:spPr>
        <p:txBody>
          <a:bodyPr/>
          <a:lstStyle/>
          <a:p>
            <a:r>
              <a:rPr lang="es-ES" dirty="0" smtClean="0"/>
              <a:t>Proceso individual, único, implica pasar por instancias</a:t>
            </a:r>
          </a:p>
          <a:p>
            <a:r>
              <a:rPr lang="es-ES" dirty="0" smtClean="0"/>
              <a:t>Requisitos</a:t>
            </a:r>
            <a:endParaRPr lang="es-AR" dirty="0"/>
          </a:p>
        </p:txBody>
      </p:sp>
      <p:pic>
        <p:nvPicPr>
          <p:cNvPr id="2050" name="Picture 2" descr="C:\Users\laspo\Documents\EStimulacion temprana\parar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000240"/>
            <a:ext cx="4713767" cy="1804996"/>
          </a:xfrm>
          <a:prstGeom prst="rect">
            <a:avLst/>
          </a:prstGeom>
          <a:noFill/>
        </p:spPr>
      </p:pic>
      <p:pic>
        <p:nvPicPr>
          <p:cNvPr id="2051" name="Picture 3" descr="C:\Users\laspo\Documents\EStimulacion temprana\bebe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4286256"/>
            <a:ext cx="3071834" cy="2044166"/>
          </a:xfrm>
          <a:prstGeom prst="rect">
            <a:avLst/>
          </a:prstGeom>
          <a:noFill/>
        </p:spPr>
      </p:pic>
      <p:pic>
        <p:nvPicPr>
          <p:cNvPr id="2052" name="Picture 4" descr="C:\Users\laspo\Documents\EStimulacion temprana\bebe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43306" y="4357694"/>
            <a:ext cx="2952128" cy="1957389"/>
          </a:xfrm>
          <a:prstGeom prst="rect">
            <a:avLst/>
          </a:prstGeom>
          <a:noFill/>
        </p:spPr>
      </p:pic>
      <p:pic>
        <p:nvPicPr>
          <p:cNvPr id="2053" name="Picture 5" descr="C:\Users\laspo\Documents\EStimulacion temprana\bebe1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00892" y="4000504"/>
            <a:ext cx="1885951" cy="28340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Evolución de motricidad fina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s-ES" dirty="0" smtClean="0"/>
              <a:t>Disminución de sinergia </a:t>
            </a:r>
            <a:r>
              <a:rPr lang="es-ES" dirty="0" err="1" smtClean="0"/>
              <a:t>tonico-flexora</a:t>
            </a:r>
            <a:r>
              <a:rPr lang="es-ES" dirty="0" smtClean="0"/>
              <a:t> de la mano ( reflejo de prensión palmar)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Disminución de reacción tónico asimétrica ( reflejo RTCA)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Coordinación con la vista</a:t>
            </a:r>
          </a:p>
          <a:p>
            <a:pPr algn="ctr">
              <a:buNone/>
            </a:pPr>
            <a:endParaRPr lang="es-ES" sz="2400" b="1" dirty="0" smtClean="0">
              <a:solidFill>
                <a:srgbClr val="7030A0"/>
              </a:solidFill>
              <a:latin typeface="Arial Rounded MT Bold" pitchFamily="34" charset="0"/>
            </a:endParaRPr>
          </a:p>
          <a:p>
            <a:pPr algn="ctr">
              <a:buNone/>
            </a:pPr>
            <a:r>
              <a:rPr lang="es-ES" sz="2400" b="1" dirty="0" smtClean="0">
                <a:solidFill>
                  <a:srgbClr val="7030A0"/>
                </a:solidFill>
                <a:latin typeface="Arial Rounded MT Bold" pitchFamily="34" charset="0"/>
              </a:rPr>
              <a:t>MIRAR – BUSCAR – TOMAR - MANIPULAR</a:t>
            </a:r>
            <a:endParaRPr lang="es-AR" sz="2400" b="1" dirty="0">
              <a:solidFill>
                <a:srgbClr val="7030A0"/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 los 0 hasta los 5 meses. Los movimientos de los miembros </a:t>
            </a:r>
            <a:r>
              <a:rPr lang="es-ES" dirty="0" smtClean="0"/>
              <a:t>superiores </a:t>
            </a:r>
            <a:r>
              <a:rPr lang="es-ES" dirty="0" smtClean="0"/>
              <a:t>son: </a:t>
            </a:r>
            <a:endParaRPr lang="es-ES" dirty="0" smtClean="0"/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b="1" dirty="0" smtClean="0"/>
              <a:t>BILATERALES, BIMANUALES Y SIMETRICOS</a:t>
            </a:r>
          </a:p>
          <a:p>
            <a:pPr>
              <a:buNone/>
            </a:pPr>
            <a:endParaRPr lang="es-ES" b="1" dirty="0"/>
          </a:p>
          <a:p>
            <a:pPr>
              <a:buNone/>
            </a:pPr>
            <a:r>
              <a:rPr lang="es-ES" sz="2800" b="1" dirty="0" smtClean="0"/>
              <a:t>MOVIMIENTO DE BARRIDO Y PRENSION PALMAR</a:t>
            </a:r>
            <a:endParaRPr lang="es-AR" sz="2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76" cy="296842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42984"/>
            <a:ext cx="8115328" cy="4983179"/>
          </a:xfrm>
        </p:spPr>
        <p:txBody>
          <a:bodyPr/>
          <a:lstStyle/>
          <a:p>
            <a:pPr>
              <a:buNone/>
            </a:pPr>
            <a:r>
              <a:rPr lang="es-ES" b="1" dirty="0" smtClean="0">
                <a:solidFill>
                  <a:srgbClr val="7030A0"/>
                </a:solidFill>
                <a:latin typeface="Arial Rounded MT Bold" pitchFamily="34" charset="0"/>
              </a:rPr>
              <a:t>LATERALIDAD:</a:t>
            </a:r>
            <a:r>
              <a:rPr lang="es-ES" dirty="0" smtClean="0"/>
              <a:t> </a:t>
            </a:r>
            <a:r>
              <a:rPr lang="es-ES" dirty="0" smtClean="0"/>
              <a:t> ojo </a:t>
            </a:r>
            <a:r>
              <a:rPr lang="es-ES" dirty="0" smtClean="0"/>
              <a:t>– mano </a:t>
            </a:r>
            <a:r>
              <a:rPr lang="es-ES" dirty="0" smtClean="0"/>
              <a:t>–pie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Se observa una preferencia  las</a:t>
            </a:r>
            <a:r>
              <a:rPr lang="es-ES" dirty="0" smtClean="0"/>
              <a:t> 40 semanas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Se </a:t>
            </a:r>
            <a:r>
              <a:rPr lang="es-ES" dirty="0" smtClean="0"/>
              <a:t>afirma </a:t>
            </a:r>
            <a:r>
              <a:rPr lang="es-ES" dirty="0" smtClean="0"/>
              <a:t>a los 5 años.</a:t>
            </a:r>
          </a:p>
          <a:p>
            <a:pPr>
              <a:buNone/>
            </a:pPr>
            <a:endParaRPr lang="es-ES" dirty="0"/>
          </a:p>
          <a:p>
            <a:pPr>
              <a:buNone/>
            </a:pPr>
            <a:r>
              <a:rPr lang="es-ES" dirty="0" smtClean="0"/>
              <a:t>Prensión: </a:t>
            </a:r>
            <a:r>
              <a:rPr lang="es-ES" dirty="0" smtClean="0"/>
              <a:t>palmar 		prensiones finas</a:t>
            </a:r>
            <a:endParaRPr lang="es-AR" dirty="0"/>
          </a:p>
        </p:txBody>
      </p:sp>
      <p:sp>
        <p:nvSpPr>
          <p:cNvPr id="4" name="3 Flecha derecha"/>
          <p:cNvSpPr/>
          <p:nvPr/>
        </p:nvSpPr>
        <p:spPr>
          <a:xfrm>
            <a:off x="3714744" y="4857760"/>
            <a:ext cx="928694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857256"/>
          </a:xfrm>
        </p:spPr>
        <p:txBody>
          <a:bodyPr>
            <a:normAutofit/>
          </a:bodyPr>
          <a:lstStyle/>
          <a:p>
            <a:r>
              <a:rPr lang="es-AR" sz="3600" b="1" dirty="0" smtClean="0">
                <a:solidFill>
                  <a:srgbClr val="7030A0"/>
                </a:solidFill>
              </a:rPr>
              <a:t>PAUTAS DE DESARROLLO PSICOMOTOR</a:t>
            </a:r>
            <a:endParaRPr lang="es-AR" sz="3600" b="1" dirty="0">
              <a:solidFill>
                <a:srgbClr val="7030A0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429684" cy="55007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143140"/>
                <a:gridCol w="6286544"/>
              </a:tblGrid>
              <a:tr h="398609">
                <a:tc>
                  <a:txBody>
                    <a:bodyPr/>
                    <a:lstStyle/>
                    <a:p>
                      <a:r>
                        <a:rPr lang="es-AR" dirty="0" smtClean="0"/>
                        <a:t>EDAD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DESARROLLO</a:t>
                      </a:r>
                      <a:r>
                        <a:rPr lang="es-AR" baseline="0" dirty="0" smtClean="0"/>
                        <a:t> PSICOMOTOR</a:t>
                      </a:r>
                      <a:endParaRPr lang="es-AR" dirty="0"/>
                    </a:p>
                  </a:txBody>
                  <a:tcPr/>
                </a:tc>
              </a:tr>
              <a:tr h="398609">
                <a:tc>
                  <a:txBody>
                    <a:bodyPr/>
                    <a:lstStyle/>
                    <a:p>
                      <a:pPr algn="ctr"/>
                      <a:r>
                        <a:rPr lang="es-AR" dirty="0" smtClean="0"/>
                        <a:t> </a:t>
                      </a:r>
                      <a:r>
                        <a:rPr lang="es-AR" b="1" dirty="0" smtClean="0"/>
                        <a:t>1 – 2 MESES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Reflejos. </a:t>
                      </a:r>
                      <a:r>
                        <a:rPr lang="es-AR" dirty="0" err="1" smtClean="0"/>
                        <a:t>Ej</a:t>
                      </a:r>
                      <a:r>
                        <a:rPr lang="es-AR" dirty="0" smtClean="0"/>
                        <a:t>: Cierra su mano cuando se la toca</a:t>
                      </a:r>
                      <a:endParaRPr lang="es-AR" dirty="0"/>
                    </a:p>
                  </a:txBody>
                  <a:tcPr/>
                </a:tc>
              </a:tr>
              <a:tr h="688010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Movimientos generalizados del cuerpo: patalea</a:t>
                      </a:r>
                      <a:r>
                        <a:rPr lang="es-AR" baseline="0" dirty="0" smtClean="0"/>
                        <a:t> mueve ambos brazos</a:t>
                      </a:r>
                      <a:endParaRPr lang="es-AR" dirty="0"/>
                    </a:p>
                  </a:txBody>
                  <a:tcPr/>
                </a:tc>
              </a:tr>
              <a:tr h="398609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Mira objetos</a:t>
                      </a:r>
                      <a:r>
                        <a:rPr lang="es-AR" baseline="0" dirty="0" smtClean="0"/>
                        <a:t> cuando se le presentan en su línea media.</a:t>
                      </a:r>
                      <a:endParaRPr lang="es-AR" dirty="0"/>
                    </a:p>
                  </a:txBody>
                  <a:tcPr/>
                </a:tc>
              </a:tr>
              <a:tr h="398609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Se sobresalta ante sonidos fuertes y gesticula</a:t>
                      </a:r>
                      <a:endParaRPr lang="es-AR" dirty="0"/>
                    </a:p>
                  </a:txBody>
                  <a:tcPr/>
                </a:tc>
              </a:tr>
              <a:tr h="398609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Inicio</a:t>
                      </a:r>
                      <a:r>
                        <a:rPr lang="es-AR" baseline="0" dirty="0" smtClean="0"/>
                        <a:t> control cefálico</a:t>
                      </a:r>
                      <a:endParaRPr lang="es-AR" dirty="0"/>
                    </a:p>
                  </a:txBody>
                  <a:tcPr/>
                </a:tc>
              </a:tr>
              <a:tr h="398609"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3 – 4 MESES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Control</a:t>
                      </a:r>
                      <a:r>
                        <a:rPr lang="es-AR" baseline="0" dirty="0" smtClean="0"/>
                        <a:t> cefálico. En prono levanta  la cabeza</a:t>
                      </a:r>
                      <a:endParaRPr lang="es-AR" dirty="0"/>
                    </a:p>
                  </a:txBody>
                  <a:tcPr/>
                </a:tc>
              </a:tr>
              <a:tr h="646431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Lleva las manos a línea  media.</a:t>
                      </a:r>
                    </a:p>
                    <a:p>
                      <a:r>
                        <a:rPr lang="es-AR" dirty="0" smtClean="0"/>
                        <a:t>Manos</a:t>
                      </a:r>
                      <a:r>
                        <a:rPr lang="es-AR" baseline="0" dirty="0" smtClean="0"/>
                        <a:t> abiertas, inicio de toma intencional. Mano a la boca</a:t>
                      </a:r>
                      <a:endParaRPr lang="es-AR" dirty="0"/>
                    </a:p>
                  </a:txBody>
                  <a:tcPr/>
                </a:tc>
              </a:tr>
              <a:tr h="398609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Sigue objetos con la mirada y movimiento de cabeza</a:t>
                      </a:r>
                      <a:endParaRPr lang="es-AR" dirty="0"/>
                    </a:p>
                  </a:txBody>
                  <a:tcPr/>
                </a:tc>
              </a:tr>
              <a:tr h="688010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Responde con movimiento de</a:t>
                      </a:r>
                      <a:r>
                        <a:rPr lang="es-AR" baseline="0" dirty="0" smtClean="0"/>
                        <a:t> su cuerpo, gestos y sonidos ante estímulos .</a:t>
                      </a:r>
                      <a:endParaRPr lang="es-AR" dirty="0"/>
                    </a:p>
                  </a:txBody>
                  <a:tcPr/>
                </a:tc>
              </a:tr>
              <a:tr h="688010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Responde a caricias y puede expresar disgusto o incomodidad.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endParaRPr lang="es-AR" b="1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endParaRPr lang="es-AR" dirty="0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357158" y="285732"/>
          <a:ext cx="8572560" cy="587002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85950"/>
                <a:gridCol w="6786610"/>
              </a:tblGrid>
              <a:tr h="462019">
                <a:tc>
                  <a:txBody>
                    <a:bodyPr/>
                    <a:lstStyle/>
                    <a:p>
                      <a:r>
                        <a:rPr lang="es-AR" dirty="0" smtClean="0"/>
                        <a:t>EDAD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DESARROLLO</a:t>
                      </a:r>
                      <a:r>
                        <a:rPr lang="es-AR" baseline="0" dirty="0" smtClean="0"/>
                        <a:t> PSICOMOTOR</a:t>
                      </a:r>
                      <a:endParaRPr lang="es-AR" dirty="0"/>
                    </a:p>
                  </a:txBody>
                  <a:tcPr/>
                </a:tc>
              </a:tr>
              <a:tr h="462019"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5 – 7 meses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Se</a:t>
                      </a:r>
                      <a:r>
                        <a:rPr lang="es-AR" baseline="0" dirty="0" smtClean="0"/>
                        <a:t> sienta: Con apoyo, posición trípode, sin apoyo</a:t>
                      </a:r>
                      <a:endParaRPr lang="es-AR" dirty="0"/>
                    </a:p>
                  </a:txBody>
                  <a:tcPr/>
                </a:tc>
              </a:tr>
              <a:tr h="797457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Toma y suelta objetos con prensión</a:t>
                      </a:r>
                      <a:r>
                        <a:rPr lang="es-AR" baseline="0" dirty="0" smtClean="0"/>
                        <a:t> palmar. </a:t>
                      </a:r>
                    </a:p>
                    <a:p>
                      <a:r>
                        <a:rPr lang="es-AR" baseline="0" dirty="0" smtClean="0"/>
                        <a:t>Mayor coordinación ojo-mano. </a:t>
                      </a:r>
                    </a:p>
                    <a:p>
                      <a:r>
                        <a:rPr lang="es-AR" baseline="0" dirty="0" smtClean="0"/>
                        <a:t>Movimiento de todo el miembro superior en la toma.</a:t>
                      </a:r>
                      <a:endParaRPr lang="es-AR" dirty="0"/>
                    </a:p>
                  </a:txBody>
                  <a:tcPr/>
                </a:tc>
              </a:tr>
              <a:tr h="462019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Sostiene</a:t>
                      </a:r>
                      <a:r>
                        <a:rPr lang="es-AR" baseline="0" dirty="0" smtClean="0"/>
                        <a:t> objetos con ambas manos. Los lleva a la boca.</a:t>
                      </a:r>
                      <a:endParaRPr lang="es-AR" dirty="0"/>
                    </a:p>
                  </a:txBody>
                  <a:tcPr/>
                </a:tc>
              </a:tr>
              <a:tr h="462019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Usa un objeto para alcanzar otro.</a:t>
                      </a:r>
                      <a:endParaRPr lang="es-AR" dirty="0"/>
                    </a:p>
                  </a:txBody>
                  <a:tcPr/>
                </a:tc>
              </a:tr>
              <a:tr h="462019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err="1" smtClean="0"/>
                        <a:t>Rolido</a:t>
                      </a:r>
                      <a:endParaRPr lang="es-AR" dirty="0"/>
                    </a:p>
                  </a:txBody>
                  <a:tcPr/>
                </a:tc>
              </a:tr>
              <a:tr h="7974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b="1" dirty="0" smtClean="0"/>
                        <a:t>8 – 10 meses</a:t>
                      </a:r>
                    </a:p>
                    <a:p>
                      <a:pPr algn="ctr"/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Repta</a:t>
                      </a:r>
                      <a:r>
                        <a:rPr lang="es-AR" baseline="0" dirty="0" smtClean="0"/>
                        <a:t> -  gateo.</a:t>
                      </a:r>
                      <a:endParaRPr lang="es-AR" dirty="0"/>
                    </a:p>
                  </a:txBody>
                  <a:tcPr/>
                </a:tc>
              </a:tr>
              <a:tr h="462019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Se</a:t>
                      </a:r>
                      <a:r>
                        <a:rPr lang="es-AR" baseline="0" dirty="0" smtClean="0"/>
                        <a:t> para con apoyo</a:t>
                      </a:r>
                      <a:endParaRPr lang="es-AR" dirty="0"/>
                    </a:p>
                  </a:txBody>
                  <a:tcPr/>
                </a:tc>
              </a:tr>
              <a:tr h="462019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Puede</a:t>
                      </a:r>
                      <a:r>
                        <a:rPr lang="es-AR" baseline="0" dirty="0" smtClean="0"/>
                        <a:t> tener un objeto en cada mano</a:t>
                      </a:r>
                      <a:endParaRPr lang="es-AR" dirty="0"/>
                    </a:p>
                  </a:txBody>
                  <a:tcPr/>
                </a:tc>
              </a:tr>
              <a:tr h="462019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Agarre</a:t>
                      </a:r>
                      <a:r>
                        <a:rPr lang="es-ES" baseline="0" dirty="0" smtClean="0"/>
                        <a:t> de objetos con toda la palma. Pasa de una mano a otra</a:t>
                      </a:r>
                      <a:endParaRPr lang="es-AR" dirty="0"/>
                    </a:p>
                  </a:txBody>
                  <a:tcPr/>
                </a:tc>
              </a:tr>
              <a:tr h="462019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endParaRPr lang="es-AR" b="1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pPr fontAlgn="t"/>
            <a:endParaRPr lang="es-AR" dirty="0"/>
          </a:p>
          <a:p>
            <a:endParaRPr lang="es-AR" dirty="0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428596" y="285732"/>
          <a:ext cx="8286808" cy="613538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35507"/>
                <a:gridCol w="6351301"/>
              </a:tblGrid>
              <a:tr h="471953">
                <a:tc>
                  <a:txBody>
                    <a:bodyPr/>
                    <a:lstStyle/>
                    <a:p>
                      <a:r>
                        <a:rPr lang="es-AR" dirty="0" smtClean="0"/>
                        <a:t>EDAD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DESARROLLO</a:t>
                      </a:r>
                      <a:r>
                        <a:rPr lang="es-AR" baseline="0" dirty="0" smtClean="0"/>
                        <a:t> PSICOMOTOR</a:t>
                      </a:r>
                      <a:endParaRPr lang="es-AR" dirty="0"/>
                    </a:p>
                  </a:txBody>
                  <a:tcPr/>
                </a:tc>
              </a:tr>
              <a:tr h="471953"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10 – 15</a:t>
                      </a:r>
                      <a:r>
                        <a:rPr lang="es-AR" b="1" baseline="0" dirty="0" smtClean="0"/>
                        <a:t> meses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Marcha</a:t>
                      </a:r>
                      <a:endParaRPr lang="es-AR" dirty="0"/>
                    </a:p>
                  </a:txBody>
                  <a:tcPr/>
                </a:tc>
              </a:tr>
              <a:tr h="471953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Traspasos:</a:t>
                      </a:r>
                      <a:r>
                        <a:rPr lang="es-AR" baseline="0" dirty="0" smtClean="0"/>
                        <a:t> sentado – parado . Prono- sentado</a:t>
                      </a:r>
                      <a:endParaRPr lang="es-AR" dirty="0"/>
                    </a:p>
                  </a:txBody>
                  <a:tcPr/>
                </a:tc>
              </a:tr>
              <a:tr h="471953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Manipula</a:t>
                      </a:r>
                      <a:r>
                        <a:rPr lang="es-AR" baseline="0" dirty="0" smtClean="0"/>
                        <a:t> objetos chicos. U</a:t>
                      </a:r>
                      <a:r>
                        <a:rPr lang="es-AR" dirty="0" smtClean="0"/>
                        <a:t>so de cuchara </a:t>
                      </a:r>
                      <a:endParaRPr lang="es-AR" dirty="0"/>
                    </a:p>
                  </a:txBody>
                  <a:tcPr/>
                </a:tc>
              </a:tr>
              <a:tr h="471953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Señala. Explora con dedo incide</a:t>
                      </a:r>
                      <a:endParaRPr lang="es-AR" dirty="0"/>
                    </a:p>
                  </a:txBody>
                  <a:tcPr/>
                </a:tc>
              </a:tr>
              <a:tr h="471953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Prensión: pinza superior. </a:t>
                      </a:r>
                      <a:endParaRPr lang="es-AR" dirty="0"/>
                    </a:p>
                  </a:txBody>
                  <a:tcPr/>
                </a:tc>
              </a:tr>
              <a:tr h="471953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Liberación precisa de objetos</a:t>
                      </a:r>
                      <a:endParaRPr lang="es-AR" dirty="0"/>
                    </a:p>
                  </a:txBody>
                  <a:tcPr/>
                </a:tc>
              </a:tr>
              <a:tr h="471953"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15 – 20 meses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Sube y baja desniveles . Salta con ambos pies</a:t>
                      </a:r>
                      <a:endParaRPr lang="es-AR" dirty="0"/>
                    </a:p>
                  </a:txBody>
                  <a:tcPr/>
                </a:tc>
              </a:tr>
              <a:tr h="471953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De parado puede juntar objetos del suelo</a:t>
                      </a:r>
                      <a:r>
                        <a:rPr lang="es-AR" baseline="0" dirty="0" smtClean="0"/>
                        <a:t> sin caerse</a:t>
                      </a:r>
                      <a:endParaRPr lang="es-AR" dirty="0"/>
                    </a:p>
                  </a:txBody>
                  <a:tcPr/>
                </a:tc>
              </a:tr>
              <a:tr h="471953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Empuja, arrastra, tira. Pone</a:t>
                      </a:r>
                      <a:r>
                        <a:rPr lang="es-AR" baseline="0" dirty="0" smtClean="0"/>
                        <a:t> y saca</a:t>
                      </a:r>
                      <a:endParaRPr lang="es-AR" dirty="0"/>
                    </a:p>
                  </a:txBody>
                  <a:tcPr/>
                </a:tc>
              </a:tr>
              <a:tr h="471953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Patea pelota,</a:t>
                      </a:r>
                      <a:r>
                        <a:rPr lang="es-AR" baseline="0" dirty="0" smtClean="0"/>
                        <a:t> tira con ambas manos</a:t>
                      </a:r>
                      <a:endParaRPr lang="es-AR" dirty="0"/>
                    </a:p>
                  </a:txBody>
                  <a:tcPr/>
                </a:tc>
              </a:tr>
              <a:tr h="471953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Garabatea.</a:t>
                      </a:r>
                      <a:endParaRPr lang="es-AR" dirty="0"/>
                    </a:p>
                  </a:txBody>
                  <a:tcPr/>
                </a:tc>
              </a:tr>
              <a:tr h="471953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Pasa paginas de un libro, abre frascos,</a:t>
                      </a:r>
                      <a:r>
                        <a:rPr lang="es-AR" baseline="0" dirty="0" smtClean="0"/>
                        <a:t> arma torres.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  <p:graphicFrame>
        <p:nvGraphicFramePr>
          <p:cNvPr id="4" name="3 Marcador de contenido"/>
          <p:cNvGraphicFramePr>
            <a:graphicFrameLocks/>
          </p:cNvGraphicFramePr>
          <p:nvPr/>
        </p:nvGraphicFramePr>
        <p:xfrm>
          <a:off x="428596" y="357170"/>
          <a:ext cx="8715404" cy="61436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85950"/>
                <a:gridCol w="6929454"/>
              </a:tblGrid>
              <a:tr h="438833">
                <a:tc>
                  <a:txBody>
                    <a:bodyPr/>
                    <a:lstStyle/>
                    <a:p>
                      <a:r>
                        <a:rPr lang="es-AR" dirty="0" smtClean="0"/>
                        <a:t>EDAD</a:t>
                      </a:r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DESARROLLO</a:t>
                      </a:r>
                      <a:r>
                        <a:rPr lang="es-AR" baseline="0" dirty="0" smtClean="0"/>
                        <a:t> PSICOMOTOR</a:t>
                      </a:r>
                      <a:endParaRPr lang="es-AR" dirty="0"/>
                    </a:p>
                  </a:txBody>
                  <a:tcPr/>
                </a:tc>
              </a:tr>
              <a:tr h="438833">
                <a:tc>
                  <a:txBody>
                    <a:bodyPr/>
                    <a:lstStyle/>
                    <a:p>
                      <a:pPr algn="ctr"/>
                      <a:r>
                        <a:rPr lang="es-AR" b="1" baseline="0" dirty="0" smtClean="0"/>
                        <a:t>20 - 24 meses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Sube  y baja escaleras con sostén</a:t>
                      </a:r>
                      <a:endParaRPr lang="es-AR" dirty="0"/>
                    </a:p>
                  </a:txBody>
                  <a:tcPr/>
                </a:tc>
              </a:tr>
              <a:tr h="438833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Corre</a:t>
                      </a:r>
                      <a:r>
                        <a:rPr lang="es-AR" baseline="0" dirty="0" smtClean="0"/>
                        <a:t> con dirección. </a:t>
                      </a:r>
                      <a:r>
                        <a:rPr lang="es-AR" dirty="0" smtClean="0"/>
                        <a:t>Patea y atrapa pelota.</a:t>
                      </a:r>
                      <a:endParaRPr lang="es-AR" dirty="0"/>
                    </a:p>
                  </a:txBody>
                  <a:tcPr/>
                </a:tc>
              </a:tr>
              <a:tr h="438833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Uso de cuchara </a:t>
                      </a:r>
                      <a:endParaRPr lang="es-AR" dirty="0"/>
                    </a:p>
                  </a:txBody>
                  <a:tcPr/>
                </a:tc>
              </a:tr>
              <a:tr h="438833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Garabatea con mayor control</a:t>
                      </a:r>
                      <a:endParaRPr lang="es-AR" dirty="0"/>
                    </a:p>
                  </a:txBody>
                  <a:tcPr/>
                </a:tc>
              </a:tr>
              <a:tr h="438833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Apila cubos</a:t>
                      </a:r>
                      <a:endParaRPr lang="es-AR" dirty="0"/>
                    </a:p>
                  </a:txBody>
                  <a:tcPr/>
                </a:tc>
              </a:tr>
              <a:tr h="438833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Preferencia de una mano sobre la otra.</a:t>
                      </a:r>
                      <a:endParaRPr lang="es-AR" dirty="0"/>
                    </a:p>
                  </a:txBody>
                  <a:tcPr/>
                </a:tc>
              </a:tr>
              <a:tr h="438833">
                <a:tc>
                  <a:txBody>
                    <a:bodyPr/>
                    <a:lstStyle/>
                    <a:p>
                      <a:pPr algn="ctr"/>
                      <a:r>
                        <a:rPr lang="es-AR" b="1" dirty="0" smtClean="0"/>
                        <a:t>24</a:t>
                      </a:r>
                      <a:r>
                        <a:rPr lang="es-AR" b="1" baseline="0" dirty="0" smtClean="0"/>
                        <a:t> – 36 </a:t>
                      </a:r>
                      <a:r>
                        <a:rPr lang="es-AR" b="1" dirty="0" smtClean="0"/>
                        <a:t>meses</a:t>
                      </a:r>
                      <a:endParaRPr lang="es-A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Sube y baja escaleras sin ayuda. Corre</a:t>
                      </a:r>
                      <a:r>
                        <a:rPr lang="es-AR" baseline="0" dirty="0" smtClean="0"/>
                        <a:t>, esquiva obstáculos.</a:t>
                      </a:r>
                      <a:endParaRPr lang="es-AR" dirty="0"/>
                    </a:p>
                  </a:txBody>
                  <a:tcPr/>
                </a:tc>
              </a:tr>
              <a:tr h="438833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Salta, se  para en un pie,</a:t>
                      </a:r>
                      <a:r>
                        <a:rPr lang="es-AR" baseline="0" dirty="0" smtClean="0"/>
                        <a:t> pedalea en triciclo.</a:t>
                      </a:r>
                      <a:endParaRPr lang="es-AR" dirty="0"/>
                    </a:p>
                  </a:txBody>
                  <a:tcPr/>
                </a:tc>
              </a:tr>
              <a:tr h="438833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Trazos</a:t>
                      </a:r>
                      <a:r>
                        <a:rPr lang="es-AR" baseline="0" dirty="0" smtClean="0"/>
                        <a:t> mas definidos . Arma torres de 6 cubos. </a:t>
                      </a:r>
                      <a:endParaRPr lang="es-AR" dirty="0"/>
                    </a:p>
                  </a:txBody>
                  <a:tcPr/>
                </a:tc>
              </a:tr>
              <a:tr h="438833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Movimientos alternados.</a:t>
                      </a:r>
                      <a:endParaRPr lang="es-AR" dirty="0"/>
                    </a:p>
                  </a:txBody>
                  <a:tcPr/>
                </a:tc>
              </a:tr>
              <a:tr h="438833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err="1" smtClean="0"/>
                        <a:t>Pre</a:t>
                      </a:r>
                      <a:r>
                        <a:rPr lang="es-AR" i="1" dirty="0" err="1" smtClean="0"/>
                        <a:t>nsion</a:t>
                      </a:r>
                      <a:r>
                        <a:rPr lang="es-AR" i="1" dirty="0" smtClean="0"/>
                        <a:t>  fina.</a:t>
                      </a:r>
                      <a:r>
                        <a:rPr lang="es-AR" i="1" baseline="0" dirty="0" smtClean="0"/>
                        <a:t> </a:t>
                      </a:r>
                      <a:r>
                        <a:rPr lang="es-AR" i="1" dirty="0" smtClean="0"/>
                        <a:t>movimientos con mas precisión. </a:t>
                      </a:r>
                      <a:endParaRPr lang="es-AR" i="1" dirty="0"/>
                    </a:p>
                  </a:txBody>
                  <a:tcPr/>
                </a:tc>
              </a:tr>
              <a:tr h="438833">
                <a:tc>
                  <a:txBody>
                    <a:bodyPr/>
                    <a:lstStyle/>
                    <a:p>
                      <a:endParaRPr lang="es-A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AR" dirty="0" smtClean="0"/>
                        <a:t>Se puede vestir y desvestir</a:t>
                      </a:r>
                      <a:r>
                        <a:rPr lang="es-AR" baseline="0" dirty="0" smtClean="0"/>
                        <a:t> muñecos.</a:t>
                      </a:r>
                      <a:endParaRPr lang="es-AR" dirty="0"/>
                    </a:p>
                  </a:txBody>
                  <a:tcPr/>
                </a:tc>
              </a:tr>
              <a:tr h="438833">
                <a:tc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Inicio en uso de tijeras.</a:t>
                      </a:r>
                      <a:endParaRPr lang="es-A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/>
          <a:lstStyle/>
          <a:p>
            <a:r>
              <a:rPr lang="es-ES" b="1" dirty="0" smtClean="0">
                <a:solidFill>
                  <a:srgbClr val="7030A0"/>
                </a:solidFill>
                <a:latin typeface="Bahnschrift SemiBold Condensed" pitchFamily="34" charset="0"/>
              </a:rPr>
              <a:t>Desarrollo infantil</a:t>
            </a:r>
            <a:endParaRPr lang="es-AR" b="1" dirty="0">
              <a:solidFill>
                <a:srgbClr val="7030A0"/>
              </a:solidFill>
              <a:latin typeface="Bahnschrift SemiBold Condensed" pitchFamily="34" charset="0"/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643998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A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solidFill>
                  <a:srgbClr val="7030A0"/>
                </a:solidFill>
                <a:latin typeface="Arial Rounded MT Bold" pitchFamily="34" charset="0"/>
              </a:rPr>
              <a:t>DESARROLLO</a:t>
            </a:r>
            <a:r>
              <a:rPr lang="es-ES" dirty="0" smtClean="0"/>
              <a:t>. </a:t>
            </a:r>
            <a:r>
              <a:rPr lang="es-ES" sz="3600" dirty="0" err="1" smtClean="0"/>
              <a:t>Wallon</a:t>
            </a:r>
            <a:endParaRPr lang="es-AR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1600200"/>
            <a:ext cx="8643998" cy="4525963"/>
          </a:xfrm>
        </p:spPr>
        <p:txBody>
          <a:bodyPr/>
          <a:lstStyle/>
          <a:p>
            <a:r>
              <a:rPr lang="es-ES" dirty="0" smtClean="0"/>
              <a:t>Proceso de </a:t>
            </a:r>
            <a:r>
              <a:rPr lang="es-ES" b="1" dirty="0" smtClean="0"/>
              <a:t>transformación</a:t>
            </a:r>
            <a:r>
              <a:rPr lang="es-ES" dirty="0" smtClean="0"/>
              <a:t> que se operan en el sujeto para la satisfacción progresiva de sus necesidades, y se concreta a través de un intercambio múltiple con el medio.</a:t>
            </a:r>
          </a:p>
          <a:p>
            <a:pPr>
              <a:buNone/>
            </a:pPr>
            <a:endParaRPr lang="es-ES" dirty="0" smtClean="0"/>
          </a:p>
          <a:p>
            <a:pPr>
              <a:buNone/>
            </a:pPr>
            <a:r>
              <a:rPr lang="es-ES" dirty="0" smtClean="0"/>
              <a:t>M físico y humano 	  Medio natural del hombre</a:t>
            </a:r>
            <a:endParaRPr lang="es-AR" dirty="0"/>
          </a:p>
        </p:txBody>
      </p:sp>
      <p:sp>
        <p:nvSpPr>
          <p:cNvPr id="4" name="3 Flecha derecha"/>
          <p:cNvSpPr/>
          <p:nvPr/>
        </p:nvSpPr>
        <p:spPr>
          <a:xfrm>
            <a:off x="3428992" y="4429132"/>
            <a:ext cx="714380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 smtClean="0">
                <a:solidFill>
                  <a:srgbClr val="7030A0"/>
                </a:solidFill>
              </a:rPr>
              <a:t>Desarrollo infantil. </a:t>
            </a:r>
            <a:r>
              <a:rPr lang="es-ES" sz="4000" b="1" dirty="0" err="1" smtClean="0">
                <a:solidFill>
                  <a:srgbClr val="7030A0"/>
                </a:solidFill>
              </a:rPr>
              <a:t>Winnicott</a:t>
            </a:r>
            <a:endParaRPr lang="es-AR" sz="4000" b="1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Es el producto de la herencia, de un proceso de maduración y de acumulación de experiencias de vida.</a:t>
            </a:r>
          </a:p>
          <a:p>
            <a:pPr>
              <a:buNone/>
            </a:pPr>
            <a:r>
              <a:rPr lang="es-ES" dirty="0" smtClean="0"/>
              <a:t> </a:t>
            </a:r>
          </a:p>
          <a:p>
            <a:r>
              <a:rPr lang="es-ES" dirty="0"/>
              <a:t>P</a:t>
            </a:r>
            <a:r>
              <a:rPr lang="es-ES" dirty="0" smtClean="0"/>
              <a:t>ero no tiene lugar o se vera alterado, a menos que se cuente con un </a:t>
            </a:r>
            <a:r>
              <a:rPr lang="es-ES" b="1" dirty="0" smtClean="0"/>
              <a:t>medio favorable</a:t>
            </a:r>
            <a:endParaRPr lang="es-A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DESARROLLO MOTRIZ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125923"/>
          </a:xfrm>
        </p:spPr>
        <p:txBody>
          <a:bodyPr/>
          <a:lstStyle/>
          <a:p>
            <a:r>
              <a:rPr lang="es-ES" b="1" dirty="0" smtClean="0"/>
              <a:t>MOTRIDAD GRUESA</a:t>
            </a:r>
          </a:p>
          <a:p>
            <a:endParaRPr lang="es-ES" dirty="0" smtClean="0"/>
          </a:p>
          <a:p>
            <a:r>
              <a:rPr lang="es-ES" b="1" dirty="0" smtClean="0"/>
              <a:t>MOTRICIDAD FINA</a:t>
            </a:r>
            <a:endParaRPr lang="es-AR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Evolución de la motricidad gruesa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/>
          <a:lstStyle/>
          <a:p>
            <a:r>
              <a:rPr lang="es-ES" dirty="0" smtClean="0"/>
              <a:t>Global a individual (actos generales a precisos)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err="1" smtClean="0"/>
              <a:t>Cefalo</a:t>
            </a:r>
            <a:r>
              <a:rPr lang="es-ES" dirty="0" smtClean="0"/>
              <a:t>-caudal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Próximo distal</a:t>
            </a:r>
            <a:endParaRPr lang="es-A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/>
          </a:bodyPr>
          <a:lstStyle/>
          <a:p>
            <a:r>
              <a:rPr lang="es-ES" sz="4000" b="1" dirty="0" smtClean="0"/>
              <a:t>Evolución de la motricidad gruesa </a:t>
            </a:r>
            <a:endParaRPr lang="es-AR" sz="40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s-ES" dirty="0" smtClean="0"/>
              <a:t>Evolución </a:t>
            </a:r>
            <a:r>
              <a:rPr lang="es-ES" dirty="0" smtClean="0"/>
              <a:t>del tono </a:t>
            </a:r>
            <a:r>
              <a:rPr lang="es-ES" dirty="0" smtClean="0"/>
              <a:t>muscular: </a:t>
            </a:r>
            <a:r>
              <a:rPr lang="es-ES" dirty="0" smtClean="0"/>
              <a:t>disminuye el tono flexor de las extremidades y </a:t>
            </a:r>
            <a:r>
              <a:rPr lang="es-ES" dirty="0" smtClean="0"/>
              <a:t>aumenta </a:t>
            </a:r>
            <a:r>
              <a:rPr lang="es-ES" dirty="0" smtClean="0"/>
              <a:t>el tono muscular del tronco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Disolución </a:t>
            </a:r>
            <a:r>
              <a:rPr lang="es-ES" dirty="0" smtClean="0"/>
              <a:t>de respuestas arcaicas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Integración </a:t>
            </a:r>
            <a:r>
              <a:rPr lang="es-ES" dirty="0" smtClean="0"/>
              <a:t>de reflejos</a:t>
            </a:r>
          </a:p>
          <a:p>
            <a:pPr>
              <a:buFont typeface="Wingdings" pitchFamily="2" charset="2"/>
              <a:buChar char="ü"/>
            </a:pPr>
            <a:r>
              <a:rPr lang="es-ES" dirty="0" smtClean="0"/>
              <a:t>Desarrollo </a:t>
            </a:r>
            <a:r>
              <a:rPr lang="es-ES" dirty="0" smtClean="0"/>
              <a:t>de </a:t>
            </a:r>
            <a:r>
              <a:rPr lang="es-ES" dirty="0" smtClean="0"/>
              <a:t>reacciones </a:t>
            </a:r>
            <a:r>
              <a:rPr lang="es-ES" dirty="0" smtClean="0"/>
              <a:t>de equilibrio, cambios </a:t>
            </a:r>
            <a:r>
              <a:rPr lang="es-ES" dirty="0" smtClean="0"/>
              <a:t>automáticos </a:t>
            </a:r>
            <a:r>
              <a:rPr lang="es-ES" dirty="0" smtClean="0"/>
              <a:t>en el tronco y </a:t>
            </a:r>
            <a:r>
              <a:rPr lang="es-ES" dirty="0" smtClean="0"/>
              <a:t>extremidades </a:t>
            </a:r>
            <a:r>
              <a:rPr lang="es-ES" dirty="0" smtClean="0"/>
              <a:t>.</a:t>
            </a:r>
            <a:endParaRPr lang="es-A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43890" cy="439718"/>
          </a:xfrm>
        </p:spPr>
        <p:txBody>
          <a:bodyPr>
            <a:normAutofit fontScale="90000"/>
          </a:bodyPr>
          <a:lstStyle/>
          <a:p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57232"/>
            <a:ext cx="8401080" cy="5268931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s-ES" dirty="0" smtClean="0"/>
              <a:t>1 -2 m. No hay control cefálico. Sigue objetos con la mirada hasta la línea media.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3-4 m: Cabeza en línea media. En prono levanta la cabeza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5 - 6 m: Rola, mira objeto cuando se cae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7 – 8 m: Se sienta.</a:t>
            </a:r>
          </a:p>
          <a:p>
            <a:pPr>
              <a:lnSpc>
                <a:spcPct val="150000"/>
              </a:lnSpc>
            </a:pPr>
            <a:r>
              <a:rPr lang="es-ES" dirty="0" smtClean="0"/>
              <a:t>8 – 10 m: Gateo y marcha</a:t>
            </a:r>
            <a:endParaRPr lang="es-A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143000"/>
          </a:xfrm>
        </p:spPr>
        <p:txBody>
          <a:bodyPr/>
          <a:lstStyle/>
          <a:p>
            <a:r>
              <a:rPr lang="es-AR" b="1" dirty="0" smtClean="0"/>
              <a:t>Posición sedente</a:t>
            </a:r>
            <a:endParaRPr lang="es-AR" b="1" dirty="0"/>
          </a:p>
        </p:txBody>
      </p:sp>
      <p:pic>
        <p:nvPicPr>
          <p:cNvPr id="1026" name="Picture 2" descr="C:\Users\laspo\Documents\EStimulacion temprana\bebe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71546"/>
            <a:ext cx="3429024" cy="2909049"/>
          </a:xfrm>
          <a:prstGeom prst="rect">
            <a:avLst/>
          </a:prstGeom>
          <a:noFill/>
        </p:spPr>
      </p:pic>
      <p:pic>
        <p:nvPicPr>
          <p:cNvPr id="1027" name="Picture 3" descr="C:\Users\laspo\Documents\EStimulacion temprana\bebe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1357298"/>
            <a:ext cx="3542622" cy="2357454"/>
          </a:xfrm>
          <a:prstGeom prst="rect">
            <a:avLst/>
          </a:prstGeom>
          <a:noFill/>
        </p:spPr>
      </p:pic>
      <p:pic>
        <p:nvPicPr>
          <p:cNvPr id="1028" name="Picture 4" descr="C:\Users\laspo\Documents\EStimulacion temprana\coordinac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4071942"/>
            <a:ext cx="4214810" cy="25288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801</Words>
  <Application>Microsoft Office PowerPoint</Application>
  <PresentationFormat>Presentación en pantalla (4:3)</PresentationFormat>
  <Paragraphs>164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Materia: Estimulación temprana</vt:lpstr>
      <vt:lpstr>Desarrollo infantil</vt:lpstr>
      <vt:lpstr>DESARROLLO. Wallon</vt:lpstr>
      <vt:lpstr>Desarrollo infantil. Winnicott</vt:lpstr>
      <vt:lpstr>DESARROLLO MOTRIZ</vt:lpstr>
      <vt:lpstr>Evolución de la motricidad gruesa</vt:lpstr>
      <vt:lpstr>Evolución de la motricidad gruesa </vt:lpstr>
      <vt:lpstr>Diapositiva 8</vt:lpstr>
      <vt:lpstr>Posición sedente</vt:lpstr>
      <vt:lpstr>Gateo </vt:lpstr>
      <vt:lpstr>Relación gateo con lectoescritura</vt:lpstr>
      <vt:lpstr>Marcha</vt:lpstr>
      <vt:lpstr>Evolución de motricidad fina</vt:lpstr>
      <vt:lpstr>Diapositiva 14</vt:lpstr>
      <vt:lpstr>Diapositiva 15</vt:lpstr>
      <vt:lpstr>PAUTAS DE DESARROLLO PSICOMOTOR</vt:lpstr>
      <vt:lpstr>Diapositiva 17</vt:lpstr>
      <vt:lpstr>Diapositiva 18</vt:lpstr>
      <vt:lpstr>Diapositiva 19</vt:lpstr>
      <vt:lpstr>Diapositiva 20</vt:lpstr>
    </vt:vector>
  </TitlesOfParts>
  <Company>EXO S.A.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Materia: Estimulación temprana</dc:title>
  <dc:creator>laspower@outlook.com</dc:creator>
  <cp:lastModifiedBy>laspower@outlook.com</cp:lastModifiedBy>
  <cp:revision>9</cp:revision>
  <dcterms:created xsi:type="dcterms:W3CDTF">2023-04-24T11:54:35Z</dcterms:created>
  <dcterms:modified xsi:type="dcterms:W3CDTF">2023-04-25T11:22:56Z</dcterms:modified>
</cp:coreProperties>
</file>