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74" r:id="rId4"/>
    <p:sldId id="276" r:id="rId5"/>
    <p:sldId id="275" r:id="rId6"/>
    <p:sldId id="260" r:id="rId7"/>
    <p:sldId id="261" r:id="rId8"/>
    <p:sldId id="262" r:id="rId9"/>
    <p:sldId id="263" r:id="rId10"/>
    <p:sldId id="259" r:id="rId11"/>
    <p:sldId id="264" r:id="rId12"/>
    <p:sldId id="278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71" r:id="rId21"/>
    <p:sldId id="272" r:id="rId22"/>
    <p:sldId id="273" r:id="rId23"/>
    <p:sldId id="281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7AD89-783B-458C-947D-B70898478C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432BEAB-3E98-42BB-B0B2-FA93DEB4C41B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Crisis motrices globales</a:t>
          </a:r>
          <a:endParaRPr lang="es-AR" dirty="0"/>
        </a:p>
      </dgm:t>
    </dgm:pt>
    <dgm:pt modelId="{859AE78E-4D45-40B6-9462-3D7678695465}" type="parTrans" cxnId="{D50CA62A-141C-49C1-9C58-6804C706756C}">
      <dgm:prSet/>
      <dgm:spPr/>
      <dgm:t>
        <a:bodyPr/>
        <a:lstStyle/>
        <a:p>
          <a:endParaRPr lang="es-AR"/>
        </a:p>
      </dgm:t>
    </dgm:pt>
    <dgm:pt modelId="{12641BE8-EB8C-414E-A349-705B14B889EA}" type="sibTrans" cxnId="{D50CA62A-141C-49C1-9C58-6804C706756C}">
      <dgm:prSet/>
      <dgm:spPr/>
      <dgm:t>
        <a:bodyPr/>
        <a:lstStyle/>
        <a:p>
          <a:endParaRPr lang="es-AR"/>
        </a:p>
      </dgm:t>
    </dgm:pt>
    <dgm:pt modelId="{C9F749AF-4F42-4711-868D-DF3C44D9159B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Crispaciones/ llanto</a:t>
          </a:r>
          <a:endParaRPr lang="es-AR" dirty="0"/>
        </a:p>
      </dgm:t>
    </dgm:pt>
    <dgm:pt modelId="{933A342D-64F3-4A99-ADFF-A027CC18E6AA}" type="parTrans" cxnId="{52AB8236-2454-424A-B443-A561E175EB1E}">
      <dgm:prSet/>
      <dgm:spPr/>
      <dgm:t>
        <a:bodyPr/>
        <a:lstStyle/>
        <a:p>
          <a:endParaRPr lang="es-AR"/>
        </a:p>
      </dgm:t>
    </dgm:pt>
    <dgm:pt modelId="{379B82DF-A129-4E63-BC2B-A349A8B6C254}" type="sibTrans" cxnId="{52AB8236-2454-424A-B443-A561E175EB1E}">
      <dgm:prSet/>
      <dgm:spPr/>
      <dgm:t>
        <a:bodyPr/>
        <a:lstStyle/>
        <a:p>
          <a:endParaRPr lang="es-AR"/>
        </a:p>
      </dgm:t>
    </dgm:pt>
    <dgm:pt modelId="{BCC432F6-5BFC-46BC-B506-E82217A2A014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Descargas motrices en brazos</a:t>
          </a:r>
          <a:endParaRPr lang="es-AR" dirty="0"/>
        </a:p>
      </dgm:t>
    </dgm:pt>
    <dgm:pt modelId="{1B7AA032-0BF4-4C33-8641-3020A3E10ECD}" type="parTrans" cxnId="{0752D730-C47E-4CD8-846A-34FCADF6CDF0}">
      <dgm:prSet/>
      <dgm:spPr/>
      <dgm:t>
        <a:bodyPr/>
        <a:lstStyle/>
        <a:p>
          <a:endParaRPr lang="es-AR"/>
        </a:p>
      </dgm:t>
    </dgm:pt>
    <dgm:pt modelId="{5D198F30-8981-4903-B04B-40CEFA56D150}" type="sibTrans" cxnId="{0752D730-C47E-4CD8-846A-34FCADF6CDF0}">
      <dgm:prSet/>
      <dgm:spPr/>
      <dgm:t>
        <a:bodyPr/>
        <a:lstStyle/>
        <a:p>
          <a:endParaRPr lang="es-AR"/>
        </a:p>
      </dgm:t>
    </dgm:pt>
    <dgm:pt modelId="{F9FF2ECC-5AC3-4F7D-A657-E0948B5666AD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 smtClean="0"/>
            <a:t>Pedaleo en piernas</a:t>
          </a:r>
          <a:endParaRPr lang="es-AR" dirty="0"/>
        </a:p>
      </dgm:t>
    </dgm:pt>
    <dgm:pt modelId="{0148340B-7E42-4171-B13B-2383B4473B6E}" type="parTrans" cxnId="{B299FB6D-FD2B-4E37-B4E2-7A5A7AFDDF99}">
      <dgm:prSet/>
      <dgm:spPr/>
      <dgm:t>
        <a:bodyPr/>
        <a:lstStyle/>
        <a:p>
          <a:endParaRPr lang="es-AR"/>
        </a:p>
      </dgm:t>
    </dgm:pt>
    <dgm:pt modelId="{6307ED64-5284-4A12-9D99-25CE60EED973}" type="sibTrans" cxnId="{B299FB6D-FD2B-4E37-B4E2-7A5A7AFDDF99}">
      <dgm:prSet/>
      <dgm:spPr/>
      <dgm:t>
        <a:bodyPr/>
        <a:lstStyle/>
        <a:p>
          <a:endParaRPr lang="es-AR"/>
        </a:p>
      </dgm:t>
    </dgm:pt>
    <dgm:pt modelId="{AEA2F126-95DB-4672-8A04-0449873B3562}" type="pres">
      <dgm:prSet presAssocID="{E9A7AD89-783B-458C-947D-B70898478C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9B869BA-3ACB-4E05-B367-EB70C4672F68}" type="pres">
      <dgm:prSet presAssocID="{D432BEAB-3E98-42BB-B0B2-FA93DEB4C41B}" presName="parentLin" presStyleCnt="0"/>
      <dgm:spPr/>
    </dgm:pt>
    <dgm:pt modelId="{9E267E68-60AD-4CD4-B8C8-9E212E134EF3}" type="pres">
      <dgm:prSet presAssocID="{D432BEAB-3E98-42BB-B0B2-FA93DEB4C41B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C43757D4-CEF3-42B6-8AA5-5AF33AC3F6C3}" type="pres">
      <dgm:prSet presAssocID="{D432BEAB-3E98-42BB-B0B2-FA93DEB4C41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78B97AB-AE78-4F33-8177-1DCA4EB8BDFB}" type="pres">
      <dgm:prSet presAssocID="{D432BEAB-3E98-42BB-B0B2-FA93DEB4C41B}" presName="negativeSpace" presStyleCnt="0"/>
      <dgm:spPr/>
    </dgm:pt>
    <dgm:pt modelId="{36604A07-B589-43F3-B587-3B10178AF0AE}" type="pres">
      <dgm:prSet presAssocID="{D432BEAB-3E98-42BB-B0B2-FA93DEB4C41B}" presName="childText" presStyleLbl="conFgAcc1" presStyleIdx="0" presStyleCnt="4">
        <dgm:presLayoutVars>
          <dgm:bulletEnabled val="1"/>
        </dgm:presLayoutVars>
      </dgm:prSet>
      <dgm:spPr/>
    </dgm:pt>
    <dgm:pt modelId="{B91A0692-0345-48B7-8F6F-36D397D02B92}" type="pres">
      <dgm:prSet presAssocID="{12641BE8-EB8C-414E-A349-705B14B889EA}" presName="spaceBetweenRectangles" presStyleCnt="0"/>
      <dgm:spPr/>
    </dgm:pt>
    <dgm:pt modelId="{44C1F39D-B8E8-4E1A-8677-9E98B97AC7C0}" type="pres">
      <dgm:prSet presAssocID="{C9F749AF-4F42-4711-868D-DF3C44D9159B}" presName="parentLin" presStyleCnt="0"/>
      <dgm:spPr/>
    </dgm:pt>
    <dgm:pt modelId="{F7C6020D-CF28-4899-B656-D1C3918ABA68}" type="pres">
      <dgm:prSet presAssocID="{C9F749AF-4F42-4711-868D-DF3C44D9159B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83F4C5C7-6D70-443B-B6D2-6A2B28C746BA}" type="pres">
      <dgm:prSet presAssocID="{C9F749AF-4F42-4711-868D-DF3C44D9159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3AB2634-F3E9-4E0A-AFEA-25BC828E76B7}" type="pres">
      <dgm:prSet presAssocID="{C9F749AF-4F42-4711-868D-DF3C44D9159B}" presName="negativeSpace" presStyleCnt="0"/>
      <dgm:spPr/>
    </dgm:pt>
    <dgm:pt modelId="{85C45D5E-CFC7-4C4F-8FC7-D4DEF16B524D}" type="pres">
      <dgm:prSet presAssocID="{C9F749AF-4F42-4711-868D-DF3C44D9159B}" presName="childText" presStyleLbl="conFgAcc1" presStyleIdx="1" presStyleCnt="4">
        <dgm:presLayoutVars>
          <dgm:bulletEnabled val="1"/>
        </dgm:presLayoutVars>
      </dgm:prSet>
      <dgm:spPr/>
    </dgm:pt>
    <dgm:pt modelId="{32238D25-7729-45C9-B941-813D8566D708}" type="pres">
      <dgm:prSet presAssocID="{379B82DF-A129-4E63-BC2B-A349A8B6C254}" presName="spaceBetweenRectangles" presStyleCnt="0"/>
      <dgm:spPr/>
    </dgm:pt>
    <dgm:pt modelId="{3D2CD69D-5397-461B-A409-E0F6871DAECE}" type="pres">
      <dgm:prSet presAssocID="{BCC432F6-5BFC-46BC-B506-E82217A2A014}" presName="parentLin" presStyleCnt="0"/>
      <dgm:spPr/>
    </dgm:pt>
    <dgm:pt modelId="{C18240F5-9158-437E-A735-87DF728D302A}" type="pres">
      <dgm:prSet presAssocID="{BCC432F6-5BFC-46BC-B506-E82217A2A014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C57D2AB3-099C-4C4C-8800-A38729A922EC}" type="pres">
      <dgm:prSet presAssocID="{BCC432F6-5BFC-46BC-B506-E82217A2A01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1B741A7-6CC3-4D2B-8E93-E3BEA79BE61D}" type="pres">
      <dgm:prSet presAssocID="{BCC432F6-5BFC-46BC-B506-E82217A2A014}" presName="negativeSpace" presStyleCnt="0"/>
      <dgm:spPr/>
    </dgm:pt>
    <dgm:pt modelId="{6A24AFD3-7888-4D12-A47E-42C06475355F}" type="pres">
      <dgm:prSet presAssocID="{BCC432F6-5BFC-46BC-B506-E82217A2A014}" presName="childText" presStyleLbl="conFgAcc1" presStyleIdx="2" presStyleCnt="4">
        <dgm:presLayoutVars>
          <dgm:bulletEnabled val="1"/>
        </dgm:presLayoutVars>
      </dgm:prSet>
      <dgm:spPr/>
    </dgm:pt>
    <dgm:pt modelId="{72BD808A-5346-4CFC-8975-2F5329D39B7A}" type="pres">
      <dgm:prSet presAssocID="{5D198F30-8981-4903-B04B-40CEFA56D150}" presName="spaceBetweenRectangles" presStyleCnt="0"/>
      <dgm:spPr/>
    </dgm:pt>
    <dgm:pt modelId="{5AD95049-E584-4633-95F8-4E891A66A571}" type="pres">
      <dgm:prSet presAssocID="{F9FF2ECC-5AC3-4F7D-A657-E0948B5666AD}" presName="parentLin" presStyleCnt="0"/>
      <dgm:spPr/>
    </dgm:pt>
    <dgm:pt modelId="{B95769F1-0394-48A9-B881-2A2DDEECF595}" type="pres">
      <dgm:prSet presAssocID="{F9FF2ECC-5AC3-4F7D-A657-E0948B5666AD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292BC681-A731-446C-88B6-40186005B5BC}" type="pres">
      <dgm:prSet presAssocID="{F9FF2ECC-5AC3-4F7D-A657-E0948B5666AD}" presName="parentText" presStyleLbl="node1" presStyleIdx="3" presStyleCnt="4" custLinFactNeighborX="-13194" custLinFactNeighborY="4875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111AD70-341C-42E2-A3C3-89FB4AE4E752}" type="pres">
      <dgm:prSet presAssocID="{F9FF2ECC-5AC3-4F7D-A657-E0948B5666AD}" presName="negativeSpace" presStyleCnt="0"/>
      <dgm:spPr/>
    </dgm:pt>
    <dgm:pt modelId="{8E278BC7-C4FC-4A34-B0C4-D8A53404E1E0}" type="pres">
      <dgm:prSet presAssocID="{F9FF2ECC-5AC3-4F7D-A657-E0948B5666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2AB8236-2454-424A-B443-A561E175EB1E}" srcId="{E9A7AD89-783B-458C-947D-B70898478CE6}" destId="{C9F749AF-4F42-4711-868D-DF3C44D9159B}" srcOrd="1" destOrd="0" parTransId="{933A342D-64F3-4A99-ADFF-A027CC18E6AA}" sibTransId="{379B82DF-A129-4E63-BC2B-A349A8B6C254}"/>
    <dgm:cxn modelId="{47E03184-C60A-46E7-9F14-19403668F694}" type="presOf" srcId="{D432BEAB-3E98-42BB-B0B2-FA93DEB4C41B}" destId="{C43757D4-CEF3-42B6-8AA5-5AF33AC3F6C3}" srcOrd="1" destOrd="0" presId="urn:microsoft.com/office/officeart/2005/8/layout/list1"/>
    <dgm:cxn modelId="{71B2C21B-4075-4D4D-8749-65B68E5C25B9}" type="presOf" srcId="{C9F749AF-4F42-4711-868D-DF3C44D9159B}" destId="{83F4C5C7-6D70-443B-B6D2-6A2B28C746BA}" srcOrd="1" destOrd="0" presId="urn:microsoft.com/office/officeart/2005/8/layout/list1"/>
    <dgm:cxn modelId="{DEC596BD-012C-4440-89B4-AEC782D7FE9F}" type="presOf" srcId="{F9FF2ECC-5AC3-4F7D-A657-E0948B5666AD}" destId="{292BC681-A731-446C-88B6-40186005B5BC}" srcOrd="1" destOrd="0" presId="urn:microsoft.com/office/officeart/2005/8/layout/list1"/>
    <dgm:cxn modelId="{0752D730-C47E-4CD8-846A-34FCADF6CDF0}" srcId="{E9A7AD89-783B-458C-947D-B70898478CE6}" destId="{BCC432F6-5BFC-46BC-B506-E82217A2A014}" srcOrd="2" destOrd="0" parTransId="{1B7AA032-0BF4-4C33-8641-3020A3E10ECD}" sibTransId="{5D198F30-8981-4903-B04B-40CEFA56D150}"/>
    <dgm:cxn modelId="{B299FB6D-FD2B-4E37-B4E2-7A5A7AFDDF99}" srcId="{E9A7AD89-783B-458C-947D-B70898478CE6}" destId="{F9FF2ECC-5AC3-4F7D-A657-E0948B5666AD}" srcOrd="3" destOrd="0" parTransId="{0148340B-7E42-4171-B13B-2383B4473B6E}" sibTransId="{6307ED64-5284-4A12-9D99-25CE60EED973}"/>
    <dgm:cxn modelId="{53E75150-0025-440F-ABAF-DD5A42AF06F4}" type="presOf" srcId="{BCC432F6-5BFC-46BC-B506-E82217A2A014}" destId="{C57D2AB3-099C-4C4C-8800-A38729A922EC}" srcOrd="1" destOrd="0" presId="urn:microsoft.com/office/officeart/2005/8/layout/list1"/>
    <dgm:cxn modelId="{071A97E5-7480-4BAC-82C1-794CF80166C0}" type="presOf" srcId="{F9FF2ECC-5AC3-4F7D-A657-E0948B5666AD}" destId="{B95769F1-0394-48A9-B881-2A2DDEECF595}" srcOrd="0" destOrd="0" presId="urn:microsoft.com/office/officeart/2005/8/layout/list1"/>
    <dgm:cxn modelId="{587637CE-82CB-4C04-86E5-2F3BE7EF7FEE}" type="presOf" srcId="{D432BEAB-3E98-42BB-B0B2-FA93DEB4C41B}" destId="{9E267E68-60AD-4CD4-B8C8-9E212E134EF3}" srcOrd="0" destOrd="0" presId="urn:microsoft.com/office/officeart/2005/8/layout/list1"/>
    <dgm:cxn modelId="{7100F854-91CD-4DA8-B4EA-0FD020DE4922}" type="presOf" srcId="{C9F749AF-4F42-4711-868D-DF3C44D9159B}" destId="{F7C6020D-CF28-4899-B656-D1C3918ABA68}" srcOrd="0" destOrd="0" presId="urn:microsoft.com/office/officeart/2005/8/layout/list1"/>
    <dgm:cxn modelId="{743BF3D7-472C-40EF-AFCE-2DB7D36D8DC2}" type="presOf" srcId="{E9A7AD89-783B-458C-947D-B70898478CE6}" destId="{AEA2F126-95DB-4672-8A04-0449873B3562}" srcOrd="0" destOrd="0" presId="urn:microsoft.com/office/officeart/2005/8/layout/list1"/>
    <dgm:cxn modelId="{CDF380A0-D27E-43BA-92BF-4CD4E7A0502C}" type="presOf" srcId="{BCC432F6-5BFC-46BC-B506-E82217A2A014}" destId="{C18240F5-9158-437E-A735-87DF728D302A}" srcOrd="0" destOrd="0" presId="urn:microsoft.com/office/officeart/2005/8/layout/list1"/>
    <dgm:cxn modelId="{D50CA62A-141C-49C1-9C58-6804C706756C}" srcId="{E9A7AD89-783B-458C-947D-B70898478CE6}" destId="{D432BEAB-3E98-42BB-B0B2-FA93DEB4C41B}" srcOrd="0" destOrd="0" parTransId="{859AE78E-4D45-40B6-9462-3D7678695465}" sibTransId="{12641BE8-EB8C-414E-A349-705B14B889EA}"/>
    <dgm:cxn modelId="{C5EBB7ED-AFF2-47C4-9AA5-F48EF1CD618C}" type="presParOf" srcId="{AEA2F126-95DB-4672-8A04-0449873B3562}" destId="{A9B869BA-3ACB-4E05-B367-EB70C4672F68}" srcOrd="0" destOrd="0" presId="urn:microsoft.com/office/officeart/2005/8/layout/list1"/>
    <dgm:cxn modelId="{87464910-15F5-4838-AE11-EC1CD36D5E9A}" type="presParOf" srcId="{A9B869BA-3ACB-4E05-B367-EB70C4672F68}" destId="{9E267E68-60AD-4CD4-B8C8-9E212E134EF3}" srcOrd="0" destOrd="0" presId="urn:microsoft.com/office/officeart/2005/8/layout/list1"/>
    <dgm:cxn modelId="{22CA32A3-908A-44EA-93EA-1E3EBC831D51}" type="presParOf" srcId="{A9B869BA-3ACB-4E05-B367-EB70C4672F68}" destId="{C43757D4-CEF3-42B6-8AA5-5AF33AC3F6C3}" srcOrd="1" destOrd="0" presId="urn:microsoft.com/office/officeart/2005/8/layout/list1"/>
    <dgm:cxn modelId="{E88E06A3-42C0-4076-8DBA-D4DF093FAF76}" type="presParOf" srcId="{AEA2F126-95DB-4672-8A04-0449873B3562}" destId="{F78B97AB-AE78-4F33-8177-1DCA4EB8BDFB}" srcOrd="1" destOrd="0" presId="urn:microsoft.com/office/officeart/2005/8/layout/list1"/>
    <dgm:cxn modelId="{6863ECE6-BC96-4038-9F52-872F3DD96428}" type="presParOf" srcId="{AEA2F126-95DB-4672-8A04-0449873B3562}" destId="{36604A07-B589-43F3-B587-3B10178AF0AE}" srcOrd="2" destOrd="0" presId="urn:microsoft.com/office/officeart/2005/8/layout/list1"/>
    <dgm:cxn modelId="{3AF3EC89-7E7F-4906-82AE-116D6CB03222}" type="presParOf" srcId="{AEA2F126-95DB-4672-8A04-0449873B3562}" destId="{B91A0692-0345-48B7-8F6F-36D397D02B92}" srcOrd="3" destOrd="0" presId="urn:microsoft.com/office/officeart/2005/8/layout/list1"/>
    <dgm:cxn modelId="{DDCB027A-2254-4E31-998B-EA1362593890}" type="presParOf" srcId="{AEA2F126-95DB-4672-8A04-0449873B3562}" destId="{44C1F39D-B8E8-4E1A-8677-9E98B97AC7C0}" srcOrd="4" destOrd="0" presId="urn:microsoft.com/office/officeart/2005/8/layout/list1"/>
    <dgm:cxn modelId="{64C0D4F9-A929-4995-A0FC-542E50BD9D1D}" type="presParOf" srcId="{44C1F39D-B8E8-4E1A-8677-9E98B97AC7C0}" destId="{F7C6020D-CF28-4899-B656-D1C3918ABA68}" srcOrd="0" destOrd="0" presId="urn:microsoft.com/office/officeart/2005/8/layout/list1"/>
    <dgm:cxn modelId="{2379C8F3-1B1B-4284-9A57-937BF80F68E0}" type="presParOf" srcId="{44C1F39D-B8E8-4E1A-8677-9E98B97AC7C0}" destId="{83F4C5C7-6D70-443B-B6D2-6A2B28C746BA}" srcOrd="1" destOrd="0" presId="urn:microsoft.com/office/officeart/2005/8/layout/list1"/>
    <dgm:cxn modelId="{26BAFB22-B6F1-446A-9E07-53508885ECCE}" type="presParOf" srcId="{AEA2F126-95DB-4672-8A04-0449873B3562}" destId="{A3AB2634-F3E9-4E0A-AFEA-25BC828E76B7}" srcOrd="5" destOrd="0" presId="urn:microsoft.com/office/officeart/2005/8/layout/list1"/>
    <dgm:cxn modelId="{8293DDD2-10B2-4A38-835B-6D36D8689EC7}" type="presParOf" srcId="{AEA2F126-95DB-4672-8A04-0449873B3562}" destId="{85C45D5E-CFC7-4C4F-8FC7-D4DEF16B524D}" srcOrd="6" destOrd="0" presId="urn:microsoft.com/office/officeart/2005/8/layout/list1"/>
    <dgm:cxn modelId="{201B4F5C-ABD4-4DC7-8CF0-883A8398CBA9}" type="presParOf" srcId="{AEA2F126-95DB-4672-8A04-0449873B3562}" destId="{32238D25-7729-45C9-B941-813D8566D708}" srcOrd="7" destOrd="0" presId="urn:microsoft.com/office/officeart/2005/8/layout/list1"/>
    <dgm:cxn modelId="{E00F1C45-C6E6-4C44-9C1B-D43A18B0D810}" type="presParOf" srcId="{AEA2F126-95DB-4672-8A04-0449873B3562}" destId="{3D2CD69D-5397-461B-A409-E0F6871DAECE}" srcOrd="8" destOrd="0" presId="urn:microsoft.com/office/officeart/2005/8/layout/list1"/>
    <dgm:cxn modelId="{AC02ADCB-586B-4EBB-913E-787D596CEBBB}" type="presParOf" srcId="{3D2CD69D-5397-461B-A409-E0F6871DAECE}" destId="{C18240F5-9158-437E-A735-87DF728D302A}" srcOrd="0" destOrd="0" presId="urn:microsoft.com/office/officeart/2005/8/layout/list1"/>
    <dgm:cxn modelId="{FE592A2F-3C77-40A7-8800-AD1DA3566BC3}" type="presParOf" srcId="{3D2CD69D-5397-461B-A409-E0F6871DAECE}" destId="{C57D2AB3-099C-4C4C-8800-A38729A922EC}" srcOrd="1" destOrd="0" presId="urn:microsoft.com/office/officeart/2005/8/layout/list1"/>
    <dgm:cxn modelId="{36052406-F1BA-4DCC-992E-3E779DB848A0}" type="presParOf" srcId="{AEA2F126-95DB-4672-8A04-0449873B3562}" destId="{21B741A7-6CC3-4D2B-8E93-E3BEA79BE61D}" srcOrd="9" destOrd="0" presId="urn:microsoft.com/office/officeart/2005/8/layout/list1"/>
    <dgm:cxn modelId="{53BA6EDB-91AF-4E58-BA17-DB960F0B544F}" type="presParOf" srcId="{AEA2F126-95DB-4672-8A04-0449873B3562}" destId="{6A24AFD3-7888-4D12-A47E-42C06475355F}" srcOrd="10" destOrd="0" presId="urn:microsoft.com/office/officeart/2005/8/layout/list1"/>
    <dgm:cxn modelId="{CB87A4A3-D41D-42F0-98CF-65B6AA1BE00D}" type="presParOf" srcId="{AEA2F126-95DB-4672-8A04-0449873B3562}" destId="{72BD808A-5346-4CFC-8975-2F5329D39B7A}" srcOrd="11" destOrd="0" presId="urn:microsoft.com/office/officeart/2005/8/layout/list1"/>
    <dgm:cxn modelId="{794FC7DF-E2E3-4371-BE09-E1D7F1DF4385}" type="presParOf" srcId="{AEA2F126-95DB-4672-8A04-0449873B3562}" destId="{5AD95049-E584-4633-95F8-4E891A66A571}" srcOrd="12" destOrd="0" presId="urn:microsoft.com/office/officeart/2005/8/layout/list1"/>
    <dgm:cxn modelId="{46FA5320-52D9-4706-8859-5088C40D87EB}" type="presParOf" srcId="{5AD95049-E584-4633-95F8-4E891A66A571}" destId="{B95769F1-0394-48A9-B881-2A2DDEECF595}" srcOrd="0" destOrd="0" presId="urn:microsoft.com/office/officeart/2005/8/layout/list1"/>
    <dgm:cxn modelId="{F0559202-44A7-4044-AAB2-159FAE901EA4}" type="presParOf" srcId="{5AD95049-E584-4633-95F8-4E891A66A571}" destId="{292BC681-A731-446C-88B6-40186005B5BC}" srcOrd="1" destOrd="0" presId="urn:microsoft.com/office/officeart/2005/8/layout/list1"/>
    <dgm:cxn modelId="{0557280D-7DBC-4F9C-816E-C8EA4AEAE1DC}" type="presParOf" srcId="{AEA2F126-95DB-4672-8A04-0449873B3562}" destId="{8111AD70-341C-42E2-A3C3-89FB4AE4E752}" srcOrd="13" destOrd="0" presId="urn:microsoft.com/office/officeart/2005/8/layout/list1"/>
    <dgm:cxn modelId="{EA4B658B-7A0F-4C8B-8E1A-611EB0FBB6AE}" type="presParOf" srcId="{AEA2F126-95DB-4672-8A04-0449873B3562}" destId="{8E278BC7-C4FC-4A34-B0C4-D8A53404E1E0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8AD80-6504-4BCF-AE36-576CFC9B2BF7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30839-154B-4456-AD5D-BC95AA0D99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0445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30839-154B-4456-AD5D-BC95AA0D99A8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8083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0431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3258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9558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4695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073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1494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6952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3971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9073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2752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413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887D-600B-492E-88FF-DA1F093A9930}" type="datetimeFigureOut">
              <a:rPr lang="es-ES" smtClean="0"/>
              <a:pPr/>
              <a:t>09/04/2023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D4ED-056B-4DAE-B189-7176FE8AB81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6581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HENRY  WALLON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EL DESARROLLO</a:t>
            </a:r>
          </a:p>
          <a:p>
            <a:r>
              <a:rPr lang="es-ES" dirty="0" smtClean="0"/>
              <a:t> AFECTIVO - EMOCIONAL</a:t>
            </a:r>
            <a:endParaRPr lang="es-ES" dirty="0"/>
          </a:p>
        </p:txBody>
      </p:sp>
      <p:pic>
        <p:nvPicPr>
          <p:cNvPr id="5" name="Picture 2" descr="C:\Users\laspo\Documents\EStimulacion temprana\Imag para clases\Wallon_hen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571612"/>
            <a:ext cx="1928826" cy="2587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92094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rgbClr val="00B050"/>
                </a:solidFill>
              </a:rPr>
              <a:t>El </a:t>
            </a:r>
            <a:r>
              <a:rPr lang="es-ES" b="1" dirty="0" smtClean="0">
                <a:solidFill>
                  <a:srgbClr val="00B050"/>
                </a:solidFill>
              </a:rPr>
              <a:t>tono muscular distingue 2 funciones musculares fundamentales:</a:t>
            </a:r>
            <a:r>
              <a:rPr lang="es-ES" dirty="0" smtClean="0">
                <a:solidFill>
                  <a:srgbClr val="00B050"/>
                </a:solidFill>
              </a:rPr>
              <a:t/>
            </a:r>
            <a:br>
              <a:rPr lang="es-ES" dirty="0" smtClean="0">
                <a:solidFill>
                  <a:srgbClr val="00B050"/>
                </a:solidFill>
              </a:rPr>
            </a:br>
            <a:endParaRPr lang="es-ES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dirty="0" smtClean="0"/>
              <a:t> </a:t>
            </a:r>
            <a:r>
              <a:rPr lang="es-ES" u="sng" dirty="0" smtClean="0"/>
              <a:t>Función clónica </a:t>
            </a:r>
            <a:r>
              <a:rPr lang="es-ES" dirty="0" smtClean="0"/>
              <a:t>: condiciona la actividad cinética orientada hacia el mundo exterior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v"/>
            </a:pPr>
            <a:r>
              <a:rPr lang="es-ES" u="sng" dirty="0" smtClean="0"/>
              <a:t>Función tónica: </a:t>
            </a:r>
            <a:r>
              <a:rPr lang="es-ES" dirty="0" smtClean="0"/>
              <a:t>mantiene una tensión permanente en el músculo. Condiciona las relaciones posturales y prepara las representaciones mentales.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xmlns="" val="272198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 smtClean="0">
                <a:solidFill>
                  <a:srgbClr val="00B050"/>
                </a:solidFill>
              </a:rPr>
              <a:t>El tono es el fundamento de la emoción y de la afectividad que se exterioriza en las actitudes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00634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I</a:t>
            </a:r>
            <a:r>
              <a:rPr lang="es-ES" dirty="0" smtClean="0"/>
              <a:t>ntervención </a:t>
            </a:r>
            <a:r>
              <a:rPr lang="es-ES" dirty="0" smtClean="0"/>
              <a:t>del adulto provoca satisfacción o no, el </a:t>
            </a:r>
            <a:r>
              <a:rPr lang="es-ES" dirty="0" err="1" smtClean="0"/>
              <a:t>bb</a:t>
            </a:r>
            <a:r>
              <a:rPr lang="es-ES" dirty="0" smtClean="0"/>
              <a:t> transforma esos reflejos en actividades y posturas directamente ligadas a estados de placer o displacer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Las expresiones de las emociones se darán en actitudes y mímicas cada vez más finas y variadas, y al convertirse en un comportamiento tipo, definirán un sistema de equilibrio de las relaciones del niño con el entorno.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89681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ESTADIOS</a:t>
            </a:r>
            <a:endParaRPr lang="es-AR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s-ES" b="1" dirty="0" smtClean="0">
              <a:solidFill>
                <a:srgbClr val="002060"/>
              </a:solidFill>
              <a:latin typeface="Bahnschrift SemiCondensed" pitchFamily="34" charset="0"/>
            </a:endParaRPr>
          </a:p>
          <a:p>
            <a:r>
              <a:rPr lang="es-ES" b="1" dirty="0" smtClean="0">
                <a:solidFill>
                  <a:srgbClr val="00B050"/>
                </a:solidFill>
                <a:latin typeface="Bahnschrift SemiCondensed" pitchFamily="34" charset="0"/>
              </a:rPr>
              <a:t>IMPULSIVIDAD MOTRIZ. 0 – 6 meses</a:t>
            </a:r>
          </a:p>
          <a:p>
            <a:pPr>
              <a:buNone/>
            </a:pPr>
            <a:endParaRPr lang="es-ES" b="1" dirty="0" smtClean="0">
              <a:solidFill>
                <a:srgbClr val="00B050"/>
              </a:solidFill>
              <a:latin typeface="Bahnschrift SemiCondensed" pitchFamily="34" charset="0"/>
            </a:endParaRPr>
          </a:p>
          <a:p>
            <a:r>
              <a:rPr lang="es-ES" b="1" dirty="0" smtClean="0">
                <a:solidFill>
                  <a:srgbClr val="00B050"/>
                </a:solidFill>
                <a:latin typeface="Bahnschrift SemiCondensed" pitchFamily="34" charset="0"/>
              </a:rPr>
              <a:t>EMOCIONAL . 6 – 12 meses</a:t>
            </a:r>
          </a:p>
          <a:p>
            <a:pPr>
              <a:buNone/>
            </a:pPr>
            <a:endParaRPr lang="es-ES" b="1" dirty="0" smtClean="0">
              <a:solidFill>
                <a:srgbClr val="00B050"/>
              </a:solidFill>
              <a:latin typeface="Bahnschrift SemiCondensed" pitchFamily="34" charset="0"/>
            </a:endParaRPr>
          </a:p>
          <a:p>
            <a:r>
              <a:rPr lang="es-ES" b="1" dirty="0" smtClean="0">
                <a:solidFill>
                  <a:srgbClr val="00B050"/>
                </a:solidFill>
                <a:latin typeface="Bahnschrift SemiCondensed" pitchFamily="34" charset="0"/>
              </a:rPr>
              <a:t>SENSORIO MOTOR. 1 – 3 años</a:t>
            </a:r>
            <a:endParaRPr lang="es-AR" b="1" dirty="0">
              <a:solidFill>
                <a:srgbClr val="00B050"/>
              </a:solidFill>
              <a:latin typeface="Bahnschrift SemiCondense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900" b="1" u="sng" dirty="0" smtClean="0">
                <a:solidFill>
                  <a:srgbClr val="00B050"/>
                </a:solidFill>
              </a:rPr>
              <a:t>Estadio de la impulsividad </a:t>
            </a:r>
            <a:r>
              <a:rPr lang="es-ES" sz="4900" b="1" u="sng" dirty="0" err="1" smtClean="0">
                <a:solidFill>
                  <a:srgbClr val="00B050"/>
                </a:solidFill>
              </a:rPr>
              <a:t>motríz</a:t>
            </a:r>
            <a:r>
              <a:rPr lang="es-ES" b="1" u="sng" dirty="0" smtClean="0">
                <a:solidFill>
                  <a:srgbClr val="00B050"/>
                </a:solidFill>
              </a:rPr>
              <a:t/>
            </a:r>
            <a:br>
              <a:rPr lang="es-ES" b="1" u="sng" dirty="0" smtClean="0">
                <a:solidFill>
                  <a:srgbClr val="00B050"/>
                </a:solidFill>
              </a:rPr>
            </a:br>
            <a:r>
              <a:rPr lang="es-ES" b="1" dirty="0" smtClean="0">
                <a:solidFill>
                  <a:srgbClr val="00B050"/>
                </a:solidFill>
              </a:rPr>
              <a:t>(0-6 meses)</a:t>
            </a:r>
            <a:endParaRPr lang="es-ES" b="1" dirty="0">
              <a:solidFill>
                <a:srgbClr val="00B050"/>
              </a:solidFill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9872" y="2254071"/>
            <a:ext cx="2701930" cy="3246631"/>
          </a:xfrm>
        </p:spPr>
      </p:pic>
    </p:spTree>
    <p:extLst>
      <p:ext uri="{BB962C8B-B14F-4D97-AF65-F5344CB8AC3E}">
        <p14:creationId xmlns:p14="http://schemas.microsoft.com/office/powerpoint/2010/main" xmlns="" val="222177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rgbClr val="00B050"/>
                </a:solidFill>
              </a:rPr>
              <a:t>Características </a:t>
            </a:r>
            <a:r>
              <a:rPr lang="es-ES" b="1" dirty="0" smtClean="0">
                <a:solidFill>
                  <a:srgbClr val="00B050"/>
                </a:solidFill>
              </a:rPr>
              <a:t>de la impulsividad </a:t>
            </a:r>
            <a:r>
              <a:rPr lang="es-ES" b="1" dirty="0" err="1" smtClean="0">
                <a:solidFill>
                  <a:srgbClr val="00B050"/>
                </a:solidFill>
              </a:rPr>
              <a:t>motríz</a:t>
            </a:r>
            <a:r>
              <a:rPr lang="es-ES" b="1" dirty="0" smtClean="0">
                <a:solidFill>
                  <a:srgbClr val="00B050"/>
                </a:solidFill>
              </a:rPr>
              <a:t>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97207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ACTIVIDAD MOTORA REFLEJA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Respuesta motora </a:t>
            </a:r>
            <a:r>
              <a:rPr lang="es-ES" dirty="0" smtClean="0"/>
              <a:t>a </a:t>
            </a:r>
            <a:r>
              <a:rPr lang="es-ES" dirty="0" smtClean="0"/>
              <a:t>distintos </a:t>
            </a:r>
            <a:r>
              <a:rPr lang="es-ES" dirty="0" err="1" smtClean="0"/>
              <a:t>estimulos</a:t>
            </a:r>
            <a:r>
              <a:rPr lang="es-ES" dirty="0" smtClean="0"/>
              <a:t>: interoceptivos </a:t>
            </a:r>
            <a:r>
              <a:rPr lang="es-ES" dirty="0" err="1" smtClean="0"/>
              <a:t>propioceptivos</a:t>
            </a:r>
            <a:r>
              <a:rPr lang="es-ES" dirty="0" smtClean="0"/>
              <a:t>, </a:t>
            </a:r>
            <a:r>
              <a:rPr lang="es-ES" dirty="0" err="1" smtClean="0"/>
              <a:t>exteroceptivos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Grandes descargas impulsivas. Los grandes </a:t>
            </a:r>
            <a:r>
              <a:rPr lang="es-ES" dirty="0" smtClean="0"/>
              <a:t>centros corticales </a:t>
            </a:r>
            <a:r>
              <a:rPr lang="es-ES" dirty="0" smtClean="0"/>
              <a:t>no pueden ejercer control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b="1" i="1" dirty="0" smtClean="0">
                <a:solidFill>
                  <a:srgbClr val="00B050"/>
                </a:solidFill>
              </a:rPr>
              <a:t>Emociones primarias: Placer / Displacer</a:t>
            </a:r>
            <a:endParaRPr lang="es-AR" b="1" i="1" dirty="0" smtClean="0">
              <a:solidFill>
                <a:srgbClr val="00B05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92524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286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   </a:t>
            </a:r>
            <a:r>
              <a:rPr lang="es-ES" b="1" dirty="0" smtClean="0"/>
              <a:t>DISPLACER</a:t>
            </a:r>
            <a:r>
              <a:rPr lang="es-ES" dirty="0" smtClean="0"/>
              <a:t>                                      </a:t>
            </a:r>
            <a:r>
              <a:rPr lang="es-ES" b="1" dirty="0" smtClean="0"/>
              <a:t> PLACER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                                                                     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                        MATRIZ EMOCIONAL</a:t>
            </a:r>
          </a:p>
          <a:p>
            <a:pPr marL="0" indent="0">
              <a:buNone/>
            </a:pPr>
            <a:r>
              <a:rPr lang="es-ES" dirty="0" smtClean="0"/>
              <a:t>                                           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          </a:t>
            </a:r>
          </a:p>
          <a:p>
            <a:pPr marL="0" indent="0">
              <a:buNone/>
            </a:pPr>
            <a:r>
              <a:rPr lang="es-ES" dirty="0" smtClean="0"/>
              <a:t>              </a:t>
            </a:r>
            <a:r>
              <a:rPr lang="es-ES" dirty="0" smtClean="0"/>
              <a:t>      </a:t>
            </a:r>
            <a:r>
              <a:rPr lang="es-ES" b="1" i="1" dirty="0" smtClean="0">
                <a:solidFill>
                  <a:srgbClr val="00B050"/>
                </a:solidFill>
              </a:rPr>
              <a:t>RESPUESTA </a:t>
            </a:r>
            <a:r>
              <a:rPr lang="es-ES" b="1" i="1" dirty="0" smtClean="0">
                <a:solidFill>
                  <a:srgbClr val="00B050"/>
                </a:solidFill>
              </a:rPr>
              <a:t>TÓNICA - POSTURAL</a:t>
            </a:r>
            <a:endParaRPr lang="es-ES" b="1" i="1" dirty="0">
              <a:solidFill>
                <a:srgbClr val="00B050"/>
              </a:solidFill>
            </a:endParaRPr>
          </a:p>
        </p:txBody>
      </p:sp>
      <p:sp>
        <p:nvSpPr>
          <p:cNvPr id="4" name="3 Flecha izquierda y derecha"/>
          <p:cNvSpPr/>
          <p:nvPr/>
        </p:nvSpPr>
        <p:spPr>
          <a:xfrm>
            <a:off x="3357554" y="2143116"/>
            <a:ext cx="171451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curvada hacia la derecha"/>
          <p:cNvSpPr/>
          <p:nvPr/>
        </p:nvSpPr>
        <p:spPr>
          <a:xfrm>
            <a:off x="1187624" y="270892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>
            <a:off x="6858016" y="2786058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4000496" y="4643446"/>
            <a:ext cx="428628" cy="764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098" name="Picture 2" descr="C:\Users\laspo\Documents\EStimulacion temprana\Imag para clases\bb lloran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2444" cy="1571636"/>
          </a:xfrm>
          <a:prstGeom prst="rect">
            <a:avLst/>
          </a:prstGeom>
          <a:noFill/>
        </p:spPr>
      </p:pic>
      <p:pic>
        <p:nvPicPr>
          <p:cNvPr id="4099" name="Picture 3" descr="C:\Users\laspo\Documents\EStimulacion temprana\Imag para clases\bb rien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0"/>
            <a:ext cx="2619375" cy="17430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68606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58138" cy="22540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285728"/>
          <a:ext cx="835824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4900" b="1" u="sng" dirty="0" smtClean="0">
                <a:solidFill>
                  <a:srgbClr val="00B050"/>
                </a:solidFill>
              </a:rPr>
              <a:t>Estadio emocional</a:t>
            </a:r>
            <a:r>
              <a:rPr lang="es-ES" u="sng" dirty="0" smtClean="0"/>
              <a:t/>
            </a:r>
            <a:br>
              <a:rPr lang="es-ES" u="sng" dirty="0" smtClean="0"/>
            </a:br>
            <a:r>
              <a:rPr lang="es-ES" u="sng" dirty="0" smtClean="0"/>
              <a:t>(6 a 12 meses)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643050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</a:t>
            </a:r>
            <a:r>
              <a:rPr lang="es-ES" dirty="0" smtClean="0"/>
              <a:t>a </a:t>
            </a:r>
            <a:r>
              <a:rPr lang="es-ES" dirty="0" smtClean="0"/>
              <a:t>emoción se desprende de la respuesta corporal global y el bebé despliega una extensa gama de matices emocionales (gestos).</a:t>
            </a:r>
            <a:endParaRPr lang="es-E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3929066"/>
            <a:ext cx="2745689" cy="250033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29322" y="4000503"/>
            <a:ext cx="2980143" cy="223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1758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401080" cy="5857916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El </a:t>
            </a:r>
            <a:r>
              <a:rPr lang="es-ES" dirty="0" err="1" smtClean="0"/>
              <a:t>bb</a:t>
            </a:r>
            <a:r>
              <a:rPr lang="es-ES" dirty="0" smtClean="0"/>
              <a:t> está unido al ambiente familiar a través de sus emociones, parece no distinguirse de él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Es muy importante la aparición de las primeras muestras de orientación ; alegría o angustia, sonrisa, cólera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Su personalidad parece difundirse en todo lo que le da afecto</a:t>
            </a:r>
            <a:r>
              <a:rPr lang="es-ES" b="1" dirty="0" smtClean="0">
                <a:solidFill>
                  <a:srgbClr val="00B050"/>
                </a:solidFill>
              </a:rPr>
              <a:t>: SIMBIOSIS </a:t>
            </a:r>
            <a:r>
              <a:rPr lang="es-ES" b="1" dirty="0" smtClean="0">
                <a:solidFill>
                  <a:srgbClr val="00B050"/>
                </a:solidFill>
              </a:rPr>
              <a:t>AFECTIVA</a:t>
            </a:r>
          </a:p>
          <a:p>
            <a:pPr>
              <a:buNone/>
            </a:pPr>
            <a:endParaRPr lang="es-ES" b="1" dirty="0" smtClean="0">
              <a:solidFill>
                <a:srgbClr val="00B050"/>
              </a:solidFill>
            </a:endParaRPr>
          </a:p>
          <a:p>
            <a:r>
              <a:rPr lang="es-ES" dirty="0" smtClean="0"/>
              <a:t>Período de subjetivismo radical y de sincretismo afectivo.</a:t>
            </a:r>
          </a:p>
          <a:p>
            <a:pPr algn="ctr">
              <a:buNone/>
            </a:pPr>
            <a:r>
              <a:rPr lang="es-ES" sz="3500" b="1" dirty="0" smtClean="0">
                <a:solidFill>
                  <a:srgbClr val="00B050"/>
                </a:solidFill>
              </a:rPr>
              <a:t>Existe una ósmosis con el ambiente</a:t>
            </a:r>
            <a:endParaRPr lang="es-ES" sz="35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51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786842" cy="1143000"/>
          </a:xfrm>
        </p:spPr>
        <p:txBody>
          <a:bodyPr>
            <a:normAutofit fontScale="90000"/>
          </a:bodyPr>
          <a:lstStyle/>
          <a:p>
            <a:r>
              <a:rPr lang="es-ES" sz="4900" b="1" u="sng" dirty="0" smtClean="0">
                <a:solidFill>
                  <a:srgbClr val="00B050"/>
                </a:solidFill>
              </a:rPr>
              <a:t>Estadio </a:t>
            </a:r>
            <a:r>
              <a:rPr lang="es-ES" sz="4900" b="1" u="sng" dirty="0" err="1" smtClean="0">
                <a:solidFill>
                  <a:srgbClr val="00B050"/>
                </a:solidFill>
              </a:rPr>
              <a:t>sensoriomotor</a:t>
            </a:r>
            <a:r>
              <a:rPr lang="es-ES" sz="4900" b="1" u="sng" dirty="0" smtClean="0">
                <a:solidFill>
                  <a:srgbClr val="00B050"/>
                </a:solidFill>
              </a:rPr>
              <a:t> y proyectivo</a:t>
            </a:r>
            <a:br>
              <a:rPr lang="es-ES" sz="4900" b="1" u="sng" dirty="0" smtClean="0">
                <a:solidFill>
                  <a:srgbClr val="00B050"/>
                </a:solidFill>
              </a:rPr>
            </a:br>
            <a:r>
              <a:rPr lang="es-ES" sz="3600" dirty="0" smtClean="0"/>
              <a:t>(1 a 3 años)</a:t>
            </a:r>
            <a:r>
              <a:rPr lang="es-ES" sz="3600" u="sng" dirty="0" smtClean="0"/>
              <a:t/>
            </a:r>
            <a:br>
              <a:rPr lang="es-ES" sz="3600" u="sng" dirty="0" smtClean="0"/>
            </a:br>
            <a:endParaRPr lang="es-ES" sz="36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785926"/>
            <a:ext cx="7972452" cy="4714908"/>
          </a:xfrm>
        </p:spPr>
        <p:txBody>
          <a:bodyPr>
            <a:normAutofit/>
          </a:bodyPr>
          <a:lstStyle/>
          <a:p>
            <a:r>
              <a:rPr lang="es-ES" dirty="0" smtClean="0"/>
              <a:t>Etapa </a:t>
            </a:r>
            <a:r>
              <a:rPr lang="es-ES" dirty="0" smtClean="0"/>
              <a:t>de predominio intelectual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Desarrolla 2 tipos de inteligencia;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dirty="0" smtClean="0"/>
              <a:t>   inteligencia práctica: manipulación de objetos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/>
              <a:t> </a:t>
            </a:r>
            <a:r>
              <a:rPr lang="es-ES" dirty="0" smtClean="0"/>
              <a:t>   inteligencia representativa: unida a la imitación y al lenguaje</a:t>
            </a:r>
            <a:endParaRPr lang="es-ES" dirty="0"/>
          </a:p>
        </p:txBody>
      </p:sp>
      <p:pic>
        <p:nvPicPr>
          <p:cNvPr id="2050" name="Picture 2" descr="C:\Users\laspo\Documents\EStimulacion temprana\Imag para clases\manejo tact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18231" y="1428736"/>
            <a:ext cx="2825769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610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B050"/>
                </a:solidFill>
                <a:latin typeface="Footlight MT Light" pitchFamily="18" charset="0"/>
              </a:rPr>
              <a:t>« </a:t>
            </a:r>
            <a:r>
              <a:rPr lang="es-ES" b="1" i="1" dirty="0" smtClean="0">
                <a:solidFill>
                  <a:srgbClr val="00B050"/>
                </a:solidFill>
                <a:latin typeface="Footlight MT Light" pitchFamily="18" charset="0"/>
              </a:rPr>
              <a:t>La </a:t>
            </a:r>
            <a:r>
              <a:rPr lang="es-ES" b="1" i="1" dirty="0" smtClean="0">
                <a:solidFill>
                  <a:srgbClr val="00B050"/>
                </a:solidFill>
                <a:latin typeface="Footlight MT Light" pitchFamily="18" charset="0"/>
              </a:rPr>
              <a:t>emoción es el soporte de la </a:t>
            </a:r>
            <a:r>
              <a:rPr lang="es-ES" b="1" i="1" dirty="0" smtClean="0">
                <a:solidFill>
                  <a:srgbClr val="00B050"/>
                </a:solidFill>
                <a:latin typeface="Footlight MT Light" pitchFamily="18" charset="0"/>
              </a:rPr>
              <a:t>motricidad »</a:t>
            </a:r>
            <a:endParaRPr lang="es-ES" b="1" i="1" dirty="0">
              <a:solidFill>
                <a:srgbClr val="00B050"/>
              </a:solidFill>
              <a:latin typeface="Footlight MT Light" pitchFamily="18" charset="0"/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2060848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xmlns="" val="3507029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900" b="1" u="sng" dirty="0" smtClean="0">
                <a:solidFill>
                  <a:srgbClr val="00B050"/>
                </a:solidFill>
              </a:rPr>
              <a:t>Estadio del personalismo</a:t>
            </a:r>
            <a:br>
              <a:rPr lang="es-ES" sz="4900" b="1" u="sng" dirty="0" smtClean="0">
                <a:solidFill>
                  <a:srgbClr val="00B050"/>
                </a:solidFill>
              </a:rPr>
            </a:br>
            <a:r>
              <a:rPr lang="es-ES" b="1" dirty="0" smtClean="0">
                <a:solidFill>
                  <a:srgbClr val="00B050"/>
                </a:solidFill>
              </a:rPr>
              <a:t>(3 a 6 años</a:t>
            </a:r>
            <a:r>
              <a:rPr lang="es-ES" b="1" u="sng" dirty="0" smtClean="0">
                <a:solidFill>
                  <a:srgbClr val="00B050"/>
                </a:solidFill>
              </a:rPr>
              <a:t>)</a:t>
            </a:r>
            <a:endParaRPr lang="es-ES" b="1" u="sng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es-ES" dirty="0" smtClean="0"/>
              <a:t>Crisis de personalidad (3 años)</a:t>
            </a:r>
          </a:p>
          <a:p>
            <a:r>
              <a:rPr lang="es-ES" dirty="0" smtClean="0"/>
              <a:t>Edad de la gracias (4 años)</a:t>
            </a:r>
          </a:p>
          <a:p>
            <a:r>
              <a:rPr lang="es-ES" dirty="0" smtClean="0"/>
              <a:t>Ambivalencia entre la rivalidad y la admiración</a:t>
            </a:r>
          </a:p>
          <a:p>
            <a:r>
              <a:rPr lang="es-ES" dirty="0" smtClean="0"/>
              <a:t>Imitación del adulto (5 años).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72043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 smtClean="0">
                <a:solidFill>
                  <a:srgbClr val="00B050"/>
                </a:solidFill>
              </a:rPr>
              <a:t>Estadio categorial</a:t>
            </a:r>
            <a:br>
              <a:rPr lang="es-ES" b="1" u="sng" dirty="0" smtClean="0">
                <a:solidFill>
                  <a:srgbClr val="00B050"/>
                </a:solidFill>
              </a:rPr>
            </a:br>
            <a:r>
              <a:rPr lang="es-ES" dirty="0" smtClean="0"/>
              <a:t>(6 a 11 años)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r>
              <a:rPr lang="es-ES" dirty="0" smtClean="0"/>
              <a:t>Predominio intelectual</a:t>
            </a:r>
          </a:p>
          <a:p>
            <a:r>
              <a:rPr lang="es-ES" dirty="0" smtClean="0"/>
              <a:t>Inicio de edad escolar :atención , memoria, voluntad.</a:t>
            </a:r>
          </a:p>
        </p:txBody>
      </p:sp>
    </p:spTree>
    <p:extLst>
      <p:ext uri="{BB962C8B-B14F-4D97-AF65-F5344CB8AC3E}">
        <p14:creationId xmlns:p14="http://schemas.microsoft.com/office/powerpoint/2010/main" xmlns="" val="15105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u="sng" dirty="0" smtClean="0">
                <a:solidFill>
                  <a:srgbClr val="00B050"/>
                </a:solidFill>
              </a:rPr>
              <a:t>Estadio de la adolescencia</a:t>
            </a:r>
            <a:r>
              <a:rPr lang="es-ES" u="sng" dirty="0" smtClean="0"/>
              <a:t/>
            </a:r>
            <a:br>
              <a:rPr lang="es-ES" u="sng" dirty="0" smtClean="0"/>
            </a:br>
            <a:r>
              <a:rPr lang="es-ES" dirty="0" smtClean="0"/>
              <a:t>(11 años)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r>
              <a:rPr lang="es-ES" dirty="0" smtClean="0"/>
              <a:t>Estadio caracterizado por el predominio afectivo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El YO recobra importancia.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39127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4000" b="1" dirty="0" smtClean="0"/>
              <a:t/>
            </a:r>
            <a:br>
              <a:rPr lang="es-ES" sz="4000" b="1" dirty="0" smtClean="0"/>
            </a:br>
            <a:r>
              <a:rPr lang="es-ES" sz="4000" b="1" dirty="0" smtClean="0">
                <a:solidFill>
                  <a:srgbClr val="00B050"/>
                </a:solidFill>
              </a:rPr>
              <a:t>Estudia </a:t>
            </a:r>
            <a:r>
              <a:rPr lang="es-ES" sz="4000" b="1" dirty="0" smtClean="0">
                <a:solidFill>
                  <a:srgbClr val="00B050"/>
                </a:solidFill>
              </a:rPr>
              <a:t>el desarrollo de la personalidad infantil en estadios</a:t>
            </a:r>
            <a:r>
              <a:rPr lang="es-ES" sz="3600" b="1" dirty="0" smtClean="0">
                <a:solidFill>
                  <a:srgbClr val="00B050"/>
                </a:solidFill>
              </a:rPr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El desarrollo es una construcción progresiva en la que se realiza la </a:t>
            </a:r>
            <a:r>
              <a:rPr lang="es-ES" b="1" dirty="0" smtClean="0"/>
              <a:t>integración</a:t>
            </a:r>
            <a:r>
              <a:rPr lang="es-ES" dirty="0" smtClean="0"/>
              <a:t> de dos funciones principales.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Los estadios varían por predominancia en la </a:t>
            </a:r>
            <a:r>
              <a:rPr lang="es-ES" b="1" dirty="0" smtClean="0"/>
              <a:t>afectividad o en la inteligencia.</a:t>
            </a:r>
          </a:p>
          <a:p>
            <a:endParaRPr lang="es-ES" dirty="0"/>
          </a:p>
          <a:p>
            <a:r>
              <a:rPr lang="es-ES" dirty="0" smtClean="0"/>
              <a:t>Los estadios se rotulan cuando una </a:t>
            </a:r>
            <a:r>
              <a:rPr lang="es-ES" b="1" dirty="0" smtClean="0"/>
              <a:t>conducta se hace predominante</a:t>
            </a:r>
            <a:r>
              <a:rPr lang="es-ES" dirty="0" smtClean="0"/>
              <a:t>, no tienen límites precisos.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8091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857364"/>
            <a:ext cx="8401080" cy="4643470"/>
          </a:xfrm>
        </p:spPr>
        <p:txBody>
          <a:bodyPr/>
          <a:lstStyle/>
          <a:p>
            <a:r>
              <a:rPr lang="es-ES" b="1" i="1" dirty="0" smtClean="0">
                <a:solidFill>
                  <a:srgbClr val="00B050"/>
                </a:solidFill>
                <a:latin typeface="Arial Rounded MT Bold" pitchFamily="34" charset="0"/>
              </a:rPr>
              <a:t>El desarrollo no es </a:t>
            </a:r>
            <a:r>
              <a:rPr lang="es-ES" b="1" i="1" dirty="0" smtClean="0">
                <a:solidFill>
                  <a:srgbClr val="00B050"/>
                </a:solidFill>
                <a:latin typeface="Arial Rounded MT Bold" pitchFamily="34" charset="0"/>
              </a:rPr>
              <a:t>lineal </a:t>
            </a:r>
          </a:p>
          <a:p>
            <a:pPr>
              <a:buNone/>
            </a:pPr>
            <a:r>
              <a:rPr lang="es-ES" b="1" i="1" dirty="0" smtClean="0">
                <a:solidFill>
                  <a:srgbClr val="00B050"/>
                </a:solidFill>
                <a:latin typeface="Arial Rounded MT Bold" pitchFamily="34" charset="0"/>
              </a:rPr>
              <a:t>            sino </a:t>
            </a:r>
            <a:r>
              <a:rPr lang="es-ES" b="1" i="1" dirty="0" err="1" smtClean="0">
                <a:solidFill>
                  <a:srgbClr val="00B050"/>
                </a:solidFill>
                <a:latin typeface="Arial Rounded MT Bold" pitchFamily="34" charset="0"/>
              </a:rPr>
              <a:t>espiralado</a:t>
            </a:r>
            <a:r>
              <a:rPr lang="es-ES" b="1" i="1" dirty="0" smtClean="0">
                <a:solidFill>
                  <a:srgbClr val="00B050"/>
                </a:solidFill>
                <a:latin typeface="Arial Rounded MT Bold" pitchFamily="34" charset="0"/>
              </a:rPr>
              <a:t>.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Sobre </a:t>
            </a:r>
            <a:r>
              <a:rPr lang="es-ES" dirty="0" smtClean="0"/>
              <a:t>una adquisición de instala otra, es una construcción progresiva, en la que se integran dos variables</a:t>
            </a:r>
          </a:p>
          <a:p>
            <a:endParaRPr lang="es-AR" dirty="0"/>
          </a:p>
        </p:txBody>
      </p:sp>
      <p:pic>
        <p:nvPicPr>
          <p:cNvPr id="1026" name="Picture 2" descr="C:\Users\laspo\Documents\EStimulacion temprana\Imag para clases\espir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7" y="0"/>
            <a:ext cx="2747241" cy="4143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B050"/>
                </a:solidFill>
              </a:rPr>
              <a:t>Dos  funciones </a:t>
            </a:r>
            <a:r>
              <a:rPr lang="es-ES" b="1" dirty="0" smtClean="0">
                <a:solidFill>
                  <a:srgbClr val="00B050"/>
                </a:solidFill>
              </a:rPr>
              <a:t>principales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i="1" dirty="0" smtClean="0"/>
              <a:t>AFECTIVIDAD </a:t>
            </a:r>
            <a:r>
              <a:rPr lang="es-ES" dirty="0" smtClean="0"/>
              <a:t>            sensibilidad interna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mundo social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construcción de la persona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b="1" i="1" dirty="0" smtClean="0"/>
              <a:t>INTELIGENCIA </a:t>
            </a:r>
            <a:r>
              <a:rPr lang="es-ES" dirty="0" smtClean="0"/>
              <a:t>          sensibilidad externa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mundo físico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construcción del objeto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</a:t>
            </a:r>
          </a:p>
          <a:p>
            <a:endParaRPr lang="es-ES" dirty="0"/>
          </a:p>
        </p:txBody>
      </p:sp>
      <p:sp>
        <p:nvSpPr>
          <p:cNvPr id="4" name="3 Flecha curvada hacia la derecha"/>
          <p:cNvSpPr/>
          <p:nvPr/>
        </p:nvSpPr>
        <p:spPr>
          <a:xfrm>
            <a:off x="1714480" y="2214554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5" name="4 Flecha curvada hacia la derecha"/>
          <p:cNvSpPr/>
          <p:nvPr/>
        </p:nvSpPr>
        <p:spPr>
          <a:xfrm>
            <a:off x="1643042" y="4429132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98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ALTERNANCIA FUNCIONAL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DESARROLLO NO ES UNA SIMPLE ADICIÓN DE PROGRESOS EN UN MISMO SENTIDO.</a:t>
            </a:r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SE PRESENTAN OSCILACIONES , QUE EN MUCHOS CASOS SON FENÓMENOS SUTILES Y OTROS CLARAMENTE IDENTIFICABLES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1283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Alternancia funcional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628800"/>
            <a:ext cx="8643966" cy="480059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s-ES" dirty="0" smtClean="0"/>
              <a:t>Manifestación anticipada de una función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Regresión de sus resultados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Eclipse de sus afectos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Fenómeno de </a:t>
            </a:r>
            <a:r>
              <a:rPr lang="es-ES" dirty="0" smtClean="0"/>
              <a:t>integración</a:t>
            </a:r>
          </a:p>
          <a:p>
            <a:pPr>
              <a:buFont typeface="Wingdings" pitchFamily="2" charset="2"/>
              <a:buChar char="ü"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pensamiento </a:t>
            </a:r>
            <a:r>
              <a:rPr lang="es-ES" dirty="0"/>
              <a:t>de </a:t>
            </a:r>
            <a:r>
              <a:rPr lang="es-ES" dirty="0" err="1"/>
              <a:t>Wallon</a:t>
            </a:r>
            <a:r>
              <a:rPr lang="es-ES" dirty="0"/>
              <a:t> se centrará en la </a:t>
            </a:r>
            <a:r>
              <a:rPr lang="es-ES" dirty="0" err="1"/>
              <a:t>imbrincación</a:t>
            </a:r>
            <a:r>
              <a:rPr lang="es-ES" dirty="0"/>
              <a:t> del </a:t>
            </a:r>
            <a:r>
              <a:rPr lang="es-ES" b="1" dirty="0"/>
              <a:t>TONO – POSTURA  Y  EMOCIONES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Las </a:t>
            </a:r>
            <a:r>
              <a:rPr lang="es-ES" b="1" dirty="0"/>
              <a:t>EMOCIONES</a:t>
            </a:r>
            <a:r>
              <a:rPr lang="es-ES" dirty="0"/>
              <a:t> son una formación de origen postural, y tienen por tejido el </a:t>
            </a:r>
            <a:r>
              <a:rPr lang="es-ES" b="1" dirty="0"/>
              <a:t>TONO MUSCULAR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59346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EL TONO MUSCULAR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ES" dirty="0" smtClean="0"/>
              <a:t>Recibe </a:t>
            </a:r>
            <a:r>
              <a:rPr lang="es-ES" dirty="0" err="1" smtClean="0"/>
              <a:t>estimulos</a:t>
            </a:r>
            <a:r>
              <a:rPr lang="es-ES" dirty="0" smtClean="0"/>
              <a:t> </a:t>
            </a:r>
            <a:r>
              <a:rPr lang="es-ES" dirty="0" smtClean="0"/>
              <a:t>de diverso origen: </a:t>
            </a:r>
            <a:r>
              <a:rPr lang="es-ES" dirty="0" err="1" smtClean="0"/>
              <a:t>exteroceptivo</a:t>
            </a:r>
            <a:r>
              <a:rPr lang="es-ES" dirty="0" smtClean="0"/>
              <a:t> , propioceptivo , interoceptivo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Las emociones están ligadas a la híper o hipotensión del tono. 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Éste </a:t>
            </a:r>
            <a:r>
              <a:rPr lang="es-ES" dirty="0" smtClean="0"/>
              <a:t>se canalizará en el libre flujo de gestos y acciones, a su acumulación sin salida y a su utilización en espasmos.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711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TONO MUSCULAR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LIBRE FLUJO                    GESTOS  Y ACCIONES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                      </a:t>
            </a:r>
          </a:p>
          <a:p>
            <a:r>
              <a:rPr lang="es-ES" dirty="0" smtClean="0"/>
              <a:t> ACUMULACIÓN               ESPASMOS</a:t>
            </a:r>
          </a:p>
          <a:p>
            <a:pPr marL="0" indent="0">
              <a:buNone/>
            </a:pPr>
            <a:r>
              <a:rPr lang="es-ES" dirty="0" smtClean="0"/>
              <a:t>                                      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</a:t>
            </a:r>
          </a:p>
          <a:p>
            <a:pPr marL="0" indent="0">
              <a:buNone/>
            </a:pPr>
            <a:r>
              <a:rPr lang="es-ES" sz="4000" dirty="0"/>
              <a:t> </a:t>
            </a:r>
            <a:r>
              <a:rPr lang="es-ES" sz="4000" dirty="0" smtClean="0"/>
              <a:t>       DIVERSIDAD DE EMOCIONES</a:t>
            </a:r>
            <a:endParaRPr lang="es-ES" dirty="0"/>
          </a:p>
        </p:txBody>
      </p:sp>
      <p:sp>
        <p:nvSpPr>
          <p:cNvPr id="4" name="3 Flecha derecha"/>
          <p:cNvSpPr/>
          <p:nvPr/>
        </p:nvSpPr>
        <p:spPr>
          <a:xfrm>
            <a:off x="3409865" y="17186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Flecha derecha"/>
          <p:cNvSpPr/>
          <p:nvPr/>
        </p:nvSpPr>
        <p:spPr>
          <a:xfrm>
            <a:off x="3885309" y="3429000"/>
            <a:ext cx="8169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Llamada de flecha hacia abajo"/>
          <p:cNvSpPr/>
          <p:nvPr/>
        </p:nvSpPr>
        <p:spPr>
          <a:xfrm>
            <a:off x="3861257" y="4077072"/>
            <a:ext cx="914400" cy="105841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584241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663</Words>
  <Application>Microsoft Office PowerPoint</Application>
  <PresentationFormat>Presentación en pantalla (4:3)</PresentationFormat>
  <Paragraphs>119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HENRY  WALLON</vt:lpstr>
      <vt:lpstr>« La emoción es el soporte de la motricidad »</vt:lpstr>
      <vt:lpstr> Estudia el desarrollo de la personalidad infantil en estadios. </vt:lpstr>
      <vt:lpstr>Diapositiva 4</vt:lpstr>
      <vt:lpstr>Dos  funciones principales </vt:lpstr>
      <vt:lpstr>ALTERNANCIA FUNCIONAL</vt:lpstr>
      <vt:lpstr>Alternancia funcional</vt:lpstr>
      <vt:lpstr>EL TONO MUSCULAR</vt:lpstr>
      <vt:lpstr>TONO MUSCULAR</vt:lpstr>
      <vt:lpstr> El tono muscular distingue 2 funciones musculares fundamentales: </vt:lpstr>
      <vt:lpstr>El tono es el fundamento de la emoción y de la afectividad que se exterioriza en las actitudes.</vt:lpstr>
      <vt:lpstr>ESTADIOS</vt:lpstr>
      <vt:lpstr>Estadio de la impulsividad motríz (0-6 meses)</vt:lpstr>
      <vt:lpstr> Características de la impulsividad motríz: </vt:lpstr>
      <vt:lpstr>Diapositiva 15</vt:lpstr>
      <vt:lpstr>Diapositiva 16</vt:lpstr>
      <vt:lpstr>Estadio emocional (6 a 12 meses)</vt:lpstr>
      <vt:lpstr>Diapositiva 18</vt:lpstr>
      <vt:lpstr>Estadio sensoriomotor y proyectivo (1 a 3 años) </vt:lpstr>
      <vt:lpstr>Estadio del personalismo (3 a 6 años)</vt:lpstr>
      <vt:lpstr>Estadio categorial (6 a 11 años)</vt:lpstr>
      <vt:lpstr>Estadio de la adolescencia (11 años) </vt:lpstr>
      <vt:lpstr>Diapositiva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HENRY  WALLON</dc:title>
  <dc:creator>aesquiaga31@hotmail.es</dc:creator>
  <cp:lastModifiedBy>laspower@outlook.com</cp:lastModifiedBy>
  <cp:revision>23</cp:revision>
  <dcterms:created xsi:type="dcterms:W3CDTF">2016-05-31T13:01:50Z</dcterms:created>
  <dcterms:modified xsi:type="dcterms:W3CDTF">2023-04-09T12:55:52Z</dcterms:modified>
</cp:coreProperties>
</file>