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9" r:id="rId5"/>
    <p:sldId id="260" r:id="rId6"/>
    <p:sldId id="262" r:id="rId7"/>
    <p:sldId id="269" r:id="rId8"/>
    <p:sldId id="268" r:id="rId9"/>
    <p:sldId id="265" r:id="rId10"/>
    <p:sldId id="258" r:id="rId11"/>
    <p:sldId id="261" r:id="rId12"/>
    <p:sldId id="264" r:id="rId13"/>
    <p:sldId id="266" r:id="rId14"/>
    <p:sldId id="267" r:id="rId15"/>
    <p:sldId id="271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67CF-FA60-4316-B8BE-E04811A99EDF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3694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67CF-FA60-4316-B8BE-E04811A99EDF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645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67CF-FA60-4316-B8BE-E04811A99EDF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557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67CF-FA60-4316-B8BE-E04811A99EDF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4022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67CF-FA60-4316-B8BE-E04811A99EDF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30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67CF-FA60-4316-B8BE-E04811A99EDF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2167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67CF-FA60-4316-B8BE-E04811A99EDF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0011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67CF-FA60-4316-B8BE-E04811A99EDF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6418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67CF-FA60-4316-B8BE-E04811A99EDF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681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67CF-FA60-4316-B8BE-E04811A99EDF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021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C67CF-FA60-4316-B8BE-E04811A99EDF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9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C67CF-FA60-4316-B8BE-E04811A99EDF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1A39F-273D-41CC-8132-B09AB272E1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7726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524000" y="2069452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s-AR" sz="3600" dirty="0" smtClean="0"/>
              <a:t>CONTINUAMOS con la anatomía macroscópica del Telencéfalo</a:t>
            </a:r>
          </a:p>
          <a:p>
            <a:r>
              <a:rPr lang="es-AR" sz="3600" dirty="0" smtClean="0"/>
              <a:t> </a:t>
            </a:r>
            <a:r>
              <a:rPr lang="es-AR" sz="3600" b="1" dirty="0" smtClean="0"/>
              <a:t>CONFIGURACIÓN INTERNA </a:t>
            </a:r>
            <a:endParaRPr lang="es-ES" sz="3600" b="1" dirty="0"/>
          </a:p>
        </p:txBody>
      </p:sp>
    </p:spTree>
    <p:extLst>
      <p:ext uri="{BB962C8B-B14F-4D97-AF65-F5344CB8AC3E}">
        <p14:creationId xmlns:p14="http://schemas.microsoft.com/office/powerpoint/2010/main" val="108095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>
                <a:latin typeface="Aharoni" panose="02010803020104030203" pitchFamily="2" charset="-79"/>
                <a:cs typeface="Aharoni" panose="02010803020104030203" pitchFamily="2" charset="-79"/>
              </a:rPr>
              <a:t>N</a:t>
            </a:r>
            <a:r>
              <a:rPr lang="es-AR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úcl</a:t>
            </a:r>
            <a:r>
              <a:rPr lang="es-AR" dirty="0" smtClean="0">
                <a:latin typeface="Aharoni" panose="02010803020104030203" pitchFamily="2" charset="-79"/>
                <a:cs typeface="Aharoni" panose="02010803020104030203" pitchFamily="2" charset="-79"/>
              </a:rPr>
              <a:t>eo lenticular</a:t>
            </a:r>
            <a:endParaRPr lang="es-E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2050" name="Picture 2" descr="http://www.medic.ula.ve/anatomiahumana/juan_penaloza/ganglios_basales/imagenes/basales_0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974" y="1481083"/>
            <a:ext cx="5292573" cy="5376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402044" y="1523263"/>
            <a:ext cx="6312049" cy="23698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400" dirty="0" smtClean="0">
                <a:cs typeface="Aharoni" panose="02010803020104030203" pitchFamily="2" charset="-79"/>
              </a:rPr>
              <a:t>No es una unidad, sino que está formado por dos</a:t>
            </a:r>
          </a:p>
          <a:p>
            <a:r>
              <a:rPr lang="es-AR" sz="2400" dirty="0" smtClean="0">
                <a:cs typeface="Aharoni" panose="02010803020104030203" pitchFamily="2" charset="-79"/>
              </a:rPr>
              <a:t>Partes distintas. </a:t>
            </a:r>
            <a:endParaRPr lang="es-AR" sz="2400" dirty="0" smtClean="0">
              <a:cs typeface="Aharoni" panose="02010803020104030203" pitchFamily="2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400" u="sng" dirty="0" smtClean="0">
                <a:cs typeface="Aharoni" panose="02010803020104030203" pitchFamily="2" charset="-79"/>
              </a:rPr>
              <a:t>Está </a:t>
            </a:r>
            <a:r>
              <a:rPr lang="es-AR" sz="2800" u="sng" dirty="0" smtClean="0">
                <a:cs typeface="Aharoni" panose="02010803020104030203" pitchFamily="2" charset="-79"/>
              </a:rPr>
              <a:t>dividido</a:t>
            </a:r>
            <a:r>
              <a:rPr lang="es-AR" sz="2400" u="sng" dirty="0" smtClean="0">
                <a:cs typeface="Aharoni" panose="02010803020104030203" pitchFamily="2" charset="-79"/>
              </a:rPr>
              <a:t> por dos partes: </a:t>
            </a:r>
          </a:p>
          <a:p>
            <a:endParaRPr lang="es-AR" sz="2400" dirty="0">
              <a:cs typeface="Aharoni" panose="02010803020104030203" pitchFamily="2" charset="-79"/>
            </a:endParaRPr>
          </a:p>
          <a:p>
            <a:pPr marL="342900" indent="-342900">
              <a:buFontTx/>
              <a:buChar char="-"/>
            </a:pPr>
            <a:r>
              <a:rPr lang="es-AR" sz="2400" dirty="0" smtClean="0">
                <a:cs typeface="Aharoni" panose="02010803020104030203" pitchFamily="2" charset="-79"/>
              </a:rPr>
              <a:t>Una </a:t>
            </a:r>
            <a:r>
              <a:rPr lang="es-AR" sz="2400" dirty="0" smtClean="0">
                <a:cs typeface="Aharoni" panose="02010803020104030203" pitchFamily="2" charset="-79"/>
              </a:rPr>
              <a:t>parte lateral/externa</a:t>
            </a:r>
            <a:r>
              <a:rPr lang="es-AR" sz="2400" dirty="0" smtClean="0">
                <a:cs typeface="Aharoni" panose="02010803020104030203" pitchFamily="2" charset="-79"/>
              </a:rPr>
              <a:t>: 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PUTAMEN</a:t>
            </a:r>
          </a:p>
          <a:p>
            <a:pPr marL="342900" indent="-342900">
              <a:buFontTx/>
              <a:buChar char="-"/>
            </a:pPr>
            <a:r>
              <a:rPr lang="es-AR" sz="2400" dirty="0" smtClean="0">
                <a:cs typeface="Aharoni" panose="02010803020104030203" pitchFamily="2" charset="-79"/>
              </a:rPr>
              <a:t>Y </a:t>
            </a:r>
            <a:r>
              <a:rPr lang="es-AR" sz="2400" dirty="0" smtClean="0">
                <a:cs typeface="Aharoni" panose="02010803020104030203" pitchFamily="2" charset="-79"/>
              </a:rPr>
              <a:t>una parte medial</a:t>
            </a:r>
            <a:r>
              <a:rPr lang="es-AR" sz="2400" dirty="0" smtClean="0">
                <a:cs typeface="Aharoni" panose="02010803020104030203" pitchFamily="2" charset="-79"/>
              </a:rPr>
              <a:t>: 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GLOBO 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PÁLIDO</a:t>
            </a:r>
            <a:endParaRPr lang="es-E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508976" y="6304002"/>
            <a:ext cx="379129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200" b="1" dirty="0" smtClean="0">
                <a:cs typeface="Aharoni" panose="02010803020104030203" pitchFamily="2" charset="-79"/>
              </a:rPr>
              <a:t>Corte horizontal del cerebro visto desde arriba.</a:t>
            </a:r>
          </a:p>
          <a:p>
            <a:r>
              <a:rPr lang="es-AR" sz="1200" b="1" dirty="0" smtClean="0">
                <a:cs typeface="Aharoni" panose="02010803020104030203" pitchFamily="2" charset="-79"/>
              </a:rPr>
              <a:t>Muestra las relaciones de los diferentes núcleos basales</a:t>
            </a:r>
            <a:r>
              <a:rPr lang="es-AR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  <a:endParaRPr lang="es-ES" b="1" dirty="0"/>
          </a:p>
        </p:txBody>
      </p:sp>
      <p:sp>
        <p:nvSpPr>
          <p:cNvPr id="9" name="Rectángulo 8"/>
          <p:cNvSpPr/>
          <p:nvPr/>
        </p:nvSpPr>
        <p:spPr>
          <a:xfrm>
            <a:off x="10659414" y="2791240"/>
            <a:ext cx="1532586" cy="3477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err="1" smtClean="0"/>
              <a:t>Putamen</a:t>
            </a:r>
            <a:endParaRPr lang="es-ES" sz="1200" b="1" dirty="0"/>
          </a:p>
        </p:txBody>
      </p:sp>
      <p:sp>
        <p:nvSpPr>
          <p:cNvPr id="11" name="Rectángulo 10"/>
          <p:cNvSpPr/>
          <p:nvPr/>
        </p:nvSpPr>
        <p:spPr>
          <a:xfrm>
            <a:off x="10659414" y="3918911"/>
            <a:ext cx="1532586" cy="3477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Globo pálido</a:t>
            </a:r>
            <a:endParaRPr lang="es-ES" sz="1200" b="1" dirty="0"/>
          </a:p>
        </p:txBody>
      </p:sp>
      <p:sp>
        <p:nvSpPr>
          <p:cNvPr id="12" name="Conector 11"/>
          <p:cNvSpPr/>
          <p:nvPr/>
        </p:nvSpPr>
        <p:spPr>
          <a:xfrm>
            <a:off x="8912180" y="3825025"/>
            <a:ext cx="109471" cy="137352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Conector 12"/>
          <p:cNvSpPr/>
          <p:nvPr/>
        </p:nvSpPr>
        <p:spPr>
          <a:xfrm>
            <a:off x="9167611" y="3429000"/>
            <a:ext cx="109471" cy="137352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onector 13"/>
          <p:cNvSpPr/>
          <p:nvPr/>
        </p:nvSpPr>
        <p:spPr>
          <a:xfrm>
            <a:off x="9003405" y="3687673"/>
            <a:ext cx="109471" cy="137352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AutoShape 6" descr="Cerebro configuración inter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CuadroTexto 2"/>
          <p:cNvSpPr txBox="1"/>
          <p:nvPr/>
        </p:nvSpPr>
        <p:spPr>
          <a:xfrm>
            <a:off x="307975" y="3995678"/>
            <a:ext cx="50199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A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Putamen</a:t>
            </a:r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s-AR" dirty="0" smtClean="0"/>
              <a:t> es la parte más voluminosa, comprendida entre la lámina medular externa y la capsula externa. Conectado íntimamente con la cabeza del N. Caudado. 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Globo pálido: </a:t>
            </a:r>
            <a:r>
              <a:rPr lang="es-AR" dirty="0" smtClean="0"/>
              <a:t>una lámina de fibras (lámina medular interna) lo subdivide en dos segmentos:</a:t>
            </a:r>
          </a:p>
          <a:p>
            <a:pPr marL="285750" indent="-285750" algn="just">
              <a:buFontTx/>
              <a:buChar char="-"/>
            </a:pPr>
            <a:r>
              <a:rPr lang="es-AR" dirty="0" smtClean="0"/>
              <a:t>Globo pálido externo o lateral.</a:t>
            </a:r>
          </a:p>
          <a:p>
            <a:pPr marL="285750" indent="-285750" algn="just">
              <a:buFontTx/>
              <a:buChar char="-"/>
            </a:pPr>
            <a:r>
              <a:rPr lang="es-AR" dirty="0" smtClean="0"/>
              <a:t>Globo pálido interno o medial.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9848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2705" y="502276"/>
            <a:ext cx="11526590" cy="6233373"/>
          </a:xfrm>
        </p:spPr>
        <p:txBody>
          <a:bodyPr>
            <a:normAutofit fontScale="77500" lnSpcReduction="20000"/>
          </a:bodyPr>
          <a:lstStyle/>
          <a:p>
            <a:r>
              <a:rPr lang="es-AR" sz="3400" dirty="0" smtClean="0"/>
              <a:t>El </a:t>
            </a:r>
            <a:r>
              <a:rPr lang="es-A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N. Lenticular o </a:t>
            </a:r>
            <a:r>
              <a:rPr lang="es-AR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s-A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entiforme</a:t>
            </a:r>
            <a:r>
              <a:rPr lang="es-A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3400" dirty="0" smtClean="0"/>
              <a:t>s</a:t>
            </a:r>
            <a:r>
              <a:rPr lang="es-AR" sz="3400" dirty="0" smtClean="0"/>
              <a:t>e </a:t>
            </a:r>
            <a:r>
              <a:rPr lang="es-AR" sz="3400" dirty="0" smtClean="0"/>
              <a:t>lo ve como una formación triangular con la base hacia afuera, </a:t>
            </a:r>
            <a:r>
              <a:rPr lang="es-AR" sz="3400" dirty="0" smtClean="0"/>
              <a:t>ubicado </a:t>
            </a:r>
            <a:r>
              <a:rPr lang="es-AR" sz="3400" dirty="0" smtClean="0"/>
              <a:t>inmediatamente por fuera del tálamo y del núcleo caudado </a:t>
            </a:r>
            <a:r>
              <a:rPr lang="es-AR" sz="3400" dirty="0" smtClean="0"/>
              <a:t>de </a:t>
            </a:r>
            <a:r>
              <a:rPr lang="es-AR" sz="3400" dirty="0" smtClean="0"/>
              <a:t>los cuales está separado por la </a:t>
            </a:r>
            <a:r>
              <a:rPr lang="es-AR" sz="3400" i="1" dirty="0" smtClean="0"/>
              <a:t>formación blanca </a:t>
            </a:r>
            <a:r>
              <a:rPr lang="es-AR" sz="3400" dirty="0" smtClean="0"/>
              <a:t>que hemos descripto como </a:t>
            </a:r>
            <a:r>
              <a:rPr lang="es-AR" sz="3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cápsula </a:t>
            </a:r>
            <a:r>
              <a:rPr lang="es-AR" sz="3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</a:t>
            </a:r>
            <a:r>
              <a:rPr lang="es-AR" sz="3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AR" sz="3400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AR" sz="3400" dirty="0" smtClean="0"/>
          </a:p>
          <a:p>
            <a:r>
              <a:rPr lang="es-AR" sz="3400" dirty="0" smtClean="0"/>
              <a:t>Por su parte externa: se relaciona con la</a:t>
            </a:r>
            <a:r>
              <a:rPr lang="es-AR" sz="3400" b="1" dirty="0" smtClean="0"/>
              <a:t> </a:t>
            </a:r>
            <a:r>
              <a:rPr lang="es-AR" sz="3400" b="1" u="sng" dirty="0" smtClean="0"/>
              <a:t>corteza de la ínsula</a:t>
            </a:r>
            <a:r>
              <a:rPr lang="es-AR" sz="3400" b="1" dirty="0" smtClean="0"/>
              <a:t>. </a:t>
            </a:r>
            <a:r>
              <a:rPr lang="es-AR" sz="3400" dirty="0" smtClean="0"/>
              <a:t>Entre ésta y el núcleo lenticular puede observarse un cúmulo de sustancia gris: el </a:t>
            </a:r>
            <a:r>
              <a:rPr lang="es-AR" sz="3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antemuro o claustro </a:t>
            </a:r>
            <a:r>
              <a:rPr lang="es-AR" sz="3400" dirty="0" smtClean="0"/>
              <a:t> (se </a:t>
            </a:r>
            <a:r>
              <a:rPr lang="es-AR" sz="3400" dirty="0" smtClean="0"/>
              <a:t>lo </a:t>
            </a:r>
            <a:r>
              <a:rPr lang="es-AR" sz="3400" dirty="0" smtClean="0"/>
              <a:t>considera </a:t>
            </a:r>
            <a:r>
              <a:rPr lang="es-AR" sz="3400" dirty="0" smtClean="0"/>
              <a:t>como </a:t>
            </a:r>
            <a:r>
              <a:rPr lang="es-AR" sz="3400" dirty="0" smtClean="0"/>
              <a:t>parte </a:t>
            </a:r>
            <a:r>
              <a:rPr lang="es-AR" sz="3400" dirty="0" smtClean="0"/>
              <a:t>del núcleo </a:t>
            </a:r>
            <a:r>
              <a:rPr lang="es-AR" sz="3400" dirty="0" smtClean="0"/>
              <a:t>lenticular) </a:t>
            </a:r>
            <a:r>
              <a:rPr lang="es-AR" sz="3400" dirty="0" smtClean="0"/>
              <a:t>del cual está separado por una banda de sustancia blanca: la </a:t>
            </a:r>
            <a:r>
              <a:rPr lang="es-AR" sz="3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cápsula </a:t>
            </a:r>
            <a:r>
              <a:rPr lang="es-AR" sz="3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externa</a:t>
            </a:r>
            <a:r>
              <a:rPr lang="es-AR" sz="3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3400" dirty="0" smtClean="0"/>
              <a:t>(que lo separa del </a:t>
            </a:r>
            <a:r>
              <a:rPr lang="es-AR" sz="3400" dirty="0" err="1" smtClean="0"/>
              <a:t>putamen</a:t>
            </a:r>
            <a:r>
              <a:rPr lang="es-AR" sz="3400" dirty="0" smtClean="0"/>
              <a:t>).</a:t>
            </a:r>
            <a:endParaRPr lang="es-AR" sz="3400" dirty="0" smtClean="0"/>
          </a:p>
          <a:p>
            <a:pPr marL="0" indent="0">
              <a:buNone/>
            </a:pPr>
            <a:endParaRPr lang="es-AR" sz="3400" b="1" u="sng" dirty="0" smtClean="0"/>
          </a:p>
          <a:p>
            <a:r>
              <a:rPr lang="es-AR" sz="3400" b="1" u="sng" dirty="0" smtClean="0"/>
              <a:t>EL NÚCLEO LENTICULAR SE HALLA DIVIDIO: </a:t>
            </a:r>
          </a:p>
          <a:p>
            <a:pPr marL="0" indent="0">
              <a:buNone/>
            </a:pPr>
            <a:r>
              <a:rPr lang="es-AR" sz="3400" b="1" dirty="0"/>
              <a:t> </a:t>
            </a:r>
            <a:r>
              <a:rPr lang="es-AR" sz="3400" b="1" dirty="0" smtClean="0"/>
              <a:t>             * Por una lámina interna de sustancia blanca: </a:t>
            </a:r>
            <a:r>
              <a:rPr lang="es-AR" sz="3400" dirty="0" smtClean="0"/>
              <a:t>la lámina medular externa en dos porciones: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AR" sz="3400" u="sng" dirty="0" smtClean="0"/>
              <a:t>Parte </a:t>
            </a:r>
            <a:r>
              <a:rPr lang="es-AR" sz="3400" u="sng" dirty="0" smtClean="0"/>
              <a:t>lateral o externa: </a:t>
            </a:r>
            <a:r>
              <a:rPr lang="es-AR" sz="3400" dirty="0" smtClean="0"/>
              <a:t>el </a:t>
            </a:r>
            <a:r>
              <a:rPr lang="es-AR" sz="3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putamen</a:t>
            </a:r>
            <a:r>
              <a:rPr lang="es-AR" sz="3400" dirty="0" smtClean="0"/>
              <a:t>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AR" sz="3400" u="sng" dirty="0"/>
              <a:t>P</a:t>
            </a:r>
            <a:r>
              <a:rPr lang="es-AR" sz="3400" u="sng" dirty="0" smtClean="0"/>
              <a:t>arte </a:t>
            </a:r>
            <a:r>
              <a:rPr lang="es-AR" sz="3400" u="sng" dirty="0" smtClean="0"/>
              <a:t>medial</a:t>
            </a:r>
            <a:r>
              <a:rPr lang="es-AR" sz="3400" dirty="0" smtClean="0"/>
              <a:t>: el </a:t>
            </a:r>
            <a:r>
              <a:rPr lang="es-AR" sz="3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globus</a:t>
            </a:r>
            <a:r>
              <a:rPr lang="es-AR" sz="3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pálido</a:t>
            </a:r>
            <a:r>
              <a:rPr lang="es-AR" sz="3400" dirty="0" smtClean="0"/>
              <a:t>. Y a su vez, éste se divide en porciones externa e interna por la </a:t>
            </a:r>
            <a:r>
              <a:rPr lang="es-AR" sz="3400" i="1" dirty="0" smtClean="0"/>
              <a:t>lámina medular interna.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88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668" y="379575"/>
            <a:ext cx="8860664" cy="6171875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8606307" y="3704999"/>
            <a:ext cx="1768699" cy="2537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Corteza de la ínsula</a:t>
            </a:r>
            <a:endParaRPr lang="es-ES" sz="1200" b="1" dirty="0"/>
          </a:p>
        </p:txBody>
      </p:sp>
      <p:sp>
        <p:nvSpPr>
          <p:cNvPr id="6" name="Rectángulo 5"/>
          <p:cNvSpPr/>
          <p:nvPr/>
        </p:nvSpPr>
        <p:spPr>
          <a:xfrm>
            <a:off x="8186671" y="2716140"/>
            <a:ext cx="1532586" cy="3477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Antemuro o claustro</a:t>
            </a:r>
            <a:endParaRPr lang="es-ES" sz="1200" b="1" dirty="0"/>
          </a:p>
        </p:txBody>
      </p:sp>
      <p:sp>
        <p:nvSpPr>
          <p:cNvPr id="7" name="Rectángulo 6"/>
          <p:cNvSpPr/>
          <p:nvPr/>
        </p:nvSpPr>
        <p:spPr>
          <a:xfrm>
            <a:off x="8606307" y="3910382"/>
            <a:ext cx="1461752" cy="2380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Cápsula externa</a:t>
            </a:r>
            <a:endParaRPr lang="es-ES" sz="1200" b="1" dirty="0"/>
          </a:p>
        </p:txBody>
      </p:sp>
      <p:sp>
        <p:nvSpPr>
          <p:cNvPr id="8" name="Rectángulo 7"/>
          <p:cNvSpPr/>
          <p:nvPr/>
        </p:nvSpPr>
        <p:spPr>
          <a:xfrm>
            <a:off x="8098665" y="1869628"/>
            <a:ext cx="1532586" cy="34772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CABEZA del N. </a:t>
            </a:r>
            <a:r>
              <a:rPr lang="es-AR" sz="1200" b="1" dirty="0" smtClean="0"/>
              <a:t>Caudado</a:t>
            </a:r>
            <a:endParaRPr lang="es-ES" sz="1200" b="1" dirty="0"/>
          </a:p>
        </p:txBody>
      </p:sp>
      <p:sp>
        <p:nvSpPr>
          <p:cNvPr id="9" name="Rectángulo 8"/>
          <p:cNvSpPr/>
          <p:nvPr/>
        </p:nvSpPr>
        <p:spPr>
          <a:xfrm>
            <a:off x="8800564" y="4305426"/>
            <a:ext cx="1661374" cy="34772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COLA del N. </a:t>
            </a:r>
            <a:r>
              <a:rPr lang="es-AR" sz="1200" b="1" dirty="0" smtClean="0"/>
              <a:t>Caudado</a:t>
            </a:r>
            <a:endParaRPr lang="es-ES" sz="1200" b="1" dirty="0"/>
          </a:p>
        </p:txBody>
      </p:sp>
      <p:sp>
        <p:nvSpPr>
          <p:cNvPr id="10" name="Rectángulo 9"/>
          <p:cNvSpPr/>
          <p:nvPr/>
        </p:nvSpPr>
        <p:spPr>
          <a:xfrm>
            <a:off x="9124682" y="3254578"/>
            <a:ext cx="1532586" cy="3477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NÚCLEO LENTICULAR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61147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>
                <a:latin typeface="Aharoni" panose="02010803020104030203" pitchFamily="2" charset="-79"/>
                <a:cs typeface="Aharoni" panose="02010803020104030203" pitchFamily="2" charset="-79"/>
              </a:rPr>
              <a:t>N</a:t>
            </a:r>
            <a:r>
              <a:rPr lang="es-AR" b="1" dirty="0">
                <a:latin typeface="Aharoni" panose="02010803020104030203" pitchFamily="2" charset="-79"/>
                <a:cs typeface="Aharoni" panose="02010803020104030203" pitchFamily="2" charset="-79"/>
              </a:rPr>
              <a:t>úcl</a:t>
            </a:r>
            <a:r>
              <a:rPr lang="es-AR" dirty="0">
                <a:latin typeface="Aharoni" panose="02010803020104030203" pitchFamily="2" charset="-79"/>
                <a:cs typeface="Aharoni" panose="02010803020104030203" pitchFamily="2" charset="-79"/>
              </a:rPr>
              <a:t>eo </a:t>
            </a:r>
            <a:r>
              <a:rPr lang="es-AR" dirty="0" smtClean="0">
                <a:latin typeface="Aharoni" panose="02010803020104030203" pitchFamily="2" charset="-79"/>
                <a:cs typeface="Aharoni" panose="02010803020104030203" pitchFamily="2" charset="-79"/>
              </a:rPr>
              <a:t>amigdalino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64262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es-AR" dirty="0" smtClean="0"/>
              <a:t>Se ubica en </a:t>
            </a:r>
            <a:r>
              <a:rPr lang="es-AR" dirty="0" smtClean="0"/>
              <a:t>la profundidad del</a:t>
            </a:r>
            <a:r>
              <a:rPr lang="es-AR" dirty="0" smtClean="0"/>
              <a:t> </a:t>
            </a:r>
            <a:r>
              <a:rPr lang="es-AR" b="1" dirty="0" smtClean="0"/>
              <a:t>lóbulo temporal </a:t>
            </a:r>
            <a:r>
              <a:rPr lang="es-AR" dirty="0" smtClean="0"/>
              <a:t>próximo al </a:t>
            </a:r>
            <a:r>
              <a:rPr lang="es-AR" dirty="0" smtClean="0"/>
              <a:t>uncus (extremo anterior del hipocampo).</a:t>
            </a:r>
            <a:endParaRPr lang="es-AR" dirty="0" smtClean="0"/>
          </a:p>
          <a:p>
            <a:pPr marL="0" indent="0" algn="just">
              <a:buNone/>
            </a:pPr>
            <a:endParaRPr lang="es-AR" dirty="0" smtClean="0"/>
          </a:p>
          <a:p>
            <a:pPr algn="just"/>
            <a:r>
              <a:rPr lang="es-AR" dirty="0" smtClean="0"/>
              <a:t>Se considera que es </a:t>
            </a:r>
            <a:r>
              <a:rPr lang="es-AR" dirty="0" smtClean="0"/>
              <a:t>parte o guarda estrecha relación con el </a:t>
            </a:r>
            <a:r>
              <a:rPr lang="es-A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Límbico</a:t>
            </a:r>
            <a:r>
              <a:rPr lang="es-AR" dirty="0" smtClean="0"/>
              <a:t>.</a:t>
            </a:r>
            <a:endParaRPr lang="es-AR" dirty="0" smtClean="0"/>
          </a:p>
          <a:p>
            <a:pPr marL="0" indent="0" algn="just">
              <a:buNone/>
            </a:pPr>
            <a:endParaRPr lang="es-AR" dirty="0" smtClean="0"/>
          </a:p>
          <a:p>
            <a:pPr algn="just"/>
            <a:r>
              <a:rPr lang="es-AR" dirty="0" smtClean="0"/>
              <a:t>A través de sus conexiones puede influir en la respuesta del cuerpo a los cambios ambientales. </a:t>
            </a:r>
            <a:r>
              <a:rPr lang="es-AR" dirty="0" err="1" smtClean="0"/>
              <a:t>Ej</a:t>
            </a:r>
            <a:r>
              <a:rPr lang="es-AR" dirty="0" smtClean="0"/>
              <a:t>: </a:t>
            </a:r>
            <a:r>
              <a:rPr lang="es-AR" dirty="0" smtClean="0"/>
              <a:t>en la sensación de miedo puede modificar la frecuencia cardíaca, la presión arterial, el color de la piel y la frecuencia respiratoria.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39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87132" y="698899"/>
            <a:ext cx="7972023" cy="5971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/>
          <p:cNvSpPr/>
          <p:nvPr/>
        </p:nvSpPr>
        <p:spPr>
          <a:xfrm>
            <a:off x="5100034" y="5939354"/>
            <a:ext cx="2640169" cy="38417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Lóbulo temporal</a:t>
            </a:r>
            <a:endParaRPr lang="es-ES" sz="1200" b="1" dirty="0"/>
          </a:p>
        </p:txBody>
      </p:sp>
      <p:sp>
        <p:nvSpPr>
          <p:cNvPr id="8" name="Rectángulo 7"/>
          <p:cNvSpPr/>
          <p:nvPr/>
        </p:nvSpPr>
        <p:spPr>
          <a:xfrm>
            <a:off x="2006959" y="4159922"/>
            <a:ext cx="2281706" cy="34768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Núcleo amigdalino</a:t>
            </a:r>
            <a:endParaRPr lang="es-ES" sz="1200" b="1" dirty="0"/>
          </a:p>
        </p:txBody>
      </p:sp>
      <p:sp>
        <p:nvSpPr>
          <p:cNvPr id="9" name="Conector 8"/>
          <p:cNvSpPr/>
          <p:nvPr/>
        </p:nvSpPr>
        <p:spPr>
          <a:xfrm flipV="1">
            <a:off x="5100034" y="3877442"/>
            <a:ext cx="157765" cy="15693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onector 9"/>
          <p:cNvSpPr/>
          <p:nvPr/>
        </p:nvSpPr>
        <p:spPr>
          <a:xfrm flipV="1">
            <a:off x="5854522" y="4159922"/>
            <a:ext cx="157765" cy="15693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onector 11"/>
          <p:cNvSpPr/>
          <p:nvPr/>
        </p:nvSpPr>
        <p:spPr>
          <a:xfrm flipV="1">
            <a:off x="5174086" y="4129255"/>
            <a:ext cx="157765" cy="15693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/>
          <p:cNvSpPr/>
          <p:nvPr/>
        </p:nvSpPr>
        <p:spPr>
          <a:xfrm>
            <a:off x="1687132" y="4922499"/>
            <a:ext cx="1841679" cy="6025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Uncus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46608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https://www.fisioterapia-online.com/glosario/ganglios-basales-o-nucleos-de-la-base</a:t>
            </a:r>
          </a:p>
        </p:txBody>
      </p:sp>
    </p:spTree>
    <p:extLst>
      <p:ext uri="{BB962C8B-B14F-4D97-AF65-F5344CB8AC3E}">
        <p14:creationId xmlns:p14="http://schemas.microsoft.com/office/powerpoint/2010/main" val="155269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6425" y="826398"/>
            <a:ext cx="9144000" cy="760923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s-AR" sz="4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NÚCLEOS O </a:t>
            </a:r>
            <a:r>
              <a:rPr lang="es-AR" sz="4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GANGLIOS </a:t>
            </a:r>
            <a:r>
              <a:rPr lang="es-AR" sz="4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DE LA BASE</a:t>
            </a:r>
            <a:endParaRPr lang="es-ES" sz="4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754927" y="6488668"/>
            <a:ext cx="28469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200" b="1" dirty="0" smtClean="0">
                <a:latin typeface="+mj-lt"/>
                <a:cs typeface="Aharoni" panose="02010803020104030203" pitchFamily="2" charset="-79"/>
              </a:rPr>
              <a:t>BASES BIOLÓGICAS DE LA CONDUCTA I 2022</a:t>
            </a:r>
            <a:endParaRPr lang="es-ES" sz="1200" dirty="0">
              <a:latin typeface="+mj-lt"/>
            </a:endParaRPr>
          </a:p>
        </p:txBody>
      </p:sp>
      <p:pic>
        <p:nvPicPr>
          <p:cNvPr id="1026" name="Picture 2" descr="http://www.medic.ula.ve/anatomiahumana/juan_penaloza/ganglios_basales/imagenes/basales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094" y="1971942"/>
            <a:ext cx="6471512" cy="413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6426558" y="5370490"/>
            <a:ext cx="1532586" cy="3477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Núcleo amigdalino</a:t>
            </a:r>
            <a:endParaRPr lang="es-ES" sz="1200" b="1" dirty="0"/>
          </a:p>
        </p:txBody>
      </p:sp>
      <p:sp>
        <p:nvSpPr>
          <p:cNvPr id="8" name="Rectángulo 7"/>
          <p:cNvSpPr/>
          <p:nvPr/>
        </p:nvSpPr>
        <p:spPr>
          <a:xfrm>
            <a:off x="7094113" y="4991435"/>
            <a:ext cx="1532586" cy="3477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Núcleo lenticular</a:t>
            </a:r>
            <a:endParaRPr lang="es-ES" sz="1200" b="1" dirty="0"/>
          </a:p>
        </p:txBody>
      </p:sp>
      <p:sp>
        <p:nvSpPr>
          <p:cNvPr id="9" name="Rectángulo 8"/>
          <p:cNvSpPr/>
          <p:nvPr/>
        </p:nvSpPr>
        <p:spPr>
          <a:xfrm>
            <a:off x="7547020" y="2534992"/>
            <a:ext cx="1532586" cy="3477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Cuerpo del núcleo caudado</a:t>
            </a:r>
            <a:endParaRPr lang="es-ES" sz="1200" b="1" dirty="0"/>
          </a:p>
        </p:txBody>
      </p:sp>
      <p:sp>
        <p:nvSpPr>
          <p:cNvPr id="14" name="Conector 13"/>
          <p:cNvSpPr/>
          <p:nvPr/>
        </p:nvSpPr>
        <p:spPr>
          <a:xfrm>
            <a:off x="6423339" y="3622447"/>
            <a:ext cx="148105" cy="158508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/>
        </p:nvSpPr>
        <p:spPr>
          <a:xfrm>
            <a:off x="376741" y="5919381"/>
            <a:ext cx="30445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200" b="1" dirty="0" smtClean="0"/>
              <a:t>Vista lateral del hemisferio cerebral derecho.</a:t>
            </a:r>
            <a:endParaRPr lang="es-ES" sz="1200" b="1" dirty="0"/>
          </a:p>
        </p:txBody>
      </p:sp>
      <p:sp>
        <p:nvSpPr>
          <p:cNvPr id="17" name="Conector 16"/>
          <p:cNvSpPr/>
          <p:nvPr/>
        </p:nvSpPr>
        <p:spPr>
          <a:xfrm>
            <a:off x="6358945" y="4066438"/>
            <a:ext cx="148105" cy="158508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onector 17"/>
          <p:cNvSpPr/>
          <p:nvPr/>
        </p:nvSpPr>
        <p:spPr>
          <a:xfrm>
            <a:off x="6284892" y="4391259"/>
            <a:ext cx="148105" cy="158508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50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378" y="0"/>
            <a:ext cx="10515600" cy="1325563"/>
          </a:xfrm>
        </p:spPr>
        <p:txBody>
          <a:bodyPr/>
          <a:lstStyle/>
          <a:p>
            <a:r>
              <a:rPr lang="es-AR" b="1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Consideraciones generales</a:t>
            </a:r>
            <a:endParaRPr lang="es-ES" b="1" u="sng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99991" y="1325563"/>
            <a:ext cx="11337970" cy="6414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AR" sz="2400" dirty="0" smtClean="0"/>
              <a:t>Los </a:t>
            </a:r>
            <a:r>
              <a:rPr lang="es-AR" sz="2400" b="1" dirty="0" smtClean="0"/>
              <a:t>ganglios basales </a:t>
            </a:r>
            <a:r>
              <a:rPr lang="es-AR" sz="2400" dirty="0" smtClean="0"/>
              <a:t>son acúmulos de sustancia gris, que ubicados en la profundidad del hemisferio cerebral, </a:t>
            </a:r>
            <a:r>
              <a:rPr lang="es-AR" sz="2400" u="sng" dirty="0" smtClean="0"/>
              <a:t>disocian</a:t>
            </a:r>
            <a:r>
              <a:rPr lang="es-AR" sz="2400" dirty="0" smtClean="0"/>
              <a:t> (junto a la cavidad de los ventrículos) a la sustancia blanca.</a:t>
            </a:r>
            <a:endParaRPr lang="es-AR" sz="2400" dirty="0"/>
          </a:p>
          <a:p>
            <a:pPr marL="0" indent="0">
              <a:buNone/>
            </a:pPr>
            <a:endParaRPr lang="es-AR" sz="2400" dirty="0" smtClean="0"/>
          </a:p>
          <a:p>
            <a:pPr marL="0" indent="0">
              <a:buNone/>
            </a:pPr>
            <a:r>
              <a:rPr lang="es-AR" sz="2400" dirty="0" smtClean="0"/>
              <a:t>Están constituidos por: </a:t>
            </a:r>
            <a:r>
              <a:rPr lang="es-AR" sz="2400" b="1" dirty="0" smtClean="0"/>
              <a:t>NÚCLEO CAUDADO</a:t>
            </a:r>
            <a:r>
              <a:rPr lang="es-AR" sz="2400" dirty="0" smtClean="0"/>
              <a:t>, </a:t>
            </a:r>
            <a:r>
              <a:rPr lang="es-AR" sz="2400" b="1" dirty="0" smtClean="0"/>
              <a:t>NÚCLEO LENTICULAR </a:t>
            </a:r>
            <a:r>
              <a:rPr lang="es-AR" sz="2400" dirty="0" smtClean="0"/>
              <a:t>y </a:t>
            </a:r>
            <a:r>
              <a:rPr lang="es-AR" sz="2400" b="1" dirty="0" smtClean="0"/>
              <a:t>NÚCLEO AMIGDALINO</a:t>
            </a:r>
            <a:r>
              <a:rPr lang="es-AR" sz="2400" dirty="0" smtClean="0"/>
              <a:t>.</a:t>
            </a:r>
          </a:p>
          <a:p>
            <a:pPr marL="0" indent="0">
              <a:buNone/>
            </a:pPr>
            <a:endParaRPr lang="es-AR" sz="2400" dirty="0" smtClean="0"/>
          </a:p>
          <a:p>
            <a:pPr marL="0" indent="0">
              <a:buNone/>
            </a:pPr>
            <a:r>
              <a:rPr lang="es-AR" sz="2400" dirty="0" smtClean="0"/>
              <a:t>Su distinta época de aparición en la escala filogenética justifica que se hable de: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sz="2400" dirty="0" smtClean="0"/>
              <a:t> Un </a:t>
            </a:r>
            <a:r>
              <a:rPr lang="es-AR" sz="2400" u="sng" dirty="0" err="1" smtClean="0"/>
              <a:t>arquiestriado</a:t>
            </a:r>
            <a:r>
              <a:rPr lang="es-AR" sz="2400" dirty="0" smtClean="0"/>
              <a:t> (de aparición más precoz) que se corresponde al </a:t>
            </a:r>
            <a:r>
              <a:rPr lang="es-A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núcleo amigdalino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sz="2400" dirty="0" smtClean="0"/>
              <a:t>Un </a:t>
            </a:r>
            <a:r>
              <a:rPr lang="es-AR" sz="2400" u="sng" dirty="0" err="1" smtClean="0"/>
              <a:t>paleoestriado</a:t>
            </a:r>
            <a:r>
              <a:rPr lang="es-AR" sz="2400" dirty="0" smtClean="0"/>
              <a:t> representado por el </a:t>
            </a:r>
            <a:r>
              <a:rPr lang="es-AR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globus</a:t>
            </a:r>
            <a:r>
              <a:rPr lang="es-A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pálido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sz="2400" dirty="0" smtClean="0"/>
              <a:t>Y un </a:t>
            </a:r>
            <a:r>
              <a:rPr lang="es-AR" sz="2400" u="sng" dirty="0" err="1" smtClean="0"/>
              <a:t>neoestriado</a:t>
            </a:r>
            <a:r>
              <a:rPr lang="es-AR" sz="2400" dirty="0" smtClean="0"/>
              <a:t> (último en aparecer) formado por el </a:t>
            </a:r>
            <a:r>
              <a:rPr lang="es-A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núcleo caudado </a:t>
            </a:r>
            <a:r>
              <a:rPr lang="es-AR" sz="2400" dirty="0" smtClean="0"/>
              <a:t>y el </a:t>
            </a:r>
            <a:r>
              <a:rPr lang="es-AR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putamen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s-AR" sz="2400" dirty="0"/>
              <a:t>E</a:t>
            </a:r>
            <a:r>
              <a:rPr lang="es-AR" sz="2400" dirty="0" smtClean="0"/>
              <a:t>ste último constituye la parte externa del N. Lenticular cuya porción medial o interna es el pálido.</a:t>
            </a:r>
            <a:endParaRPr lang="es-E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Flecha derecha 5"/>
          <p:cNvSpPr/>
          <p:nvPr/>
        </p:nvSpPr>
        <p:spPr>
          <a:xfrm>
            <a:off x="601819" y="3858867"/>
            <a:ext cx="398172" cy="403251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sp>
        <p:nvSpPr>
          <p:cNvPr id="7" name="Flecha derecha 6"/>
          <p:cNvSpPr/>
          <p:nvPr/>
        </p:nvSpPr>
        <p:spPr>
          <a:xfrm>
            <a:off x="601819" y="2612216"/>
            <a:ext cx="398172" cy="403251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sp>
        <p:nvSpPr>
          <p:cNvPr id="8" name="Flecha derecha 7"/>
          <p:cNvSpPr/>
          <p:nvPr/>
        </p:nvSpPr>
        <p:spPr>
          <a:xfrm>
            <a:off x="601819" y="1365565"/>
            <a:ext cx="398172" cy="403251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68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>
                <a:latin typeface="Aharoni" panose="02010803020104030203" pitchFamily="2" charset="-79"/>
                <a:cs typeface="Aharoni" panose="02010803020104030203" pitchFamily="2" charset="-79"/>
              </a:rPr>
              <a:t>CUERPO ESTRIADO</a:t>
            </a:r>
            <a:endParaRPr lang="es-E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838200" y="1825625"/>
            <a:ext cx="9112174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dirty="0" smtClean="0">
                <a:cs typeface="Aharoni" panose="02010803020104030203" pitchFamily="2" charset="-79"/>
              </a:rPr>
              <a:t>FORMADO</a:t>
            </a:r>
            <a:r>
              <a:rPr lang="es-AR" sz="2400" dirty="0" smtClean="0">
                <a:cs typeface="Aharoni" panose="02010803020104030203" pitchFamily="2" charset="-79"/>
              </a:rPr>
              <a:t> POR: el 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NÚCLEO LENTICULAR </a:t>
            </a:r>
            <a:r>
              <a:rPr lang="es-AR" sz="2400" dirty="0" smtClean="0">
                <a:cs typeface="Aharoni" panose="02010803020104030203" pitchFamily="2" charset="-79"/>
              </a:rPr>
              <a:t>más el 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NÚCLEO </a:t>
            </a:r>
            <a:r>
              <a:rPr lang="es-A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CAUDADO-</a:t>
            </a:r>
            <a:endParaRPr lang="es-AR" sz="2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anose="02010803020104030203" pitchFamily="2" charset="-79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774" y="2809203"/>
            <a:ext cx="6250348" cy="3488566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10548870" y="3937460"/>
            <a:ext cx="1532586" cy="3477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Cuerpo estriado</a:t>
            </a:r>
            <a:endParaRPr lang="es-ES" sz="1200" b="1" dirty="0"/>
          </a:p>
        </p:txBody>
      </p:sp>
      <p:sp>
        <p:nvSpPr>
          <p:cNvPr id="8" name="Rectángulo 7"/>
          <p:cNvSpPr/>
          <p:nvPr/>
        </p:nvSpPr>
        <p:spPr>
          <a:xfrm>
            <a:off x="9104437" y="3794310"/>
            <a:ext cx="1301693" cy="28629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Núcleo </a:t>
            </a:r>
            <a:r>
              <a:rPr lang="es-AR" sz="1200" b="1" dirty="0" smtClean="0"/>
              <a:t>Caudado</a:t>
            </a:r>
            <a:endParaRPr lang="es-ES" sz="1200" b="1" dirty="0"/>
          </a:p>
        </p:txBody>
      </p:sp>
      <p:sp>
        <p:nvSpPr>
          <p:cNvPr id="9" name="Rectángulo 8"/>
          <p:cNvSpPr/>
          <p:nvPr/>
        </p:nvSpPr>
        <p:spPr>
          <a:xfrm>
            <a:off x="9104436" y="4171919"/>
            <a:ext cx="1301694" cy="49371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err="1" smtClean="0"/>
              <a:t>Putamen</a:t>
            </a:r>
            <a:r>
              <a:rPr lang="es-AR" sz="1200" b="1" dirty="0" smtClean="0"/>
              <a:t> y globo pálido  (N. Lenticular)</a:t>
            </a:r>
            <a:endParaRPr lang="es-ES" sz="1200" b="1" dirty="0"/>
          </a:p>
        </p:txBody>
      </p:sp>
      <p:sp>
        <p:nvSpPr>
          <p:cNvPr id="10" name="Conector 9"/>
          <p:cNvSpPr/>
          <p:nvPr/>
        </p:nvSpPr>
        <p:spPr>
          <a:xfrm>
            <a:off x="7492286" y="4394978"/>
            <a:ext cx="148105" cy="158508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Conector 12"/>
          <p:cNvSpPr/>
          <p:nvPr/>
        </p:nvSpPr>
        <p:spPr>
          <a:xfrm>
            <a:off x="7344180" y="4853588"/>
            <a:ext cx="148105" cy="11215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onector 13"/>
          <p:cNvSpPr/>
          <p:nvPr/>
        </p:nvSpPr>
        <p:spPr>
          <a:xfrm>
            <a:off x="7363498" y="4665636"/>
            <a:ext cx="148105" cy="11215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40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8048" y="1065771"/>
            <a:ext cx="10515600" cy="4351338"/>
          </a:xfrm>
        </p:spPr>
        <p:txBody>
          <a:bodyPr/>
          <a:lstStyle/>
          <a:p>
            <a:r>
              <a:rPr lang="es-AR" dirty="0" smtClean="0"/>
              <a:t>Se ubica por fuera del tálamo </a:t>
            </a:r>
            <a:r>
              <a:rPr lang="es-AR" dirty="0" smtClean="0"/>
              <a:t>y en torno a la cápsula interna. 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El </a:t>
            </a:r>
            <a:r>
              <a:rPr lang="es-AR" sz="2600" dirty="0"/>
              <a:t>término</a:t>
            </a:r>
            <a:r>
              <a:rPr lang="es-AR" dirty="0" smtClean="0"/>
              <a:t> </a:t>
            </a:r>
            <a:r>
              <a:rPr lang="es-AR" b="1" dirty="0" smtClean="0"/>
              <a:t>estriado</a:t>
            </a:r>
            <a:r>
              <a:rPr lang="es-AR" dirty="0" smtClean="0"/>
              <a:t> se utiliza debido al aspecto </a:t>
            </a:r>
            <a:r>
              <a:rPr lang="es-AR" dirty="0" smtClean="0"/>
              <a:t>rayado </a:t>
            </a:r>
            <a:r>
              <a:rPr lang="es-AR" dirty="0" smtClean="0"/>
              <a:t>producido por las bandas de sustancia gris que atraviesan la </a:t>
            </a:r>
            <a:r>
              <a:rPr lang="es-AR" b="1" dirty="0" smtClean="0"/>
              <a:t>cápsula interna </a:t>
            </a:r>
            <a:r>
              <a:rPr lang="es-AR" dirty="0" smtClean="0"/>
              <a:t>y conectan el</a:t>
            </a:r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núcleo caudado </a:t>
            </a:r>
            <a:r>
              <a:rPr lang="es-AR" dirty="0" smtClean="0"/>
              <a:t>con el </a:t>
            </a:r>
            <a:r>
              <a:rPr lang="es-A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putamen</a:t>
            </a:r>
            <a:r>
              <a:rPr lang="es-AR" dirty="0" smtClean="0"/>
              <a:t> </a:t>
            </a:r>
            <a:r>
              <a:rPr lang="es-AR" dirty="0"/>
              <a:t>(</a:t>
            </a:r>
            <a:r>
              <a:rPr lang="es-AR" dirty="0" smtClean="0"/>
              <a:t>del </a:t>
            </a:r>
            <a:r>
              <a:rPr lang="es-AR" dirty="0" smtClean="0"/>
              <a:t>núcleo </a:t>
            </a:r>
            <a:r>
              <a:rPr lang="es-AR" dirty="0" smtClean="0"/>
              <a:t>lenticular</a:t>
            </a:r>
            <a:r>
              <a:rPr lang="es-AR" dirty="0" smtClean="0"/>
              <a:t>).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8154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>
                <a:latin typeface="Aharoni" panose="02010803020104030203" pitchFamily="2" charset="-79"/>
                <a:cs typeface="Aharoni" panose="02010803020104030203" pitchFamily="2" charset="-79"/>
              </a:rPr>
              <a:t>N</a:t>
            </a:r>
            <a:r>
              <a:rPr lang="es-AR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úcl</a:t>
            </a:r>
            <a:r>
              <a:rPr lang="es-AR" dirty="0" smtClean="0">
                <a:latin typeface="Aharoni" panose="02010803020104030203" pitchFamily="2" charset="-79"/>
                <a:cs typeface="Aharoni" panose="02010803020104030203" pitchFamily="2" charset="-79"/>
              </a:rPr>
              <a:t>eo caudado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6214" y="1931831"/>
            <a:ext cx="11436440" cy="4572000"/>
          </a:xfrm>
        </p:spPr>
        <p:txBody>
          <a:bodyPr/>
          <a:lstStyle/>
          <a:p>
            <a:pPr algn="just"/>
            <a:r>
              <a:rPr lang="es-AR" dirty="0" smtClean="0"/>
              <a:t>Este núcleo de sustancia gris adopta la forma de una herradura que presenta en todo su trayecto relaciones con los </a:t>
            </a:r>
            <a:r>
              <a:rPr lang="es-AR" b="1" u="sng" dirty="0" smtClean="0"/>
              <a:t>ventrículos laterales.</a:t>
            </a:r>
          </a:p>
          <a:p>
            <a:pPr marL="0" indent="0" algn="just">
              <a:buNone/>
            </a:pPr>
            <a:endParaRPr lang="es-AR" b="1" u="sng" dirty="0" smtClean="0"/>
          </a:p>
          <a:p>
            <a:pPr algn="just"/>
            <a:r>
              <a:rPr lang="es-AR" dirty="0" smtClean="0"/>
              <a:t>Su parte anterior, la más voluminosa, constituye la </a:t>
            </a:r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CABEZA</a:t>
            </a:r>
            <a:r>
              <a:rPr lang="es-AR" dirty="0" smtClean="0"/>
              <a:t> que </a:t>
            </a:r>
            <a:r>
              <a:rPr lang="es-AR" dirty="0" smtClean="0"/>
              <a:t>se continúa hacia atrás con un segmento más estrechado del </a:t>
            </a:r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CUERPO</a:t>
            </a:r>
            <a:r>
              <a:rPr lang="es-AR" dirty="0" smtClean="0"/>
              <a:t>, </a:t>
            </a:r>
            <a:r>
              <a:rPr lang="es-AR" dirty="0" smtClean="0"/>
              <a:t>el que a su vez se prolonga en la </a:t>
            </a:r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COLA</a:t>
            </a:r>
            <a:r>
              <a:rPr lang="es-AR" dirty="0" smtClean="0"/>
              <a:t> que </a:t>
            </a:r>
            <a:r>
              <a:rPr lang="es-AR" dirty="0" smtClean="0"/>
              <a:t>es su última porción</a:t>
            </a:r>
            <a:r>
              <a:rPr lang="es-AR" dirty="0" smtClean="0"/>
              <a:t>; luego </a:t>
            </a:r>
            <a:r>
              <a:rPr lang="es-AR" dirty="0" smtClean="0"/>
              <a:t>sigue hacia el </a:t>
            </a:r>
            <a:r>
              <a:rPr lang="es-AR" b="1" u="sng" dirty="0" smtClean="0"/>
              <a:t>núcleo amigdalino </a:t>
            </a:r>
            <a:r>
              <a:rPr lang="es-AR" dirty="0" smtClean="0"/>
              <a:t>en donde termina.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3483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087" y="35032"/>
            <a:ext cx="9463825" cy="6860962"/>
          </a:xfrm>
        </p:spPr>
      </p:pic>
      <p:sp>
        <p:nvSpPr>
          <p:cNvPr id="5" name="Rectángulo 4"/>
          <p:cNvSpPr/>
          <p:nvPr/>
        </p:nvSpPr>
        <p:spPr>
          <a:xfrm>
            <a:off x="4280080" y="560779"/>
            <a:ext cx="1712890" cy="3723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CUERPO del N. Caudado</a:t>
            </a:r>
            <a:endParaRPr lang="es-ES" sz="1200" b="1" dirty="0"/>
          </a:p>
        </p:txBody>
      </p:sp>
      <p:sp>
        <p:nvSpPr>
          <p:cNvPr id="6" name="Rectángulo 5"/>
          <p:cNvSpPr/>
          <p:nvPr/>
        </p:nvSpPr>
        <p:spPr>
          <a:xfrm>
            <a:off x="5100034" y="3308568"/>
            <a:ext cx="1581956" cy="3138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COLA del N. Caudado</a:t>
            </a:r>
            <a:endParaRPr lang="es-ES" sz="1200" b="1" dirty="0"/>
          </a:p>
        </p:txBody>
      </p:sp>
      <p:sp>
        <p:nvSpPr>
          <p:cNvPr id="7" name="Rectángulo 6"/>
          <p:cNvSpPr/>
          <p:nvPr/>
        </p:nvSpPr>
        <p:spPr>
          <a:xfrm>
            <a:off x="1447801" y="950626"/>
            <a:ext cx="1581956" cy="3138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CABEZA del N. Caudado</a:t>
            </a:r>
            <a:endParaRPr lang="es-ES" sz="1200" b="1" dirty="0"/>
          </a:p>
        </p:txBody>
      </p:sp>
      <p:sp>
        <p:nvSpPr>
          <p:cNvPr id="8" name="Rectángulo 7"/>
          <p:cNvSpPr/>
          <p:nvPr/>
        </p:nvSpPr>
        <p:spPr>
          <a:xfrm>
            <a:off x="6762485" y="4773505"/>
            <a:ext cx="1581956" cy="3138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CABEZA del N. Caudado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30304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327" y="342847"/>
            <a:ext cx="10227346" cy="5987754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9375821" y="1908265"/>
            <a:ext cx="1712890" cy="7190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Ventrículo lateral</a:t>
            </a:r>
            <a:endParaRPr lang="es-ES" sz="1200" b="1" dirty="0"/>
          </a:p>
        </p:txBody>
      </p:sp>
      <p:sp>
        <p:nvSpPr>
          <p:cNvPr id="6" name="Rectángulo 5"/>
          <p:cNvSpPr/>
          <p:nvPr/>
        </p:nvSpPr>
        <p:spPr>
          <a:xfrm>
            <a:off x="3675310" y="2441094"/>
            <a:ext cx="1712890" cy="37239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Núcleo caudado</a:t>
            </a:r>
            <a:endParaRPr lang="es-ES" sz="1200" b="1" dirty="0"/>
          </a:p>
        </p:txBody>
      </p:sp>
      <p:sp>
        <p:nvSpPr>
          <p:cNvPr id="7" name="Conector 6"/>
          <p:cNvSpPr/>
          <p:nvPr/>
        </p:nvSpPr>
        <p:spPr>
          <a:xfrm flipV="1">
            <a:off x="5637728" y="2656551"/>
            <a:ext cx="157765" cy="15693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onector 7"/>
          <p:cNvSpPr/>
          <p:nvPr/>
        </p:nvSpPr>
        <p:spPr>
          <a:xfrm flipV="1">
            <a:off x="6294550" y="2656453"/>
            <a:ext cx="157765" cy="15693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805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rcador de contenido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957" y="226738"/>
            <a:ext cx="9368085" cy="6099365"/>
          </a:xfrm>
        </p:spPr>
      </p:pic>
      <p:sp>
        <p:nvSpPr>
          <p:cNvPr id="5" name="Rectángulo 4"/>
          <p:cNvSpPr/>
          <p:nvPr/>
        </p:nvSpPr>
        <p:spPr>
          <a:xfrm>
            <a:off x="9311426" y="3634034"/>
            <a:ext cx="1712890" cy="7190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 smtClean="0"/>
              <a:t>Ventrículo lateral</a:t>
            </a:r>
            <a:endParaRPr lang="es-ES" sz="1200" b="1" dirty="0"/>
          </a:p>
        </p:txBody>
      </p:sp>
      <p:sp>
        <p:nvSpPr>
          <p:cNvPr id="6" name="Rectángulo 5"/>
          <p:cNvSpPr/>
          <p:nvPr/>
        </p:nvSpPr>
        <p:spPr>
          <a:xfrm>
            <a:off x="2871989" y="5442264"/>
            <a:ext cx="2112134" cy="102293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N</a:t>
            </a:r>
            <a:r>
              <a:rPr lang="es-AR" sz="1200" b="1" dirty="0" smtClean="0"/>
              <a:t>úcleo caudado</a:t>
            </a:r>
            <a:endParaRPr lang="es-ES" sz="1200" b="1" dirty="0"/>
          </a:p>
        </p:txBody>
      </p:sp>
      <p:sp>
        <p:nvSpPr>
          <p:cNvPr id="7" name="Conector 6"/>
          <p:cNvSpPr/>
          <p:nvPr/>
        </p:nvSpPr>
        <p:spPr>
          <a:xfrm flipV="1">
            <a:off x="3770291" y="3119486"/>
            <a:ext cx="157765" cy="15693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onector 7"/>
          <p:cNvSpPr/>
          <p:nvPr/>
        </p:nvSpPr>
        <p:spPr>
          <a:xfrm flipV="1">
            <a:off x="6768922" y="3387046"/>
            <a:ext cx="157765" cy="15693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202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3690</TotalTime>
  <Words>723</Words>
  <Application>Microsoft Office PowerPoint</Application>
  <PresentationFormat>Panorámica</PresentationFormat>
  <Paragraphs>76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Aharoni</vt:lpstr>
      <vt:lpstr>Arial</vt:lpstr>
      <vt:lpstr>Calibri</vt:lpstr>
      <vt:lpstr>Calibri Light</vt:lpstr>
      <vt:lpstr>Wingdings</vt:lpstr>
      <vt:lpstr>Tema de Office</vt:lpstr>
      <vt:lpstr>Presentación de PowerPoint</vt:lpstr>
      <vt:lpstr>NÚCLEOS O GANGLIOS DE LA BASE</vt:lpstr>
      <vt:lpstr>Consideraciones generales</vt:lpstr>
      <vt:lpstr>CUERPO ESTRIADO</vt:lpstr>
      <vt:lpstr>Presentación de PowerPoint</vt:lpstr>
      <vt:lpstr>Núcleo caudado</vt:lpstr>
      <vt:lpstr>Presentación de PowerPoint</vt:lpstr>
      <vt:lpstr>Presentación de PowerPoint</vt:lpstr>
      <vt:lpstr>Presentación de PowerPoint</vt:lpstr>
      <vt:lpstr>Núcleo lenticular</vt:lpstr>
      <vt:lpstr>Presentación de PowerPoint</vt:lpstr>
      <vt:lpstr>Presentación de PowerPoint</vt:lpstr>
      <vt:lpstr>Núcleo amigdalino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GANGLIOS DE LA BASE</dc:title>
  <dc:creator>Oscar</dc:creator>
  <cp:lastModifiedBy>Oscar</cp:lastModifiedBy>
  <cp:revision>34</cp:revision>
  <dcterms:created xsi:type="dcterms:W3CDTF">2022-04-08T12:08:38Z</dcterms:created>
  <dcterms:modified xsi:type="dcterms:W3CDTF">2023-04-03T17:11:27Z</dcterms:modified>
</cp:coreProperties>
</file>