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310" r:id="rId3"/>
    <p:sldId id="257" r:id="rId4"/>
    <p:sldId id="258" r:id="rId5"/>
    <p:sldId id="326" r:id="rId6"/>
    <p:sldId id="311" r:id="rId7"/>
    <p:sldId id="312" r:id="rId8"/>
    <p:sldId id="313" r:id="rId9"/>
    <p:sldId id="318" r:id="rId10"/>
    <p:sldId id="259" r:id="rId11"/>
    <p:sldId id="261" r:id="rId12"/>
    <p:sldId id="262" r:id="rId13"/>
    <p:sldId id="314" r:id="rId14"/>
    <p:sldId id="315" r:id="rId15"/>
    <p:sldId id="316" r:id="rId16"/>
    <p:sldId id="317" r:id="rId17"/>
    <p:sldId id="320" r:id="rId18"/>
    <p:sldId id="321" r:id="rId19"/>
    <p:sldId id="324" r:id="rId20"/>
    <p:sldId id="322" r:id="rId21"/>
    <p:sldId id="26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ng Soon" panose="020B0604020202020204" charset="0"/>
      <p:regular r:id="rId28"/>
    </p:embeddedFont>
    <p:embeddedFont>
      <p:font typeface="Didact Gothic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15341-36F4-8810-5036-34EDEF7CE63F}" v="1" dt="2023-02-25T13:46:58.541"/>
  </p1510:revLst>
</p1510:revInfo>
</file>

<file path=ppt/tableStyles.xml><?xml version="1.0" encoding="utf-8"?>
<a:tblStyleLst xmlns:a="http://schemas.openxmlformats.org/drawingml/2006/main" def="{BD341EB3-D2EC-4194-B235-8613D86000A1}">
  <a:tblStyle styleId="{BD341EB3-D2EC-4194-B235-8613D8600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90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98b8cc72e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98b8cc72e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143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98b8cc72eb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Google Shape;2067;g98b8cc72eb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77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98b8cc72eb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98b8cc72eb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133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168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462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844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307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98b8cc72e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98b8cc72e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98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508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98b8cc7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98b8cc7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7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03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61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Google Shape;2904;g98b8cc72eb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5" name="Google Shape;2905;g98b8cc72eb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24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93f406efa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93f406efa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4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4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528" name="Google Shape;528;p14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14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530" name="Google Shape;530;p14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14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534" name="Google Shape;534;p14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4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547" name="Google Shape;547;p14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4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60" name="Google Shape;560;p14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561" name="Google Shape;561;p14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5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567" name="Google Shape;567;p15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15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599" name="Google Shape;599;p15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00" name="Google Shape;600;p1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01" name="Google Shape;601;p1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05" name="Google Shape;605;p1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11" name="Google Shape;611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17" name="Google Shape;617;p1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623" name="Google Shape;623;p1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1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29" name="Google Shape;629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1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35" name="Google Shape;635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8"/>
          <p:cNvGrpSpPr/>
          <p:nvPr/>
        </p:nvGrpSpPr>
        <p:grpSpPr>
          <a:xfrm rot="-924532">
            <a:off x="2660567" y="538091"/>
            <a:ext cx="3822698" cy="4024873"/>
            <a:chOff x="897300" y="1341100"/>
            <a:chExt cx="2362668" cy="2487517"/>
          </a:xfrm>
        </p:grpSpPr>
        <p:sp>
          <p:nvSpPr>
            <p:cNvPr id="776" name="Google Shape;776;p18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18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87" name="Google Shape;787;p18"/>
          <p:cNvSpPr txBox="1">
            <a:spLocks noGrp="1"/>
          </p:cNvSpPr>
          <p:nvPr>
            <p:ph type="title" idx="2" hasCustomPrompt="1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18"/>
          <p:cNvSpPr txBox="1">
            <a:spLocks noGrp="1"/>
          </p:cNvSpPr>
          <p:nvPr>
            <p:ph type="subTitle" idx="1"/>
          </p:nvPr>
        </p:nvSpPr>
        <p:spPr>
          <a:xfrm rot="-1055244">
            <a:off x="3831119" y="3786755"/>
            <a:ext cx="2469218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789" name="Google Shape;789;p18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790" name="Google Shape;790;p1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794" name="Google Shape;794;p1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00" name="Google Shape;800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1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06" name="Google Shape;806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12" name="Google Shape;812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18" name="Google Shape;818;p1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1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24" name="Google Shape;824;p1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21"/>
          <p:cNvGrpSpPr/>
          <p:nvPr/>
        </p:nvGrpSpPr>
        <p:grpSpPr>
          <a:xfrm rot="5090524">
            <a:off x="1769501" y="-108030"/>
            <a:ext cx="5488581" cy="5410583"/>
            <a:chOff x="229121" y="2354046"/>
            <a:chExt cx="5014546" cy="5150772"/>
          </a:xfrm>
        </p:grpSpPr>
        <p:sp>
          <p:nvSpPr>
            <p:cNvPr id="951" name="Google Shape;951;p2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21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981" name="Google Shape;981;p2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82" name="Google Shape;982;p2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2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88" name="Google Shape;988;p2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6"/>
          <p:cNvGrpSpPr/>
          <p:nvPr/>
        </p:nvGrpSpPr>
        <p:grpSpPr>
          <a:xfrm rot="274384">
            <a:off x="2907174" y="559260"/>
            <a:ext cx="3822680" cy="4024967"/>
            <a:chOff x="897300" y="1341100"/>
            <a:chExt cx="2362668" cy="2487517"/>
          </a:xfrm>
        </p:grpSpPr>
        <p:sp>
          <p:nvSpPr>
            <p:cNvPr id="1256" name="Google Shape;1256;p26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26"/>
          <p:cNvSpPr txBox="1">
            <a:spLocks noGrp="1"/>
          </p:cNvSpPr>
          <p:nvPr>
            <p:ph type="title"/>
          </p:nvPr>
        </p:nvSpPr>
        <p:spPr>
          <a:xfrm rot="993">
            <a:off x="3796196" y="3167736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67" name="Google Shape;1267;p26"/>
          <p:cNvSpPr txBox="1">
            <a:spLocks noGrp="1"/>
          </p:cNvSpPr>
          <p:nvPr>
            <p:ph type="title" idx="2" hasCustomPrompt="1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8" name="Google Shape;1268;p26"/>
          <p:cNvSpPr txBox="1">
            <a:spLocks noGrp="1"/>
          </p:cNvSpPr>
          <p:nvPr>
            <p:ph type="subTitle" idx="1"/>
          </p:nvPr>
        </p:nvSpPr>
        <p:spPr>
          <a:xfrm rot="835">
            <a:off x="3599846" y="3828952"/>
            <a:ext cx="2469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9" name="Google Shape;1269;p2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70" name="Google Shape;1270;p2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2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76" name="Google Shape;1276;p2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27"/>
          <p:cNvGrpSpPr/>
          <p:nvPr/>
        </p:nvGrpSpPr>
        <p:grpSpPr>
          <a:xfrm>
            <a:off x="2042175" y="407834"/>
            <a:ext cx="4680666" cy="4530453"/>
            <a:chOff x="2050157" y="433850"/>
            <a:chExt cx="4943669" cy="4785016"/>
          </a:xfrm>
        </p:grpSpPr>
        <p:sp>
          <p:nvSpPr>
            <p:cNvPr id="1283" name="Google Shape;1283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5" name="Google Shape;1285;p27"/>
          <p:cNvSpPr txBox="1">
            <a:spLocks noGrp="1"/>
          </p:cNvSpPr>
          <p:nvPr>
            <p:ph type="title" hasCustomPrompt="1"/>
          </p:nvPr>
        </p:nvSpPr>
        <p:spPr>
          <a:xfrm>
            <a:off x="2438400" y="1570000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6" name="Google Shape;1286;p27"/>
          <p:cNvSpPr txBox="1">
            <a:spLocks noGrp="1"/>
          </p:cNvSpPr>
          <p:nvPr>
            <p:ph type="title" idx="2" hasCustomPrompt="1"/>
          </p:nvPr>
        </p:nvSpPr>
        <p:spPr>
          <a:xfrm>
            <a:off x="2438397" y="243559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7" name="Google Shape;1287;p27"/>
          <p:cNvSpPr txBox="1">
            <a:spLocks noGrp="1"/>
          </p:cNvSpPr>
          <p:nvPr>
            <p:ph type="title" idx="3" hasCustomPrompt="1"/>
          </p:nvPr>
        </p:nvSpPr>
        <p:spPr>
          <a:xfrm>
            <a:off x="2438400" y="329866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8" name="Google Shape;1288;p27"/>
          <p:cNvSpPr txBox="1">
            <a:spLocks noGrp="1"/>
          </p:cNvSpPr>
          <p:nvPr>
            <p:ph type="subTitle" idx="1"/>
          </p:nvPr>
        </p:nvSpPr>
        <p:spPr>
          <a:xfrm>
            <a:off x="4279025" y="1570000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27"/>
          <p:cNvSpPr txBox="1">
            <a:spLocks noGrp="1"/>
          </p:cNvSpPr>
          <p:nvPr>
            <p:ph type="subTitle" idx="4"/>
          </p:nvPr>
        </p:nvSpPr>
        <p:spPr>
          <a:xfrm>
            <a:off x="4279025" y="2435602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27"/>
          <p:cNvSpPr txBox="1">
            <a:spLocks noGrp="1"/>
          </p:cNvSpPr>
          <p:nvPr>
            <p:ph type="subTitle" idx="5"/>
          </p:nvPr>
        </p:nvSpPr>
        <p:spPr>
          <a:xfrm>
            <a:off x="4279025" y="3298675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1" name="Google Shape;1291;p2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92" name="Google Shape;1292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2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98" name="Google Shape;1298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304" name="Google Shape;1304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9" name="Google Shape;1309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0" name="Google Shape;1310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5" name="Google Shape;1315;p27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316" name="Google Shape;1316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27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320" name="Google Shape;1320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27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326" name="Google Shape;1326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5"/>
          <p:cNvGrpSpPr/>
          <p:nvPr/>
        </p:nvGrpSpPr>
        <p:grpSpPr>
          <a:xfrm flipH="1">
            <a:off x="1885293" y="-517120"/>
            <a:ext cx="5049679" cy="5287786"/>
            <a:chOff x="1406856" y="1101190"/>
            <a:chExt cx="4272148" cy="4206672"/>
          </a:xfrm>
        </p:grpSpPr>
        <p:sp>
          <p:nvSpPr>
            <p:cNvPr id="1780" name="Google Shape;1780;p35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35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5" name="Google Shape;1795;p35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796" name="Google Shape;1796;p3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97" name="Google Shape;1797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3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803" name="Google Shape;1803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809" name="Google Shape;1809;p3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4" name="Google Shape;1814;p3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815" name="Google Shape;1815;p3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5" name="Google Shape;65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1" name="Google Shape;71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7" name="Google Shape;77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9" name="Google Shape;89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5" name="Google Shape;95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21" name="Google Shape;321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8" name="Google Shape;338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39" name="Google Shape;339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43" name="Google Shape;343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49" name="Google Shape;349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55" name="Google Shape;355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61" name="Google Shape;361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67" name="Google Shape;367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2297947" y="355967"/>
            <a:ext cx="4548105" cy="4415112"/>
            <a:chOff x="4185375" y="355950"/>
            <a:chExt cx="2444561" cy="2372951"/>
          </a:xfrm>
        </p:grpSpPr>
        <p:sp>
          <p:nvSpPr>
            <p:cNvPr id="380" name="Google Shape;380;p9"/>
            <p:cNvSpPr/>
            <p:nvPr/>
          </p:nvSpPr>
          <p:spPr>
            <a:xfrm>
              <a:off x="4204062" y="370272"/>
              <a:ext cx="2398048" cy="2344852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853812" y="479665"/>
              <a:ext cx="676271" cy="1161992"/>
            </a:xfrm>
            <a:custGeom>
              <a:avLst/>
              <a:gdLst/>
              <a:ahLst/>
              <a:cxnLst/>
              <a:rect l="l" t="t" r="r" b="b"/>
              <a:pathLst>
                <a:path w="4958" h="8519" extrusionOk="0">
                  <a:moveTo>
                    <a:pt x="1" y="1"/>
                  </a:moveTo>
                  <a:lnTo>
                    <a:pt x="1" y="1"/>
                  </a:lnTo>
                  <a:cubicBezTo>
                    <a:pt x="1720" y="2738"/>
                    <a:pt x="3048" y="5726"/>
                    <a:pt x="4694" y="8518"/>
                  </a:cubicBezTo>
                  <a:cubicBezTo>
                    <a:pt x="4790" y="8473"/>
                    <a:pt x="4876" y="8418"/>
                    <a:pt x="4958" y="8350"/>
                  </a:cubicBezTo>
                  <a:cubicBezTo>
                    <a:pt x="3575" y="6013"/>
                    <a:pt x="2416" y="3534"/>
                    <a:pt x="1065" y="1178"/>
                  </a:cubicBezTo>
                  <a:cubicBezTo>
                    <a:pt x="1038" y="1197"/>
                    <a:pt x="1011" y="1215"/>
                    <a:pt x="983" y="1238"/>
                  </a:cubicBezTo>
                  <a:cubicBezTo>
                    <a:pt x="956" y="1092"/>
                    <a:pt x="915" y="951"/>
                    <a:pt x="856" y="815"/>
                  </a:cubicBezTo>
                  <a:cubicBezTo>
                    <a:pt x="774" y="678"/>
                    <a:pt x="692" y="542"/>
                    <a:pt x="610" y="401"/>
                  </a:cubicBezTo>
                  <a:cubicBezTo>
                    <a:pt x="515" y="283"/>
                    <a:pt x="401" y="183"/>
                    <a:pt x="269" y="105"/>
                  </a:cubicBezTo>
                  <a:cubicBezTo>
                    <a:pt x="187" y="55"/>
                    <a:pt x="96" y="23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523317" y="371500"/>
              <a:ext cx="1013588" cy="1551141"/>
            </a:xfrm>
            <a:custGeom>
              <a:avLst/>
              <a:gdLst/>
              <a:ahLst/>
              <a:cxnLst/>
              <a:rect l="l" t="t" r="r" b="b"/>
              <a:pathLst>
                <a:path w="7431" h="11372" extrusionOk="0">
                  <a:moveTo>
                    <a:pt x="135" y="0"/>
                  </a:moveTo>
                  <a:cubicBezTo>
                    <a:pt x="90" y="0"/>
                    <a:pt x="45" y="4"/>
                    <a:pt x="0" y="7"/>
                  </a:cubicBezTo>
                  <a:cubicBezTo>
                    <a:pt x="2106" y="3786"/>
                    <a:pt x="4425" y="7447"/>
                    <a:pt x="6958" y="10957"/>
                  </a:cubicBezTo>
                  <a:cubicBezTo>
                    <a:pt x="7058" y="11094"/>
                    <a:pt x="7158" y="11230"/>
                    <a:pt x="7258" y="11371"/>
                  </a:cubicBezTo>
                  <a:cubicBezTo>
                    <a:pt x="7326" y="11276"/>
                    <a:pt x="7385" y="11180"/>
                    <a:pt x="7431" y="11071"/>
                  </a:cubicBezTo>
                  <a:cubicBezTo>
                    <a:pt x="5184" y="7979"/>
                    <a:pt x="3097" y="4768"/>
                    <a:pt x="1182" y="1458"/>
                  </a:cubicBezTo>
                  <a:cubicBezTo>
                    <a:pt x="910" y="980"/>
                    <a:pt x="637" y="503"/>
                    <a:pt x="368" y="21"/>
                  </a:cubicBezTo>
                  <a:cubicBezTo>
                    <a:pt x="309" y="11"/>
                    <a:pt x="250" y="2"/>
                    <a:pt x="191" y="2"/>
                  </a:cubicBezTo>
                  <a:cubicBezTo>
                    <a:pt x="172" y="1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88164" y="420740"/>
              <a:ext cx="1112342" cy="1781657"/>
            </a:xfrm>
            <a:custGeom>
              <a:avLst/>
              <a:gdLst/>
              <a:ahLst/>
              <a:cxnLst/>
              <a:rect l="l" t="t" r="r" b="b"/>
              <a:pathLst>
                <a:path w="8155" h="13062" extrusionOk="0">
                  <a:moveTo>
                    <a:pt x="1" y="1"/>
                  </a:moveTo>
                  <a:lnTo>
                    <a:pt x="1" y="1"/>
                  </a:lnTo>
                  <a:cubicBezTo>
                    <a:pt x="1856" y="4057"/>
                    <a:pt x="4139" y="7918"/>
                    <a:pt x="6826" y="11483"/>
                  </a:cubicBezTo>
                  <a:cubicBezTo>
                    <a:pt x="7231" y="12015"/>
                    <a:pt x="7641" y="12538"/>
                    <a:pt x="8059" y="13061"/>
                  </a:cubicBezTo>
                  <a:cubicBezTo>
                    <a:pt x="8109" y="12938"/>
                    <a:pt x="8141" y="12807"/>
                    <a:pt x="8154" y="12675"/>
                  </a:cubicBezTo>
                  <a:cubicBezTo>
                    <a:pt x="5426" y="9259"/>
                    <a:pt x="3066" y="5558"/>
                    <a:pt x="1124" y="1642"/>
                  </a:cubicBezTo>
                  <a:cubicBezTo>
                    <a:pt x="892" y="1174"/>
                    <a:pt x="669" y="701"/>
                    <a:pt x="446" y="228"/>
                  </a:cubicBezTo>
                  <a:cubicBezTo>
                    <a:pt x="396" y="273"/>
                    <a:pt x="342" y="319"/>
                    <a:pt x="292" y="369"/>
                  </a:cubicBezTo>
                  <a:cubicBezTo>
                    <a:pt x="219" y="228"/>
                    <a:pt x="119" y="105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0139" y="403417"/>
              <a:ext cx="1130347" cy="2045864"/>
            </a:xfrm>
            <a:custGeom>
              <a:avLst/>
              <a:gdLst/>
              <a:ahLst/>
              <a:cxnLst/>
              <a:rect l="l" t="t" r="r" b="b"/>
              <a:pathLst>
                <a:path w="8287" h="14999" extrusionOk="0">
                  <a:moveTo>
                    <a:pt x="247" y="0"/>
                  </a:moveTo>
                  <a:cubicBezTo>
                    <a:pt x="156" y="64"/>
                    <a:pt x="74" y="132"/>
                    <a:pt x="1" y="214"/>
                  </a:cubicBezTo>
                  <a:cubicBezTo>
                    <a:pt x="997" y="2156"/>
                    <a:pt x="2002" y="4093"/>
                    <a:pt x="3025" y="6026"/>
                  </a:cubicBezTo>
                  <a:cubicBezTo>
                    <a:pt x="4330" y="8500"/>
                    <a:pt x="5626" y="10983"/>
                    <a:pt x="7082" y="13375"/>
                  </a:cubicBezTo>
                  <a:cubicBezTo>
                    <a:pt x="7423" y="13934"/>
                    <a:pt x="7773" y="14489"/>
                    <a:pt x="8178" y="14998"/>
                  </a:cubicBezTo>
                  <a:cubicBezTo>
                    <a:pt x="8232" y="14880"/>
                    <a:pt x="8269" y="14757"/>
                    <a:pt x="8287" y="14630"/>
                  </a:cubicBezTo>
                  <a:cubicBezTo>
                    <a:pt x="7964" y="14198"/>
                    <a:pt x="7673" y="13739"/>
                    <a:pt x="7391" y="13279"/>
                  </a:cubicBezTo>
                  <a:cubicBezTo>
                    <a:pt x="6681" y="12110"/>
                    <a:pt x="6008" y="10919"/>
                    <a:pt x="5353" y="9714"/>
                  </a:cubicBezTo>
                  <a:cubicBezTo>
                    <a:pt x="4053" y="7336"/>
                    <a:pt x="2793" y="4930"/>
                    <a:pt x="1547" y="2524"/>
                  </a:cubicBezTo>
                  <a:cubicBezTo>
                    <a:pt x="1111" y="1683"/>
                    <a:pt x="679" y="842"/>
                    <a:pt x="24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747204" y="480892"/>
              <a:ext cx="1197319" cy="2052138"/>
            </a:xfrm>
            <a:custGeom>
              <a:avLst/>
              <a:gdLst/>
              <a:ahLst/>
              <a:cxnLst/>
              <a:rect l="l" t="t" r="r" b="b"/>
              <a:pathLst>
                <a:path w="8778" h="15045" extrusionOk="0">
                  <a:moveTo>
                    <a:pt x="342" y="1"/>
                  </a:moveTo>
                  <a:cubicBezTo>
                    <a:pt x="242" y="1"/>
                    <a:pt x="128" y="14"/>
                    <a:pt x="1" y="46"/>
                  </a:cubicBezTo>
                  <a:cubicBezTo>
                    <a:pt x="2675" y="4507"/>
                    <a:pt x="4776" y="9291"/>
                    <a:pt x="7532" y="13707"/>
                  </a:cubicBezTo>
                  <a:cubicBezTo>
                    <a:pt x="7736" y="14035"/>
                    <a:pt x="7946" y="14362"/>
                    <a:pt x="8159" y="14685"/>
                  </a:cubicBezTo>
                  <a:cubicBezTo>
                    <a:pt x="8159" y="14658"/>
                    <a:pt x="8155" y="14630"/>
                    <a:pt x="8150" y="14603"/>
                  </a:cubicBezTo>
                  <a:lnTo>
                    <a:pt x="8150" y="14603"/>
                  </a:lnTo>
                  <a:cubicBezTo>
                    <a:pt x="8300" y="14817"/>
                    <a:pt x="8528" y="14967"/>
                    <a:pt x="8778" y="15044"/>
                  </a:cubicBezTo>
                  <a:cubicBezTo>
                    <a:pt x="6154" y="11165"/>
                    <a:pt x="4162" y="6890"/>
                    <a:pt x="1929" y="2784"/>
                  </a:cubicBezTo>
                  <a:cubicBezTo>
                    <a:pt x="1415" y="1847"/>
                    <a:pt x="892" y="919"/>
                    <a:pt x="34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616943" y="583329"/>
              <a:ext cx="1043596" cy="2052684"/>
            </a:xfrm>
            <a:custGeom>
              <a:avLst/>
              <a:gdLst/>
              <a:ahLst/>
              <a:cxnLst/>
              <a:rect l="l" t="t" r="r" b="b"/>
              <a:pathLst>
                <a:path w="7651" h="15049" extrusionOk="0">
                  <a:moveTo>
                    <a:pt x="83" y="0"/>
                  </a:moveTo>
                  <a:cubicBezTo>
                    <a:pt x="10" y="168"/>
                    <a:pt x="1" y="382"/>
                    <a:pt x="33" y="600"/>
                  </a:cubicBezTo>
                  <a:cubicBezTo>
                    <a:pt x="1261" y="3047"/>
                    <a:pt x="2493" y="5494"/>
                    <a:pt x="3721" y="7940"/>
                  </a:cubicBezTo>
                  <a:cubicBezTo>
                    <a:pt x="4890" y="10264"/>
                    <a:pt x="5999" y="12638"/>
                    <a:pt x="7232" y="14934"/>
                  </a:cubicBezTo>
                  <a:cubicBezTo>
                    <a:pt x="7368" y="14989"/>
                    <a:pt x="7509" y="15030"/>
                    <a:pt x="7650" y="15048"/>
                  </a:cubicBezTo>
                  <a:cubicBezTo>
                    <a:pt x="6359" y="12665"/>
                    <a:pt x="5208" y="10200"/>
                    <a:pt x="3994" y="7781"/>
                  </a:cubicBezTo>
                  <a:cubicBezTo>
                    <a:pt x="2689" y="5184"/>
                    <a:pt x="1383" y="2592"/>
                    <a:pt x="83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396248" y="760649"/>
              <a:ext cx="1039641" cy="1915602"/>
            </a:xfrm>
            <a:custGeom>
              <a:avLst/>
              <a:gdLst/>
              <a:ahLst/>
              <a:cxnLst/>
              <a:rect l="l" t="t" r="r" b="b"/>
              <a:pathLst>
                <a:path w="7622" h="14044" extrusionOk="0">
                  <a:moveTo>
                    <a:pt x="232" y="1"/>
                  </a:moveTo>
                  <a:cubicBezTo>
                    <a:pt x="150" y="60"/>
                    <a:pt x="77" y="128"/>
                    <a:pt x="14" y="205"/>
                  </a:cubicBezTo>
                  <a:cubicBezTo>
                    <a:pt x="9" y="214"/>
                    <a:pt x="5" y="224"/>
                    <a:pt x="0" y="228"/>
                  </a:cubicBezTo>
                  <a:cubicBezTo>
                    <a:pt x="1519" y="2797"/>
                    <a:pt x="2965" y="5408"/>
                    <a:pt x="4325" y="8064"/>
                  </a:cubicBezTo>
                  <a:cubicBezTo>
                    <a:pt x="5330" y="10033"/>
                    <a:pt x="6189" y="12147"/>
                    <a:pt x="7367" y="14044"/>
                  </a:cubicBezTo>
                  <a:cubicBezTo>
                    <a:pt x="7458" y="13985"/>
                    <a:pt x="7545" y="13916"/>
                    <a:pt x="7622" y="13839"/>
                  </a:cubicBezTo>
                  <a:cubicBezTo>
                    <a:pt x="7231" y="13189"/>
                    <a:pt x="6876" y="12516"/>
                    <a:pt x="6540" y="11838"/>
                  </a:cubicBezTo>
                  <a:cubicBezTo>
                    <a:pt x="5866" y="10483"/>
                    <a:pt x="5216" y="9119"/>
                    <a:pt x="4529" y="7773"/>
                  </a:cubicBezTo>
                  <a:cubicBezTo>
                    <a:pt x="3174" y="5139"/>
                    <a:pt x="1742" y="2547"/>
                    <a:pt x="23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369514" y="1075733"/>
              <a:ext cx="933112" cy="1638982"/>
            </a:xfrm>
            <a:custGeom>
              <a:avLst/>
              <a:gdLst/>
              <a:ahLst/>
              <a:cxnLst/>
              <a:rect l="l" t="t" r="r" b="b"/>
              <a:pathLst>
                <a:path w="6841" h="12016" extrusionOk="0">
                  <a:moveTo>
                    <a:pt x="301" y="1"/>
                  </a:moveTo>
                  <a:cubicBezTo>
                    <a:pt x="201" y="33"/>
                    <a:pt x="101" y="65"/>
                    <a:pt x="0" y="101"/>
                  </a:cubicBezTo>
                  <a:cubicBezTo>
                    <a:pt x="1906" y="4203"/>
                    <a:pt x="4066" y="8177"/>
                    <a:pt x="6472" y="12006"/>
                  </a:cubicBezTo>
                  <a:cubicBezTo>
                    <a:pt x="6481" y="12006"/>
                    <a:pt x="6485" y="12006"/>
                    <a:pt x="6494" y="12011"/>
                  </a:cubicBezTo>
                  <a:cubicBezTo>
                    <a:pt x="6536" y="12014"/>
                    <a:pt x="6578" y="12016"/>
                    <a:pt x="6619" y="12016"/>
                  </a:cubicBezTo>
                  <a:cubicBezTo>
                    <a:pt x="6693" y="12016"/>
                    <a:pt x="6767" y="12011"/>
                    <a:pt x="6840" y="12002"/>
                  </a:cubicBezTo>
                  <a:cubicBezTo>
                    <a:pt x="4412" y="8146"/>
                    <a:pt x="2224" y="4135"/>
                    <a:pt x="30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326139" y="1488888"/>
              <a:ext cx="605480" cy="1075650"/>
            </a:xfrm>
            <a:custGeom>
              <a:avLst/>
              <a:gdLst/>
              <a:ahLst/>
              <a:cxnLst/>
              <a:rect l="l" t="t" r="r" b="b"/>
              <a:pathLst>
                <a:path w="4439" h="7886" extrusionOk="0">
                  <a:moveTo>
                    <a:pt x="328" y="1"/>
                  </a:moveTo>
                  <a:cubicBezTo>
                    <a:pt x="214" y="1"/>
                    <a:pt x="105" y="23"/>
                    <a:pt x="0" y="55"/>
                  </a:cubicBezTo>
                  <a:cubicBezTo>
                    <a:pt x="1346" y="2665"/>
                    <a:pt x="2701" y="5271"/>
                    <a:pt x="4075" y="7863"/>
                  </a:cubicBezTo>
                  <a:cubicBezTo>
                    <a:pt x="4159" y="7879"/>
                    <a:pt x="4243" y="7886"/>
                    <a:pt x="4325" y="7886"/>
                  </a:cubicBezTo>
                  <a:cubicBezTo>
                    <a:pt x="4363" y="7886"/>
                    <a:pt x="4401" y="7884"/>
                    <a:pt x="4439" y="7882"/>
                  </a:cubicBezTo>
                  <a:cubicBezTo>
                    <a:pt x="3056" y="5262"/>
                    <a:pt x="1683" y="2634"/>
                    <a:pt x="328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231751" y="1227137"/>
              <a:ext cx="137218" cy="259433"/>
            </a:xfrm>
            <a:custGeom>
              <a:avLst/>
              <a:gdLst/>
              <a:ahLst/>
              <a:cxnLst/>
              <a:rect l="l" t="t" r="r" b="b"/>
              <a:pathLst>
                <a:path w="1006" h="1902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228"/>
                    <a:pt x="51" y="378"/>
                    <a:pt x="74" y="523"/>
                  </a:cubicBezTo>
                  <a:cubicBezTo>
                    <a:pt x="156" y="1110"/>
                    <a:pt x="574" y="1501"/>
                    <a:pt x="1006" y="1901"/>
                  </a:cubicBezTo>
                  <a:cubicBezTo>
                    <a:pt x="678" y="1269"/>
                    <a:pt x="351" y="637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185375" y="355950"/>
              <a:ext cx="2444561" cy="2372951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5" name="Google Shape;395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01" name="Google Shape;401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2293761" y="-22364"/>
            <a:ext cx="4861277" cy="4786772"/>
            <a:chOff x="1406856" y="1101190"/>
            <a:chExt cx="4272148" cy="4206672"/>
          </a:xfrm>
        </p:grpSpPr>
        <p:sp>
          <p:nvSpPr>
            <p:cNvPr id="411" name="Google Shape;411;p11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11"/>
          <p:cNvSpPr txBox="1">
            <a:spLocks noGrp="1"/>
          </p:cNvSpPr>
          <p:nvPr>
            <p:ph type="title" hasCustomPrompt="1"/>
          </p:nvPr>
        </p:nvSpPr>
        <p:spPr>
          <a:xfrm>
            <a:off x="1406850" y="1106125"/>
            <a:ext cx="6330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26" name="Google Shape;426;p11"/>
          <p:cNvSpPr txBox="1">
            <a:spLocks noGrp="1"/>
          </p:cNvSpPr>
          <p:nvPr>
            <p:ph type="body" idx="1"/>
          </p:nvPr>
        </p:nvSpPr>
        <p:spPr>
          <a:xfrm>
            <a:off x="1406850" y="3152225"/>
            <a:ext cx="6330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27" name="Google Shape;4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28" name="Google Shape;428;p1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429" name="Google Shape;429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35" name="Google Shape;435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441" name="Google Shape;441;p1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1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11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453" name="Google Shape;453;p11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1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457" name="Google Shape;457;p11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1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463" name="Google Shape;463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72" name="Google Shape;472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6" name="Google Shape;47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80" name="Google Shape;480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rgbClr val="A3D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7" name="Google Shape;487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90" name="Google Shape;490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9" name="Google Shape;499;p13"/>
          <p:cNvGrpSpPr/>
          <p:nvPr/>
        </p:nvGrpSpPr>
        <p:grpSpPr>
          <a:xfrm>
            <a:off x="7778589" y="-158850"/>
            <a:ext cx="1465151" cy="1619049"/>
            <a:chOff x="8296825" y="0"/>
            <a:chExt cx="1044522" cy="1255953"/>
          </a:xfrm>
        </p:grpSpPr>
        <p:sp>
          <p:nvSpPr>
            <p:cNvPr id="500" name="Google Shape;500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rgbClr val="F7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320885" y="16842"/>
              <a:ext cx="1020462" cy="307672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424797" y="73986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474722" y="165716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377578" y="249025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369307" y="154588"/>
              <a:ext cx="39850" cy="36391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599836" y="52181"/>
              <a:ext cx="43158" cy="32933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560889" y="132783"/>
              <a:ext cx="39850" cy="35790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8659988" y="196393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552618" y="263310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738635" y="79550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848712" y="238197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787207" y="157445"/>
              <a:ext cx="37745" cy="33685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897284" y="46015"/>
              <a:ext cx="43309" cy="33685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040895" y="99249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935630" y="168422"/>
              <a:ext cx="32933" cy="36391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9146310" y="68572"/>
              <a:ext cx="36993" cy="33685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9250221" y="138197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9133227" y="185415"/>
              <a:ext cx="43309" cy="33083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9019692" y="260002"/>
              <a:ext cx="42557" cy="33685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9247514" y="238197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8741342" y="266017"/>
              <a:ext cx="40602" cy="35940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  <p:sldLayoutId id="2147483667" r:id="rId14"/>
    <p:sldLayoutId id="2147483671" r:id="rId15"/>
    <p:sldLayoutId id="2147483672" r:id="rId16"/>
    <p:sldLayoutId id="2147483673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F3"/>
        </a:solidFill>
        <a:effectLst/>
      </p:bgPr>
    </p:bg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8"/>
          <p:cNvSpPr txBox="1">
            <a:spLocks noGrp="1"/>
          </p:cNvSpPr>
          <p:nvPr>
            <p:ph type="ctrTitle"/>
          </p:nvPr>
        </p:nvSpPr>
        <p:spPr>
          <a:xfrm>
            <a:off x="2321389" y="104014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oming Soon"/>
                <a:ea typeface="Coming Soon"/>
                <a:cs typeface="Coming Soon"/>
              </a:rPr>
              <a:t>SEGUNDO ENCUENTRO</a:t>
            </a:r>
            <a:endParaRPr lang="en" b="1" dirty="0">
              <a:latin typeface="Coming Soon"/>
              <a:ea typeface="Coming Soon"/>
              <a:cs typeface="Coming Soon"/>
            </a:endParaRPr>
          </a:p>
        </p:txBody>
      </p:sp>
      <p:sp>
        <p:nvSpPr>
          <p:cNvPr id="1830" name="Google Shape;1830;p38">
            <a:hlinkClick r:id="" action="ppaction://hlinkshowjump?jump=nextslide"/>
          </p:cNvPr>
          <p:cNvSpPr txBox="1"/>
          <p:nvPr/>
        </p:nvSpPr>
        <p:spPr>
          <a:xfrm rot="21045280">
            <a:off x="7355957" y="3872823"/>
            <a:ext cx="1752107" cy="5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SEGUIMOS</a:t>
            </a:r>
            <a:r>
              <a:rPr lang="es-ES" sz="2000" dirty="0"/>
              <a:t>!</a:t>
            </a:r>
            <a:endParaRPr sz="20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" name="Google Shape;1969;p49">
            <a:extLst>
              <a:ext uri="{FF2B5EF4-FFF2-40B4-BE49-F238E27FC236}">
                <a16:creationId xmlns:a16="http://schemas.microsoft.com/office/drawing/2014/main" id="{CCD52AF8-26D6-4B92-B9FA-D2289D34EFCF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50913" y="98987"/>
            <a:ext cx="1437485" cy="1287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1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MÉTODOS DE ESTUDIO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2" name="Google Shape;1852;p41"/>
          <p:cNvSpPr txBox="1">
            <a:spLocks noGrp="1"/>
          </p:cNvSpPr>
          <p:nvPr>
            <p:ph type="title"/>
          </p:nvPr>
        </p:nvSpPr>
        <p:spPr>
          <a:xfrm>
            <a:off x="808510" y="298971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uFill>
                  <a:noFill/>
                </a:uFill>
              </a:rPr>
              <a:t>Pomodoro</a:t>
            </a:r>
            <a:endParaRPr dirty="0"/>
          </a:p>
        </p:txBody>
      </p:sp>
      <p:sp>
        <p:nvSpPr>
          <p:cNvPr id="1854" name="Google Shape;1854;p41"/>
          <p:cNvSpPr txBox="1">
            <a:spLocks noGrp="1"/>
          </p:cNvSpPr>
          <p:nvPr>
            <p:ph type="title" idx="2"/>
          </p:nvPr>
        </p:nvSpPr>
        <p:spPr>
          <a:xfrm>
            <a:off x="5891090" y="298971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uFill>
                  <a:noFill/>
                </a:uFill>
              </a:rPr>
              <a:t>Robinson</a:t>
            </a:r>
            <a:endParaRPr dirty="0"/>
          </a:p>
        </p:txBody>
      </p:sp>
      <p:sp>
        <p:nvSpPr>
          <p:cNvPr id="1856" name="Google Shape;1856;p41"/>
          <p:cNvSpPr txBox="1">
            <a:spLocks noGrp="1"/>
          </p:cNvSpPr>
          <p:nvPr>
            <p:ph type="title" idx="5"/>
          </p:nvPr>
        </p:nvSpPr>
        <p:spPr>
          <a:xfrm>
            <a:off x="3408031" y="29774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uFill>
                  <a:noFill/>
                </a:uFill>
              </a:rPr>
              <a:t>Feynman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3"/>
          <p:cNvSpPr txBox="1">
            <a:spLocks noGrp="1"/>
          </p:cNvSpPr>
          <p:nvPr>
            <p:ph type="title" idx="2"/>
          </p:nvPr>
        </p:nvSpPr>
        <p:spPr>
          <a:xfrm rot="442287">
            <a:off x="3318117" y="2091401"/>
            <a:ext cx="2507764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M</a:t>
            </a:r>
            <a:r>
              <a:rPr lang="es-ES" sz="4000" dirty="0" err="1"/>
              <a:t>étodo</a:t>
            </a:r>
            <a:r>
              <a:rPr lang="es-ES" sz="4000" dirty="0"/>
              <a:t> </a:t>
            </a:r>
            <a:r>
              <a:rPr lang="es-ES" sz="4000" dirty="0" err="1"/>
              <a:t>Pomodoro</a:t>
            </a:r>
            <a:endParaRPr sz="4000" dirty="0"/>
          </a:p>
        </p:txBody>
      </p:sp>
      <p:sp>
        <p:nvSpPr>
          <p:cNvPr id="1871" name="Google Shape;1871;p43"/>
          <p:cNvSpPr txBox="1">
            <a:spLocks noGrp="1"/>
          </p:cNvSpPr>
          <p:nvPr>
            <p:ph type="subTitle" idx="1"/>
          </p:nvPr>
        </p:nvSpPr>
        <p:spPr>
          <a:xfrm rot="441905">
            <a:off x="2649225" y="3217483"/>
            <a:ext cx="3571323" cy="499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/>
              <a:t>Es un </a:t>
            </a:r>
            <a:r>
              <a:rPr lang="es-ES" b="1" dirty="0"/>
              <a:t>método de gestión del tiempo</a:t>
            </a:r>
            <a:r>
              <a:rPr lang="es-ES" dirty="0"/>
              <a:t> que puede ayudar a que nuestra productividad sea mayor, es decir, a gestionar el tiempo de una forma más eficaz para lograr nuestros objetivos.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2" name="Google Shape;1872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3" name="Google Shape;1873;p43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4" name="Google Shape;1874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5" name="Google Shape;1875;p43">
            <a:hlinkClick r:id="rId4" action="ppaction://hlinksldjump"/>
          </p:cNvPr>
          <p:cNvSpPr txBox="1"/>
          <p:nvPr/>
        </p:nvSpPr>
        <p:spPr>
          <a:xfrm>
            <a:off x="7373567" y="338432"/>
            <a:ext cx="1955258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Apps: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Forest, Focus To Do, Brain Focus, Pomodoro Timer </a:t>
            </a:r>
            <a:endParaRPr lang="en" sz="16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44"/>
          <p:cNvSpPr txBox="1">
            <a:spLocks noGrp="1"/>
          </p:cNvSpPr>
          <p:nvPr>
            <p:ph type="ctrTitle"/>
          </p:nvPr>
        </p:nvSpPr>
        <p:spPr>
          <a:xfrm>
            <a:off x="2323020" y="498924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s-ES" dirty="0"/>
              <a:t>¿En qué consiste?</a:t>
            </a:r>
          </a:p>
        </p:txBody>
      </p:sp>
      <p:sp>
        <p:nvSpPr>
          <p:cNvPr id="1884" name="Google Shape;1884;p44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5" name="Google Shape;1885;p44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6" name="Google Shape;1886;p44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7" name="Google Shape;1887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44">
            <a:hlinkClick r:id="rId4" action="ppaction://hlinksldjump"/>
          </p:cNvPr>
          <p:cNvSpPr txBox="1"/>
          <p:nvPr/>
        </p:nvSpPr>
        <p:spPr>
          <a:xfrm>
            <a:off x="7372189" y="533395"/>
            <a:ext cx="1940502" cy="8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600" i="1" dirty="0" err="1" smtClean="0"/>
              <a:t>Pomodoro</a:t>
            </a:r>
            <a:r>
              <a:rPr lang="es-ES" sz="1600" dirty="0"/>
              <a:t> </a:t>
            </a:r>
            <a:r>
              <a:rPr lang="es-ES" sz="1600" dirty="0" smtClean="0"/>
              <a:t>‘tomate</a:t>
            </a:r>
            <a:r>
              <a:rPr lang="es-ES" sz="1600" dirty="0"/>
              <a:t>’ en italiano</a:t>
            </a:r>
            <a:endParaRPr sz="16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51C384-E6BF-42E1-9D7A-8DE6A79DA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345" y="1311265"/>
            <a:ext cx="4455309" cy="286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52"/>
          <p:cNvSpPr txBox="1">
            <a:spLocks noGrp="1"/>
          </p:cNvSpPr>
          <p:nvPr>
            <p:ph type="subTitle" idx="1"/>
          </p:nvPr>
        </p:nvSpPr>
        <p:spPr>
          <a:xfrm rot="-1055244">
            <a:off x="3129729" y="3140807"/>
            <a:ext cx="3475083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Es una efectiva técnica de memorización que se lleva a cabo en cuatro pasos. Cada uno de estos pasos hace que, casi sin darte cuenta, tu cerebro vaya, poco a poco, asimilando la información</a:t>
            </a:r>
            <a:endParaRPr dirty="0"/>
          </a:p>
        </p:txBody>
      </p:sp>
      <p:sp>
        <p:nvSpPr>
          <p:cNvPr id="2036" name="Google Shape;2036;p5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Tx/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7" name="Google Shape;2037;p52">
            <a:hlinkClick r:id="" action="ppaction://noaction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8" name="Google Shape;2038;p52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Tx/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39" name="Google Shape;2039;p5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0" name="Google Shape;2040;p5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870;p43">
            <a:extLst>
              <a:ext uri="{FF2B5EF4-FFF2-40B4-BE49-F238E27FC236}">
                <a16:creationId xmlns:a16="http://schemas.microsoft.com/office/drawing/2014/main" id="{1F9BC76A-F935-47A6-8DD2-4E9EB187135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rot="20736371">
            <a:off x="3306009" y="2130174"/>
            <a:ext cx="2531981" cy="741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M</a:t>
            </a:r>
            <a:r>
              <a:rPr lang="es-ES" sz="4000" dirty="0" err="1"/>
              <a:t>étodo</a:t>
            </a:r>
            <a:r>
              <a:rPr lang="es-ES" sz="4000" dirty="0"/>
              <a:t> Feynman</a:t>
            </a:r>
            <a:endParaRPr sz="4000" dirty="0"/>
          </a:p>
        </p:txBody>
      </p:sp>
      <p:sp>
        <p:nvSpPr>
          <p:cNvPr id="14" name="Google Shape;1875;p43">
            <a:hlinkClick r:id="rId4" action="ppaction://hlinksldjump"/>
            <a:extLst>
              <a:ext uri="{FF2B5EF4-FFF2-40B4-BE49-F238E27FC236}">
                <a16:creationId xmlns:a16="http://schemas.microsoft.com/office/drawing/2014/main" id="{079C8647-879A-4F6A-8046-DF6292BD7DBE}"/>
              </a:ext>
            </a:extLst>
          </p:cNvPr>
          <p:cNvSpPr txBox="1"/>
          <p:nvPr/>
        </p:nvSpPr>
        <p:spPr>
          <a:xfrm>
            <a:off x="7385539" y="191633"/>
            <a:ext cx="1909187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Richard Feynman veía  simplicidad en lo complicado </a:t>
            </a: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97965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5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2075" name="Google Shape;2075;p5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8" name="Google Shape;2078;p5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2079" name="Google Shape;2079;p5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4" name="Google Shape;2084;p5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085" name="Google Shape;2085;p5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54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91" name="Google Shape;2091;p54">
            <a:hlinkClick r:id="" action="ppaction://noaction"/>
          </p:cNvPr>
          <p:cNvSpPr txBox="1"/>
          <p:nvPr/>
        </p:nvSpPr>
        <p:spPr>
          <a:xfrm>
            <a:off x="67693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92" name="Google Shape;2092;p54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093" name="Google Shape;2093;p5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94" name="Google Shape;2094;p5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5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100" name="Google Shape;2100;p5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5" name="Google Shape;2105;p5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5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82;p44">
            <a:extLst>
              <a:ext uri="{FF2B5EF4-FFF2-40B4-BE49-F238E27FC236}">
                <a16:creationId xmlns:a16="http://schemas.microsoft.com/office/drawing/2014/main" id="{75BDDE4D-F289-4D08-AE17-F5DC1C0B63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34284" y="365199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s-ES" dirty="0"/>
              <a:t>¿En qué consiste?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8B34AD-DDF9-4D97-AA0E-5D79BBD50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34" r="2327" b="19939"/>
          <a:stretch/>
        </p:blipFill>
        <p:spPr>
          <a:xfrm>
            <a:off x="2351230" y="902353"/>
            <a:ext cx="4241417" cy="3810549"/>
          </a:xfrm>
          <a:prstGeom prst="rect">
            <a:avLst/>
          </a:prstGeom>
        </p:spPr>
      </p:pic>
      <p:sp>
        <p:nvSpPr>
          <p:cNvPr id="56" name="Google Shape;1875;p43">
            <a:hlinkClick r:id="rId5" action="ppaction://hlinksldjump"/>
            <a:extLst>
              <a:ext uri="{FF2B5EF4-FFF2-40B4-BE49-F238E27FC236}">
                <a16:creationId xmlns:a16="http://schemas.microsoft.com/office/drawing/2014/main" id="{307560E4-0698-435B-8478-78DD74A171B6}"/>
              </a:ext>
            </a:extLst>
          </p:cNvPr>
          <p:cNvSpPr txBox="1"/>
          <p:nvPr/>
        </p:nvSpPr>
        <p:spPr>
          <a:xfrm>
            <a:off x="7483895" y="453717"/>
            <a:ext cx="1775257" cy="84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Repetir los pasos cuantas veces sea necesario </a:t>
            </a:r>
            <a:endParaRPr sz="16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259606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62"/>
          <p:cNvSpPr txBox="1">
            <a:spLocks noGrp="1"/>
          </p:cNvSpPr>
          <p:nvPr>
            <p:ph type="subTitle" idx="1"/>
          </p:nvPr>
        </p:nvSpPr>
        <p:spPr>
          <a:xfrm rot="205411">
            <a:off x="3004161" y="3240410"/>
            <a:ext cx="3466469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La </a:t>
            </a:r>
            <a:r>
              <a:rPr lang="es-ES" b="1" dirty="0"/>
              <a:t>finalidad</a:t>
            </a:r>
            <a:r>
              <a:rPr lang="es-ES" dirty="0"/>
              <a:t> de este método es </a:t>
            </a:r>
            <a:r>
              <a:rPr lang="es-ES" b="1" dirty="0"/>
              <a:t>mejorar la eficiencia en la lectura y comprensión de textos</a:t>
            </a:r>
            <a:r>
              <a:rPr lang="es-ES" dirty="0"/>
              <a:t> como base imprescindible para un </a:t>
            </a:r>
            <a:r>
              <a:rPr lang="es-ES" b="1" dirty="0"/>
              <a:t>aprendizaje significativo</a:t>
            </a:r>
            <a:r>
              <a:rPr lang="es-ES" dirty="0"/>
              <a:t>.</a:t>
            </a:r>
            <a:endParaRPr dirty="0"/>
          </a:p>
        </p:txBody>
      </p:sp>
      <p:grpSp>
        <p:nvGrpSpPr>
          <p:cNvPr id="2460" name="Google Shape;2460;p6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2461" name="Google Shape;2461;p6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6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6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4" name="Google Shape;2464;p6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2465" name="Google Shape;2465;p6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6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6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6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6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70" name="Google Shape;2470;p6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2471" name="Google Shape;2471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6" name="Google Shape;2476;p62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Tx/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77" name="Google Shape;2477;p62">
            <a:hlinkClick r:id="" action="ppaction://noaction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Tx/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78" name="Google Shape;2478;p62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479" name="Google Shape;2479;p6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480" name="Google Shape;2480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5" name="Google Shape;2485;p6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486" name="Google Shape;2486;p6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6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6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6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91" name="Google Shape;2491;p62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2" name="Google Shape;2492;p62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875;p43">
            <a:hlinkClick r:id="rId4" action="ppaction://hlinksldjump"/>
            <a:extLst>
              <a:ext uri="{FF2B5EF4-FFF2-40B4-BE49-F238E27FC236}">
                <a16:creationId xmlns:a16="http://schemas.microsoft.com/office/drawing/2014/main" id="{8E1FFBD8-BF2F-4D73-8B9D-F779547B543B}"/>
              </a:ext>
            </a:extLst>
          </p:cNvPr>
          <p:cNvSpPr txBox="1"/>
          <p:nvPr/>
        </p:nvSpPr>
        <p:spPr>
          <a:xfrm>
            <a:off x="7164475" y="206293"/>
            <a:ext cx="2485470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Objetivos: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AR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P</a:t>
            </a:r>
            <a:r>
              <a:rPr lang="en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otenciar la memoria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Ahorrar tiempo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Ampliar capacidad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de atención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300" b="1" dirty="0" smtClean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Corregir errores</a:t>
            </a:r>
            <a:endParaRPr lang="en" sz="1300" b="1" dirty="0" smtClean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2" name="Google Shape;1870;p43">
            <a:extLst>
              <a:ext uri="{FF2B5EF4-FFF2-40B4-BE49-F238E27FC236}">
                <a16:creationId xmlns:a16="http://schemas.microsoft.com/office/drawing/2014/main" id="{D2322E08-350B-4F7E-9CE8-8CB1141E224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rot="222183">
            <a:off x="3568355" y="2015054"/>
            <a:ext cx="2531981" cy="741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M</a:t>
            </a:r>
            <a:r>
              <a:rPr lang="es-ES" sz="4000" dirty="0" err="1"/>
              <a:t>étodo</a:t>
            </a:r>
            <a:r>
              <a:rPr lang="es-ES" sz="4000" dirty="0"/>
              <a:t> Robinson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9417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6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0" name="Google Shape;2520;p6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1" name="Google Shape;2521;p64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Tx/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22" name="Google Shape;2522;p64">
            <a:hlinkClick r:id="" action="ppaction://noaction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Tx/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23" name="Google Shape;2523;p64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4C4C4D"/>
                </a:solidFill>
                <a:effectLst/>
                <a:uLnTx/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24" name="Google Shape;2524;p64">
            <a:hlinkClick r:id="rId4" action="ppaction://hlinksldjump"/>
          </p:cNvPr>
          <p:cNvSpPr txBox="1"/>
          <p:nvPr/>
        </p:nvSpPr>
        <p:spPr>
          <a:xfrm>
            <a:off x="7389629" y="287955"/>
            <a:ext cx="1913860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Conocido como 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EPL2R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por las iniciales de los pasos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 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C4C4D"/>
              </a:solidFill>
              <a:effectLst/>
              <a:uLnTx/>
              <a:uFillTx/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935EA11-92D6-471C-A643-D1DF990A5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018"/>
          <a:stretch/>
        </p:blipFill>
        <p:spPr>
          <a:xfrm>
            <a:off x="2457450" y="1538282"/>
            <a:ext cx="3711631" cy="3079968"/>
          </a:xfrm>
          <a:prstGeom prst="rect">
            <a:avLst/>
          </a:prstGeom>
        </p:spPr>
      </p:pic>
      <p:sp>
        <p:nvSpPr>
          <p:cNvPr id="35" name="Google Shape;1882;p44">
            <a:extLst>
              <a:ext uri="{FF2B5EF4-FFF2-40B4-BE49-F238E27FC236}">
                <a16:creationId xmlns:a16="http://schemas.microsoft.com/office/drawing/2014/main" id="{103247AF-741C-4B71-BF97-CF5042B37547}"/>
              </a:ext>
            </a:extLst>
          </p:cNvPr>
          <p:cNvSpPr txBox="1">
            <a:spLocks/>
          </p:cNvSpPr>
          <p:nvPr/>
        </p:nvSpPr>
        <p:spPr>
          <a:xfrm>
            <a:off x="2993503" y="901982"/>
            <a:ext cx="5353056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oming Soon"/>
              <a:buNone/>
              <a:defRPr sz="49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pPr fontAlgn="base"/>
            <a:r>
              <a:rPr lang="es-ES" sz="2800" dirty="0"/>
              <a:t>¿En qué consiste?</a:t>
            </a:r>
          </a:p>
        </p:txBody>
      </p:sp>
    </p:spTree>
    <p:extLst>
      <p:ext uri="{BB962C8B-B14F-4D97-AF65-F5344CB8AC3E}">
        <p14:creationId xmlns:p14="http://schemas.microsoft.com/office/powerpoint/2010/main" val="35529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3" name="Google Shape;1983;p50"/>
          <p:cNvSpPr txBox="1">
            <a:spLocks noGrp="1"/>
          </p:cNvSpPr>
          <p:nvPr>
            <p:ph type="body" idx="1"/>
          </p:nvPr>
        </p:nvSpPr>
        <p:spPr>
          <a:xfrm>
            <a:off x="1669311" y="1546186"/>
            <a:ext cx="6007394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b="1" dirty="0"/>
              <a:t>Técnicas para recabar información antes de estudiar:</a:t>
            </a:r>
          </a:p>
          <a:p>
            <a:r>
              <a:rPr lang="es-ES" b="1" dirty="0"/>
              <a:t>Toma de apuntes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/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8AE592-5CD9-4E87-9C67-0651C9D03E44}"/>
              </a:ext>
            </a:extLst>
          </p:cNvPr>
          <p:cNvSpPr/>
          <p:nvPr/>
        </p:nvSpPr>
        <p:spPr>
          <a:xfrm>
            <a:off x="2610291" y="2678075"/>
            <a:ext cx="5183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+mn-lt"/>
                <a:ea typeface="Calibri" panose="020F0502020204030204" pitchFamily="34" charset="0"/>
              </a:rPr>
              <a:t>Es una herramienta que nos permite recabar información y facilitar nuestros tiempos de estudios. N</a:t>
            </a:r>
            <a:r>
              <a:rPr lang="es-MX" dirty="0">
                <a:latin typeface="+mn-lt"/>
              </a:rPr>
              <a:t>o consiste en plasmar por escrito todas y cada una de las palabras que el profesor dice en su explicación sino en recoger los puntos principales 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75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9"/>
          <p:cNvSpPr txBox="1">
            <a:spLocks noGrp="1"/>
          </p:cNvSpPr>
          <p:nvPr>
            <p:ph type="ctrTitle"/>
          </p:nvPr>
        </p:nvSpPr>
        <p:spPr>
          <a:xfrm>
            <a:off x="1473577" y="345231"/>
            <a:ext cx="2040502" cy="734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Método</a:t>
            </a:r>
            <a:br>
              <a:rPr lang="es-MX" dirty="0"/>
            </a:br>
            <a:r>
              <a:rPr lang="es-MX" dirty="0"/>
              <a:t>Cornell</a:t>
            </a:r>
            <a:endParaRPr dirty="0"/>
          </a:p>
        </p:txBody>
      </p:sp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87031C-2253-4560-A354-1485FBF4047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0" t="23065" r="28034" b="14662"/>
          <a:stretch/>
        </p:blipFill>
        <p:spPr bwMode="auto">
          <a:xfrm>
            <a:off x="900399" y="1079653"/>
            <a:ext cx="3186859" cy="358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1836;p39">
            <a:extLst>
              <a:ext uri="{FF2B5EF4-FFF2-40B4-BE49-F238E27FC236}">
                <a16:creationId xmlns:a16="http://schemas.microsoft.com/office/drawing/2014/main" id="{4677C0DF-AF80-4D4F-8804-545C7BFBDD07}"/>
              </a:ext>
            </a:extLst>
          </p:cNvPr>
          <p:cNvSpPr txBox="1">
            <a:spLocks/>
          </p:cNvSpPr>
          <p:nvPr/>
        </p:nvSpPr>
        <p:spPr>
          <a:xfrm>
            <a:off x="4886969" y="146927"/>
            <a:ext cx="2040502" cy="73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algn="ctr"/>
            <a:r>
              <a:rPr lang="es-MX" dirty="0"/>
              <a:t>Página dividida</a:t>
            </a:r>
          </a:p>
        </p:txBody>
      </p:sp>
      <p:sp>
        <p:nvSpPr>
          <p:cNvPr id="9" name="Google Shape;1914;p46">
            <a:extLst>
              <a:ext uri="{FF2B5EF4-FFF2-40B4-BE49-F238E27FC236}">
                <a16:creationId xmlns:a16="http://schemas.microsoft.com/office/drawing/2014/main" id="{EFDA13EE-879A-446C-917C-B5C29D58A9AC}"/>
              </a:ext>
            </a:extLst>
          </p:cNvPr>
          <p:cNvSpPr txBox="1">
            <a:spLocks/>
          </p:cNvSpPr>
          <p:nvPr/>
        </p:nvSpPr>
        <p:spPr>
          <a:xfrm>
            <a:off x="4572000" y="881349"/>
            <a:ext cx="3186859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dirty="0"/>
              <a:t>Dividir la página verticalmente en dos secciones: las ideas principales y las secundarias.</a:t>
            </a:r>
            <a:endParaRPr lang="es-ES" dirty="0"/>
          </a:p>
          <a:p>
            <a:pPr algn="ctr"/>
            <a:endParaRPr lang="en-US" dirty="0"/>
          </a:p>
        </p:txBody>
      </p:sp>
      <p:sp>
        <p:nvSpPr>
          <p:cNvPr id="10" name="Google Shape;1836;p39">
            <a:extLst>
              <a:ext uri="{FF2B5EF4-FFF2-40B4-BE49-F238E27FC236}">
                <a16:creationId xmlns:a16="http://schemas.microsoft.com/office/drawing/2014/main" id="{C0004149-90A5-40FD-B0C4-FA67F0549DBB}"/>
              </a:ext>
            </a:extLst>
          </p:cNvPr>
          <p:cNvSpPr txBox="1">
            <a:spLocks/>
          </p:cNvSpPr>
          <p:nvPr/>
        </p:nvSpPr>
        <p:spPr>
          <a:xfrm>
            <a:off x="5145178" y="1814368"/>
            <a:ext cx="2040502" cy="73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algn="ctr"/>
            <a:r>
              <a:rPr lang="es-MX" dirty="0" err="1"/>
              <a:t>Mind</a:t>
            </a:r>
            <a:r>
              <a:rPr lang="es-MX" dirty="0"/>
              <a:t> </a:t>
            </a:r>
            <a:r>
              <a:rPr lang="es-MX" dirty="0" err="1"/>
              <a:t>mapping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611DC5-AC16-495C-B2F6-096F36F1AC08}"/>
              </a:ext>
            </a:extLst>
          </p:cNvPr>
          <p:cNvSpPr/>
          <p:nvPr/>
        </p:nvSpPr>
        <p:spPr>
          <a:xfrm>
            <a:off x="4180901" y="259471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pc="15" dirty="0">
                <a:latin typeface="+mj-lt"/>
                <a:ea typeface="Times New Roman" panose="02020603050405020304" pitchFamily="18" charset="0"/>
              </a:rPr>
              <a:t>Técnica de toma de apuntes en forma de árbol o de esquema. Se elige una palabra clave y se relaciona con otras palabras clave secundarias.</a:t>
            </a:r>
            <a:endParaRPr lang="es-ES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D5AB89-8589-43AB-A55F-E47956D4D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3" t="27239" r="23781" b="24146"/>
          <a:stretch/>
        </p:blipFill>
        <p:spPr>
          <a:xfrm rot="21372845">
            <a:off x="6823796" y="3303632"/>
            <a:ext cx="1647323" cy="126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51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53"/>
          <p:cNvSpPr txBox="1">
            <a:spLocks noGrp="1"/>
          </p:cNvSpPr>
          <p:nvPr>
            <p:ph type="ctrTitle"/>
          </p:nvPr>
        </p:nvSpPr>
        <p:spPr>
          <a:xfrm>
            <a:off x="2602488" y="531903"/>
            <a:ext cx="3319777" cy="5201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Ideas Fuerza</a:t>
            </a:r>
            <a:endParaRPr dirty="0"/>
          </a:p>
        </p:txBody>
      </p:sp>
      <p:sp>
        <p:nvSpPr>
          <p:cNvPr id="2062" name="Google Shape;2062;p5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3" name="Google Shape;2063;p5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2588BB89-76F8-49DE-85CB-ACA3DB76430A}"/>
              </a:ext>
            </a:extLst>
          </p:cNvPr>
          <p:cNvSpPr/>
          <p:nvPr/>
        </p:nvSpPr>
        <p:spPr>
          <a:xfrm>
            <a:off x="1412552" y="1218245"/>
            <a:ext cx="2593688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Es importante que en tu rutina de trabajo diario puedas equilibrar los tiempos</a:t>
            </a:r>
          </a:p>
          <a:p>
            <a:pPr algn="ctr"/>
            <a:r>
              <a:rPr lang="es-ES" dirty="0"/>
              <a:t>de descanso y recreación con los de estudio.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189AA39-1BB8-4677-966B-E7882D2C6268}"/>
              </a:ext>
            </a:extLst>
          </p:cNvPr>
          <p:cNvSpPr/>
          <p:nvPr/>
        </p:nvSpPr>
        <p:spPr>
          <a:xfrm>
            <a:off x="1531840" y="2948909"/>
            <a:ext cx="2355111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Es fundamental organizar estratégicamente un camino o un conjunto de</a:t>
            </a:r>
          </a:p>
          <a:p>
            <a:pPr algn="ctr"/>
            <a:r>
              <a:rPr lang="es-ES" dirty="0"/>
              <a:t>procedimientos que nos permitan mejorar los modos de estudiar y lograr un mayor rendimiento.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A290FB0-6B76-4BE9-958C-D3B5B84276B4}"/>
              </a:ext>
            </a:extLst>
          </p:cNvPr>
          <p:cNvSpPr/>
          <p:nvPr/>
        </p:nvSpPr>
        <p:spPr>
          <a:xfrm>
            <a:off x="4355115" y="1175685"/>
            <a:ext cx="313429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Para recabar información antes de estudiar, hay tres procedimientos que pueden ayudarnos: la toma de apuntes, la búsqueda en el índice de los libros y la indagación en los repositorios virtuales.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307C41D-1588-49A0-B1C6-DF4EE9A3C87B}"/>
              </a:ext>
            </a:extLst>
          </p:cNvPr>
          <p:cNvSpPr/>
          <p:nvPr/>
        </p:nvSpPr>
        <p:spPr>
          <a:xfrm>
            <a:off x="4572000" y="2733465"/>
            <a:ext cx="313429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La toma de apuntes es una técnica de estudio para recabar ideas principales durante una clase o exposición. Es importante para llevar a cabo la misma hacerse de un conjunto de abreviaturas personales y prestar atención al expositor cuando se está desarrollando el tema.</a:t>
            </a:r>
          </a:p>
        </p:txBody>
      </p:sp>
      <p:sp>
        <p:nvSpPr>
          <p:cNvPr id="10" name="Google Shape;1875;p43">
            <a:hlinkClick r:id="rId3" action="ppaction://hlinksldjump"/>
            <a:extLst>
              <a:ext uri="{FF2B5EF4-FFF2-40B4-BE49-F238E27FC236}">
                <a16:creationId xmlns:a16="http://schemas.microsoft.com/office/drawing/2014/main" id="{BD3A5113-043B-42CF-BB44-3D8449CFE0A9}"/>
              </a:ext>
            </a:extLst>
          </p:cNvPr>
          <p:cNvSpPr txBox="1"/>
          <p:nvPr/>
        </p:nvSpPr>
        <p:spPr>
          <a:xfrm>
            <a:off x="7674679" y="535162"/>
            <a:ext cx="1492896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Comisión </a:t>
            </a:r>
            <a:r>
              <a:rPr lang="en" sz="1800" b="1" dirty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7</a:t>
            </a: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4468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3" name="Google Shape;1983;p50"/>
          <p:cNvSpPr txBox="1">
            <a:spLocks noGrp="1"/>
          </p:cNvSpPr>
          <p:nvPr>
            <p:ph type="body" idx="1"/>
          </p:nvPr>
        </p:nvSpPr>
        <p:spPr>
          <a:xfrm>
            <a:off x="2973221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ORGANIZACI</a:t>
            </a:r>
            <a:r>
              <a:rPr lang="es-MX" b="1" dirty="0"/>
              <a:t>ÓN DEL ESTUDIO</a:t>
            </a:r>
            <a:endParaRPr sz="600" b="1" dirty="0"/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9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63"/>
          <p:cNvSpPr txBox="1">
            <a:spLocks noGrp="1"/>
          </p:cNvSpPr>
          <p:nvPr>
            <p:ph type="title"/>
          </p:nvPr>
        </p:nvSpPr>
        <p:spPr>
          <a:xfrm>
            <a:off x="1676304" y="438170"/>
            <a:ext cx="5791392" cy="19454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Actividades </a:t>
            </a:r>
            <a:br>
              <a:rPr lang="es-ES" sz="3200" dirty="0"/>
            </a:br>
            <a:r>
              <a:rPr lang="es-ES" sz="3200" dirty="0" err="1"/>
              <a:t>Asincr</a:t>
            </a:r>
            <a:r>
              <a:rPr lang="es-MX" sz="3200" dirty="0" err="1"/>
              <a:t>ónicas</a:t>
            </a:r>
            <a:endParaRPr sz="3200" dirty="0"/>
          </a:p>
        </p:txBody>
      </p:sp>
      <p:sp>
        <p:nvSpPr>
          <p:cNvPr id="2499" name="Google Shape;2499;p63"/>
          <p:cNvSpPr txBox="1">
            <a:spLocks noGrp="1"/>
          </p:cNvSpPr>
          <p:nvPr>
            <p:ph type="body" idx="1"/>
          </p:nvPr>
        </p:nvSpPr>
        <p:spPr>
          <a:xfrm>
            <a:off x="3278182" y="2625180"/>
            <a:ext cx="2135520" cy="457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bg1">
                    <a:lumMod val="10000"/>
                  </a:schemeClr>
                </a:solidFill>
              </a:rPr>
              <a:t>Mi </a:t>
            </a:r>
            <a:r>
              <a:rPr lang="en" sz="1800" dirty="0" smtClean="0">
                <a:solidFill>
                  <a:schemeClr val="bg1">
                    <a:lumMod val="10000"/>
                  </a:schemeClr>
                </a:solidFill>
              </a:rPr>
              <a:t>calendario</a:t>
            </a:r>
            <a:endParaRPr lang="en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00" name="Google Shape;2500;p6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1" name="Google Shape;2501;p6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875;p43">
            <a:hlinkClick r:id="rId3" action="ppaction://hlinksldjump"/>
            <a:extLst>
              <a:ext uri="{FF2B5EF4-FFF2-40B4-BE49-F238E27FC236}">
                <a16:creationId xmlns:a16="http://schemas.microsoft.com/office/drawing/2014/main" id="{055E9014-9E3B-4F2B-9EB6-BE9D801DAC44}"/>
              </a:ext>
            </a:extLst>
          </p:cNvPr>
          <p:cNvSpPr txBox="1"/>
          <p:nvPr/>
        </p:nvSpPr>
        <p:spPr>
          <a:xfrm>
            <a:off x="7674679" y="535162"/>
            <a:ext cx="1492896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Comisión </a:t>
            </a:r>
            <a:r>
              <a:rPr lang="en" sz="1800" b="1" dirty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7</a:t>
            </a: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DDF7907-848A-4BED-9082-0C26F833523A}"/>
              </a:ext>
            </a:extLst>
          </p:cNvPr>
          <p:cNvSpPr/>
          <p:nvPr/>
        </p:nvSpPr>
        <p:spPr>
          <a:xfrm>
            <a:off x="3631866" y="3324352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sz="1800" dirty="0" smtClean="0">
                <a:latin typeface="Didact Gothic"/>
                <a:ea typeface="Didact Gothic"/>
                <a:cs typeface="Didact Gothic"/>
                <a:sym typeface="Didact Gothic"/>
              </a:rPr>
              <a:t>Apuntes </a:t>
            </a:r>
            <a:r>
              <a:rPr lang="es-ES" sz="1800" dirty="0">
                <a:latin typeface="Didact Gothic"/>
                <a:ea typeface="Didact Gothic"/>
                <a:cs typeface="Didact Gothic"/>
                <a:sym typeface="Didact Gothic"/>
              </a:rPr>
              <a:t>de la charla </a:t>
            </a:r>
            <a:r>
              <a:rPr lang="es-ES" sz="1800" dirty="0" err="1" smtClean="0"/>
              <a:t>TED</a:t>
            </a:r>
            <a:r>
              <a:rPr lang="es-ES" sz="1800" dirty="0" err="1">
                <a:latin typeface="Didact Gothic"/>
                <a:sym typeface="Didact Gothic"/>
              </a:rPr>
              <a:t>x</a:t>
            </a:r>
            <a:endParaRPr lang="es-ES" sz="18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" name="Google Shape;2518;p64">
            <a:extLst>
              <a:ext uri="{FF2B5EF4-FFF2-40B4-BE49-F238E27FC236}">
                <a16:creationId xmlns:a16="http://schemas.microsoft.com/office/drawing/2014/main" id="{981B667A-9A4C-4BCC-A267-25447614D580}"/>
              </a:ext>
            </a:extLst>
          </p:cNvPr>
          <p:cNvSpPr/>
          <p:nvPr/>
        </p:nvSpPr>
        <p:spPr>
          <a:xfrm>
            <a:off x="3161898" y="2695536"/>
            <a:ext cx="410400" cy="339300"/>
          </a:xfrm>
          <a:prstGeom prst="rightArrow">
            <a:avLst>
              <a:gd name="adj1" fmla="val 61031"/>
              <a:gd name="adj2" fmla="val 70753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518;p64">
            <a:extLst>
              <a:ext uri="{FF2B5EF4-FFF2-40B4-BE49-F238E27FC236}">
                <a16:creationId xmlns:a16="http://schemas.microsoft.com/office/drawing/2014/main" id="{A1C54CF1-C567-40EF-954D-E2F77149F900}"/>
              </a:ext>
            </a:extLst>
          </p:cNvPr>
          <p:cNvSpPr/>
          <p:nvPr/>
        </p:nvSpPr>
        <p:spPr>
          <a:xfrm>
            <a:off x="3161898" y="3346783"/>
            <a:ext cx="410400" cy="339300"/>
          </a:xfrm>
          <a:prstGeom prst="rightArrow">
            <a:avLst>
              <a:gd name="adj1" fmla="val 61031"/>
              <a:gd name="adj2" fmla="val 70753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67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51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Gracias</a:t>
            </a:r>
            <a:br>
              <a:rPr lang="es-ES" dirty="0"/>
            </a:br>
            <a:r>
              <a:rPr lang="es-ES" dirty="0"/>
              <a:t>Nos vemos </a:t>
            </a:r>
            <a:endParaRPr dirty="0"/>
          </a:p>
        </p:txBody>
      </p:sp>
      <p:sp>
        <p:nvSpPr>
          <p:cNvPr id="2023" name="Google Shape;2023;p51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4" name="Google Shape;2024;p51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5" name="Google Shape;2025;p51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026" name="Google Shape;2026;p51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1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266" y="305319"/>
            <a:ext cx="1133954" cy="1140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39"/>
          <p:cNvSpPr txBox="1">
            <a:spLocks noGrp="1"/>
          </p:cNvSpPr>
          <p:nvPr>
            <p:ph type="body" idx="1"/>
          </p:nvPr>
        </p:nvSpPr>
        <p:spPr>
          <a:xfrm>
            <a:off x="834900" y="1222564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2000" dirty="0">
                <a:latin typeface="Didact Gothic"/>
                <a:ea typeface="Didact Gothic"/>
                <a:cs typeface="Didact Gothic"/>
                <a:sym typeface="Didact Gothic"/>
              </a:rPr>
              <a:t>P</a:t>
            </a:r>
            <a:r>
              <a:rPr lang="en" sz="2000" dirty="0">
                <a:latin typeface="Didact Gothic"/>
                <a:ea typeface="Didact Gothic"/>
                <a:cs typeface="Didact Gothic"/>
                <a:sym typeface="Didact Gothic"/>
              </a:rPr>
              <a:t>lanifica</a:t>
            </a:r>
            <a:r>
              <a:rPr lang="es-ES" sz="2000" dirty="0">
                <a:latin typeface="Didact Gothic"/>
                <a:ea typeface="Didact Gothic"/>
                <a:cs typeface="Didact Gothic"/>
                <a:sym typeface="Didact Gothic"/>
              </a:rPr>
              <a:t>r un modelo de rutina diaria de estudio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ES" sz="2000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2000" dirty="0"/>
              <a:t>Valorar la importancia de generar una rutina diaria de estudio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ES" sz="2000" dirty="0"/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Conocer diversas técnicas y estrategias de recolección de información que forman parte de un método de estudio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MX" sz="2000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2000" dirty="0"/>
              <a:t>Ejercitar la toma de apuntes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MX" sz="2000" dirty="0"/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2000" dirty="0">
                <a:latin typeface="Didact Gothic"/>
                <a:ea typeface="Didact Gothic"/>
                <a:cs typeface="Didact Gothic"/>
                <a:sym typeface="Didact Gothic"/>
              </a:rPr>
              <a:t>Autoevaluar la modalidad de toma de apuntes personal </a:t>
            </a:r>
            <a:endParaRPr sz="20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36" name="Google Shape;1836;p39"/>
          <p:cNvSpPr txBox="1">
            <a:spLocks noGrp="1"/>
          </p:cNvSpPr>
          <p:nvPr>
            <p:ph type="ctrTitle"/>
          </p:nvPr>
        </p:nvSpPr>
        <p:spPr>
          <a:xfrm>
            <a:off x="0" y="740500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OBJETIVOS DEL </a:t>
            </a:r>
            <a:r>
              <a:rPr lang="es-MX" dirty="0" smtClean="0"/>
              <a:t>ENCUENTRO</a:t>
            </a:r>
            <a:endParaRPr dirty="0"/>
          </a:p>
        </p:txBody>
      </p:sp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0"/>
          <p:cNvSpPr txBox="1">
            <a:spLocks noGrp="1"/>
          </p:cNvSpPr>
          <p:nvPr>
            <p:ph type="title"/>
          </p:nvPr>
        </p:nvSpPr>
        <p:spPr>
          <a:xfrm>
            <a:off x="2623711" y="1558810"/>
            <a:ext cx="415553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chemeClr val="tx1"/>
                </a:solidFill>
              </a:rPr>
              <a:t>RUTINA</a:t>
            </a:r>
            <a:r>
              <a:rPr lang="es-ES" sz="4400" dirty="0"/>
              <a:t> DE </a:t>
            </a:r>
            <a:br>
              <a:rPr lang="es-ES" sz="4400" dirty="0"/>
            </a:br>
            <a:r>
              <a:rPr lang="es-ES" sz="4400" dirty="0" smtClean="0"/>
              <a:t>TRABAJO</a:t>
            </a:r>
            <a:endParaRPr sz="4400" dirty="0"/>
          </a:p>
        </p:txBody>
      </p:sp>
      <p:sp>
        <p:nvSpPr>
          <p:cNvPr id="1844" name="Google Shape;1844;p40"/>
          <p:cNvSpPr txBox="1">
            <a:spLocks noGrp="1"/>
          </p:cNvSpPr>
          <p:nvPr>
            <p:ph type="subTitle" idx="1"/>
          </p:nvPr>
        </p:nvSpPr>
        <p:spPr>
          <a:xfrm>
            <a:off x="3084722" y="2416447"/>
            <a:ext cx="3233516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SzPts val="1100"/>
            </a:pPr>
            <a:r>
              <a:rPr lang="es-MX" sz="1600" dirty="0"/>
              <a:t>Una rutina es una serie de acciones o eventos que realizamos de forma continua en el día a día.</a:t>
            </a:r>
          </a:p>
          <a:p>
            <a:pPr marL="0" indent="0">
              <a:spcAft>
                <a:spcPts val="1600"/>
              </a:spcAft>
              <a:buSzPts val="1100"/>
            </a:pPr>
            <a:r>
              <a:rPr lang="es-MX" dirty="0"/>
              <a:t>¿Cómo vamos a planificar nuestros días y lograr generar hábitos de estudios? </a:t>
            </a:r>
            <a:endParaRPr lang="es-ES" dirty="0"/>
          </a:p>
          <a:p>
            <a:pPr marL="0" indent="0">
              <a:spcAft>
                <a:spcPts val="1600"/>
              </a:spcAft>
              <a:buSzPts val="1100"/>
            </a:pPr>
            <a:endParaRPr lang="es-ES" sz="16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45" name="Google Shape;1845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451371" y="1867770"/>
            <a:ext cx="4416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4C4C4D"/>
                </a:solidFill>
                <a:latin typeface="Coming Soon"/>
                <a:sym typeface="Coming Soon"/>
              </a:rPr>
              <a:t>Bloques de estudio</a:t>
            </a:r>
          </a:p>
          <a:p>
            <a:endParaRPr lang="es-ES" sz="2800" b="1" dirty="0" smtClean="0">
              <a:solidFill>
                <a:srgbClr val="4C4C4D"/>
              </a:solidFill>
              <a:latin typeface="Coming Soon"/>
              <a:sym typeface="Coming Soo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4C4C4D"/>
                </a:solidFill>
                <a:latin typeface="Coming Soon"/>
                <a:sym typeface="Coming Soon"/>
              </a:rPr>
              <a:t>Flexibilidad de la rutina de trabajo diario </a:t>
            </a:r>
            <a:endParaRPr lang="es-AR" sz="2800" dirty="0"/>
          </a:p>
        </p:txBody>
      </p:sp>
      <p:sp>
        <p:nvSpPr>
          <p:cNvPr id="8" name="Rectángulo 7"/>
          <p:cNvSpPr/>
          <p:nvPr/>
        </p:nvSpPr>
        <p:spPr>
          <a:xfrm>
            <a:off x="7835630" y="684744"/>
            <a:ext cx="1308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Comisión </a:t>
            </a:r>
            <a:r>
              <a:rPr lang="en" sz="1800" b="1" dirty="0">
                <a:solidFill>
                  <a:srgbClr val="4C4C4D"/>
                </a:solidFill>
                <a:latin typeface="Coming Soon"/>
                <a:ea typeface="Coming Soon"/>
                <a:cs typeface="Coming Soon"/>
                <a:sym typeface="Coming Soon"/>
              </a:rPr>
              <a:t>7</a:t>
            </a:r>
            <a:endParaRPr lang="en" sz="1800" b="1" dirty="0">
              <a:solidFill>
                <a:srgbClr val="4C4C4D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28500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2"/>
          <p:cNvSpPr txBox="1">
            <a:spLocks noGrp="1"/>
          </p:cNvSpPr>
          <p:nvPr>
            <p:ph type="subTitle" idx="2"/>
          </p:nvPr>
        </p:nvSpPr>
        <p:spPr>
          <a:xfrm>
            <a:off x="4275909" y="1725646"/>
            <a:ext cx="4012057" cy="3019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Aft>
                <a:spcPts val="1600"/>
              </a:spcAft>
            </a:pPr>
            <a:r>
              <a:rPr lang="es-MX" dirty="0" smtClean="0"/>
              <a:t>Definir metas y objetivos </a:t>
            </a:r>
            <a:r>
              <a:rPr lang="es-MX" dirty="0"/>
              <a:t>de </a:t>
            </a:r>
            <a:r>
              <a:rPr lang="es-MX" dirty="0" smtClean="0"/>
              <a:t>estudios</a:t>
            </a:r>
            <a:endParaRPr lang="es-MX" dirty="0"/>
          </a:p>
          <a:p>
            <a:pPr marL="0" lvl="0" indent="0" algn="l">
              <a:lnSpc>
                <a:spcPct val="100000"/>
              </a:lnSpc>
              <a:spcAft>
                <a:spcPts val="1600"/>
              </a:spcAft>
            </a:pPr>
            <a:r>
              <a:rPr lang="es-MX" dirty="0" smtClean="0"/>
              <a:t>Establecer horarios y lugares de estudio</a:t>
            </a:r>
            <a:endParaRPr lang="es-MX" dirty="0"/>
          </a:p>
          <a:p>
            <a:pPr marL="0" lvl="0" indent="0" algn="l">
              <a:lnSpc>
                <a:spcPct val="100000"/>
              </a:lnSpc>
              <a:spcAft>
                <a:spcPts val="1600"/>
              </a:spcAft>
            </a:pPr>
            <a:r>
              <a:rPr lang="es-MX" dirty="0" smtClean="0"/>
              <a:t>Cuidar</a:t>
            </a:r>
            <a:r>
              <a:rPr lang="es-MX" dirty="0" smtClean="0"/>
              <a:t> </a:t>
            </a:r>
            <a:r>
              <a:rPr lang="es-MX" dirty="0"/>
              <a:t>tus horas de </a:t>
            </a:r>
            <a:r>
              <a:rPr lang="es-MX" dirty="0" smtClean="0"/>
              <a:t>sueño y alimentación </a:t>
            </a:r>
            <a:endParaRPr lang="es-MX" dirty="0"/>
          </a:p>
          <a:p>
            <a:pPr marL="0" lvl="0" indent="0" algn="l">
              <a:lnSpc>
                <a:spcPct val="100000"/>
              </a:lnSpc>
              <a:spcAft>
                <a:spcPts val="1600"/>
              </a:spcAft>
            </a:pPr>
            <a:r>
              <a:rPr lang="es-MX" dirty="0"/>
              <a:t>Desactivar las notificaciones de tu </a:t>
            </a:r>
            <a:r>
              <a:rPr lang="es-MX" dirty="0" smtClean="0"/>
              <a:t>teléfono</a:t>
            </a:r>
          </a:p>
          <a:p>
            <a:pPr marL="0" lvl="0" indent="0" algn="l">
              <a:lnSpc>
                <a:spcPct val="100000"/>
              </a:lnSpc>
              <a:spcAft>
                <a:spcPts val="1600"/>
              </a:spcAft>
            </a:pPr>
            <a:r>
              <a:rPr lang="es-MX" dirty="0" smtClean="0"/>
              <a:t>Despejar la mente </a:t>
            </a:r>
            <a:endParaRPr lang="es-MX" dirty="0" smtClean="0"/>
          </a:p>
          <a:p>
            <a:pPr marL="0" lvl="0" indent="0" algn="l">
              <a:lnSpc>
                <a:spcPct val="100000"/>
              </a:lnSpc>
              <a:spcAft>
                <a:spcPts val="1600"/>
              </a:spcAft>
            </a:pPr>
            <a:r>
              <a:rPr lang="es-MX" dirty="0" smtClean="0"/>
              <a:t>Recompensar </a:t>
            </a:r>
            <a:r>
              <a:rPr lang="es-MX" dirty="0"/>
              <a:t>tus </a:t>
            </a:r>
            <a:r>
              <a:rPr lang="es-MX" dirty="0" smtClean="0"/>
              <a:t>esfuerzos</a:t>
            </a:r>
            <a:endParaRPr lang="es-MX" dirty="0"/>
          </a:p>
        </p:txBody>
      </p:sp>
      <p:sp>
        <p:nvSpPr>
          <p:cNvPr id="1864" name="Google Shape;1864;p42"/>
          <p:cNvSpPr txBox="1">
            <a:spLocks noGrp="1"/>
          </p:cNvSpPr>
          <p:nvPr>
            <p:ph type="subTitle" idx="1"/>
          </p:nvPr>
        </p:nvSpPr>
        <p:spPr>
          <a:xfrm>
            <a:off x="4275909" y="905718"/>
            <a:ext cx="3683535" cy="479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Aft>
                <a:spcPts val="1600"/>
              </a:spcAft>
            </a:pPr>
            <a:r>
              <a:rPr lang="es-ES" sz="2800" dirty="0" err="1" smtClean="0"/>
              <a:t>Tips</a:t>
            </a:r>
            <a:r>
              <a:rPr lang="es-ES" sz="2800" dirty="0" smtClean="0"/>
              <a:t> para mejorar hábitos de estudio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65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2"/>
          <p:cNvSpPr txBox="1">
            <a:spLocks noGrp="1"/>
          </p:cNvSpPr>
          <p:nvPr>
            <p:ph type="subTitle" idx="2"/>
          </p:nvPr>
        </p:nvSpPr>
        <p:spPr>
          <a:xfrm>
            <a:off x="4242389" y="1575492"/>
            <a:ext cx="3668233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s-ES" dirty="0"/>
              <a:t>¿Qué significa para ustedes “técnicas de estudio”?​</a:t>
            </a:r>
          </a:p>
          <a:p>
            <a:pPr fontAlgn="base"/>
            <a:endParaRPr lang="es-ES" dirty="0"/>
          </a:p>
          <a:p>
            <a:pPr fontAlgn="base"/>
            <a:r>
              <a:rPr lang="es-ES" dirty="0"/>
              <a:t>¿Conocen alguna técnica de estudio?​</a:t>
            </a:r>
          </a:p>
          <a:p>
            <a:pPr fontAlgn="base"/>
            <a:endParaRPr lang="es-ES" dirty="0"/>
          </a:p>
          <a:p>
            <a:pPr fontAlgn="base"/>
            <a:r>
              <a:rPr lang="es-ES" dirty="0"/>
              <a:t>¿Pusieron en práctica alguna técnicas de estudio a lo largo de su paso por la escuela secundaria?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1969;p49">
            <a:extLst>
              <a:ext uri="{FF2B5EF4-FFF2-40B4-BE49-F238E27FC236}">
                <a16:creationId xmlns:a16="http://schemas.microsoft.com/office/drawing/2014/main" id="{28408697-03DC-4B1B-AC45-57B36EF45B06}"/>
              </a:ext>
            </a:extLst>
          </p:cNvPr>
          <p:cNvPicPr preferRelativeResize="0"/>
          <p:nvPr/>
        </p:nvPicPr>
        <p:blipFill rotWithShape="1">
          <a:blip r:embed="rId3"/>
          <a:srcRect l="2670" t="5279" r="5004" b="14829"/>
          <a:stretch/>
        </p:blipFill>
        <p:spPr>
          <a:xfrm rot="20208243">
            <a:off x="910152" y="1561805"/>
            <a:ext cx="2715473" cy="161554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864;p42">
            <a:extLst>
              <a:ext uri="{FF2B5EF4-FFF2-40B4-BE49-F238E27FC236}">
                <a16:creationId xmlns:a16="http://schemas.microsoft.com/office/drawing/2014/main" id="{D00E56D9-5A53-4588-B98E-593442E794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59348" y="927019"/>
            <a:ext cx="3668233" cy="479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Aft>
                <a:spcPts val="1600"/>
              </a:spcAft>
            </a:pPr>
            <a:r>
              <a:rPr lang="es-ES" sz="3200" dirty="0"/>
              <a:t>T</a:t>
            </a:r>
            <a:r>
              <a:rPr lang="es-MX" sz="3200" dirty="0" err="1"/>
              <a:t>écnicas</a:t>
            </a:r>
            <a:r>
              <a:rPr lang="es-MX" sz="3200" dirty="0"/>
              <a:t> de estudio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26968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3" name="Google Shape;1983;p50"/>
          <p:cNvSpPr txBox="1">
            <a:spLocks noGrp="1"/>
          </p:cNvSpPr>
          <p:nvPr>
            <p:ph type="body" idx="1"/>
          </p:nvPr>
        </p:nvSpPr>
        <p:spPr>
          <a:xfrm>
            <a:off x="2578113" y="1025191"/>
            <a:ext cx="3987774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¿</a:t>
            </a:r>
            <a:r>
              <a:rPr lang="es-ES" b="1" dirty="0"/>
              <a:t>QU</a:t>
            </a:r>
            <a:r>
              <a:rPr lang="es-MX" b="1" dirty="0"/>
              <a:t>É ES UNA TÉCNICA DE ESTUDIO?</a:t>
            </a:r>
            <a:endParaRPr sz="600" b="1" dirty="0"/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863;p42">
            <a:extLst>
              <a:ext uri="{FF2B5EF4-FFF2-40B4-BE49-F238E27FC236}">
                <a16:creationId xmlns:a16="http://schemas.microsoft.com/office/drawing/2014/main" id="{0777561E-FBB6-415A-A819-3B558122921D}"/>
              </a:ext>
            </a:extLst>
          </p:cNvPr>
          <p:cNvSpPr txBox="1">
            <a:spLocks/>
          </p:cNvSpPr>
          <p:nvPr/>
        </p:nvSpPr>
        <p:spPr>
          <a:xfrm>
            <a:off x="2286264" y="1855974"/>
            <a:ext cx="5305382" cy="1431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dirty="0"/>
              <a:t>Las técnicas de estudio consisten en una serie de herramientas o métodos aplicados al momento de estudiar, cuya finalidad es facilitar la concentración del estudiante durante el proceso de aprendizaje.</a:t>
            </a:r>
          </a:p>
          <a:p>
            <a:endParaRPr lang="es-ES" dirty="0"/>
          </a:p>
          <a:p>
            <a:pPr>
              <a:spcAft>
                <a:spcPts val="1600"/>
              </a:spcAft>
            </a:pPr>
            <a:endParaRPr lang="es-MX" dirty="0"/>
          </a:p>
        </p:txBody>
      </p:sp>
      <p:sp>
        <p:nvSpPr>
          <p:cNvPr id="39" name="Google Shape;1863;p42">
            <a:extLst>
              <a:ext uri="{FF2B5EF4-FFF2-40B4-BE49-F238E27FC236}">
                <a16:creationId xmlns:a16="http://schemas.microsoft.com/office/drawing/2014/main" id="{839DA817-0128-4FFA-9E70-DB49EB4C3EE4}"/>
              </a:ext>
            </a:extLst>
          </p:cNvPr>
          <p:cNvSpPr txBox="1">
            <a:spLocks/>
          </p:cNvSpPr>
          <p:nvPr/>
        </p:nvSpPr>
        <p:spPr>
          <a:xfrm>
            <a:off x="2769771" y="2671443"/>
            <a:ext cx="5305382" cy="1431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  <a:p>
            <a:pPr>
              <a:spcAft>
                <a:spcPts val="1600"/>
              </a:spcAft>
            </a:pPr>
            <a:endParaRPr lang="es-MX" dirty="0"/>
          </a:p>
        </p:txBody>
      </p:sp>
      <p:sp>
        <p:nvSpPr>
          <p:cNvPr id="40" name="Google Shape;1863;p42">
            <a:extLst>
              <a:ext uri="{FF2B5EF4-FFF2-40B4-BE49-F238E27FC236}">
                <a16:creationId xmlns:a16="http://schemas.microsoft.com/office/drawing/2014/main" id="{8DE61ABC-C984-456C-A9C1-7D445EBC11E2}"/>
              </a:ext>
            </a:extLst>
          </p:cNvPr>
          <p:cNvSpPr txBox="1">
            <a:spLocks/>
          </p:cNvSpPr>
          <p:nvPr/>
        </p:nvSpPr>
        <p:spPr>
          <a:xfrm>
            <a:off x="2741300" y="2552601"/>
            <a:ext cx="5305382" cy="1431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dirty="0"/>
              <a:t>Ventajas 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Retener información con mayor facilidad.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/>
              <a:t>Definir prioridades para estudiar de manera más organizada.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/>
              <a:t>Administrar el tiempo de forma más eficiente y mantenerse motivado.</a:t>
            </a:r>
          </a:p>
        </p:txBody>
      </p:sp>
    </p:spTree>
    <p:extLst>
      <p:ext uri="{BB962C8B-B14F-4D97-AF65-F5344CB8AC3E}">
        <p14:creationId xmlns:p14="http://schemas.microsoft.com/office/powerpoint/2010/main" val="6842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p73"/>
          <p:cNvSpPr txBox="1">
            <a:spLocks noGrp="1"/>
          </p:cNvSpPr>
          <p:nvPr>
            <p:ph type="ctrTitle"/>
          </p:nvPr>
        </p:nvSpPr>
        <p:spPr>
          <a:xfrm>
            <a:off x="1999950" y="1160228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Estilos de aprendizajes</a:t>
            </a:r>
            <a:endParaRPr dirty="0"/>
          </a:p>
        </p:txBody>
      </p:sp>
      <p:sp>
        <p:nvSpPr>
          <p:cNvPr id="2908" name="Google Shape;2908;p7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7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75;p43">
            <a:hlinkClick r:id="rId3" action="ppaction://hlinksldjump"/>
            <a:extLst>
              <a:ext uri="{FF2B5EF4-FFF2-40B4-BE49-F238E27FC236}">
                <a16:creationId xmlns:a16="http://schemas.microsoft.com/office/drawing/2014/main" id="{6875CD73-6BCE-41E1-95B2-4D2742E3E468}"/>
              </a:ext>
            </a:extLst>
          </p:cNvPr>
          <p:cNvSpPr txBox="1"/>
          <p:nvPr/>
        </p:nvSpPr>
        <p:spPr>
          <a:xfrm>
            <a:off x="7651104" y="642167"/>
            <a:ext cx="1492896" cy="6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Comisión </a:t>
            </a:r>
            <a:r>
              <a:rPr lang="en" sz="1800" b="1" dirty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7</a:t>
            </a:r>
            <a:endParaRPr lang="en" sz="1800" b="1" dirty="0">
              <a:solidFill>
                <a:schemeClr val="dk1"/>
              </a:solidFill>
              <a:uFill>
                <a:noFill/>
              </a:u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3" y="1527113"/>
            <a:ext cx="3166462" cy="31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612</Words>
  <Application>Microsoft Office PowerPoint</Application>
  <PresentationFormat>Presentación en pantalla (16:9)</PresentationFormat>
  <Paragraphs>109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Calibri</vt:lpstr>
      <vt:lpstr>Times New Roman</vt:lpstr>
      <vt:lpstr>Coming Soon</vt:lpstr>
      <vt:lpstr>Didact Gothic</vt:lpstr>
      <vt:lpstr>Arial</vt:lpstr>
      <vt:lpstr>Wingdings</vt:lpstr>
      <vt:lpstr>Rozha One</vt:lpstr>
      <vt:lpstr>Elementary Digital Choice Boards by Slidesgo</vt:lpstr>
      <vt:lpstr>SEGUNDO ENCUENTRO</vt:lpstr>
      <vt:lpstr>Presentación de PowerPoint</vt:lpstr>
      <vt:lpstr>OBJETIVOS DEL ENCUENTRO</vt:lpstr>
      <vt:lpstr>RUTINA DE  TRABAJO</vt:lpstr>
      <vt:lpstr>Presentación de PowerPoint</vt:lpstr>
      <vt:lpstr>Presentación de PowerPoint</vt:lpstr>
      <vt:lpstr>Presentación de PowerPoint</vt:lpstr>
      <vt:lpstr>Presentación de PowerPoint</vt:lpstr>
      <vt:lpstr>Estilos de aprendizajes</vt:lpstr>
      <vt:lpstr>MÉTODOS DE ESTUDIO </vt:lpstr>
      <vt:lpstr>Método Pomodoro</vt:lpstr>
      <vt:lpstr>¿En qué consiste?</vt:lpstr>
      <vt:lpstr>Método Feynman</vt:lpstr>
      <vt:lpstr>¿En qué consiste?</vt:lpstr>
      <vt:lpstr>Método Robinson</vt:lpstr>
      <vt:lpstr>Presentación de PowerPoint</vt:lpstr>
      <vt:lpstr>Presentación de PowerPoint</vt:lpstr>
      <vt:lpstr>Método Cornell</vt:lpstr>
      <vt:lpstr>Ideas Fuerza</vt:lpstr>
      <vt:lpstr>Actividades  Asincrónicas</vt:lpstr>
      <vt:lpstr>Gracias Nos vemos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Dalma</dc:creator>
  <cp:lastModifiedBy>Dalma</cp:lastModifiedBy>
  <cp:revision>55</cp:revision>
  <dcterms:modified xsi:type="dcterms:W3CDTF">2023-11-14T03:15:37Z</dcterms:modified>
</cp:coreProperties>
</file>