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2" r:id="rId5"/>
    <p:sldId id="260" r:id="rId6"/>
    <p:sldId id="258"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4550C-CC80-4F3E-B134-7E7AA66D8B8D}" type="doc">
      <dgm:prSet loTypeId="urn:microsoft.com/office/officeart/2005/8/layout/arrow2" loCatId="process" qsTypeId="urn:microsoft.com/office/officeart/2005/8/quickstyle/simple1" qsCatId="simple" csTypeId="urn:microsoft.com/office/officeart/2005/8/colors/accent1_2" csCatId="accent1" phldr="1"/>
      <dgm:spPr/>
    </dgm:pt>
    <dgm:pt modelId="{99569298-D127-45FF-ADF1-3CA54B9B300D}">
      <dgm:prSet phldrT="[Texto]"/>
      <dgm:spPr/>
      <dgm:t>
        <a:bodyPr/>
        <a:lstStyle/>
        <a:p>
          <a:r>
            <a:rPr lang="es-ES" dirty="0"/>
            <a:t>Estrés </a:t>
          </a:r>
          <a:endParaRPr lang="es-AR" dirty="0"/>
        </a:p>
      </dgm:t>
    </dgm:pt>
    <dgm:pt modelId="{0FAE5DE3-C064-4C80-A5CC-F99EBAB64ED4}" type="parTrans" cxnId="{BE17759B-D15D-4DB3-93C0-3269831B307D}">
      <dgm:prSet/>
      <dgm:spPr/>
      <dgm:t>
        <a:bodyPr/>
        <a:lstStyle/>
        <a:p>
          <a:endParaRPr lang="es-AR"/>
        </a:p>
      </dgm:t>
    </dgm:pt>
    <dgm:pt modelId="{8A0B5FAE-092A-4918-9198-B9FFCD8D0922}" type="sibTrans" cxnId="{BE17759B-D15D-4DB3-93C0-3269831B307D}">
      <dgm:prSet/>
      <dgm:spPr/>
      <dgm:t>
        <a:bodyPr/>
        <a:lstStyle/>
        <a:p>
          <a:endParaRPr lang="es-AR"/>
        </a:p>
      </dgm:t>
    </dgm:pt>
    <dgm:pt modelId="{D2F471F7-A82C-407F-9F26-15EB52EAC414}">
      <dgm:prSet phldrT="[Texto]"/>
      <dgm:spPr/>
      <dgm:t>
        <a:bodyPr/>
        <a:lstStyle/>
        <a:p>
          <a:r>
            <a:rPr lang="es-ES" dirty="0" err="1"/>
            <a:t>Eustrés</a:t>
          </a:r>
          <a:r>
            <a:rPr lang="es-ES" dirty="0"/>
            <a:t> </a:t>
          </a:r>
          <a:endParaRPr lang="es-AR" dirty="0"/>
        </a:p>
      </dgm:t>
    </dgm:pt>
    <dgm:pt modelId="{CBEFF836-F831-4FD7-8183-BE17B44EB737}" type="parTrans" cxnId="{AE6BE62B-E616-443F-8B88-85453CE27A51}">
      <dgm:prSet/>
      <dgm:spPr/>
      <dgm:t>
        <a:bodyPr/>
        <a:lstStyle/>
        <a:p>
          <a:endParaRPr lang="es-AR"/>
        </a:p>
      </dgm:t>
    </dgm:pt>
    <dgm:pt modelId="{C40FC1D7-292B-410E-ACBD-78180BD5FADE}" type="sibTrans" cxnId="{AE6BE62B-E616-443F-8B88-85453CE27A51}">
      <dgm:prSet/>
      <dgm:spPr/>
      <dgm:t>
        <a:bodyPr/>
        <a:lstStyle/>
        <a:p>
          <a:endParaRPr lang="es-AR"/>
        </a:p>
      </dgm:t>
    </dgm:pt>
    <dgm:pt modelId="{4D43EE1A-45EF-4AA6-AA6C-184AABD1A906}">
      <dgm:prSet phldrT="[Texto]"/>
      <dgm:spPr/>
      <dgm:t>
        <a:bodyPr/>
        <a:lstStyle/>
        <a:p>
          <a:r>
            <a:rPr lang="es-ES" dirty="0"/>
            <a:t>Distrés </a:t>
          </a:r>
          <a:endParaRPr lang="es-AR" dirty="0"/>
        </a:p>
      </dgm:t>
    </dgm:pt>
    <dgm:pt modelId="{E4744A15-B839-48C1-90FB-EC8B8C20FD73}" type="parTrans" cxnId="{155DB990-3781-48E7-A68A-2DECB5D2CD37}">
      <dgm:prSet/>
      <dgm:spPr/>
      <dgm:t>
        <a:bodyPr/>
        <a:lstStyle/>
        <a:p>
          <a:endParaRPr lang="es-AR"/>
        </a:p>
      </dgm:t>
    </dgm:pt>
    <dgm:pt modelId="{594E5CC0-0AF0-4AEC-9532-940B0618D925}" type="sibTrans" cxnId="{155DB990-3781-48E7-A68A-2DECB5D2CD37}">
      <dgm:prSet/>
      <dgm:spPr/>
      <dgm:t>
        <a:bodyPr/>
        <a:lstStyle/>
        <a:p>
          <a:endParaRPr lang="es-AR"/>
        </a:p>
      </dgm:t>
    </dgm:pt>
    <dgm:pt modelId="{2725791A-236E-438D-AEFD-39CC8B929F02}" type="pres">
      <dgm:prSet presAssocID="{C0D4550C-CC80-4F3E-B134-7E7AA66D8B8D}" presName="arrowDiagram" presStyleCnt="0">
        <dgm:presLayoutVars>
          <dgm:chMax val="5"/>
          <dgm:dir/>
          <dgm:resizeHandles val="exact"/>
        </dgm:presLayoutVars>
      </dgm:prSet>
      <dgm:spPr/>
    </dgm:pt>
    <dgm:pt modelId="{B3BFD999-54A8-4315-9284-BE6D86BBD4EB}" type="pres">
      <dgm:prSet presAssocID="{C0D4550C-CC80-4F3E-B134-7E7AA66D8B8D}" presName="arrow" presStyleLbl="bgShp" presStyleIdx="0" presStyleCnt="1"/>
      <dgm:spPr/>
    </dgm:pt>
    <dgm:pt modelId="{DBF3B3DD-9F95-4894-9DCD-33B6FBB444A4}" type="pres">
      <dgm:prSet presAssocID="{C0D4550C-CC80-4F3E-B134-7E7AA66D8B8D}" presName="arrowDiagram3" presStyleCnt="0"/>
      <dgm:spPr/>
    </dgm:pt>
    <dgm:pt modelId="{C8D52AC1-8E30-4DB8-BC26-F3DCF86D4C45}" type="pres">
      <dgm:prSet presAssocID="{99569298-D127-45FF-ADF1-3CA54B9B300D}" presName="bullet3a" presStyleLbl="node1" presStyleIdx="0" presStyleCnt="3"/>
      <dgm:spPr/>
    </dgm:pt>
    <dgm:pt modelId="{DAA3A9BF-9649-4D2F-ACF8-6F0F06B95C06}" type="pres">
      <dgm:prSet presAssocID="{99569298-D127-45FF-ADF1-3CA54B9B300D}" presName="textBox3a" presStyleLbl="revTx" presStyleIdx="0" presStyleCnt="3">
        <dgm:presLayoutVars>
          <dgm:bulletEnabled val="1"/>
        </dgm:presLayoutVars>
      </dgm:prSet>
      <dgm:spPr/>
    </dgm:pt>
    <dgm:pt modelId="{28067D8D-A572-49F5-939F-A01AB4004DBA}" type="pres">
      <dgm:prSet presAssocID="{D2F471F7-A82C-407F-9F26-15EB52EAC414}" presName="bullet3b" presStyleLbl="node1" presStyleIdx="1" presStyleCnt="3"/>
      <dgm:spPr/>
    </dgm:pt>
    <dgm:pt modelId="{E15BC5BF-DD9B-4D47-87F4-B026DF1E4B89}" type="pres">
      <dgm:prSet presAssocID="{D2F471F7-A82C-407F-9F26-15EB52EAC414}" presName="textBox3b" presStyleLbl="revTx" presStyleIdx="1" presStyleCnt="3">
        <dgm:presLayoutVars>
          <dgm:bulletEnabled val="1"/>
        </dgm:presLayoutVars>
      </dgm:prSet>
      <dgm:spPr/>
    </dgm:pt>
    <dgm:pt modelId="{5B5BEA8E-07D2-4613-94A5-96EDA1B7CF28}" type="pres">
      <dgm:prSet presAssocID="{4D43EE1A-45EF-4AA6-AA6C-184AABD1A906}" presName="bullet3c" presStyleLbl="node1" presStyleIdx="2" presStyleCnt="3"/>
      <dgm:spPr/>
    </dgm:pt>
    <dgm:pt modelId="{881F61C1-A34B-4F72-913D-E186D50238AB}" type="pres">
      <dgm:prSet presAssocID="{4D43EE1A-45EF-4AA6-AA6C-184AABD1A906}" presName="textBox3c" presStyleLbl="revTx" presStyleIdx="2" presStyleCnt="3">
        <dgm:presLayoutVars>
          <dgm:bulletEnabled val="1"/>
        </dgm:presLayoutVars>
      </dgm:prSet>
      <dgm:spPr/>
    </dgm:pt>
  </dgm:ptLst>
  <dgm:cxnLst>
    <dgm:cxn modelId="{62953B19-839A-42ED-91B4-A5A77114BC5B}" type="presOf" srcId="{4D43EE1A-45EF-4AA6-AA6C-184AABD1A906}" destId="{881F61C1-A34B-4F72-913D-E186D50238AB}" srcOrd="0" destOrd="0" presId="urn:microsoft.com/office/officeart/2005/8/layout/arrow2"/>
    <dgm:cxn modelId="{AE6BE62B-E616-443F-8B88-85453CE27A51}" srcId="{C0D4550C-CC80-4F3E-B134-7E7AA66D8B8D}" destId="{D2F471F7-A82C-407F-9F26-15EB52EAC414}" srcOrd="1" destOrd="0" parTransId="{CBEFF836-F831-4FD7-8183-BE17B44EB737}" sibTransId="{C40FC1D7-292B-410E-ACBD-78180BD5FADE}"/>
    <dgm:cxn modelId="{155DB990-3781-48E7-A68A-2DECB5D2CD37}" srcId="{C0D4550C-CC80-4F3E-B134-7E7AA66D8B8D}" destId="{4D43EE1A-45EF-4AA6-AA6C-184AABD1A906}" srcOrd="2" destOrd="0" parTransId="{E4744A15-B839-48C1-90FB-EC8B8C20FD73}" sibTransId="{594E5CC0-0AF0-4AEC-9532-940B0618D925}"/>
    <dgm:cxn modelId="{BE17759B-D15D-4DB3-93C0-3269831B307D}" srcId="{C0D4550C-CC80-4F3E-B134-7E7AA66D8B8D}" destId="{99569298-D127-45FF-ADF1-3CA54B9B300D}" srcOrd="0" destOrd="0" parTransId="{0FAE5DE3-C064-4C80-A5CC-F99EBAB64ED4}" sibTransId="{8A0B5FAE-092A-4918-9198-B9FFCD8D0922}"/>
    <dgm:cxn modelId="{4833239E-1743-495F-BCDC-A4A4FB7CF4E7}" type="presOf" srcId="{C0D4550C-CC80-4F3E-B134-7E7AA66D8B8D}" destId="{2725791A-236E-438D-AEFD-39CC8B929F02}" srcOrd="0" destOrd="0" presId="urn:microsoft.com/office/officeart/2005/8/layout/arrow2"/>
    <dgm:cxn modelId="{56C629A1-BAD4-4FA7-BACA-335567567948}" type="presOf" srcId="{99569298-D127-45FF-ADF1-3CA54B9B300D}" destId="{DAA3A9BF-9649-4D2F-ACF8-6F0F06B95C06}" srcOrd="0" destOrd="0" presId="urn:microsoft.com/office/officeart/2005/8/layout/arrow2"/>
    <dgm:cxn modelId="{ACCFFDDB-29B6-4A05-A81F-5F802F6B5E5F}" type="presOf" srcId="{D2F471F7-A82C-407F-9F26-15EB52EAC414}" destId="{E15BC5BF-DD9B-4D47-87F4-B026DF1E4B89}" srcOrd="0" destOrd="0" presId="urn:microsoft.com/office/officeart/2005/8/layout/arrow2"/>
    <dgm:cxn modelId="{751ED6C7-4CAA-4743-B273-04206E39F5DF}" type="presParOf" srcId="{2725791A-236E-438D-AEFD-39CC8B929F02}" destId="{B3BFD999-54A8-4315-9284-BE6D86BBD4EB}" srcOrd="0" destOrd="0" presId="urn:microsoft.com/office/officeart/2005/8/layout/arrow2"/>
    <dgm:cxn modelId="{90E709A4-47E0-405C-9EDF-25FEF908A6A0}" type="presParOf" srcId="{2725791A-236E-438D-AEFD-39CC8B929F02}" destId="{DBF3B3DD-9F95-4894-9DCD-33B6FBB444A4}" srcOrd="1" destOrd="0" presId="urn:microsoft.com/office/officeart/2005/8/layout/arrow2"/>
    <dgm:cxn modelId="{88D1163D-2441-4232-95F6-BD2AC527ACD2}" type="presParOf" srcId="{DBF3B3DD-9F95-4894-9DCD-33B6FBB444A4}" destId="{C8D52AC1-8E30-4DB8-BC26-F3DCF86D4C45}" srcOrd="0" destOrd="0" presId="urn:microsoft.com/office/officeart/2005/8/layout/arrow2"/>
    <dgm:cxn modelId="{C20D2E0B-DDD6-4174-AAC2-C868F257012E}" type="presParOf" srcId="{DBF3B3DD-9F95-4894-9DCD-33B6FBB444A4}" destId="{DAA3A9BF-9649-4D2F-ACF8-6F0F06B95C06}" srcOrd="1" destOrd="0" presId="urn:microsoft.com/office/officeart/2005/8/layout/arrow2"/>
    <dgm:cxn modelId="{185DADEA-0260-44CD-B1E2-750A7D3AF402}" type="presParOf" srcId="{DBF3B3DD-9F95-4894-9DCD-33B6FBB444A4}" destId="{28067D8D-A572-49F5-939F-A01AB4004DBA}" srcOrd="2" destOrd="0" presId="urn:microsoft.com/office/officeart/2005/8/layout/arrow2"/>
    <dgm:cxn modelId="{E1FB6E59-B7DF-4A7B-9DBE-6A0B1980B755}" type="presParOf" srcId="{DBF3B3DD-9F95-4894-9DCD-33B6FBB444A4}" destId="{E15BC5BF-DD9B-4D47-87F4-B026DF1E4B89}" srcOrd="3" destOrd="0" presId="urn:microsoft.com/office/officeart/2005/8/layout/arrow2"/>
    <dgm:cxn modelId="{A49D0203-5430-43A9-8C88-4441F6BA3551}" type="presParOf" srcId="{DBF3B3DD-9F95-4894-9DCD-33B6FBB444A4}" destId="{5B5BEA8E-07D2-4613-94A5-96EDA1B7CF28}" srcOrd="4" destOrd="0" presId="urn:microsoft.com/office/officeart/2005/8/layout/arrow2"/>
    <dgm:cxn modelId="{4CCAB12F-9017-4A48-9949-F5954691094F}" type="presParOf" srcId="{DBF3B3DD-9F95-4894-9DCD-33B6FBB444A4}" destId="{881F61C1-A34B-4F72-913D-E186D50238AB}"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F9F56-0D04-4AC9-9864-814F49F8C04C}"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s-AR"/>
        </a:p>
      </dgm:t>
    </dgm:pt>
    <dgm:pt modelId="{AC5BBBA3-64F4-45F8-B152-2ED035CD53F8}">
      <dgm:prSet phldrT="[Texto]"/>
      <dgm:spPr/>
      <dgm:t>
        <a:bodyPr/>
        <a:lstStyle/>
        <a:p>
          <a:r>
            <a:rPr lang="es-ES" dirty="0" err="1"/>
            <a:t>superyo</a:t>
          </a:r>
          <a:endParaRPr lang="es-AR" dirty="0"/>
        </a:p>
      </dgm:t>
    </dgm:pt>
    <dgm:pt modelId="{3BBAA3CC-3695-43EA-A991-745FDFC57127}" type="parTrans" cxnId="{6C6F48AA-1017-4FE7-AE96-B0750A5EF945}">
      <dgm:prSet/>
      <dgm:spPr/>
      <dgm:t>
        <a:bodyPr/>
        <a:lstStyle/>
        <a:p>
          <a:endParaRPr lang="es-AR"/>
        </a:p>
      </dgm:t>
    </dgm:pt>
    <dgm:pt modelId="{F4563E01-9CAF-4306-85C0-19E335737054}" type="sibTrans" cxnId="{6C6F48AA-1017-4FE7-AE96-B0750A5EF945}">
      <dgm:prSet/>
      <dgm:spPr/>
      <dgm:t>
        <a:bodyPr/>
        <a:lstStyle/>
        <a:p>
          <a:endParaRPr lang="es-AR"/>
        </a:p>
      </dgm:t>
    </dgm:pt>
    <dgm:pt modelId="{7EB608BB-28BE-40F1-BC33-E85A302AFF2E}">
      <dgm:prSet phldrT="[Texto]"/>
      <dgm:spPr/>
      <dgm:t>
        <a:bodyPr/>
        <a:lstStyle/>
        <a:p>
          <a:r>
            <a:rPr lang="es-ES" dirty="0"/>
            <a:t>yo</a:t>
          </a:r>
          <a:endParaRPr lang="es-AR" dirty="0"/>
        </a:p>
      </dgm:t>
    </dgm:pt>
    <dgm:pt modelId="{4F332471-F61D-461B-A356-C31D860E56BF}" type="parTrans" cxnId="{C857B002-28D1-4ECA-9268-DB87521D1C57}">
      <dgm:prSet/>
      <dgm:spPr/>
      <dgm:t>
        <a:bodyPr/>
        <a:lstStyle/>
        <a:p>
          <a:endParaRPr lang="es-AR"/>
        </a:p>
      </dgm:t>
    </dgm:pt>
    <dgm:pt modelId="{6280AE3C-ABA6-4F77-A618-23A6AC34FF9B}" type="sibTrans" cxnId="{C857B002-28D1-4ECA-9268-DB87521D1C57}">
      <dgm:prSet/>
      <dgm:spPr/>
      <dgm:t>
        <a:bodyPr/>
        <a:lstStyle/>
        <a:p>
          <a:endParaRPr lang="es-AR"/>
        </a:p>
      </dgm:t>
    </dgm:pt>
    <dgm:pt modelId="{70F53214-9AF7-414F-85D9-37A6437A8E45}">
      <dgm:prSet phldrT="[Texto]"/>
      <dgm:spPr/>
      <dgm:t>
        <a:bodyPr/>
        <a:lstStyle/>
        <a:p>
          <a:r>
            <a:rPr lang="es-ES" dirty="0"/>
            <a:t>Ello </a:t>
          </a:r>
          <a:endParaRPr lang="es-AR" dirty="0"/>
        </a:p>
      </dgm:t>
    </dgm:pt>
    <dgm:pt modelId="{C1CD5880-86C0-4CAA-A951-57C13BA5FC42}" type="parTrans" cxnId="{1F0B761B-BD14-4A6B-BBBE-FB39018DCB7C}">
      <dgm:prSet/>
      <dgm:spPr/>
      <dgm:t>
        <a:bodyPr/>
        <a:lstStyle/>
        <a:p>
          <a:endParaRPr lang="es-AR"/>
        </a:p>
      </dgm:t>
    </dgm:pt>
    <dgm:pt modelId="{CBB83D98-B25E-4A47-B153-921F1FA9A7D1}" type="sibTrans" cxnId="{1F0B761B-BD14-4A6B-BBBE-FB39018DCB7C}">
      <dgm:prSet/>
      <dgm:spPr/>
      <dgm:t>
        <a:bodyPr/>
        <a:lstStyle/>
        <a:p>
          <a:endParaRPr lang="es-AR"/>
        </a:p>
      </dgm:t>
    </dgm:pt>
    <dgm:pt modelId="{BBDF1354-2D5F-41C9-B2DB-A538D7F7B833}">
      <dgm:prSet phldrT="[Texto]"/>
      <dgm:spPr/>
      <dgm:t>
        <a:bodyPr/>
        <a:lstStyle/>
        <a:p>
          <a:r>
            <a:rPr lang="es-ES" dirty="0"/>
            <a:t>Angustia real, neurótica y moral</a:t>
          </a:r>
          <a:endParaRPr lang="es-AR" dirty="0"/>
        </a:p>
      </dgm:t>
    </dgm:pt>
    <dgm:pt modelId="{A41431D5-1181-48E8-A6CF-D48BA79718D2}" type="parTrans" cxnId="{9EDF7EFC-791F-41C2-BB23-D94AD9F25567}">
      <dgm:prSet/>
      <dgm:spPr/>
      <dgm:t>
        <a:bodyPr/>
        <a:lstStyle/>
        <a:p>
          <a:endParaRPr lang="es-AR"/>
        </a:p>
      </dgm:t>
    </dgm:pt>
    <dgm:pt modelId="{83C4AB16-3720-4D8E-AB17-535D59CD8C7F}" type="sibTrans" cxnId="{9EDF7EFC-791F-41C2-BB23-D94AD9F25567}">
      <dgm:prSet/>
      <dgm:spPr/>
      <dgm:t>
        <a:bodyPr/>
        <a:lstStyle/>
        <a:p>
          <a:endParaRPr lang="es-AR"/>
        </a:p>
      </dgm:t>
    </dgm:pt>
    <dgm:pt modelId="{734E9863-DA46-4CDE-8F80-996F37A5B248}" type="pres">
      <dgm:prSet presAssocID="{486F9F56-0D04-4AC9-9864-814F49F8C04C}" presName="Name0" presStyleCnt="0">
        <dgm:presLayoutVars>
          <dgm:chMax val="4"/>
          <dgm:resizeHandles val="exact"/>
        </dgm:presLayoutVars>
      </dgm:prSet>
      <dgm:spPr/>
    </dgm:pt>
    <dgm:pt modelId="{6916B7BF-764F-41FC-952F-5B0CBF5693B2}" type="pres">
      <dgm:prSet presAssocID="{486F9F56-0D04-4AC9-9864-814F49F8C04C}" presName="ellipse" presStyleLbl="trBgShp" presStyleIdx="0" presStyleCnt="1"/>
      <dgm:spPr/>
    </dgm:pt>
    <dgm:pt modelId="{7474BCAD-ADE0-497D-9375-2946E8C0DEFF}" type="pres">
      <dgm:prSet presAssocID="{486F9F56-0D04-4AC9-9864-814F49F8C04C}" presName="arrow1" presStyleLbl="fgShp" presStyleIdx="0" presStyleCnt="1"/>
      <dgm:spPr/>
    </dgm:pt>
    <dgm:pt modelId="{5702AAE7-A7D9-4DFB-BE37-57E3D9CA3282}" type="pres">
      <dgm:prSet presAssocID="{486F9F56-0D04-4AC9-9864-814F49F8C04C}" presName="rectangle" presStyleLbl="revTx" presStyleIdx="0" presStyleCnt="1">
        <dgm:presLayoutVars>
          <dgm:bulletEnabled val="1"/>
        </dgm:presLayoutVars>
      </dgm:prSet>
      <dgm:spPr/>
    </dgm:pt>
    <dgm:pt modelId="{F4E6D9EF-6B1D-4705-A644-B27893B88972}" type="pres">
      <dgm:prSet presAssocID="{7EB608BB-28BE-40F1-BC33-E85A302AFF2E}" presName="item1" presStyleLbl="node1" presStyleIdx="0" presStyleCnt="3">
        <dgm:presLayoutVars>
          <dgm:bulletEnabled val="1"/>
        </dgm:presLayoutVars>
      </dgm:prSet>
      <dgm:spPr/>
    </dgm:pt>
    <dgm:pt modelId="{807B5374-A2B1-4B23-BD07-DDAFF79D64EB}" type="pres">
      <dgm:prSet presAssocID="{70F53214-9AF7-414F-85D9-37A6437A8E45}" presName="item2" presStyleLbl="node1" presStyleIdx="1" presStyleCnt="3">
        <dgm:presLayoutVars>
          <dgm:bulletEnabled val="1"/>
        </dgm:presLayoutVars>
      </dgm:prSet>
      <dgm:spPr/>
    </dgm:pt>
    <dgm:pt modelId="{545061C4-DFC0-4251-85D0-EC73865767DA}" type="pres">
      <dgm:prSet presAssocID="{BBDF1354-2D5F-41C9-B2DB-A538D7F7B833}" presName="item3" presStyleLbl="node1" presStyleIdx="2" presStyleCnt="3">
        <dgm:presLayoutVars>
          <dgm:bulletEnabled val="1"/>
        </dgm:presLayoutVars>
      </dgm:prSet>
      <dgm:spPr/>
    </dgm:pt>
    <dgm:pt modelId="{2700DCE0-C71F-48F3-8E4E-C1C64C346941}" type="pres">
      <dgm:prSet presAssocID="{486F9F56-0D04-4AC9-9864-814F49F8C04C}" presName="funnel" presStyleLbl="trAlignAcc1" presStyleIdx="0" presStyleCnt="1"/>
      <dgm:spPr/>
    </dgm:pt>
  </dgm:ptLst>
  <dgm:cxnLst>
    <dgm:cxn modelId="{C857B002-28D1-4ECA-9268-DB87521D1C57}" srcId="{486F9F56-0D04-4AC9-9864-814F49F8C04C}" destId="{7EB608BB-28BE-40F1-BC33-E85A302AFF2E}" srcOrd="1" destOrd="0" parTransId="{4F332471-F61D-461B-A356-C31D860E56BF}" sibTransId="{6280AE3C-ABA6-4F77-A618-23A6AC34FF9B}"/>
    <dgm:cxn modelId="{1F0B761B-BD14-4A6B-BBBE-FB39018DCB7C}" srcId="{486F9F56-0D04-4AC9-9864-814F49F8C04C}" destId="{70F53214-9AF7-414F-85D9-37A6437A8E45}" srcOrd="2" destOrd="0" parTransId="{C1CD5880-86C0-4CAA-A951-57C13BA5FC42}" sibTransId="{CBB83D98-B25E-4A47-B153-921F1FA9A7D1}"/>
    <dgm:cxn modelId="{853FFC34-D792-4CFA-B66D-6CE1B4B1171F}" type="presOf" srcId="{7EB608BB-28BE-40F1-BC33-E85A302AFF2E}" destId="{807B5374-A2B1-4B23-BD07-DDAFF79D64EB}" srcOrd="0" destOrd="0" presId="urn:microsoft.com/office/officeart/2005/8/layout/funnel1"/>
    <dgm:cxn modelId="{72D0605C-A4E0-4092-A479-A64C3A1F7985}" type="presOf" srcId="{AC5BBBA3-64F4-45F8-B152-2ED035CD53F8}" destId="{545061C4-DFC0-4251-85D0-EC73865767DA}" srcOrd="0" destOrd="0" presId="urn:microsoft.com/office/officeart/2005/8/layout/funnel1"/>
    <dgm:cxn modelId="{39386E61-585B-4DAC-ADC5-450C8E248F1D}" type="presOf" srcId="{BBDF1354-2D5F-41C9-B2DB-A538D7F7B833}" destId="{5702AAE7-A7D9-4DFB-BE37-57E3D9CA3282}" srcOrd="0" destOrd="0" presId="urn:microsoft.com/office/officeart/2005/8/layout/funnel1"/>
    <dgm:cxn modelId="{2E3B4474-FF9C-4538-A134-FD96CBA2C650}" type="presOf" srcId="{70F53214-9AF7-414F-85D9-37A6437A8E45}" destId="{F4E6D9EF-6B1D-4705-A644-B27893B88972}" srcOrd="0" destOrd="0" presId="urn:microsoft.com/office/officeart/2005/8/layout/funnel1"/>
    <dgm:cxn modelId="{FBA9CD7A-2E93-4FF2-B71F-84C2AFB7AB96}" type="presOf" srcId="{486F9F56-0D04-4AC9-9864-814F49F8C04C}" destId="{734E9863-DA46-4CDE-8F80-996F37A5B248}" srcOrd="0" destOrd="0" presId="urn:microsoft.com/office/officeart/2005/8/layout/funnel1"/>
    <dgm:cxn modelId="{6C6F48AA-1017-4FE7-AE96-B0750A5EF945}" srcId="{486F9F56-0D04-4AC9-9864-814F49F8C04C}" destId="{AC5BBBA3-64F4-45F8-B152-2ED035CD53F8}" srcOrd="0" destOrd="0" parTransId="{3BBAA3CC-3695-43EA-A991-745FDFC57127}" sibTransId="{F4563E01-9CAF-4306-85C0-19E335737054}"/>
    <dgm:cxn modelId="{9EDF7EFC-791F-41C2-BB23-D94AD9F25567}" srcId="{486F9F56-0D04-4AC9-9864-814F49F8C04C}" destId="{BBDF1354-2D5F-41C9-B2DB-A538D7F7B833}" srcOrd="3" destOrd="0" parTransId="{A41431D5-1181-48E8-A6CF-D48BA79718D2}" sibTransId="{83C4AB16-3720-4D8E-AB17-535D59CD8C7F}"/>
    <dgm:cxn modelId="{8067AF94-5F1F-48B1-AA95-C2484F47F382}" type="presParOf" srcId="{734E9863-DA46-4CDE-8F80-996F37A5B248}" destId="{6916B7BF-764F-41FC-952F-5B0CBF5693B2}" srcOrd="0" destOrd="0" presId="urn:microsoft.com/office/officeart/2005/8/layout/funnel1"/>
    <dgm:cxn modelId="{20D53400-FFC5-43E4-8AAC-FA7810AEBF5B}" type="presParOf" srcId="{734E9863-DA46-4CDE-8F80-996F37A5B248}" destId="{7474BCAD-ADE0-497D-9375-2946E8C0DEFF}" srcOrd="1" destOrd="0" presId="urn:microsoft.com/office/officeart/2005/8/layout/funnel1"/>
    <dgm:cxn modelId="{8B6B4A44-577C-4ECB-BE99-2CC2D9743DD3}" type="presParOf" srcId="{734E9863-DA46-4CDE-8F80-996F37A5B248}" destId="{5702AAE7-A7D9-4DFB-BE37-57E3D9CA3282}" srcOrd="2" destOrd="0" presId="urn:microsoft.com/office/officeart/2005/8/layout/funnel1"/>
    <dgm:cxn modelId="{674F7870-545B-4517-8A30-52FB9173BAA4}" type="presParOf" srcId="{734E9863-DA46-4CDE-8F80-996F37A5B248}" destId="{F4E6D9EF-6B1D-4705-A644-B27893B88972}" srcOrd="3" destOrd="0" presId="urn:microsoft.com/office/officeart/2005/8/layout/funnel1"/>
    <dgm:cxn modelId="{6840C008-D9E6-444C-AD0B-845058306E39}" type="presParOf" srcId="{734E9863-DA46-4CDE-8F80-996F37A5B248}" destId="{807B5374-A2B1-4B23-BD07-DDAFF79D64EB}" srcOrd="4" destOrd="0" presId="urn:microsoft.com/office/officeart/2005/8/layout/funnel1"/>
    <dgm:cxn modelId="{83DDA5FF-E8B5-467A-AC2B-F59ED2CE4401}" type="presParOf" srcId="{734E9863-DA46-4CDE-8F80-996F37A5B248}" destId="{545061C4-DFC0-4251-85D0-EC73865767DA}" srcOrd="5" destOrd="0" presId="urn:microsoft.com/office/officeart/2005/8/layout/funnel1"/>
    <dgm:cxn modelId="{0938F59A-C930-4EBC-A208-B484D314CDE1}" type="presParOf" srcId="{734E9863-DA46-4CDE-8F80-996F37A5B248}" destId="{2700DCE0-C71F-48F3-8E4E-C1C64C34694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FD999-54A8-4315-9284-BE6D86BBD4EB}">
      <dsp:nvSpPr>
        <dsp:cNvPr id="0" name=""/>
        <dsp:cNvSpPr/>
      </dsp:nvSpPr>
      <dsp:spPr>
        <a:xfrm>
          <a:off x="1811019" y="0"/>
          <a:ext cx="6436360" cy="402272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D52AC1-8E30-4DB8-BC26-F3DCF86D4C45}">
      <dsp:nvSpPr>
        <dsp:cNvPr id="0" name=""/>
        <dsp:cNvSpPr/>
      </dsp:nvSpPr>
      <dsp:spPr>
        <a:xfrm>
          <a:off x="2628437" y="2776484"/>
          <a:ext cx="167345" cy="16734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A3A9BF-9649-4D2F-ACF8-6F0F06B95C06}">
      <dsp:nvSpPr>
        <dsp:cNvPr id="0" name=""/>
        <dsp:cNvSpPr/>
      </dsp:nvSpPr>
      <dsp:spPr>
        <a:xfrm>
          <a:off x="2712110" y="2860157"/>
          <a:ext cx="1499671" cy="116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73" tIns="0" rIns="0" bIns="0" numCol="1" spcCol="1270" anchor="t" anchorCtr="0">
          <a:noAutofit/>
        </a:bodyPr>
        <a:lstStyle/>
        <a:p>
          <a:pPr marL="0" lvl="0" indent="0" algn="l" defTabSz="1600200">
            <a:lnSpc>
              <a:spcPct val="90000"/>
            </a:lnSpc>
            <a:spcBef>
              <a:spcPct val="0"/>
            </a:spcBef>
            <a:spcAft>
              <a:spcPct val="35000"/>
            </a:spcAft>
            <a:buNone/>
          </a:pPr>
          <a:r>
            <a:rPr lang="es-ES" sz="3600" kern="1200" dirty="0"/>
            <a:t>Estrés </a:t>
          </a:r>
          <a:endParaRPr lang="es-AR" sz="3600" kern="1200" dirty="0"/>
        </a:p>
      </dsp:txBody>
      <dsp:txXfrm>
        <a:off x="2712110" y="2860157"/>
        <a:ext cx="1499671" cy="1162567"/>
      </dsp:txXfrm>
    </dsp:sp>
    <dsp:sp modelId="{28067D8D-A572-49F5-939F-A01AB4004DBA}">
      <dsp:nvSpPr>
        <dsp:cNvPr id="0" name=""/>
        <dsp:cNvSpPr/>
      </dsp:nvSpPr>
      <dsp:spPr>
        <a:xfrm>
          <a:off x="4105582" y="1683108"/>
          <a:ext cx="302508" cy="30250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5BC5BF-DD9B-4D47-87F4-B026DF1E4B89}">
      <dsp:nvSpPr>
        <dsp:cNvPr id="0" name=""/>
        <dsp:cNvSpPr/>
      </dsp:nvSpPr>
      <dsp:spPr>
        <a:xfrm>
          <a:off x="4256836" y="1834362"/>
          <a:ext cx="1544726" cy="218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293" tIns="0" rIns="0" bIns="0" numCol="1" spcCol="1270" anchor="t" anchorCtr="0">
          <a:noAutofit/>
        </a:bodyPr>
        <a:lstStyle/>
        <a:p>
          <a:pPr marL="0" lvl="0" indent="0" algn="l" defTabSz="1600200">
            <a:lnSpc>
              <a:spcPct val="90000"/>
            </a:lnSpc>
            <a:spcBef>
              <a:spcPct val="0"/>
            </a:spcBef>
            <a:spcAft>
              <a:spcPct val="35000"/>
            </a:spcAft>
            <a:buNone/>
          </a:pPr>
          <a:r>
            <a:rPr lang="es-ES" sz="3600" kern="1200" dirty="0" err="1"/>
            <a:t>Eustrés</a:t>
          </a:r>
          <a:r>
            <a:rPr lang="es-ES" sz="3600" kern="1200" dirty="0"/>
            <a:t> </a:t>
          </a:r>
          <a:endParaRPr lang="es-AR" sz="3600" kern="1200" dirty="0"/>
        </a:p>
      </dsp:txBody>
      <dsp:txXfrm>
        <a:off x="4256836" y="1834362"/>
        <a:ext cx="1544726" cy="2188362"/>
      </dsp:txXfrm>
    </dsp:sp>
    <dsp:sp modelId="{5B5BEA8E-07D2-4613-94A5-96EDA1B7CF28}">
      <dsp:nvSpPr>
        <dsp:cNvPr id="0" name=""/>
        <dsp:cNvSpPr/>
      </dsp:nvSpPr>
      <dsp:spPr>
        <a:xfrm>
          <a:off x="5882017" y="1017749"/>
          <a:ext cx="418363" cy="41836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F61C1-A34B-4F72-913D-E186D50238AB}">
      <dsp:nvSpPr>
        <dsp:cNvPr id="0" name=""/>
        <dsp:cNvSpPr/>
      </dsp:nvSpPr>
      <dsp:spPr>
        <a:xfrm>
          <a:off x="6091199" y="1226931"/>
          <a:ext cx="1544726" cy="2795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682" tIns="0" rIns="0" bIns="0" numCol="1" spcCol="1270" anchor="t" anchorCtr="0">
          <a:noAutofit/>
        </a:bodyPr>
        <a:lstStyle/>
        <a:p>
          <a:pPr marL="0" lvl="0" indent="0" algn="l" defTabSz="1600200">
            <a:lnSpc>
              <a:spcPct val="90000"/>
            </a:lnSpc>
            <a:spcBef>
              <a:spcPct val="0"/>
            </a:spcBef>
            <a:spcAft>
              <a:spcPct val="35000"/>
            </a:spcAft>
            <a:buNone/>
          </a:pPr>
          <a:r>
            <a:rPr lang="es-ES" sz="3600" kern="1200" dirty="0"/>
            <a:t>Distrés </a:t>
          </a:r>
          <a:endParaRPr lang="es-AR" sz="3600" kern="1200" dirty="0"/>
        </a:p>
      </dsp:txBody>
      <dsp:txXfrm>
        <a:off x="6091199" y="1226931"/>
        <a:ext cx="1544726" cy="2795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6B7BF-764F-41FC-952F-5B0CBF5693B2}">
      <dsp:nvSpPr>
        <dsp:cNvPr id="0" name=""/>
        <dsp:cNvSpPr/>
      </dsp:nvSpPr>
      <dsp:spPr>
        <a:xfrm>
          <a:off x="1355792" y="121821"/>
          <a:ext cx="2417697" cy="83963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4BCAD-ADE0-497D-9375-2946E8C0DEFF}">
      <dsp:nvSpPr>
        <dsp:cNvPr id="0" name=""/>
        <dsp:cNvSpPr/>
      </dsp:nvSpPr>
      <dsp:spPr>
        <a:xfrm>
          <a:off x="2334116" y="2177801"/>
          <a:ext cx="468545" cy="299869"/>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02AAE7-A7D9-4DFB-BE37-57E3D9CA3282}">
      <dsp:nvSpPr>
        <dsp:cNvPr id="0" name=""/>
        <dsp:cNvSpPr/>
      </dsp:nvSpPr>
      <dsp:spPr>
        <a:xfrm>
          <a:off x="1443878" y="2417697"/>
          <a:ext cx="2249020" cy="562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t>Angustia real, neurótica y moral</a:t>
          </a:r>
          <a:endParaRPr lang="es-AR" sz="1300" kern="1200" dirty="0"/>
        </a:p>
      </dsp:txBody>
      <dsp:txXfrm>
        <a:off x="1443878" y="2417697"/>
        <a:ext cx="2249020" cy="562255"/>
      </dsp:txXfrm>
    </dsp:sp>
    <dsp:sp modelId="{F4E6D9EF-6B1D-4705-A644-B27893B88972}">
      <dsp:nvSpPr>
        <dsp:cNvPr id="0" name=""/>
        <dsp:cNvSpPr/>
      </dsp:nvSpPr>
      <dsp:spPr>
        <a:xfrm>
          <a:off x="2234784" y="1026303"/>
          <a:ext cx="843382" cy="84338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Ello </a:t>
          </a:r>
          <a:endParaRPr lang="es-AR" sz="1300" kern="1200" dirty="0"/>
        </a:p>
      </dsp:txBody>
      <dsp:txXfrm>
        <a:off x="2358294" y="1149813"/>
        <a:ext cx="596362" cy="596362"/>
      </dsp:txXfrm>
    </dsp:sp>
    <dsp:sp modelId="{807B5374-A2B1-4B23-BD07-DDAFF79D64EB}">
      <dsp:nvSpPr>
        <dsp:cNvPr id="0" name=""/>
        <dsp:cNvSpPr/>
      </dsp:nvSpPr>
      <dsp:spPr>
        <a:xfrm>
          <a:off x="1631297" y="393578"/>
          <a:ext cx="843382" cy="84338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yo</a:t>
          </a:r>
          <a:endParaRPr lang="es-AR" sz="1300" kern="1200" dirty="0"/>
        </a:p>
      </dsp:txBody>
      <dsp:txXfrm>
        <a:off x="1754807" y="517088"/>
        <a:ext cx="596362" cy="596362"/>
      </dsp:txXfrm>
    </dsp:sp>
    <dsp:sp modelId="{545061C4-DFC0-4251-85D0-EC73865767DA}">
      <dsp:nvSpPr>
        <dsp:cNvPr id="0" name=""/>
        <dsp:cNvSpPr/>
      </dsp:nvSpPr>
      <dsp:spPr>
        <a:xfrm>
          <a:off x="2493421" y="189667"/>
          <a:ext cx="843382" cy="84338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err="1"/>
            <a:t>superyo</a:t>
          </a:r>
          <a:endParaRPr lang="es-AR" sz="1300" kern="1200" dirty="0"/>
        </a:p>
      </dsp:txBody>
      <dsp:txXfrm>
        <a:off x="2616931" y="313177"/>
        <a:ext cx="596362" cy="596362"/>
      </dsp:txXfrm>
    </dsp:sp>
    <dsp:sp modelId="{2700DCE0-C71F-48F3-8E4E-C1C64C346941}">
      <dsp:nvSpPr>
        <dsp:cNvPr id="0" name=""/>
        <dsp:cNvSpPr/>
      </dsp:nvSpPr>
      <dsp:spPr>
        <a:xfrm>
          <a:off x="1256460" y="18741"/>
          <a:ext cx="2623857" cy="2099085"/>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115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59C42A1-2B51-40DB-A96D-068AF6B366EF}" type="datetimeFigureOut">
              <a:rPr lang="es-AR" smtClean="0"/>
              <a:t>7/11/2022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37D9A6-DAD4-4068-9CD2-4C845664FD7D}"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29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9C42A1-2B51-40DB-A96D-068AF6B366EF}" type="datetimeFigureOut">
              <a:rPr lang="es-AR" smtClean="0"/>
              <a:t>7/11/2022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37D9A6-DAD4-4068-9CD2-4C845664FD7D}" type="slidenum">
              <a:rPr lang="es-AR" smtClean="0"/>
              <a:t>‹Nº›</a:t>
            </a:fld>
            <a:endParaRPr lang="es-AR"/>
          </a:p>
        </p:txBody>
      </p:sp>
    </p:spTree>
    <p:extLst>
      <p:ext uri="{BB962C8B-B14F-4D97-AF65-F5344CB8AC3E}">
        <p14:creationId xmlns:p14="http://schemas.microsoft.com/office/powerpoint/2010/main" val="30367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9C42A1-2B51-40DB-A96D-068AF6B366EF}" type="datetimeFigureOut">
              <a:rPr lang="es-AR" smtClean="0"/>
              <a:t>7/11/2022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37D9A6-DAD4-4068-9CD2-4C845664FD7D}" type="slidenum">
              <a:rPr lang="es-AR" smtClean="0"/>
              <a:t>‹Nº›</a:t>
            </a:fld>
            <a:endParaRPr lang="es-AR"/>
          </a:p>
        </p:txBody>
      </p:sp>
    </p:spTree>
    <p:extLst>
      <p:ext uri="{BB962C8B-B14F-4D97-AF65-F5344CB8AC3E}">
        <p14:creationId xmlns:p14="http://schemas.microsoft.com/office/powerpoint/2010/main" val="1234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59C42A1-2B51-40DB-A96D-068AF6B366EF}" type="datetimeFigureOut">
              <a:rPr lang="es-AR" smtClean="0"/>
              <a:t>7/11/2022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37D9A6-DAD4-4068-9CD2-4C845664FD7D}" type="slidenum">
              <a:rPr lang="es-AR" smtClean="0"/>
              <a:t>‹Nº›</a:t>
            </a:fld>
            <a:endParaRPr lang="es-AR"/>
          </a:p>
        </p:txBody>
      </p:sp>
    </p:spTree>
    <p:extLst>
      <p:ext uri="{BB962C8B-B14F-4D97-AF65-F5344CB8AC3E}">
        <p14:creationId xmlns:p14="http://schemas.microsoft.com/office/powerpoint/2010/main" val="409346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59C42A1-2B51-40DB-A96D-068AF6B366EF}" type="datetimeFigureOut">
              <a:rPr lang="es-AR" smtClean="0"/>
              <a:t>7/11/2022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2337D9A6-DAD4-4068-9CD2-4C845664FD7D}"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70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59C42A1-2B51-40DB-A96D-068AF6B366EF}" type="datetimeFigureOut">
              <a:rPr lang="es-AR" smtClean="0"/>
              <a:t>7/11/2022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337D9A6-DAD4-4068-9CD2-4C845664FD7D}" type="slidenum">
              <a:rPr lang="es-AR" smtClean="0"/>
              <a:t>‹Nº›</a:t>
            </a:fld>
            <a:endParaRPr lang="es-AR"/>
          </a:p>
        </p:txBody>
      </p:sp>
    </p:spTree>
    <p:extLst>
      <p:ext uri="{BB962C8B-B14F-4D97-AF65-F5344CB8AC3E}">
        <p14:creationId xmlns:p14="http://schemas.microsoft.com/office/powerpoint/2010/main" val="399606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59C42A1-2B51-40DB-A96D-068AF6B366EF}" type="datetimeFigureOut">
              <a:rPr lang="es-AR" smtClean="0"/>
              <a:t>7/11/2022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2337D9A6-DAD4-4068-9CD2-4C845664FD7D}" type="slidenum">
              <a:rPr lang="es-AR" smtClean="0"/>
              <a:t>‹Nº›</a:t>
            </a:fld>
            <a:endParaRPr lang="es-AR"/>
          </a:p>
        </p:txBody>
      </p:sp>
    </p:spTree>
    <p:extLst>
      <p:ext uri="{BB962C8B-B14F-4D97-AF65-F5344CB8AC3E}">
        <p14:creationId xmlns:p14="http://schemas.microsoft.com/office/powerpoint/2010/main" val="347181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59C42A1-2B51-40DB-A96D-068AF6B366EF}" type="datetimeFigureOut">
              <a:rPr lang="es-AR" smtClean="0"/>
              <a:t>7/11/2022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2337D9A6-DAD4-4068-9CD2-4C845664FD7D}" type="slidenum">
              <a:rPr lang="es-AR" smtClean="0"/>
              <a:t>‹Nº›</a:t>
            </a:fld>
            <a:endParaRPr lang="es-AR"/>
          </a:p>
        </p:txBody>
      </p:sp>
    </p:spTree>
    <p:extLst>
      <p:ext uri="{BB962C8B-B14F-4D97-AF65-F5344CB8AC3E}">
        <p14:creationId xmlns:p14="http://schemas.microsoft.com/office/powerpoint/2010/main" val="59476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9C42A1-2B51-40DB-A96D-068AF6B366EF}" type="datetimeFigureOut">
              <a:rPr lang="es-AR" smtClean="0"/>
              <a:t>7/11/2022</a:t>
            </a:fld>
            <a:endParaRPr lang="es-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AR"/>
          </a:p>
        </p:txBody>
      </p:sp>
      <p:sp>
        <p:nvSpPr>
          <p:cNvPr id="9" name="Slide Number Placeholder 8"/>
          <p:cNvSpPr>
            <a:spLocks noGrp="1"/>
          </p:cNvSpPr>
          <p:nvPr>
            <p:ph type="sldNum" sz="quarter" idx="12"/>
          </p:nvPr>
        </p:nvSpPr>
        <p:spPr/>
        <p:txBody>
          <a:bodyPr/>
          <a:lstStyle/>
          <a:p>
            <a:fld id="{2337D9A6-DAD4-4068-9CD2-4C845664FD7D}" type="slidenum">
              <a:rPr lang="es-AR" smtClean="0"/>
              <a:t>‹Nº›</a:t>
            </a:fld>
            <a:endParaRPr lang="es-AR"/>
          </a:p>
        </p:txBody>
      </p:sp>
    </p:spTree>
    <p:extLst>
      <p:ext uri="{BB962C8B-B14F-4D97-AF65-F5344CB8AC3E}">
        <p14:creationId xmlns:p14="http://schemas.microsoft.com/office/powerpoint/2010/main" val="302131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59C42A1-2B51-40DB-A96D-068AF6B366EF}" type="datetimeFigureOut">
              <a:rPr lang="es-AR" smtClean="0"/>
              <a:t>7/11/2022</a:t>
            </a:fld>
            <a:endParaRPr lang="es-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337D9A6-DAD4-4068-9CD2-4C845664FD7D}" type="slidenum">
              <a:rPr lang="es-AR" smtClean="0"/>
              <a:t>‹Nº›</a:t>
            </a:fld>
            <a:endParaRPr lang="es-AR"/>
          </a:p>
        </p:txBody>
      </p:sp>
    </p:spTree>
    <p:extLst>
      <p:ext uri="{BB962C8B-B14F-4D97-AF65-F5344CB8AC3E}">
        <p14:creationId xmlns:p14="http://schemas.microsoft.com/office/powerpoint/2010/main" val="32610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59C42A1-2B51-40DB-A96D-068AF6B366EF}" type="datetimeFigureOut">
              <a:rPr lang="es-AR" smtClean="0"/>
              <a:t>7/11/2022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2337D9A6-DAD4-4068-9CD2-4C845664FD7D}" type="slidenum">
              <a:rPr lang="es-AR" smtClean="0"/>
              <a:t>‹Nº›</a:t>
            </a:fld>
            <a:endParaRPr lang="es-AR"/>
          </a:p>
        </p:txBody>
      </p:sp>
    </p:spTree>
    <p:extLst>
      <p:ext uri="{BB962C8B-B14F-4D97-AF65-F5344CB8AC3E}">
        <p14:creationId xmlns:p14="http://schemas.microsoft.com/office/powerpoint/2010/main" val="703944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59C42A1-2B51-40DB-A96D-068AF6B366EF}" type="datetimeFigureOut">
              <a:rPr lang="es-AR" smtClean="0"/>
              <a:t>7/11/2022</a:t>
            </a:fld>
            <a:endParaRPr lang="es-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337D9A6-DAD4-4068-9CD2-4C845664FD7D}" type="slidenum">
              <a:rPr lang="es-AR" smtClean="0"/>
              <a:t>‹Nº›</a:t>
            </a:fld>
            <a:endParaRPr lang="es-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030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FMywey0IEqY" TargetMode="Externa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F09DF5-A224-AB9F-D01B-AE13C629D4B2}"/>
              </a:ext>
            </a:extLst>
          </p:cNvPr>
          <p:cNvSpPr>
            <a:spLocks noGrp="1"/>
          </p:cNvSpPr>
          <p:nvPr>
            <p:ph type="ctrTitle"/>
          </p:nvPr>
        </p:nvSpPr>
        <p:spPr>
          <a:xfrm>
            <a:off x="1371600" y="1035424"/>
            <a:ext cx="9784080" cy="3289688"/>
          </a:xfrm>
        </p:spPr>
        <p:txBody>
          <a:bodyPr/>
          <a:lstStyle/>
          <a:p>
            <a:r>
              <a:rPr lang="es-ES" dirty="0"/>
              <a:t>PROCESO DE ESTRÉS Y ESTILOS DE AFRONTAMIENTO. </a:t>
            </a:r>
            <a:endParaRPr lang="es-AR" dirty="0"/>
          </a:p>
        </p:txBody>
      </p:sp>
    </p:spTree>
    <p:extLst>
      <p:ext uri="{BB962C8B-B14F-4D97-AF65-F5344CB8AC3E}">
        <p14:creationId xmlns:p14="http://schemas.microsoft.com/office/powerpoint/2010/main" val="282346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C9C401-28C8-C56B-B9F5-CCF603186BC4}"/>
              </a:ext>
            </a:extLst>
          </p:cNvPr>
          <p:cNvSpPr>
            <a:spLocks noGrp="1"/>
          </p:cNvSpPr>
          <p:nvPr>
            <p:ph type="title"/>
          </p:nvPr>
        </p:nvSpPr>
        <p:spPr>
          <a:xfrm>
            <a:off x="1263707" y="4383741"/>
            <a:ext cx="9891656" cy="1065007"/>
          </a:xfrm>
        </p:spPr>
        <p:txBody>
          <a:bodyPr>
            <a:normAutofit/>
          </a:bodyPr>
          <a:lstStyle/>
          <a:p>
            <a:r>
              <a:rPr lang="es-ES" sz="2800" b="1" dirty="0"/>
              <a:t>Lo importante es que la persona crea que puede hacer algo en una situación determinada o interpretada como amenazante. </a:t>
            </a:r>
            <a:endParaRPr lang="es-AR" sz="2800" b="1" dirty="0"/>
          </a:p>
        </p:txBody>
      </p:sp>
      <p:graphicFrame>
        <p:nvGraphicFramePr>
          <p:cNvPr id="7" name="Tabla 7">
            <a:extLst>
              <a:ext uri="{FF2B5EF4-FFF2-40B4-BE49-F238E27FC236}">
                <a16:creationId xmlns:a16="http://schemas.microsoft.com/office/drawing/2014/main" id="{83790CF6-56F1-5972-4B0B-B11809E8918A}"/>
              </a:ext>
            </a:extLst>
          </p:cNvPr>
          <p:cNvGraphicFramePr>
            <a:graphicFrameLocks noGrp="1"/>
          </p:cNvGraphicFramePr>
          <p:nvPr>
            <p:ph idx="1"/>
            <p:extLst>
              <p:ext uri="{D42A27DB-BD31-4B8C-83A1-F6EECF244321}">
                <p14:modId xmlns:p14="http://schemas.microsoft.com/office/powerpoint/2010/main" val="3092914733"/>
              </p:ext>
            </p:extLst>
          </p:nvPr>
        </p:nvGraphicFramePr>
        <p:xfrm>
          <a:off x="1096963" y="1846263"/>
          <a:ext cx="10058400" cy="210820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802671591"/>
                    </a:ext>
                  </a:extLst>
                </a:gridCol>
                <a:gridCol w="5029200">
                  <a:extLst>
                    <a:ext uri="{9D8B030D-6E8A-4147-A177-3AD203B41FA5}">
                      <a16:colId xmlns:a16="http://schemas.microsoft.com/office/drawing/2014/main" val="3293866924"/>
                    </a:ext>
                  </a:extLst>
                </a:gridCol>
              </a:tblGrid>
              <a:tr h="370840">
                <a:tc>
                  <a:txBody>
                    <a:bodyPr/>
                    <a:lstStyle/>
                    <a:p>
                      <a:r>
                        <a:rPr lang="es-ES" dirty="0" err="1"/>
                        <a:t>Valoracion</a:t>
                      </a:r>
                      <a:r>
                        <a:rPr lang="es-ES" dirty="0"/>
                        <a:t> primaria </a:t>
                      </a:r>
                      <a:endParaRPr lang="es-AR" dirty="0"/>
                    </a:p>
                  </a:txBody>
                  <a:tcPr/>
                </a:tc>
                <a:tc>
                  <a:txBody>
                    <a:bodyPr/>
                    <a:lstStyle/>
                    <a:p>
                      <a:r>
                        <a:rPr lang="es-ES" dirty="0" err="1"/>
                        <a:t>Valoracion</a:t>
                      </a:r>
                      <a:r>
                        <a:rPr lang="es-ES" dirty="0"/>
                        <a:t> secundaria </a:t>
                      </a:r>
                      <a:endParaRPr lang="es-AR" dirty="0"/>
                    </a:p>
                  </a:txBody>
                  <a:tcPr/>
                </a:tc>
                <a:extLst>
                  <a:ext uri="{0D108BD9-81ED-4DB2-BD59-A6C34878D82A}">
                    <a16:rowId xmlns:a16="http://schemas.microsoft.com/office/drawing/2014/main" val="3438845103"/>
                  </a:ext>
                </a:extLst>
              </a:tr>
              <a:tr h="370840">
                <a:tc>
                  <a:txBody>
                    <a:bodyPr/>
                    <a:lstStyle/>
                    <a:p>
                      <a:r>
                        <a:rPr lang="es-ES" dirty="0"/>
                        <a:t>Proceso de percibir la situación como amenazante. </a:t>
                      </a:r>
                      <a:endParaRPr lang="es-AR" dirty="0"/>
                    </a:p>
                  </a:txBody>
                  <a:tcPr/>
                </a:tc>
                <a:tc>
                  <a:txBody>
                    <a:bodyPr/>
                    <a:lstStyle/>
                    <a:p>
                      <a:r>
                        <a:rPr lang="es-ES" dirty="0"/>
                        <a:t>Proceso de elaboración mental de una respuesta para pensar que puede hacerse frente a lo que se percibe como amenazante. </a:t>
                      </a:r>
                    </a:p>
                    <a:p>
                      <a:r>
                        <a:rPr lang="es-ES" dirty="0"/>
                        <a:t>+ percepción de controlabilidad +motivación para actuar o – motivación para actuar. (</a:t>
                      </a:r>
                      <a:r>
                        <a:rPr lang="es-ES" dirty="0" err="1"/>
                        <a:t>ej</a:t>
                      </a:r>
                      <a:r>
                        <a:rPr lang="es-ES" dirty="0"/>
                        <a:t>: miedo a volar en avión)</a:t>
                      </a:r>
                      <a:endParaRPr lang="es-AR" dirty="0"/>
                    </a:p>
                  </a:txBody>
                  <a:tcPr/>
                </a:tc>
                <a:extLst>
                  <a:ext uri="{0D108BD9-81ED-4DB2-BD59-A6C34878D82A}">
                    <a16:rowId xmlns:a16="http://schemas.microsoft.com/office/drawing/2014/main" val="2126194783"/>
                  </a:ext>
                </a:extLst>
              </a:tr>
            </a:tbl>
          </a:graphicData>
        </a:graphic>
      </p:graphicFrame>
    </p:spTree>
    <p:extLst>
      <p:ext uri="{BB962C8B-B14F-4D97-AF65-F5344CB8AC3E}">
        <p14:creationId xmlns:p14="http://schemas.microsoft.com/office/powerpoint/2010/main" val="126589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BDCAE-ACA4-FC56-4557-4927942E9ACA}"/>
              </a:ext>
            </a:extLst>
          </p:cNvPr>
          <p:cNvSpPr>
            <a:spLocks noGrp="1"/>
          </p:cNvSpPr>
          <p:nvPr>
            <p:ph type="title"/>
          </p:nvPr>
        </p:nvSpPr>
        <p:spPr/>
        <p:txBody>
          <a:bodyPr/>
          <a:lstStyle/>
          <a:p>
            <a:r>
              <a:rPr lang="es-ES" dirty="0" err="1"/>
              <a:t>Salutogénesis</a:t>
            </a:r>
            <a:r>
              <a:rPr lang="es-ES" dirty="0"/>
              <a:t> </a:t>
            </a:r>
            <a:endParaRPr lang="es-AR" dirty="0"/>
          </a:p>
        </p:txBody>
      </p:sp>
      <p:sp>
        <p:nvSpPr>
          <p:cNvPr id="3" name="Marcador de contenido 2">
            <a:extLst>
              <a:ext uri="{FF2B5EF4-FFF2-40B4-BE49-F238E27FC236}">
                <a16:creationId xmlns:a16="http://schemas.microsoft.com/office/drawing/2014/main" id="{5F4DB1DE-C513-1479-C837-C247787DF5C0}"/>
              </a:ext>
            </a:extLst>
          </p:cNvPr>
          <p:cNvSpPr>
            <a:spLocks noGrp="1"/>
          </p:cNvSpPr>
          <p:nvPr>
            <p:ph idx="1"/>
          </p:nvPr>
        </p:nvSpPr>
        <p:spPr/>
        <p:txBody>
          <a:bodyPr>
            <a:normAutofit lnSpcReduction="10000"/>
          </a:bodyPr>
          <a:lstStyle/>
          <a:p>
            <a:pPr>
              <a:buFont typeface="Wingdings" panose="05000000000000000000" pitchFamily="2" charset="2"/>
              <a:buChar char="§"/>
            </a:pPr>
            <a:r>
              <a:rPr lang="es-ES" dirty="0"/>
              <a:t>Intentan explicar la enfermedad desde aspectos positivos u optimistas del sujeto. </a:t>
            </a:r>
          </a:p>
          <a:p>
            <a:pPr>
              <a:buFont typeface="Wingdings" panose="05000000000000000000" pitchFamily="2" charset="2"/>
              <a:buChar char="§"/>
            </a:pPr>
            <a:endParaRPr lang="es-ES" dirty="0"/>
          </a:p>
          <a:p>
            <a:pPr>
              <a:buFont typeface="Wingdings" panose="05000000000000000000" pitchFamily="2" charset="2"/>
              <a:buChar char="§"/>
            </a:pPr>
            <a:r>
              <a:rPr lang="es-ES" dirty="0"/>
              <a:t>Tienden a proveer recursos contra la posibilidad de enfermar y de propiciar resistencia al distrés emocional generador de trastornos. Importancia de la prevención, factores de riesgo/prevención. </a:t>
            </a:r>
          </a:p>
          <a:p>
            <a:pPr>
              <a:buFont typeface="Wingdings" panose="05000000000000000000" pitchFamily="2" charset="2"/>
              <a:buChar char="§"/>
            </a:pPr>
            <a:endParaRPr lang="es-ES" dirty="0"/>
          </a:p>
          <a:p>
            <a:pPr>
              <a:buFont typeface="Wingdings" panose="05000000000000000000" pitchFamily="2" charset="2"/>
              <a:buChar char="§"/>
            </a:pPr>
            <a:r>
              <a:rPr lang="es-ES" dirty="0"/>
              <a:t>Cualidades consideradas en este modelo: sentido de coherencia, resistencia (</a:t>
            </a:r>
            <a:r>
              <a:rPr lang="es-ES" dirty="0" err="1"/>
              <a:t>hardiness</a:t>
            </a:r>
            <a:r>
              <a:rPr lang="es-ES" dirty="0"/>
              <a:t>), implicación, reto, control, optimismo, autoestima. </a:t>
            </a:r>
          </a:p>
          <a:p>
            <a:pPr>
              <a:buFont typeface="Wingdings" panose="05000000000000000000" pitchFamily="2" charset="2"/>
              <a:buChar char="§"/>
            </a:pPr>
            <a:endParaRPr lang="es-ES" dirty="0"/>
          </a:p>
          <a:p>
            <a:pPr marL="0" indent="0">
              <a:buNone/>
            </a:pPr>
            <a:r>
              <a:rPr lang="es-ES" dirty="0"/>
              <a:t>¿Desde que intervenciones podríamos estimular o intentar potenciar estas cualidades en un espacio terapéutico?  </a:t>
            </a:r>
          </a:p>
          <a:p>
            <a:endParaRPr lang="es-AR" dirty="0"/>
          </a:p>
        </p:txBody>
      </p:sp>
    </p:spTree>
    <p:extLst>
      <p:ext uri="{BB962C8B-B14F-4D97-AF65-F5344CB8AC3E}">
        <p14:creationId xmlns:p14="http://schemas.microsoft.com/office/powerpoint/2010/main" val="321577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1A699C-7E46-C6FC-2B28-020FC4D712AA}"/>
              </a:ext>
            </a:extLst>
          </p:cNvPr>
          <p:cNvSpPr>
            <a:spLocks noGrp="1"/>
          </p:cNvSpPr>
          <p:nvPr>
            <p:ph type="title"/>
          </p:nvPr>
        </p:nvSpPr>
        <p:spPr/>
        <p:txBody>
          <a:bodyPr/>
          <a:lstStyle/>
          <a:p>
            <a:r>
              <a:rPr lang="es-ES" dirty="0"/>
              <a:t>Repaso por “el error de Descartes”</a:t>
            </a:r>
            <a:endParaRPr lang="es-AR" dirty="0"/>
          </a:p>
        </p:txBody>
      </p:sp>
      <p:sp>
        <p:nvSpPr>
          <p:cNvPr id="3" name="Marcador de contenido 2">
            <a:extLst>
              <a:ext uri="{FF2B5EF4-FFF2-40B4-BE49-F238E27FC236}">
                <a16:creationId xmlns:a16="http://schemas.microsoft.com/office/drawing/2014/main" id="{19CA019E-F41D-1762-3678-9A5030EDB95A}"/>
              </a:ext>
            </a:extLst>
          </p:cNvPr>
          <p:cNvSpPr>
            <a:spLocks noGrp="1"/>
          </p:cNvSpPr>
          <p:nvPr>
            <p:ph idx="1"/>
          </p:nvPr>
        </p:nvSpPr>
        <p:spPr>
          <a:xfrm>
            <a:off x="560295" y="1965961"/>
            <a:ext cx="10058400" cy="4023360"/>
          </a:xfrm>
        </p:spPr>
        <p:txBody>
          <a:bodyPr/>
          <a:lstStyle/>
          <a:p>
            <a:r>
              <a:rPr lang="es-ES" sz="2800" dirty="0"/>
              <a:t>¿Influyen las experiencias previas en situaciones de estrés actuales o percibidas como amenazantes?</a:t>
            </a:r>
          </a:p>
          <a:p>
            <a:endParaRPr lang="es-AR" dirty="0"/>
          </a:p>
        </p:txBody>
      </p:sp>
      <p:pic>
        <p:nvPicPr>
          <p:cNvPr id="4" name="Imagen 3">
            <a:extLst>
              <a:ext uri="{FF2B5EF4-FFF2-40B4-BE49-F238E27FC236}">
                <a16:creationId xmlns:a16="http://schemas.microsoft.com/office/drawing/2014/main" id="{D45A052D-EA23-4705-1FB9-F8AD32FE925D}"/>
              </a:ext>
            </a:extLst>
          </p:cNvPr>
          <p:cNvPicPr>
            <a:picLocks noChangeAspect="1"/>
          </p:cNvPicPr>
          <p:nvPr/>
        </p:nvPicPr>
        <p:blipFill>
          <a:blip r:embed="rId2"/>
          <a:stretch>
            <a:fillRect/>
          </a:stretch>
        </p:blipFill>
        <p:spPr>
          <a:xfrm>
            <a:off x="6126480" y="2444676"/>
            <a:ext cx="3773246" cy="3773246"/>
          </a:xfrm>
          <a:prstGeom prst="rect">
            <a:avLst/>
          </a:prstGeom>
        </p:spPr>
      </p:pic>
      <p:pic>
        <p:nvPicPr>
          <p:cNvPr id="5" name="Imagen 4">
            <a:extLst>
              <a:ext uri="{FF2B5EF4-FFF2-40B4-BE49-F238E27FC236}">
                <a16:creationId xmlns:a16="http://schemas.microsoft.com/office/drawing/2014/main" id="{17F96D84-0E04-4765-B261-C2CB083F3AF3}"/>
              </a:ext>
            </a:extLst>
          </p:cNvPr>
          <p:cNvPicPr>
            <a:picLocks noChangeAspect="1"/>
          </p:cNvPicPr>
          <p:nvPr/>
        </p:nvPicPr>
        <p:blipFill>
          <a:blip r:embed="rId3"/>
          <a:stretch>
            <a:fillRect/>
          </a:stretch>
        </p:blipFill>
        <p:spPr>
          <a:xfrm>
            <a:off x="2277035" y="2909945"/>
            <a:ext cx="3307977" cy="3307977"/>
          </a:xfrm>
          <a:prstGeom prst="rect">
            <a:avLst/>
          </a:prstGeom>
        </p:spPr>
      </p:pic>
    </p:spTree>
    <p:extLst>
      <p:ext uri="{BB962C8B-B14F-4D97-AF65-F5344CB8AC3E}">
        <p14:creationId xmlns:p14="http://schemas.microsoft.com/office/powerpoint/2010/main" val="189044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E64D81-97E5-2A46-6ABC-84F512983F84}"/>
              </a:ext>
            </a:extLst>
          </p:cNvPr>
          <p:cNvSpPr>
            <a:spLocks noGrp="1"/>
          </p:cNvSpPr>
          <p:nvPr>
            <p:ph type="title"/>
          </p:nvPr>
        </p:nvSpPr>
        <p:spPr/>
        <p:txBody>
          <a:bodyPr/>
          <a:lstStyle/>
          <a:p>
            <a:r>
              <a:rPr lang="es-ES" dirty="0"/>
              <a:t>Neurosis </a:t>
            </a:r>
            <a:endParaRPr lang="es-AR" dirty="0"/>
          </a:p>
        </p:txBody>
      </p:sp>
      <p:sp>
        <p:nvSpPr>
          <p:cNvPr id="3" name="Marcador de contenido 2">
            <a:extLst>
              <a:ext uri="{FF2B5EF4-FFF2-40B4-BE49-F238E27FC236}">
                <a16:creationId xmlns:a16="http://schemas.microsoft.com/office/drawing/2014/main" id="{85CC075C-727D-1B5C-D97B-203BCA1CDDB9}"/>
              </a:ext>
            </a:extLst>
          </p:cNvPr>
          <p:cNvSpPr>
            <a:spLocks noGrp="1"/>
          </p:cNvSpPr>
          <p:nvPr>
            <p:ph idx="1"/>
          </p:nvPr>
        </p:nvSpPr>
        <p:spPr/>
        <p:txBody>
          <a:bodyPr/>
          <a:lstStyle/>
          <a:p>
            <a:r>
              <a:rPr lang="es-ES" dirty="0"/>
              <a:t>Extraído del diccionario de Laplanche y </a:t>
            </a:r>
            <a:r>
              <a:rPr lang="es-ES" dirty="0" err="1"/>
              <a:t>Pontalis</a:t>
            </a:r>
            <a:endParaRPr lang="es-ES" dirty="0"/>
          </a:p>
          <a:p>
            <a:pPr marL="0" indent="0">
              <a:buNone/>
            </a:pPr>
            <a:r>
              <a:rPr lang="es-ES" dirty="0"/>
              <a:t>“La neurosis como afección psicógena cuyos síntomas son la expresión simbólica de un conflicto psíquico que tiene sus raíces en la historia infantil del sujeto y constituyen compromisos entre el deseo y la defensa”.</a:t>
            </a:r>
          </a:p>
          <a:p>
            <a:pPr marL="0" indent="0">
              <a:buNone/>
            </a:pPr>
            <a:endParaRPr lang="es-ES" dirty="0"/>
          </a:p>
          <a:p>
            <a:endParaRPr lang="es-AR" dirty="0"/>
          </a:p>
        </p:txBody>
      </p:sp>
      <p:graphicFrame>
        <p:nvGraphicFramePr>
          <p:cNvPr id="4" name="Diagrama 3">
            <a:extLst>
              <a:ext uri="{FF2B5EF4-FFF2-40B4-BE49-F238E27FC236}">
                <a16:creationId xmlns:a16="http://schemas.microsoft.com/office/drawing/2014/main" id="{55D0FAFE-F7AF-3E50-E525-DC4983B57F58}"/>
              </a:ext>
            </a:extLst>
          </p:cNvPr>
          <p:cNvGraphicFramePr/>
          <p:nvPr>
            <p:extLst>
              <p:ext uri="{D42A27DB-BD31-4B8C-83A1-F6EECF244321}">
                <p14:modId xmlns:p14="http://schemas.microsoft.com/office/powerpoint/2010/main" val="3496469528"/>
              </p:ext>
            </p:extLst>
          </p:nvPr>
        </p:nvGraphicFramePr>
        <p:xfrm>
          <a:off x="4141693" y="2978774"/>
          <a:ext cx="5136778" cy="299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524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4D9948-877A-70A1-963F-2F87E30E9810}"/>
              </a:ext>
            </a:extLst>
          </p:cNvPr>
          <p:cNvSpPr>
            <a:spLocks noGrp="1"/>
          </p:cNvSpPr>
          <p:nvPr>
            <p:ph type="title"/>
          </p:nvPr>
        </p:nvSpPr>
        <p:spPr>
          <a:xfrm>
            <a:off x="1066800" y="0"/>
            <a:ext cx="10058400" cy="1450757"/>
          </a:xfrm>
        </p:spPr>
        <p:txBody>
          <a:bodyPr/>
          <a:lstStyle/>
          <a:p>
            <a:r>
              <a:rPr lang="es-ES" dirty="0"/>
              <a:t>Psicosis </a:t>
            </a:r>
            <a:endParaRPr lang="es-AR" dirty="0"/>
          </a:p>
        </p:txBody>
      </p:sp>
      <p:sp>
        <p:nvSpPr>
          <p:cNvPr id="3" name="Marcador de contenido 2">
            <a:extLst>
              <a:ext uri="{FF2B5EF4-FFF2-40B4-BE49-F238E27FC236}">
                <a16:creationId xmlns:a16="http://schemas.microsoft.com/office/drawing/2014/main" id="{84405359-F7B1-0148-D72E-EDFC15BA51C1}"/>
              </a:ext>
            </a:extLst>
          </p:cNvPr>
          <p:cNvSpPr>
            <a:spLocks noGrp="1"/>
          </p:cNvSpPr>
          <p:nvPr>
            <p:ph idx="1"/>
          </p:nvPr>
        </p:nvSpPr>
        <p:spPr>
          <a:xfrm>
            <a:off x="801444" y="1450757"/>
            <a:ext cx="10058400" cy="4286125"/>
          </a:xfrm>
        </p:spPr>
        <p:txBody>
          <a:bodyPr>
            <a:noAutofit/>
          </a:bodyPr>
          <a:lstStyle/>
          <a:p>
            <a:r>
              <a:rPr lang="es-ES" sz="1800" dirty="0"/>
              <a:t>Extraído del diccionario de Laplanche y </a:t>
            </a:r>
            <a:r>
              <a:rPr lang="es-ES" sz="1800" dirty="0" err="1"/>
              <a:t>Pontalis</a:t>
            </a:r>
            <a:endParaRPr lang="es-ES" sz="1800" dirty="0"/>
          </a:p>
          <a:p>
            <a:r>
              <a:rPr lang="es-ES" sz="1800" dirty="0"/>
              <a:t>“El concepto de psicosis sigue estando definido</a:t>
            </a:r>
          </a:p>
          <a:p>
            <a:r>
              <a:rPr lang="es-ES" sz="1800" dirty="0"/>
              <a:t>en psiquiatría, de un modo más intuitivo que sistemático, por medio de datos</a:t>
            </a:r>
          </a:p>
          <a:p>
            <a:r>
              <a:rPr lang="es-ES" sz="1800" dirty="0"/>
              <a:t>tomados de los más diversos registros. En las definiciones más usuales coexisten a</a:t>
            </a:r>
          </a:p>
          <a:p>
            <a:r>
              <a:rPr lang="es-ES" sz="1800" dirty="0"/>
              <a:t>menudo criterios como la incapacidad de adaptación social (problema de la</a:t>
            </a:r>
          </a:p>
          <a:p>
            <a:r>
              <a:rPr lang="es-ES" sz="1800" dirty="0"/>
              <a:t>hospitalización), la mayor o menor «gravedad» de los síntomas, la perturbación de</a:t>
            </a:r>
          </a:p>
          <a:p>
            <a:r>
              <a:rPr lang="es-ES" sz="1800" dirty="0"/>
              <a:t>la facultad de comunicación, la falta de conciencia de enfermedad, la pérdida de</a:t>
            </a:r>
          </a:p>
          <a:p>
            <a:r>
              <a:rPr lang="es-ES" sz="1800" dirty="0"/>
              <a:t>contacto con la realidad, el carácter «incomprensible» (según término de Jaspers)</a:t>
            </a:r>
          </a:p>
          <a:p>
            <a:r>
              <a:rPr lang="es-ES" sz="1800" dirty="0"/>
              <a:t>de los trastornos, el determinismo orgánico o psicogenético, las alteraciones más o</a:t>
            </a:r>
          </a:p>
          <a:p>
            <a:r>
              <a:rPr lang="es-ES" sz="1800" dirty="0"/>
              <a:t>menos profundas e irreversibles del yo”</a:t>
            </a:r>
          </a:p>
          <a:p>
            <a:r>
              <a:rPr lang="es-AR" sz="1800" dirty="0"/>
              <a:t>Ruptura entre el yo y la realidad: el yo bajo dominio del ello. El delirio como construcción de una nueva realidad conforme a los deseos del ello. </a:t>
            </a:r>
          </a:p>
        </p:txBody>
      </p:sp>
    </p:spTree>
    <p:extLst>
      <p:ext uri="{BB962C8B-B14F-4D97-AF65-F5344CB8AC3E}">
        <p14:creationId xmlns:p14="http://schemas.microsoft.com/office/powerpoint/2010/main" val="346423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848CE0-3389-C59B-6D34-6F3060456D11}"/>
              </a:ext>
            </a:extLst>
          </p:cNvPr>
          <p:cNvSpPr>
            <a:spLocks noGrp="1"/>
          </p:cNvSpPr>
          <p:nvPr>
            <p:ph type="title"/>
          </p:nvPr>
        </p:nvSpPr>
        <p:spPr/>
        <p:txBody>
          <a:bodyPr/>
          <a:lstStyle/>
          <a:p>
            <a:r>
              <a:rPr lang="es-ES" dirty="0"/>
              <a:t>Perversión </a:t>
            </a:r>
            <a:endParaRPr lang="es-AR" dirty="0"/>
          </a:p>
        </p:txBody>
      </p:sp>
      <p:sp>
        <p:nvSpPr>
          <p:cNvPr id="3" name="Marcador de contenido 2">
            <a:extLst>
              <a:ext uri="{FF2B5EF4-FFF2-40B4-BE49-F238E27FC236}">
                <a16:creationId xmlns:a16="http://schemas.microsoft.com/office/drawing/2014/main" id="{BF589426-9BA3-831F-8F82-46125A156F9C}"/>
              </a:ext>
            </a:extLst>
          </p:cNvPr>
          <p:cNvSpPr>
            <a:spLocks noGrp="1"/>
          </p:cNvSpPr>
          <p:nvPr>
            <p:ph idx="1"/>
          </p:nvPr>
        </p:nvSpPr>
        <p:spPr/>
        <p:txBody>
          <a:bodyPr>
            <a:normAutofit fontScale="92500" lnSpcReduction="20000"/>
          </a:bodyPr>
          <a:lstStyle/>
          <a:p>
            <a:r>
              <a:rPr lang="es-ES" dirty="0"/>
              <a:t>Extraído del diccionario de Laplanche y </a:t>
            </a:r>
            <a:r>
              <a:rPr lang="es-ES" dirty="0" err="1"/>
              <a:t>Pontalis</a:t>
            </a:r>
            <a:endParaRPr lang="es-ES" dirty="0"/>
          </a:p>
          <a:p>
            <a:r>
              <a:rPr lang="es-ES" dirty="0"/>
              <a:t>“Desviación con respecto al acto sexual «normal», definido como coito dirigido a</a:t>
            </a:r>
          </a:p>
          <a:p>
            <a:r>
              <a:rPr lang="es-ES" dirty="0"/>
              <a:t>obtener el orgasmo por penetración genital, con una persona del sexo opuesto.</a:t>
            </a:r>
          </a:p>
          <a:p>
            <a:r>
              <a:rPr lang="es-ES" dirty="0"/>
              <a:t>Se dice que existe perversión: cuando el orgasmo se obtiene con otros objetos</a:t>
            </a:r>
          </a:p>
          <a:p>
            <a:r>
              <a:rPr lang="es-ES" dirty="0"/>
              <a:t>sexuales (homosexualidad, </a:t>
            </a:r>
            <a:r>
              <a:rPr lang="es-ES" dirty="0" err="1"/>
              <a:t>paidofília</a:t>
            </a:r>
            <a:r>
              <a:rPr lang="es-ES" dirty="0"/>
              <a:t>, etc.) o por medio de otras zonas</a:t>
            </a:r>
          </a:p>
          <a:p>
            <a:r>
              <a:rPr lang="es-ES" dirty="0"/>
              <a:t>corporales (por ejemplo, coito anal); cuando el orgasmo se subordina imperiosamente</a:t>
            </a:r>
          </a:p>
          <a:p>
            <a:r>
              <a:rPr lang="es-ES" dirty="0"/>
              <a:t>a ciertas condiciones extrínsecas (fetichismo, </a:t>
            </a:r>
            <a:r>
              <a:rPr lang="es-ES" dirty="0" err="1"/>
              <a:t>transvestismo</a:t>
            </a:r>
            <a:r>
              <a:rPr lang="es-ES" dirty="0"/>
              <a:t>, </a:t>
            </a:r>
            <a:r>
              <a:rPr lang="es-ES" dirty="0" err="1"/>
              <a:t>voyeurismo</a:t>
            </a:r>
            <a:r>
              <a:rPr lang="es-ES" dirty="0"/>
              <a:t> y</a:t>
            </a:r>
          </a:p>
          <a:p>
            <a:r>
              <a:rPr lang="es-ES" dirty="0"/>
              <a:t>exhibicionismo, sadomasoquismo); éstas pueden incluso proporcionar por sí solas el</a:t>
            </a:r>
          </a:p>
          <a:p>
            <a:r>
              <a:rPr lang="es-ES" dirty="0"/>
              <a:t>placer sexual.</a:t>
            </a:r>
          </a:p>
          <a:p>
            <a:r>
              <a:rPr lang="es-ES" dirty="0"/>
              <a:t>De un modo más general, se designa como perversión el conjunto del comportamiento psicosexual que acompaña a tales atipias en la obtención del placer sexual.</a:t>
            </a:r>
          </a:p>
          <a:p>
            <a:endParaRPr lang="es-AR" dirty="0"/>
          </a:p>
        </p:txBody>
      </p:sp>
    </p:spTree>
    <p:extLst>
      <p:ext uri="{BB962C8B-B14F-4D97-AF65-F5344CB8AC3E}">
        <p14:creationId xmlns:p14="http://schemas.microsoft.com/office/powerpoint/2010/main" val="1034795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F5F442-059C-1CAD-433F-168B6E22527C}"/>
              </a:ext>
            </a:extLst>
          </p:cNvPr>
          <p:cNvSpPr>
            <a:spLocks noGrp="1"/>
          </p:cNvSpPr>
          <p:nvPr>
            <p:ph type="title"/>
          </p:nvPr>
        </p:nvSpPr>
        <p:spPr/>
        <p:txBody>
          <a:bodyPr/>
          <a:lstStyle/>
          <a:p>
            <a:r>
              <a:rPr lang="es-ES" dirty="0"/>
              <a:t>Links para trabajo grupal: “hasta el último hombre? </a:t>
            </a:r>
            <a:endParaRPr lang="es-AR" dirty="0"/>
          </a:p>
        </p:txBody>
      </p:sp>
      <p:sp>
        <p:nvSpPr>
          <p:cNvPr id="3" name="Marcador de contenido 2">
            <a:extLst>
              <a:ext uri="{FF2B5EF4-FFF2-40B4-BE49-F238E27FC236}">
                <a16:creationId xmlns:a16="http://schemas.microsoft.com/office/drawing/2014/main" id="{3399C094-F5DC-5267-AF5C-A89477C3EB27}"/>
              </a:ext>
            </a:extLst>
          </p:cNvPr>
          <p:cNvSpPr>
            <a:spLocks noGrp="1"/>
          </p:cNvSpPr>
          <p:nvPr>
            <p:ph idx="1"/>
          </p:nvPr>
        </p:nvSpPr>
        <p:spPr/>
        <p:txBody>
          <a:bodyPr/>
          <a:lstStyle/>
          <a:p>
            <a:r>
              <a:rPr lang="es-AR" dirty="0">
                <a:hlinkClick r:id="rId2"/>
              </a:rPr>
              <a:t>https://www.youtube.com/watch?v=HpW6qzO4LHI </a:t>
            </a:r>
          </a:p>
          <a:p>
            <a:r>
              <a:rPr lang="es-AR" dirty="0">
                <a:hlinkClick r:id="rId2"/>
              </a:rPr>
              <a:t>https://www.youtube.com/watch?v=FMywey0IEqY</a:t>
            </a:r>
            <a:r>
              <a:rPr lang="es-AR" dirty="0"/>
              <a:t> </a:t>
            </a:r>
          </a:p>
        </p:txBody>
      </p:sp>
    </p:spTree>
    <p:extLst>
      <p:ext uri="{BB962C8B-B14F-4D97-AF65-F5344CB8AC3E}">
        <p14:creationId xmlns:p14="http://schemas.microsoft.com/office/powerpoint/2010/main" val="290767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5A5B9-DAA3-41B5-8DA6-BB937931EB8F}"/>
              </a:ext>
            </a:extLst>
          </p:cNvPr>
          <p:cNvSpPr>
            <a:spLocks noGrp="1"/>
          </p:cNvSpPr>
          <p:nvPr>
            <p:ph type="title"/>
          </p:nvPr>
        </p:nvSpPr>
        <p:spPr/>
        <p:txBody>
          <a:bodyPr/>
          <a:lstStyle/>
          <a:p>
            <a:r>
              <a:rPr lang="es-ES" dirty="0"/>
              <a:t>Para pensar </a:t>
            </a:r>
            <a:endParaRPr lang="es-AR" dirty="0"/>
          </a:p>
        </p:txBody>
      </p:sp>
      <p:sp>
        <p:nvSpPr>
          <p:cNvPr id="3" name="Marcador de contenido 2">
            <a:extLst>
              <a:ext uri="{FF2B5EF4-FFF2-40B4-BE49-F238E27FC236}">
                <a16:creationId xmlns:a16="http://schemas.microsoft.com/office/drawing/2014/main" id="{716F25DA-04A9-6D04-2D73-EAD90A4769C5}"/>
              </a:ext>
            </a:extLst>
          </p:cNvPr>
          <p:cNvSpPr>
            <a:spLocks noGrp="1"/>
          </p:cNvSpPr>
          <p:nvPr>
            <p:ph idx="1"/>
          </p:nvPr>
        </p:nvSpPr>
        <p:spPr/>
        <p:txBody>
          <a:bodyPr/>
          <a:lstStyle/>
          <a:p>
            <a:pPr marL="457200" indent="-457200">
              <a:buFont typeface="+mj-lt"/>
              <a:buAutoNum type="arabicPeriod"/>
            </a:pPr>
            <a:r>
              <a:rPr lang="es-ES" dirty="0"/>
              <a:t>¿Cómo se refleja la vivencia de coherencia en el protagonista de la película?</a:t>
            </a:r>
          </a:p>
          <a:p>
            <a:pPr marL="457200" indent="-457200">
              <a:buFont typeface="+mj-lt"/>
              <a:buAutoNum type="arabicPeriod"/>
            </a:pPr>
            <a:r>
              <a:rPr lang="es-ES" dirty="0"/>
              <a:t>¿Cómo podría aplicarse el modelo de </a:t>
            </a:r>
            <a:r>
              <a:rPr lang="es-ES" dirty="0" err="1"/>
              <a:t>salutogénesis</a:t>
            </a:r>
            <a:r>
              <a:rPr lang="es-ES" dirty="0"/>
              <a:t> en este caso? Pensar en componentes del mismo y relación con la historia de vida presentada. </a:t>
            </a:r>
          </a:p>
          <a:p>
            <a:pPr marL="457200" indent="-457200">
              <a:buFont typeface="+mj-lt"/>
              <a:buAutoNum type="arabicPeriod"/>
            </a:pPr>
            <a:r>
              <a:rPr lang="es-ES" dirty="0"/>
              <a:t>Considerando los tres estilos de afrontamiento de estrés y las series complementarias de Freud ¿cómo se explicarían la historia del protagonista? (remitirse a las experiencias infantiles, curva de estrés, factores actuales o desencadenantes)</a:t>
            </a:r>
          </a:p>
          <a:p>
            <a:pPr marL="457200" indent="-457200">
              <a:buFont typeface="+mj-lt"/>
              <a:buAutoNum type="arabicPeriod"/>
            </a:pPr>
            <a:r>
              <a:rPr lang="es-ES" dirty="0"/>
              <a:t>Elaborar conclusión integrativa considerando el </a:t>
            </a:r>
            <a:r>
              <a:rPr lang="es-ES" dirty="0" err="1"/>
              <a:t>trailer</a:t>
            </a:r>
            <a:r>
              <a:rPr lang="es-ES" dirty="0"/>
              <a:t> presentado y las teorías abordadas: modelos de estrés (vulnerabilidad/</a:t>
            </a:r>
            <a:r>
              <a:rPr lang="es-ES" dirty="0" err="1"/>
              <a:t>salutogénesis</a:t>
            </a:r>
            <a:r>
              <a:rPr lang="es-ES" dirty="0"/>
              <a:t>, estilos de afrontamiento del estrés,  marcador somático de </a:t>
            </a:r>
            <a:r>
              <a:rPr lang="es-ES" dirty="0" err="1"/>
              <a:t>Damasio</a:t>
            </a:r>
            <a:r>
              <a:rPr lang="es-ES" dirty="0"/>
              <a:t>, estructuras de personalidad)</a:t>
            </a:r>
            <a:endParaRPr lang="es-AR" dirty="0"/>
          </a:p>
        </p:txBody>
      </p:sp>
    </p:spTree>
    <p:extLst>
      <p:ext uri="{BB962C8B-B14F-4D97-AF65-F5344CB8AC3E}">
        <p14:creationId xmlns:p14="http://schemas.microsoft.com/office/powerpoint/2010/main" val="316943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7EFEDA-A368-AA0F-F3A5-357B59BE01AB}"/>
              </a:ext>
            </a:extLst>
          </p:cNvPr>
          <p:cNvSpPr>
            <a:spLocks noGrp="1"/>
          </p:cNvSpPr>
          <p:nvPr>
            <p:ph type="title"/>
          </p:nvPr>
        </p:nvSpPr>
        <p:spPr/>
        <p:txBody>
          <a:bodyPr/>
          <a:lstStyle/>
          <a:p>
            <a:r>
              <a:rPr lang="es-ES" dirty="0"/>
              <a:t>DISTINTOS ENFOQUES </a:t>
            </a:r>
            <a:endParaRPr lang="es-AR" dirty="0"/>
          </a:p>
        </p:txBody>
      </p:sp>
      <p:sp>
        <p:nvSpPr>
          <p:cNvPr id="3" name="Marcador de contenido 2">
            <a:extLst>
              <a:ext uri="{FF2B5EF4-FFF2-40B4-BE49-F238E27FC236}">
                <a16:creationId xmlns:a16="http://schemas.microsoft.com/office/drawing/2014/main" id="{107AE827-8993-C7BD-9683-C3AC7B3BE4DC}"/>
              </a:ext>
            </a:extLst>
          </p:cNvPr>
          <p:cNvSpPr>
            <a:spLocks noGrp="1"/>
          </p:cNvSpPr>
          <p:nvPr>
            <p:ph idx="1"/>
          </p:nvPr>
        </p:nvSpPr>
        <p:spPr/>
        <p:txBody>
          <a:bodyPr>
            <a:normAutofit lnSpcReduction="10000"/>
          </a:bodyPr>
          <a:lstStyle/>
          <a:p>
            <a:r>
              <a:rPr lang="es-ES" sz="2800" dirty="0"/>
              <a:t>Patogénesis o modelos de vulnerabilidad: se intenta explica el origen de las dolencias o circunstancias por las que atraviesa un sujeto desde la enfermedad. </a:t>
            </a:r>
            <a:r>
              <a:rPr lang="es-ES" sz="2800" dirty="0" err="1"/>
              <a:t>Ej</a:t>
            </a:r>
            <a:r>
              <a:rPr lang="es-ES" sz="2800" dirty="0"/>
              <a:t>: procesos que causan una enfermedad. </a:t>
            </a:r>
          </a:p>
          <a:p>
            <a:endParaRPr lang="es-ES" dirty="0"/>
          </a:p>
          <a:p>
            <a:endParaRPr lang="es-ES" sz="2800" dirty="0"/>
          </a:p>
          <a:p>
            <a:r>
              <a:rPr lang="es-ES" sz="2800" dirty="0" err="1"/>
              <a:t>Salutogénesis</a:t>
            </a:r>
            <a:r>
              <a:rPr lang="es-ES" sz="2800" dirty="0"/>
              <a:t>: enfoque centrado en intentar comprender la salud desde factores que contribuyen a que las personas puedan sostener condiciones de salud a pesar de que se presenten circunstancias adversas. Desarrollado por Aarón </a:t>
            </a:r>
            <a:r>
              <a:rPr lang="es-ES" sz="2800" dirty="0" err="1"/>
              <a:t>Antonovsky</a:t>
            </a:r>
            <a:r>
              <a:rPr lang="es-ES" sz="2800" dirty="0"/>
              <a:t> (sociólogo y médico </a:t>
            </a:r>
            <a:r>
              <a:rPr lang="es-ES" sz="2800" dirty="0" err="1"/>
              <a:t>israeli</a:t>
            </a:r>
            <a:r>
              <a:rPr lang="es-ES" sz="2800" dirty="0"/>
              <a:t>) en 1988. </a:t>
            </a:r>
            <a:endParaRPr lang="es-AR" sz="2800" dirty="0"/>
          </a:p>
        </p:txBody>
      </p:sp>
    </p:spTree>
    <p:extLst>
      <p:ext uri="{BB962C8B-B14F-4D97-AF65-F5344CB8AC3E}">
        <p14:creationId xmlns:p14="http://schemas.microsoft.com/office/powerpoint/2010/main" val="373580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A716F-51E1-8CA6-CC12-49E5DB34B49D}"/>
              </a:ext>
            </a:extLst>
          </p:cNvPr>
          <p:cNvSpPr>
            <a:spLocks noGrp="1"/>
          </p:cNvSpPr>
          <p:nvPr>
            <p:ph type="title"/>
          </p:nvPr>
        </p:nvSpPr>
        <p:spPr/>
        <p:txBody>
          <a:bodyPr/>
          <a:lstStyle/>
          <a:p>
            <a:r>
              <a:rPr lang="es-ES" dirty="0"/>
              <a:t>¿Qué es el estrés?</a:t>
            </a:r>
            <a:endParaRPr lang="es-AR" dirty="0"/>
          </a:p>
        </p:txBody>
      </p:sp>
      <p:sp>
        <p:nvSpPr>
          <p:cNvPr id="3" name="Marcador de contenido 2">
            <a:extLst>
              <a:ext uri="{FF2B5EF4-FFF2-40B4-BE49-F238E27FC236}">
                <a16:creationId xmlns:a16="http://schemas.microsoft.com/office/drawing/2014/main" id="{8813BDE9-D940-5269-8ED4-5DF38BA7FAFD}"/>
              </a:ext>
            </a:extLst>
          </p:cNvPr>
          <p:cNvSpPr>
            <a:spLocks noGrp="1"/>
          </p:cNvSpPr>
          <p:nvPr>
            <p:ph idx="1"/>
          </p:nvPr>
        </p:nvSpPr>
        <p:spPr/>
        <p:txBody>
          <a:bodyPr/>
          <a:lstStyle/>
          <a:p>
            <a:r>
              <a:rPr lang="es-ES" sz="2400" dirty="0"/>
              <a:t>La Organización Mundial de la Salud (OMS) define el estrés como «el conjunto de reacciones fisiológicas que prepara el organismo para la acción». En términos globales se trata de un sistema de alerta biológico necesario para la supervivencia.</a:t>
            </a:r>
          </a:p>
          <a:p>
            <a:r>
              <a:rPr lang="es-ES" sz="2400" dirty="0"/>
              <a:t>Estrés, distrés y </a:t>
            </a:r>
            <a:r>
              <a:rPr lang="es-ES" sz="2400" dirty="0" err="1"/>
              <a:t>eustrés</a:t>
            </a:r>
            <a:r>
              <a:rPr lang="es-ES" sz="2400" dirty="0"/>
              <a:t>. </a:t>
            </a:r>
          </a:p>
          <a:p>
            <a:r>
              <a:rPr lang="es-ES" sz="2400" dirty="0"/>
              <a:t>¿Significan lo mismo?</a:t>
            </a:r>
          </a:p>
          <a:p>
            <a:endParaRPr lang="es-AR" dirty="0"/>
          </a:p>
        </p:txBody>
      </p:sp>
      <p:pic>
        <p:nvPicPr>
          <p:cNvPr id="4" name="Imagen 3">
            <a:extLst>
              <a:ext uri="{FF2B5EF4-FFF2-40B4-BE49-F238E27FC236}">
                <a16:creationId xmlns:a16="http://schemas.microsoft.com/office/drawing/2014/main" id="{19AADE74-34C5-01C4-CA69-32796796F505}"/>
              </a:ext>
            </a:extLst>
          </p:cNvPr>
          <p:cNvPicPr>
            <a:picLocks noChangeAspect="1"/>
          </p:cNvPicPr>
          <p:nvPr/>
        </p:nvPicPr>
        <p:blipFill>
          <a:blip r:embed="rId2"/>
          <a:stretch>
            <a:fillRect/>
          </a:stretch>
        </p:blipFill>
        <p:spPr>
          <a:xfrm>
            <a:off x="4666129" y="2847415"/>
            <a:ext cx="5840506" cy="3285284"/>
          </a:xfrm>
          <a:prstGeom prst="rect">
            <a:avLst/>
          </a:prstGeom>
        </p:spPr>
      </p:pic>
    </p:spTree>
    <p:extLst>
      <p:ext uri="{BB962C8B-B14F-4D97-AF65-F5344CB8AC3E}">
        <p14:creationId xmlns:p14="http://schemas.microsoft.com/office/powerpoint/2010/main" val="193991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C73AC-05D1-6336-28B5-763E390A1102}"/>
              </a:ext>
            </a:extLst>
          </p:cNvPr>
          <p:cNvSpPr>
            <a:spLocks noGrp="1"/>
          </p:cNvSpPr>
          <p:nvPr>
            <p:ph type="title"/>
          </p:nvPr>
        </p:nvSpPr>
        <p:spPr/>
        <p:txBody>
          <a:bodyPr/>
          <a:lstStyle/>
          <a:p>
            <a:r>
              <a:rPr lang="es-ES" dirty="0"/>
              <a:t>Estrés, distrés y </a:t>
            </a:r>
            <a:r>
              <a:rPr lang="es-ES" dirty="0" err="1"/>
              <a:t>eustrés</a:t>
            </a:r>
            <a:r>
              <a:rPr lang="es-ES" dirty="0"/>
              <a:t> </a:t>
            </a:r>
            <a:endParaRPr lang="es-AR" dirty="0"/>
          </a:p>
        </p:txBody>
      </p:sp>
      <p:graphicFrame>
        <p:nvGraphicFramePr>
          <p:cNvPr id="4" name="Marcador de contenido 3">
            <a:extLst>
              <a:ext uri="{FF2B5EF4-FFF2-40B4-BE49-F238E27FC236}">
                <a16:creationId xmlns:a16="http://schemas.microsoft.com/office/drawing/2014/main" id="{A3CF39E8-D9E4-F234-96F0-A7141EB9B24A}"/>
              </a:ext>
            </a:extLst>
          </p:cNvPr>
          <p:cNvGraphicFramePr>
            <a:graphicFrameLocks noGrp="1"/>
          </p:cNvGraphicFramePr>
          <p:nvPr>
            <p:ph idx="1"/>
            <p:extLst>
              <p:ext uri="{D42A27DB-BD31-4B8C-83A1-F6EECF244321}">
                <p14:modId xmlns:p14="http://schemas.microsoft.com/office/powerpoint/2010/main" val="211905979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344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8F5E0-2FA0-ABCF-1E4B-4ED8191248A6}"/>
              </a:ext>
            </a:extLst>
          </p:cNvPr>
          <p:cNvSpPr>
            <a:spLocks noGrp="1"/>
          </p:cNvSpPr>
          <p:nvPr>
            <p:ph type="title"/>
          </p:nvPr>
        </p:nvSpPr>
        <p:spPr/>
        <p:txBody>
          <a:bodyPr>
            <a:normAutofit fontScale="90000"/>
          </a:bodyPr>
          <a:lstStyle/>
          <a:p>
            <a:r>
              <a:rPr lang="es-ES" dirty="0"/>
              <a:t>Analogía: Curva de estrés (modelo de Selye)  y series complementarias (S. Freud) </a:t>
            </a:r>
            <a:endParaRPr lang="es-AR" dirty="0"/>
          </a:p>
        </p:txBody>
      </p:sp>
      <p:pic>
        <p:nvPicPr>
          <p:cNvPr id="4" name="Marcador de contenido 3">
            <a:extLst>
              <a:ext uri="{FF2B5EF4-FFF2-40B4-BE49-F238E27FC236}">
                <a16:creationId xmlns:a16="http://schemas.microsoft.com/office/drawing/2014/main" id="{EA68B507-F979-A941-5CA4-6B5840397899}"/>
              </a:ext>
            </a:extLst>
          </p:cNvPr>
          <p:cNvPicPr>
            <a:picLocks noGrp="1" noChangeAspect="1"/>
          </p:cNvPicPr>
          <p:nvPr>
            <p:ph idx="1"/>
          </p:nvPr>
        </p:nvPicPr>
        <p:blipFill>
          <a:blip r:embed="rId2"/>
          <a:stretch>
            <a:fillRect/>
          </a:stretch>
        </p:blipFill>
        <p:spPr>
          <a:xfrm>
            <a:off x="726141" y="2006142"/>
            <a:ext cx="5595507" cy="2845715"/>
          </a:xfrm>
          <a:prstGeom prst="rect">
            <a:avLst/>
          </a:prstGeom>
        </p:spPr>
      </p:pic>
      <p:pic>
        <p:nvPicPr>
          <p:cNvPr id="3" name="Imagen 2">
            <a:extLst>
              <a:ext uri="{FF2B5EF4-FFF2-40B4-BE49-F238E27FC236}">
                <a16:creationId xmlns:a16="http://schemas.microsoft.com/office/drawing/2014/main" id="{9591B87F-4484-4BB4-5934-41F5EE75CA9F}"/>
              </a:ext>
            </a:extLst>
          </p:cNvPr>
          <p:cNvPicPr>
            <a:picLocks noChangeAspect="1"/>
          </p:cNvPicPr>
          <p:nvPr/>
        </p:nvPicPr>
        <p:blipFill>
          <a:blip r:embed="rId3"/>
          <a:stretch>
            <a:fillRect/>
          </a:stretch>
        </p:blipFill>
        <p:spPr>
          <a:xfrm>
            <a:off x="6430935" y="2393578"/>
            <a:ext cx="5371100" cy="2301900"/>
          </a:xfrm>
          <a:prstGeom prst="rect">
            <a:avLst/>
          </a:prstGeom>
        </p:spPr>
      </p:pic>
    </p:spTree>
    <p:extLst>
      <p:ext uri="{BB962C8B-B14F-4D97-AF65-F5344CB8AC3E}">
        <p14:creationId xmlns:p14="http://schemas.microsoft.com/office/powerpoint/2010/main" val="309375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EE547-EB0E-368D-7469-AEF1CD361B15}"/>
              </a:ext>
            </a:extLst>
          </p:cNvPr>
          <p:cNvSpPr>
            <a:spLocks noGrp="1"/>
          </p:cNvSpPr>
          <p:nvPr>
            <p:ph type="title"/>
          </p:nvPr>
        </p:nvSpPr>
        <p:spPr/>
        <p:txBody>
          <a:bodyPr/>
          <a:lstStyle/>
          <a:p>
            <a:r>
              <a:rPr lang="es-ES" dirty="0"/>
              <a:t>Tres grandes enfoques o estilos de afrontamiento en el estudio del estrés: </a:t>
            </a:r>
            <a:endParaRPr lang="es-AR" dirty="0"/>
          </a:p>
        </p:txBody>
      </p:sp>
      <p:sp>
        <p:nvSpPr>
          <p:cNvPr id="3" name="Marcador de contenido 2">
            <a:extLst>
              <a:ext uri="{FF2B5EF4-FFF2-40B4-BE49-F238E27FC236}">
                <a16:creationId xmlns:a16="http://schemas.microsoft.com/office/drawing/2014/main" id="{06B8C42B-7998-1764-60B1-A9EAA23DC3D4}"/>
              </a:ext>
            </a:extLst>
          </p:cNvPr>
          <p:cNvSpPr>
            <a:spLocks noGrp="1"/>
          </p:cNvSpPr>
          <p:nvPr>
            <p:ph idx="1"/>
          </p:nvPr>
        </p:nvSpPr>
        <p:spPr>
          <a:xfrm>
            <a:off x="1145689" y="1887967"/>
            <a:ext cx="10058400" cy="4023360"/>
          </a:xfrm>
        </p:spPr>
        <p:txBody>
          <a:bodyPr/>
          <a:lstStyle/>
          <a:p>
            <a:pPr marL="457200" indent="-457200">
              <a:buFont typeface="+mj-lt"/>
              <a:buAutoNum type="arabicPeriod"/>
            </a:pPr>
            <a:r>
              <a:rPr lang="es-ES" sz="2400" dirty="0"/>
              <a:t>Estrés como respuesta psicobiológica del organismo </a:t>
            </a:r>
          </a:p>
          <a:p>
            <a:pPr marL="457200" indent="-457200">
              <a:buFont typeface="+mj-lt"/>
              <a:buAutoNum type="arabicPeriod"/>
            </a:pPr>
            <a:r>
              <a:rPr lang="es-ES" sz="2400" dirty="0"/>
              <a:t>Estrés como estímulo (acontecimiento vital)</a:t>
            </a:r>
          </a:p>
          <a:p>
            <a:pPr marL="457200" indent="-457200">
              <a:buFont typeface="+mj-lt"/>
              <a:buAutoNum type="arabicPeriod"/>
            </a:pPr>
            <a:r>
              <a:rPr lang="es-ES" sz="2400" dirty="0"/>
              <a:t>Estrés como proceso de transacción entre individuo y medio.</a:t>
            </a:r>
          </a:p>
          <a:p>
            <a:pPr marL="457200" indent="-457200">
              <a:buFont typeface="+mj-lt"/>
              <a:buAutoNum type="arabicPeriod"/>
            </a:pPr>
            <a:endParaRPr lang="es-ES" dirty="0"/>
          </a:p>
          <a:p>
            <a:pPr marL="0" indent="0">
              <a:buNone/>
            </a:pPr>
            <a:r>
              <a:rPr lang="es-ES" sz="2800" b="1" dirty="0"/>
              <a:t>     </a:t>
            </a:r>
          </a:p>
          <a:p>
            <a:pPr marL="0" indent="0">
              <a:buNone/>
            </a:pPr>
            <a:r>
              <a:rPr lang="es-ES" sz="2800" b="1" dirty="0"/>
              <a:t>Influencia de las creencias o interpretaciones personales. </a:t>
            </a:r>
          </a:p>
        </p:txBody>
      </p:sp>
      <p:sp>
        <p:nvSpPr>
          <p:cNvPr id="4" name="Cerrar llave 3">
            <a:extLst>
              <a:ext uri="{FF2B5EF4-FFF2-40B4-BE49-F238E27FC236}">
                <a16:creationId xmlns:a16="http://schemas.microsoft.com/office/drawing/2014/main" id="{FFBFC7A7-F4F4-7B8D-4F83-133AF405AADC}"/>
              </a:ext>
            </a:extLst>
          </p:cNvPr>
          <p:cNvSpPr/>
          <p:nvPr/>
        </p:nvSpPr>
        <p:spPr>
          <a:xfrm rot="5400000">
            <a:off x="4465770" y="-119678"/>
            <a:ext cx="1008529" cy="764869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5760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7E9FF-49BF-3125-909F-D4AF52E3459D}"/>
              </a:ext>
            </a:extLst>
          </p:cNvPr>
          <p:cNvSpPr>
            <a:spLocks noGrp="1"/>
          </p:cNvSpPr>
          <p:nvPr>
            <p:ph type="title"/>
          </p:nvPr>
        </p:nvSpPr>
        <p:spPr/>
        <p:txBody>
          <a:bodyPr/>
          <a:lstStyle/>
          <a:p>
            <a:r>
              <a:rPr lang="es-ES" dirty="0"/>
              <a:t>1. Estrés como respuesta fisiológica</a:t>
            </a:r>
            <a:endParaRPr lang="es-AR" dirty="0"/>
          </a:p>
        </p:txBody>
      </p:sp>
      <p:sp>
        <p:nvSpPr>
          <p:cNvPr id="3" name="Marcador de contenido 2">
            <a:extLst>
              <a:ext uri="{FF2B5EF4-FFF2-40B4-BE49-F238E27FC236}">
                <a16:creationId xmlns:a16="http://schemas.microsoft.com/office/drawing/2014/main" id="{62731B9A-2609-874A-D7F9-0A8BD6287B85}"/>
              </a:ext>
            </a:extLst>
          </p:cNvPr>
          <p:cNvSpPr>
            <a:spLocks noGrp="1"/>
          </p:cNvSpPr>
          <p:nvPr>
            <p:ph idx="1"/>
          </p:nvPr>
        </p:nvSpPr>
        <p:spPr/>
        <p:txBody>
          <a:bodyPr>
            <a:normAutofit lnSpcReduction="10000"/>
          </a:bodyPr>
          <a:lstStyle/>
          <a:p>
            <a:pPr>
              <a:buFont typeface="Wingdings" panose="05000000000000000000" pitchFamily="2" charset="2"/>
              <a:buChar char="§"/>
            </a:pPr>
            <a:r>
              <a:rPr lang="es-ES" dirty="0"/>
              <a:t>Activación del organismo frente a situaciones amenazantes o que se interpretan como riesgo para el individuo. </a:t>
            </a:r>
          </a:p>
          <a:p>
            <a:pPr>
              <a:buFont typeface="Wingdings" panose="05000000000000000000" pitchFamily="2" charset="2"/>
              <a:buChar char="§"/>
            </a:pPr>
            <a:endParaRPr lang="es-ES" dirty="0"/>
          </a:p>
          <a:p>
            <a:pPr>
              <a:buFont typeface="Wingdings" panose="05000000000000000000" pitchFamily="2" charset="2"/>
              <a:buChar char="§"/>
            </a:pPr>
            <a:r>
              <a:rPr lang="es-ES" dirty="0"/>
              <a:t>Implicancia del sistema nervioso autónomo simpático. </a:t>
            </a:r>
          </a:p>
          <a:p>
            <a:pPr>
              <a:buFont typeface="Wingdings" panose="05000000000000000000" pitchFamily="2" charset="2"/>
              <a:buChar char="§"/>
            </a:pPr>
            <a:endParaRPr lang="es-ES" dirty="0"/>
          </a:p>
          <a:p>
            <a:pPr>
              <a:buFont typeface="Wingdings" panose="05000000000000000000" pitchFamily="2" charset="2"/>
              <a:buChar char="§"/>
            </a:pPr>
            <a:r>
              <a:rPr lang="es-AR" dirty="0"/>
              <a:t>La activación involucra tres niveles: fisiológico, cognitivo y motor. </a:t>
            </a:r>
          </a:p>
          <a:p>
            <a:pPr>
              <a:buFont typeface="Wingdings" panose="05000000000000000000" pitchFamily="2" charset="2"/>
              <a:buChar char="§"/>
            </a:pPr>
            <a:endParaRPr lang="es-AR" dirty="0"/>
          </a:p>
          <a:p>
            <a:pPr>
              <a:buFont typeface="Wingdings" panose="05000000000000000000" pitchFamily="2" charset="2"/>
              <a:buChar char="§"/>
            </a:pPr>
            <a:r>
              <a:rPr lang="es-AR" dirty="0" err="1"/>
              <a:t>Sobreactivación</a:t>
            </a:r>
            <a:r>
              <a:rPr lang="es-AR" dirty="0"/>
              <a:t>: a veces resulta desadaptativa. </a:t>
            </a:r>
          </a:p>
          <a:p>
            <a:pPr marL="0" indent="0">
              <a:buNone/>
            </a:pPr>
            <a:r>
              <a:rPr lang="es-AR" dirty="0" err="1"/>
              <a:t>Ej</a:t>
            </a:r>
            <a:r>
              <a:rPr lang="es-AR" dirty="0"/>
              <a:t>: ansiedad, fobias, temores nocturnos, pensamientos </a:t>
            </a:r>
          </a:p>
          <a:p>
            <a:pPr marL="0" indent="0">
              <a:buNone/>
            </a:pPr>
            <a:r>
              <a:rPr lang="es-AR" dirty="0"/>
              <a:t>catastróficos. </a:t>
            </a:r>
          </a:p>
          <a:p>
            <a:pPr>
              <a:buFont typeface="Wingdings" panose="05000000000000000000" pitchFamily="2" charset="2"/>
              <a:buChar char="§"/>
            </a:pPr>
            <a:endParaRPr lang="es-AR" dirty="0"/>
          </a:p>
        </p:txBody>
      </p:sp>
      <p:pic>
        <p:nvPicPr>
          <p:cNvPr id="4" name="Imagen 3">
            <a:extLst>
              <a:ext uri="{FF2B5EF4-FFF2-40B4-BE49-F238E27FC236}">
                <a16:creationId xmlns:a16="http://schemas.microsoft.com/office/drawing/2014/main" id="{B2DC5813-5E54-D4AC-75B9-A1C31F8D704A}"/>
              </a:ext>
            </a:extLst>
          </p:cNvPr>
          <p:cNvPicPr>
            <a:picLocks noChangeAspect="1"/>
          </p:cNvPicPr>
          <p:nvPr/>
        </p:nvPicPr>
        <p:blipFill>
          <a:blip r:embed="rId2"/>
          <a:stretch>
            <a:fillRect/>
          </a:stretch>
        </p:blipFill>
        <p:spPr>
          <a:xfrm>
            <a:off x="8202705" y="2252426"/>
            <a:ext cx="3747247" cy="2105874"/>
          </a:xfrm>
          <a:prstGeom prst="rect">
            <a:avLst/>
          </a:prstGeom>
        </p:spPr>
      </p:pic>
      <p:pic>
        <p:nvPicPr>
          <p:cNvPr id="5" name="Imagen 4">
            <a:extLst>
              <a:ext uri="{FF2B5EF4-FFF2-40B4-BE49-F238E27FC236}">
                <a16:creationId xmlns:a16="http://schemas.microsoft.com/office/drawing/2014/main" id="{E66E055B-9CFA-50C8-192B-0AD01F8947A3}"/>
              </a:ext>
            </a:extLst>
          </p:cNvPr>
          <p:cNvPicPr>
            <a:picLocks noChangeAspect="1"/>
          </p:cNvPicPr>
          <p:nvPr/>
        </p:nvPicPr>
        <p:blipFill>
          <a:blip r:embed="rId3"/>
          <a:stretch>
            <a:fillRect/>
          </a:stretch>
        </p:blipFill>
        <p:spPr>
          <a:xfrm>
            <a:off x="7109124" y="4518729"/>
            <a:ext cx="4618504" cy="2052668"/>
          </a:xfrm>
          <a:prstGeom prst="rect">
            <a:avLst/>
          </a:prstGeom>
        </p:spPr>
      </p:pic>
    </p:spTree>
    <p:extLst>
      <p:ext uri="{BB962C8B-B14F-4D97-AF65-F5344CB8AC3E}">
        <p14:creationId xmlns:p14="http://schemas.microsoft.com/office/powerpoint/2010/main" val="205907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D7A41-F39B-4255-CDA7-0434D5C93598}"/>
              </a:ext>
            </a:extLst>
          </p:cNvPr>
          <p:cNvSpPr>
            <a:spLocks noGrp="1"/>
          </p:cNvSpPr>
          <p:nvPr>
            <p:ph type="title"/>
          </p:nvPr>
        </p:nvSpPr>
        <p:spPr>
          <a:xfrm>
            <a:off x="904987" y="-336176"/>
            <a:ext cx="9931998" cy="1239819"/>
          </a:xfrm>
        </p:spPr>
        <p:txBody>
          <a:bodyPr/>
          <a:lstStyle/>
          <a:p>
            <a:r>
              <a:rPr lang="es-ES" dirty="0"/>
              <a:t>2. El estrés como estímulo ambiental </a:t>
            </a:r>
            <a:endParaRPr lang="es-AR" dirty="0"/>
          </a:p>
        </p:txBody>
      </p:sp>
      <p:sp>
        <p:nvSpPr>
          <p:cNvPr id="3" name="Marcador de contenido 2">
            <a:extLst>
              <a:ext uri="{FF2B5EF4-FFF2-40B4-BE49-F238E27FC236}">
                <a16:creationId xmlns:a16="http://schemas.microsoft.com/office/drawing/2014/main" id="{B5578BAD-8E80-EA42-BE52-1572B9D72748}"/>
              </a:ext>
            </a:extLst>
          </p:cNvPr>
          <p:cNvSpPr>
            <a:spLocks noGrp="1"/>
          </p:cNvSpPr>
          <p:nvPr>
            <p:ph idx="1"/>
          </p:nvPr>
        </p:nvSpPr>
        <p:spPr>
          <a:xfrm>
            <a:off x="551329" y="903643"/>
            <a:ext cx="11201400" cy="5510604"/>
          </a:xfrm>
        </p:spPr>
        <p:txBody>
          <a:bodyPr>
            <a:normAutofit fontScale="25000" lnSpcReduction="20000"/>
          </a:bodyPr>
          <a:lstStyle/>
          <a:p>
            <a:pPr>
              <a:buFont typeface="Wingdings" panose="05000000000000000000" pitchFamily="2" charset="2"/>
              <a:buChar char="§"/>
            </a:pPr>
            <a:r>
              <a:rPr lang="es-ES" sz="8000" dirty="0"/>
              <a:t>Otorga importancia a las situaciones que provocan estrés (estímulos ambientales estresores). </a:t>
            </a:r>
          </a:p>
          <a:p>
            <a:pPr>
              <a:buFont typeface="Wingdings" panose="05000000000000000000" pitchFamily="2" charset="2"/>
              <a:buChar char="§"/>
            </a:pPr>
            <a:r>
              <a:rPr lang="es-ES" sz="8000" dirty="0"/>
              <a:t>Los estresores pueden ser: biogénicos o psicosociales. Ambos implican aspectos externos (la situación estresante en sí misma) como internos (malestar, sufrimiento, culpa, pensamientos de inutilidad). </a:t>
            </a:r>
          </a:p>
          <a:p>
            <a:pPr>
              <a:buFont typeface="Wingdings" panose="05000000000000000000" pitchFamily="2" charset="2"/>
              <a:buChar char="§"/>
            </a:pPr>
            <a:r>
              <a:rPr lang="es-ES" sz="8000" dirty="0"/>
              <a:t>Las características que más comúnmente suelen contribuir a que una situación determinada se presente como estresante son: </a:t>
            </a:r>
          </a:p>
          <a:p>
            <a:pPr marL="0" indent="0">
              <a:buNone/>
            </a:pPr>
            <a:endParaRPr lang="es-ES" sz="8000" dirty="0"/>
          </a:p>
          <a:p>
            <a:pPr>
              <a:buFont typeface="Wingdings" panose="05000000000000000000" pitchFamily="2" charset="2"/>
              <a:buChar char="v"/>
            </a:pPr>
            <a:r>
              <a:rPr lang="es-ES" sz="8000" dirty="0"/>
              <a:t> Cambio o novedad de la situación                      </a:t>
            </a:r>
          </a:p>
          <a:p>
            <a:pPr>
              <a:buFont typeface="Wingdings" panose="05000000000000000000" pitchFamily="2" charset="2"/>
              <a:buChar char="v"/>
            </a:pPr>
            <a:r>
              <a:rPr lang="es-ES" sz="8000" dirty="0"/>
              <a:t>Falta de información </a:t>
            </a:r>
          </a:p>
          <a:p>
            <a:pPr>
              <a:buFont typeface="Wingdings" panose="05000000000000000000" pitchFamily="2" charset="2"/>
              <a:buChar char="v"/>
            </a:pPr>
            <a:r>
              <a:rPr lang="es-ES" sz="8000" dirty="0"/>
              <a:t>Predictibilidad </a:t>
            </a:r>
          </a:p>
          <a:p>
            <a:pPr>
              <a:buFont typeface="Wingdings" panose="05000000000000000000" pitchFamily="2" charset="2"/>
              <a:buChar char="v"/>
            </a:pPr>
            <a:r>
              <a:rPr lang="es-ES" sz="8000" dirty="0"/>
              <a:t>Incertidumbre </a:t>
            </a:r>
          </a:p>
          <a:p>
            <a:pPr>
              <a:buFont typeface="Wingdings" panose="05000000000000000000" pitchFamily="2" charset="2"/>
              <a:buChar char="v"/>
            </a:pPr>
            <a:r>
              <a:rPr lang="es-ES" sz="8000" dirty="0"/>
              <a:t>Ambigüedad de la situación </a:t>
            </a:r>
            <a:r>
              <a:rPr lang="es-ES" sz="8000" dirty="0" err="1"/>
              <a:t>estresora</a:t>
            </a:r>
            <a:endParaRPr lang="es-ES" sz="8000" dirty="0"/>
          </a:p>
          <a:p>
            <a:pPr>
              <a:buFont typeface="Wingdings" panose="05000000000000000000" pitchFamily="2" charset="2"/>
              <a:buChar char="v"/>
            </a:pPr>
            <a:r>
              <a:rPr lang="es-ES" sz="8000" dirty="0"/>
              <a:t>Inminencia de la situación </a:t>
            </a:r>
            <a:r>
              <a:rPr lang="es-ES" sz="8000" dirty="0" err="1"/>
              <a:t>estresora</a:t>
            </a:r>
            <a:r>
              <a:rPr lang="es-ES" sz="8000" dirty="0"/>
              <a:t> e incertidumbre </a:t>
            </a:r>
          </a:p>
          <a:p>
            <a:pPr>
              <a:buFont typeface="Wingdings" panose="05000000000000000000" pitchFamily="2" charset="2"/>
              <a:buChar char="v"/>
            </a:pPr>
            <a:r>
              <a:rPr lang="es-ES" sz="8000" dirty="0"/>
              <a:t>Falta de habilidades o conductas para enfrentar o manejar la situación </a:t>
            </a:r>
          </a:p>
          <a:p>
            <a:pPr>
              <a:buFont typeface="Wingdings" panose="05000000000000000000" pitchFamily="2" charset="2"/>
              <a:buChar char="v"/>
            </a:pPr>
            <a:r>
              <a:rPr lang="es-ES" sz="8000" dirty="0"/>
              <a:t>Alteración de las condiciones biológicas del organismo </a:t>
            </a:r>
          </a:p>
          <a:p>
            <a:pPr>
              <a:buFont typeface="Wingdings" panose="05000000000000000000" pitchFamily="2" charset="2"/>
              <a:buChar char="v"/>
            </a:pPr>
            <a:r>
              <a:rPr lang="es-ES" sz="8000" dirty="0"/>
              <a:t>Duración de la situación de estrés. </a:t>
            </a:r>
          </a:p>
          <a:p>
            <a:pPr marL="0" indent="0">
              <a:buNone/>
            </a:pPr>
            <a:endParaRPr lang="es-ES" dirty="0"/>
          </a:p>
          <a:p>
            <a:pPr>
              <a:buFont typeface="Wingdings" panose="05000000000000000000" pitchFamily="2" charset="2"/>
              <a:buChar char="§"/>
            </a:pPr>
            <a:endParaRPr lang="es-AR" dirty="0"/>
          </a:p>
        </p:txBody>
      </p:sp>
    </p:spTree>
    <p:extLst>
      <p:ext uri="{BB962C8B-B14F-4D97-AF65-F5344CB8AC3E}">
        <p14:creationId xmlns:p14="http://schemas.microsoft.com/office/powerpoint/2010/main" val="202579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76817-B482-C8A3-0359-A66477441DF4}"/>
              </a:ext>
            </a:extLst>
          </p:cNvPr>
          <p:cNvSpPr>
            <a:spLocks noGrp="1"/>
          </p:cNvSpPr>
          <p:nvPr>
            <p:ph type="title"/>
          </p:nvPr>
        </p:nvSpPr>
        <p:spPr/>
        <p:txBody>
          <a:bodyPr/>
          <a:lstStyle/>
          <a:p>
            <a:r>
              <a:rPr lang="es-ES" dirty="0"/>
              <a:t>3. El estrés como proceso transaccional </a:t>
            </a:r>
            <a:endParaRPr lang="es-AR" dirty="0"/>
          </a:p>
        </p:txBody>
      </p:sp>
      <p:sp>
        <p:nvSpPr>
          <p:cNvPr id="3" name="Marcador de contenido 2">
            <a:extLst>
              <a:ext uri="{FF2B5EF4-FFF2-40B4-BE49-F238E27FC236}">
                <a16:creationId xmlns:a16="http://schemas.microsoft.com/office/drawing/2014/main" id="{D99D1CE8-E026-73BF-D874-C34366590B22}"/>
              </a:ext>
            </a:extLst>
          </p:cNvPr>
          <p:cNvSpPr>
            <a:spLocks noGrp="1"/>
          </p:cNvSpPr>
          <p:nvPr>
            <p:ph idx="1"/>
          </p:nvPr>
        </p:nvSpPr>
        <p:spPr/>
        <p:txBody>
          <a:bodyPr/>
          <a:lstStyle/>
          <a:p>
            <a:pPr>
              <a:buFont typeface="Wingdings" panose="05000000000000000000" pitchFamily="2" charset="2"/>
              <a:buChar char="§"/>
            </a:pPr>
            <a:r>
              <a:rPr lang="es-ES" dirty="0"/>
              <a:t>Considera al individuo y a su entorno en una relación bidireccional, dinámica y reciproca. </a:t>
            </a:r>
          </a:p>
          <a:p>
            <a:pPr>
              <a:buFont typeface="Wingdings" panose="05000000000000000000" pitchFamily="2" charset="2"/>
              <a:buChar char="§"/>
            </a:pPr>
            <a:r>
              <a:rPr lang="es-ES" dirty="0"/>
              <a:t>Individuo y entorno se unen para formar un solo significado de relación. </a:t>
            </a:r>
          </a:p>
          <a:p>
            <a:pPr>
              <a:buFont typeface="Wingdings" panose="05000000000000000000" pitchFamily="2" charset="2"/>
              <a:buChar char="§"/>
            </a:pPr>
            <a:r>
              <a:rPr lang="es-ES" dirty="0"/>
              <a:t>Considera a la relación individuo- ambiente en relación continuo. </a:t>
            </a:r>
          </a:p>
          <a:p>
            <a:pPr marL="0" indent="0">
              <a:buNone/>
            </a:pPr>
            <a:endParaRPr lang="es-ES" dirty="0"/>
          </a:p>
          <a:p>
            <a:pPr marL="0" indent="0">
              <a:buNone/>
            </a:pPr>
            <a:r>
              <a:rPr lang="es-ES" dirty="0"/>
              <a:t>VALORACIÓN DEL SUJETO: LUGAR DE LA INTERPRETACIÓN. </a:t>
            </a:r>
          </a:p>
          <a:p>
            <a:pPr>
              <a:buFont typeface="Wingdings" panose="05000000000000000000" pitchFamily="2" charset="2"/>
              <a:buChar char="Ø"/>
            </a:pPr>
            <a:r>
              <a:rPr lang="es-ES" dirty="0"/>
              <a:t> irrelevante: demandas del entorno que no conllevan implicaciones para la persona</a:t>
            </a:r>
          </a:p>
          <a:p>
            <a:pPr>
              <a:buFont typeface="Wingdings" panose="05000000000000000000" pitchFamily="2" charset="2"/>
              <a:buChar char="Ø"/>
            </a:pPr>
            <a:r>
              <a:rPr lang="es-ES" dirty="0"/>
              <a:t>Positiva: se evalúan las demandas del medio como favorables para lograr o mantener el bienestar personal. </a:t>
            </a:r>
          </a:p>
          <a:p>
            <a:pPr>
              <a:buFont typeface="Wingdings" panose="05000000000000000000" pitchFamily="2" charset="2"/>
              <a:buChar char="Ø"/>
            </a:pPr>
            <a:r>
              <a:rPr lang="es-ES" dirty="0"/>
              <a:t>Estresante: daño, perdida, amenaza y desafío. </a:t>
            </a:r>
          </a:p>
          <a:p>
            <a:pPr marL="0" indent="0">
              <a:buNone/>
            </a:pPr>
            <a:endParaRPr lang="es-ES" dirty="0"/>
          </a:p>
          <a:p>
            <a:pPr>
              <a:buFont typeface="Wingdings" panose="05000000000000000000" pitchFamily="2" charset="2"/>
              <a:buChar char="§"/>
            </a:pPr>
            <a:endParaRPr lang="es-ES" dirty="0"/>
          </a:p>
          <a:p>
            <a:pPr>
              <a:buFont typeface="Wingdings" panose="05000000000000000000" pitchFamily="2" charset="2"/>
              <a:buChar char="§"/>
            </a:pPr>
            <a:endParaRPr lang="es-AR" dirty="0"/>
          </a:p>
        </p:txBody>
      </p:sp>
    </p:spTree>
    <p:extLst>
      <p:ext uri="{BB962C8B-B14F-4D97-AF65-F5344CB8AC3E}">
        <p14:creationId xmlns:p14="http://schemas.microsoft.com/office/powerpoint/2010/main" val="1949505863"/>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327</TotalTime>
  <Words>1174</Words>
  <Application>Microsoft Office PowerPoint</Application>
  <PresentationFormat>Panorámica</PresentationFormat>
  <Paragraphs>110</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Retrospección</vt:lpstr>
      <vt:lpstr>PROCESO DE ESTRÉS Y ESTILOS DE AFRONTAMIENTO. </vt:lpstr>
      <vt:lpstr>DISTINTOS ENFOQUES </vt:lpstr>
      <vt:lpstr>¿Qué es el estrés?</vt:lpstr>
      <vt:lpstr>Estrés, distrés y eustrés </vt:lpstr>
      <vt:lpstr>Analogía: Curva de estrés (modelo de Selye)  y series complementarias (S. Freud) </vt:lpstr>
      <vt:lpstr>Tres grandes enfoques o estilos de afrontamiento en el estudio del estrés: </vt:lpstr>
      <vt:lpstr>1. Estrés como respuesta fisiológica</vt:lpstr>
      <vt:lpstr>2. El estrés como estímulo ambiental </vt:lpstr>
      <vt:lpstr>3. El estrés como proceso transaccional </vt:lpstr>
      <vt:lpstr>Lo importante es que la persona crea que puede hacer algo en una situación determinada o interpretada como amenazante. </vt:lpstr>
      <vt:lpstr>Salutogénesis </vt:lpstr>
      <vt:lpstr>Repaso por “el error de Descartes”</vt:lpstr>
      <vt:lpstr>Neurosis </vt:lpstr>
      <vt:lpstr>Psicosis </vt:lpstr>
      <vt:lpstr>Perversión </vt:lpstr>
      <vt:lpstr>Links para trabajo grupal: “hasta el último hombre? </vt:lpstr>
      <vt:lpstr>Para pensar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DE ESTRÉS Y ESTILOS DE AFRONTAMIENTO. </dc:title>
  <dc:creator>User</dc:creator>
  <cp:lastModifiedBy>Bianca Eugenia Tesio</cp:lastModifiedBy>
  <cp:revision>3</cp:revision>
  <dcterms:created xsi:type="dcterms:W3CDTF">2022-10-22T23:11:39Z</dcterms:created>
  <dcterms:modified xsi:type="dcterms:W3CDTF">2022-11-07T22:19:47Z</dcterms:modified>
</cp:coreProperties>
</file>