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76" r:id="rId2"/>
    <p:sldId id="277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78" r:id="rId11"/>
    <p:sldId id="263" r:id="rId12"/>
    <p:sldId id="270" r:id="rId13"/>
    <p:sldId id="271" r:id="rId14"/>
    <p:sldId id="272" r:id="rId15"/>
    <p:sldId id="273" r:id="rId16"/>
    <p:sldId id="274" r:id="rId17"/>
    <p:sldId id="265" r:id="rId18"/>
    <p:sldId id="275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572D-D437-40C1-91DC-6C0CCBDD4E4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856C-B9C9-4CE4-B12B-144AC3050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5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572D-D437-40C1-91DC-6C0CCBDD4E4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856C-B9C9-4CE4-B12B-144AC3050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41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572D-D437-40C1-91DC-6C0CCBDD4E4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856C-B9C9-4CE4-B12B-144AC3050916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7982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572D-D437-40C1-91DC-6C0CCBDD4E4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856C-B9C9-4CE4-B12B-144AC3050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80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572D-D437-40C1-91DC-6C0CCBDD4E4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856C-B9C9-4CE4-B12B-144AC3050916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9994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572D-D437-40C1-91DC-6C0CCBDD4E4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856C-B9C9-4CE4-B12B-144AC3050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57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572D-D437-40C1-91DC-6C0CCBDD4E4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856C-B9C9-4CE4-B12B-144AC3050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56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572D-D437-40C1-91DC-6C0CCBDD4E4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856C-B9C9-4CE4-B12B-144AC3050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0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572D-D437-40C1-91DC-6C0CCBDD4E4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856C-B9C9-4CE4-B12B-144AC3050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7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572D-D437-40C1-91DC-6C0CCBDD4E4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856C-B9C9-4CE4-B12B-144AC3050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6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572D-D437-40C1-91DC-6C0CCBDD4E4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856C-B9C9-4CE4-B12B-144AC3050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31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572D-D437-40C1-91DC-6C0CCBDD4E4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856C-B9C9-4CE4-B12B-144AC3050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7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572D-D437-40C1-91DC-6C0CCBDD4E4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856C-B9C9-4CE4-B12B-144AC3050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3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572D-D437-40C1-91DC-6C0CCBDD4E4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856C-B9C9-4CE4-B12B-144AC3050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9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572D-D437-40C1-91DC-6C0CCBDD4E4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856C-B9C9-4CE4-B12B-144AC3050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6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D572D-D437-40C1-91DC-6C0CCBDD4E4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B856C-B9C9-4CE4-B12B-144AC3050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9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D572D-D437-40C1-91DC-6C0CCBDD4E47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D3B856C-B9C9-4CE4-B12B-144AC3050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05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DAE1783-FC29-259C-FB0C-D062DD82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698" y="2650435"/>
            <a:ext cx="8293859" cy="927652"/>
          </a:xfrm>
        </p:spPr>
        <p:txBody>
          <a:bodyPr>
            <a:noAutofit/>
          </a:bodyPr>
          <a:lstStyle/>
          <a:p>
            <a:pPr algn="ctr"/>
            <a:r>
              <a:rPr lang="es-AR" sz="4800" dirty="0"/>
              <a:t>HISTORIZACIÓN DEL CONCEPTO DE SALUD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034278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C15DC3-35B1-DCFA-B298-59714B957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272" y="569844"/>
            <a:ext cx="10427988" cy="5564284"/>
          </a:xfrm>
        </p:spPr>
        <p:txBody>
          <a:bodyPr>
            <a:normAutofit fontScale="25000" lnSpcReduction="20000"/>
          </a:bodyPr>
          <a:lstStyle/>
          <a:p>
            <a:pPr marL="585470" marR="579120" indent="0">
              <a:lnSpc>
                <a:spcPct val="107000"/>
              </a:lnSpc>
              <a:spcBef>
                <a:spcPts val="390"/>
              </a:spcBef>
              <a:spcAft>
                <a:spcPts val="0"/>
              </a:spcAft>
              <a:buNone/>
            </a:pPr>
            <a:r>
              <a:rPr lang="es-AR" sz="5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Tabla 1. Trayectoria y aportaciones que han ido conformando el concepto de salud</a:t>
            </a:r>
            <a:r>
              <a:rPr lang="es-AR" sz="37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AR" sz="37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1300"/>
              </a:lnSpc>
              <a:spcBef>
                <a:spcPts val="45"/>
              </a:spcBef>
              <a:buNone/>
            </a:pPr>
            <a:r>
              <a:rPr lang="es-AR" sz="3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es-AR" sz="5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Contexto Social                                  Concepto de Enfermedad                                Concepto de Salud</a:t>
            </a:r>
            <a:endParaRPr lang="es-AR" sz="5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ts val="1300"/>
              </a:lnSpc>
              <a:spcBef>
                <a:spcPts val="45"/>
              </a:spcBef>
              <a:buNone/>
            </a:pPr>
            <a:r>
              <a:rPr lang="es-AR" sz="4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17589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Existencias de enfermedades                  Consiste en una lesión producida                  Ausencia de enfermedades infectocontagiosas.                         por la acción de gérmenes  e invalideces.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Peligro de Epidemias.                                       Patógenos.</a:t>
            </a:r>
          </a:p>
          <a:p>
            <a:pPr marL="0" indent="0">
              <a:lnSpc>
                <a:spcPts val="700"/>
              </a:lnSpc>
              <a:spcBef>
                <a:spcPts val="45"/>
              </a:spcBef>
              <a:buNone/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        </a:t>
            </a:r>
          </a:p>
          <a:p>
            <a:pPr marL="0" indent="0">
              <a:buNone/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Desarrollo del Psicoanálisis.                      Existen enfermedades                                 Bienestar físico, mental</a:t>
            </a:r>
          </a:p>
          <a:p>
            <a:pPr marL="0" indent="0">
              <a:spcBef>
                <a:spcPts val="95"/>
              </a:spcBef>
              <a:spcAft>
                <a:spcPts val="0"/>
              </a:spcAft>
              <a:buNone/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Final de la 2ª gran guerra.                           psicosomáticas.                                                   y social</a:t>
            </a:r>
          </a:p>
          <a:p>
            <a:pPr marL="0" indent="0">
              <a:lnSpc>
                <a:spcPts val="700"/>
              </a:lnSpc>
              <a:spcBef>
                <a:spcPts val="45"/>
              </a:spcBef>
              <a:buNone/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27368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987800" algn="l"/>
              </a:tabLst>
            </a:pPr>
            <a:endParaRPr lang="es-AR" sz="5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27368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987800" algn="l"/>
              </a:tabLst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Desarrollo de la Ecología.                     El medio ambiente influye                                 Equilibrio con el entorno </a:t>
            </a:r>
          </a:p>
          <a:p>
            <a:pPr marL="0" marR="27368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987800" algn="l"/>
              </a:tabLst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Grandes concentraciones                            en el origen de las                                        y adaptación al mismo.</a:t>
            </a:r>
          </a:p>
          <a:p>
            <a:pPr marL="0" marR="273685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3987800" algn="l"/>
              </a:tabLst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humanas por la industrialización                 enfermedades.                                         Capacidad de funcionamiento.</a:t>
            </a:r>
          </a:p>
          <a:p>
            <a:pPr marL="0" indent="0">
              <a:lnSpc>
                <a:spcPts val="600"/>
              </a:lnSpc>
              <a:spcBef>
                <a:spcPts val="0"/>
              </a:spcBef>
              <a:buNone/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331470" indent="0">
              <a:lnSpc>
                <a:spcPct val="108000"/>
              </a:lnSpc>
              <a:spcAft>
                <a:spcPts val="0"/>
              </a:spcAft>
              <a:buNone/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33147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Predominio de las                                   importancia de la conducta                          Salud conductual, como</a:t>
            </a:r>
          </a:p>
          <a:p>
            <a:pPr marL="0" marR="33147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enfermedades crónicas.                       en la prevención de las                                         estilo de vida. </a:t>
            </a:r>
          </a:p>
          <a:p>
            <a:pPr marL="0" marR="331470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Desarrollo de las Ciencias                        enfermedades y mejora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de la Educación.                                         de la salud</a:t>
            </a:r>
          </a:p>
          <a:p>
            <a:pPr marL="0" indent="0">
              <a:lnSpc>
                <a:spcPts val="700"/>
              </a:lnSpc>
              <a:spcBef>
                <a:spcPts val="45"/>
              </a:spcBef>
              <a:buNone/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0" marR="282575" indent="0">
              <a:lnSpc>
                <a:spcPct val="108000"/>
              </a:lnSpc>
              <a:spcAft>
                <a:spcPts val="0"/>
              </a:spcAft>
              <a:buNone/>
            </a:pPr>
            <a:endParaRPr lang="es-AR" sz="5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282575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Incapacidad del Estado en                          Origen multicausal                                Salud holística, integral.</a:t>
            </a:r>
          </a:p>
          <a:p>
            <a:pPr marL="0" marR="282575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mantener los gastos                                     de la enfermedad.                                 Salud como desarrollo</a:t>
            </a:r>
          </a:p>
          <a:p>
            <a:pPr marL="0" marR="282575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sanitarios y velar por el                                                                                                         personal y social </a:t>
            </a:r>
          </a:p>
          <a:p>
            <a:pPr marL="0" marR="282575" indent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mantenimiento de la</a:t>
            </a:r>
          </a:p>
          <a:p>
            <a:pPr marL="0" indent="0">
              <a:lnSpc>
                <a:spcPts val="11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s-AR" sz="5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salud de los ciudadanos.</a:t>
            </a:r>
          </a:p>
          <a:p>
            <a:endParaRPr lang="es-AR" dirty="0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B5875C8-06F6-059E-6F53-E5DF65DEEBEE}"/>
              </a:ext>
            </a:extLst>
          </p:cNvPr>
          <p:cNvCxnSpPr>
            <a:cxnSpLocks/>
          </p:cNvCxnSpPr>
          <p:nvPr/>
        </p:nvCxnSpPr>
        <p:spPr>
          <a:xfrm>
            <a:off x="3074504" y="940904"/>
            <a:ext cx="0" cy="519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EECB034-CC9A-06F5-B1F5-CE64E9F7CB5E}"/>
              </a:ext>
            </a:extLst>
          </p:cNvPr>
          <p:cNvCxnSpPr>
            <a:cxnSpLocks/>
          </p:cNvCxnSpPr>
          <p:nvPr/>
        </p:nvCxnSpPr>
        <p:spPr>
          <a:xfrm>
            <a:off x="238538" y="3697358"/>
            <a:ext cx="97403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19CD424-0FBC-87BE-92D3-81F0E14AF82C}"/>
              </a:ext>
            </a:extLst>
          </p:cNvPr>
          <p:cNvCxnSpPr>
            <a:cxnSpLocks/>
          </p:cNvCxnSpPr>
          <p:nvPr/>
        </p:nvCxnSpPr>
        <p:spPr>
          <a:xfrm flipH="1">
            <a:off x="331305" y="1351721"/>
            <a:ext cx="96608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83F70968-6989-4A27-165F-46C7D1903C89}"/>
              </a:ext>
            </a:extLst>
          </p:cNvPr>
          <p:cNvCxnSpPr/>
          <p:nvPr/>
        </p:nvCxnSpPr>
        <p:spPr>
          <a:xfrm>
            <a:off x="6718852" y="1033669"/>
            <a:ext cx="0" cy="5115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794638CB-2960-EA7E-2910-D1EC2E3B4A12}"/>
              </a:ext>
            </a:extLst>
          </p:cNvPr>
          <p:cNvCxnSpPr>
            <a:cxnSpLocks/>
          </p:cNvCxnSpPr>
          <p:nvPr/>
        </p:nvCxnSpPr>
        <p:spPr>
          <a:xfrm flipH="1">
            <a:off x="318052" y="6135757"/>
            <a:ext cx="975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63E90B3-968A-2F99-00B4-92E84688D4CA}"/>
              </a:ext>
            </a:extLst>
          </p:cNvPr>
          <p:cNvCxnSpPr>
            <a:cxnSpLocks/>
          </p:cNvCxnSpPr>
          <p:nvPr/>
        </p:nvCxnSpPr>
        <p:spPr>
          <a:xfrm flipH="1">
            <a:off x="344557" y="4837043"/>
            <a:ext cx="97005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5A1866F7-3A04-E7F0-CE59-16AB456F58C6}"/>
              </a:ext>
            </a:extLst>
          </p:cNvPr>
          <p:cNvCxnSpPr>
            <a:cxnSpLocks/>
          </p:cNvCxnSpPr>
          <p:nvPr/>
        </p:nvCxnSpPr>
        <p:spPr>
          <a:xfrm flipH="1">
            <a:off x="424070" y="2796209"/>
            <a:ext cx="95945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14803897-9991-53F8-153A-15FEFB01F076}"/>
              </a:ext>
            </a:extLst>
          </p:cNvPr>
          <p:cNvCxnSpPr>
            <a:cxnSpLocks/>
          </p:cNvCxnSpPr>
          <p:nvPr/>
        </p:nvCxnSpPr>
        <p:spPr>
          <a:xfrm>
            <a:off x="371061" y="2160104"/>
            <a:ext cx="96078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97BF9160-CC0C-A0CF-F5EE-43516B26DA84}"/>
              </a:ext>
            </a:extLst>
          </p:cNvPr>
          <p:cNvCxnSpPr>
            <a:cxnSpLocks/>
          </p:cNvCxnSpPr>
          <p:nvPr/>
        </p:nvCxnSpPr>
        <p:spPr>
          <a:xfrm>
            <a:off x="324678" y="1013791"/>
            <a:ext cx="0" cy="519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159661A4-A158-6EF0-8913-E1EA3795CE1E}"/>
              </a:ext>
            </a:extLst>
          </p:cNvPr>
          <p:cNvCxnSpPr>
            <a:cxnSpLocks/>
          </p:cNvCxnSpPr>
          <p:nvPr/>
        </p:nvCxnSpPr>
        <p:spPr>
          <a:xfrm>
            <a:off x="10012017" y="907774"/>
            <a:ext cx="0" cy="51948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602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995" y="728302"/>
            <a:ext cx="10732788" cy="5087773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s-AR" sz="2600" u="sng" dirty="0"/>
              <a:t>CONCEPCIÓN FÍSICA: </a:t>
            </a:r>
            <a:r>
              <a:rPr lang="es-AR" sz="2600" b="1" dirty="0"/>
              <a:t>“Salud como ausencia de enfermedad”</a:t>
            </a:r>
          </a:p>
          <a:p>
            <a:pPr marL="0" indent="0">
              <a:buNone/>
            </a:pPr>
            <a:endParaRPr lang="es-AR" sz="2800" b="1" dirty="0"/>
          </a:p>
          <a:p>
            <a:pPr marL="0" indent="0">
              <a:buNone/>
            </a:pPr>
            <a:endParaRPr lang="es-AR" sz="2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s-AR" sz="2800" dirty="0"/>
              <a:t>Salud y enfermedad como términos “opuestos”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sz="2800" dirty="0"/>
              <a:t>Diagnosticable en función de síntomas y signos visibles e identificables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s-AR" sz="2800" dirty="0"/>
              <a:t>Concepción biologicista, positivista, médica - asistencial</a:t>
            </a:r>
          </a:p>
          <a:p>
            <a:pPr>
              <a:buFontTx/>
              <a:buChar char="-"/>
            </a:pPr>
            <a:endParaRPr lang="es-AR" sz="2000" b="1" dirty="0"/>
          </a:p>
          <a:p>
            <a:pPr>
              <a:buFont typeface="+mj-lt"/>
              <a:buAutoNum type="alphaUcPeriod"/>
            </a:pPr>
            <a:endParaRPr lang="es-AR" b="1" u="sng" dirty="0"/>
          </a:p>
        </p:txBody>
      </p:sp>
    </p:spTree>
    <p:extLst>
      <p:ext uri="{BB962C8B-B14F-4D97-AF65-F5344CB8AC3E}">
        <p14:creationId xmlns:p14="http://schemas.microsoft.com/office/powerpoint/2010/main" val="340986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5D8AB4-1CA0-48FB-B040-D3883FA5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2800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PERSPECTIVA PSICOLÓGICA</a:t>
            </a:r>
            <a:r>
              <a:rPr lang="es-AR" sz="2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OMS (1946) </a:t>
            </a:r>
            <a:r>
              <a:rPr lang="es-A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“Salud como completo estado de bienestar físico, mental y social, no solamente ausencia de enfermedad”</a:t>
            </a:r>
            <a:b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EAD104-F78C-440C-A120-DCB6EB846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400" dirty="0"/>
              <a:t>Aparición de la “enfermedad psicosomática” (Freud, s. XX)</a:t>
            </a:r>
          </a:p>
          <a:p>
            <a:r>
              <a:rPr lang="es-MX" sz="2400" dirty="0"/>
              <a:t>Salud en términos positivos</a:t>
            </a:r>
          </a:p>
          <a:p>
            <a:r>
              <a:rPr lang="es-MX" sz="2400" dirty="0"/>
              <a:t>Incluye área “mental” y “social”</a:t>
            </a:r>
          </a:p>
          <a:p>
            <a:r>
              <a:rPr lang="es-MX" sz="2400" dirty="0"/>
              <a:t>Critica: visión utópica, estática y subjetiva.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4121069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FAEE8-B6EA-4804-9AF1-BF4DE12B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83" y="371061"/>
            <a:ext cx="9501808" cy="1320800"/>
          </a:xfrm>
        </p:spPr>
        <p:txBody>
          <a:bodyPr>
            <a:normAutofit fontScale="90000"/>
          </a:bodyPr>
          <a:lstStyle/>
          <a:p>
            <a:pPr algn="just"/>
            <a:r>
              <a:rPr lang="es-AR" sz="3100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PERSPECTIVA ECOLÓGICA: </a:t>
            </a:r>
            <a:r>
              <a:rPr lang="es-AR" sz="31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Dubos</a:t>
            </a:r>
            <a:r>
              <a:rPr lang="es-AR" sz="31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(1967) </a:t>
            </a:r>
            <a:r>
              <a:rPr lang="es-AR" sz="31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“Salud como un </a:t>
            </a:r>
            <a:r>
              <a:rPr lang="es-AR" sz="3100" b="1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equilibrio</a:t>
            </a:r>
            <a:r>
              <a:rPr lang="es-AR" sz="31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entre el individuo y su entorno”/ “Estado de bienestar físico, mental y social con capacidad de funcionamiento y no únicamente la ausencia de enfermedad”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2A4BA8-972B-4815-A6ED-5855BA7A5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838" y="2862470"/>
            <a:ext cx="8596668" cy="3708979"/>
          </a:xfrm>
        </p:spPr>
        <p:txBody>
          <a:bodyPr>
            <a:normAutofit fontScale="92500"/>
          </a:bodyPr>
          <a:lstStyle/>
          <a:p>
            <a:r>
              <a:rPr lang="es-A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Salud como estado de </a:t>
            </a:r>
            <a:r>
              <a:rPr lang="es-AR" sz="2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adaptación</a:t>
            </a:r>
            <a:r>
              <a:rPr lang="es-AR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al medio, y la capacidad de funcionar en las mejores condiciones en dicho medio</a:t>
            </a:r>
          </a:p>
          <a:p>
            <a:r>
              <a:rPr lang="es-AR" sz="2800" dirty="0">
                <a:cs typeface="Times New Roman" panose="02020603050405020304" pitchFamily="18" charset="0"/>
              </a:rPr>
              <a:t>Se descubre la importancia del medio ambiente y las condiciones de vida en el desarrollo de la enfermedad</a:t>
            </a:r>
          </a:p>
          <a:p>
            <a:r>
              <a:rPr lang="es-AR" sz="2800" dirty="0">
                <a:cs typeface="Times New Roman" panose="02020603050405020304" pitchFamily="18" charset="0"/>
              </a:rPr>
              <a:t>Supone un avance en la conceptualización de salud como un </a:t>
            </a:r>
            <a:r>
              <a:rPr lang="es-AR" sz="2800" i="1" dirty="0">
                <a:cs typeface="Times New Roman" panose="02020603050405020304" pitchFamily="18" charset="0"/>
              </a:rPr>
              <a:t>estado relativo, dinámico, individual y colectivo, objetivo y subjetivo a la vez.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871780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FEB1B-4EC9-49A0-80B7-77E25CDE2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2800" b="1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PERSPECTIVA DE “ESTILO DE VIDA”: </a:t>
            </a:r>
            <a:r>
              <a:rPr lang="es-AR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“Salud como aquella manera de vivir que es autónoma, solidaria y profundamente gozosa”</a:t>
            </a:r>
            <a:b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9D7087-20A8-44C9-AF1C-398E5B5DC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72139"/>
            <a:ext cx="8596668" cy="3669223"/>
          </a:xfrm>
        </p:spPr>
        <p:txBody>
          <a:bodyPr>
            <a:normAutofit/>
          </a:bodyPr>
          <a:lstStyle/>
          <a:p>
            <a:r>
              <a:rPr lang="es-MX" sz="2800" dirty="0"/>
              <a:t>Visión conductual/comportamental: individuo como responsable de su propia salud.</a:t>
            </a:r>
          </a:p>
          <a:p>
            <a:r>
              <a:rPr lang="es-MX" sz="2800" dirty="0"/>
              <a:t>Énfasis en la prevención a partir de la incorporación de hábitos saludables (estrategias de autocuidado)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8961707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42C52-DCD7-4CCB-B16E-B0DB25638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5057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s-AR" sz="2700" b="1" u="sng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CONCEPCIÓN HOLISTICA-INTEGRAL:</a:t>
            </a:r>
            <a:r>
              <a:rPr lang="es-AR" sz="27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OMS (1985) “Salud como la capacidad de realizar el propio potencial personal y responder de forma positiva a los problemas del ambiente”.</a:t>
            </a:r>
            <a:b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98FA87-BF32-4CB9-ABE6-1EA08D30E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235292" cy="3880773"/>
          </a:xfrm>
        </p:spPr>
        <p:txBody>
          <a:bodyPr>
            <a:normAutofit/>
          </a:bodyPr>
          <a:lstStyle/>
          <a:p>
            <a:r>
              <a:rPr lang="es-AR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Critica al modelo anterior: énfasis en el individuo y exclusión del ambiente como agente causal. Exime a la sociedad y sus instituciones de la responsabilidad sobre la salud del pueblo.</a:t>
            </a:r>
          </a:p>
          <a:p>
            <a:r>
              <a:rPr lang="es-AR" sz="2400" dirty="0">
                <a:ea typeface="Calibri" panose="020F0502020204030204" pitchFamily="34" charset="0"/>
                <a:cs typeface="Times New Roman" panose="02020603050405020304" pitchFamily="18" charset="0"/>
              </a:rPr>
              <a:t>Necesidad de modificar el ENTORNO para favorecer la accesibilidad a la salud de todas las personas.</a:t>
            </a:r>
          </a:p>
          <a:p>
            <a:r>
              <a:rPr lang="es-AR" sz="2400" dirty="0">
                <a:ea typeface="Calibri" panose="020F0502020204030204" pitchFamily="34" charset="0"/>
                <a:cs typeface="Times New Roman" panose="02020603050405020304" pitchFamily="18" charset="0"/>
              </a:rPr>
              <a:t>Individuo y sociedad como términos indisociables </a:t>
            </a:r>
          </a:p>
          <a:p>
            <a:r>
              <a:rPr lang="es-AR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Salud como PROCESO y como RECURSO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050874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BE990-D294-478C-8B70-DCBA709D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Concepciones sumativas, que han aportado al actual paradigma en Salud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A1DAD3-B437-4C33-A4A1-42FD2F860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2800" dirty="0"/>
              <a:t>Salud </a:t>
            </a:r>
            <a:r>
              <a:rPr lang="es-MX" sz="2800" i="1" dirty="0"/>
              <a:t>como</a:t>
            </a:r>
            <a:r>
              <a:rPr lang="es-MX" sz="2800" dirty="0"/>
              <a:t> “proceso”: estado relativo, dinámico y variable</a:t>
            </a:r>
          </a:p>
          <a:p>
            <a:r>
              <a:rPr lang="es-MX" sz="2800" dirty="0"/>
              <a:t>Con determinantes sociales, genéticos, biológicos, ecológicos y psicológicos.</a:t>
            </a:r>
          </a:p>
          <a:p>
            <a:r>
              <a:rPr lang="es-MX" sz="2800" b="1" dirty="0"/>
              <a:t>Componente subjetivo </a:t>
            </a:r>
            <a:r>
              <a:rPr lang="es-MX" sz="2800" dirty="0"/>
              <a:t>(valoración personal y social) + </a:t>
            </a:r>
            <a:r>
              <a:rPr lang="es-MX" sz="2800" b="1" dirty="0"/>
              <a:t>Componente objetivo </a:t>
            </a:r>
            <a:r>
              <a:rPr lang="es-MX" sz="2800" dirty="0"/>
              <a:t>(visible, medible, cuantificable): salud como la suma de “bienestar” y capacidad de operar – trabajar, vincularse, estudiar, jugar, </a:t>
            </a:r>
            <a:r>
              <a:rPr lang="es-MX" sz="2800" dirty="0" err="1"/>
              <a:t>etc</a:t>
            </a:r>
            <a:r>
              <a:rPr lang="es-MX" sz="2800" dirty="0"/>
              <a:t>)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65121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822961"/>
            <a:ext cx="8596668" cy="52184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AR" sz="3600" dirty="0">
                <a:solidFill>
                  <a:schemeClr val="accent1"/>
                </a:solidFill>
              </a:rPr>
              <a:t>Definición de SALUD (Alicia </a:t>
            </a:r>
            <a:r>
              <a:rPr lang="es-AR" sz="3600" dirty="0" err="1">
                <a:solidFill>
                  <a:schemeClr val="accent1"/>
                </a:solidFill>
              </a:rPr>
              <a:t>Stolkiner</a:t>
            </a:r>
            <a:r>
              <a:rPr lang="es-AR" sz="3600" dirty="0">
                <a:solidFill>
                  <a:schemeClr val="accent1"/>
                </a:solidFill>
              </a:rPr>
              <a:t>, 1988)</a:t>
            </a:r>
          </a:p>
          <a:p>
            <a:pPr marL="0" indent="0">
              <a:buNone/>
            </a:pPr>
            <a:endParaRPr lang="es-AR" sz="2800" dirty="0"/>
          </a:p>
          <a:p>
            <a:pPr marL="0" indent="0">
              <a:buNone/>
            </a:pPr>
            <a:r>
              <a:rPr lang="es-AR" sz="2800" i="1" dirty="0"/>
              <a:t>“El máximo bienestar posible en cada momento histórico y circunstancia determinada, producto de la interacción permanente de transformación recíproca entre el sujeto (sujeto social) y su realidad”. (p. 51)</a:t>
            </a:r>
          </a:p>
          <a:p>
            <a:pPr marL="0" indent="0">
              <a:buNone/>
            </a:pPr>
            <a:endParaRPr lang="es-AR" sz="2800" i="1" dirty="0"/>
          </a:p>
          <a:p>
            <a:pPr marL="0" indent="0">
              <a:buNone/>
            </a:pPr>
            <a:r>
              <a:rPr lang="es-AR" sz="2800" dirty="0"/>
              <a:t>Sus indicadores se descubren en la practica concreta, con individuos concretos, en un contexto determinado.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0694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B043B5-AB5B-46E1-B778-AD7461B65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082" y="808383"/>
            <a:ext cx="8596668" cy="5128591"/>
          </a:xfrm>
        </p:spPr>
        <p:txBody>
          <a:bodyPr>
            <a:normAutofit lnSpcReduction="10000"/>
          </a:bodyPr>
          <a:lstStyle/>
          <a:p>
            <a:r>
              <a:rPr lang="es-MX" sz="3200" dirty="0"/>
              <a:t>Principales indicadores de salud: niveles de participación de la comunidad, vías de organización y aceptación de las diferencias. </a:t>
            </a:r>
          </a:p>
          <a:p>
            <a:r>
              <a:rPr lang="es-MX" sz="3200" dirty="0"/>
              <a:t>Descentramiento de la categoría diagnostica centrada en el individuo</a:t>
            </a:r>
          </a:p>
          <a:p>
            <a:r>
              <a:rPr lang="es-AR" sz="3200" dirty="0"/>
              <a:t>Los programas, acciones y técnicas terapéuticas se enmarcan dentro de determinadas Políticas Publicas, donde coexisten diferentes modelos de salud</a:t>
            </a:r>
            <a:endParaRPr lang="en-US" sz="3200" dirty="0"/>
          </a:p>
          <a:p>
            <a:endParaRPr lang="es-MX" sz="3200" dirty="0"/>
          </a:p>
          <a:p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3467546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/>
              <a:t>Concepción Liberal</a:t>
            </a:r>
            <a:endParaRPr lang="en-U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332412"/>
            <a:ext cx="8596668" cy="5042262"/>
          </a:xfrm>
        </p:spPr>
        <p:txBody>
          <a:bodyPr>
            <a:normAutofit/>
          </a:bodyPr>
          <a:lstStyle/>
          <a:p>
            <a:endParaRPr lang="es-AR" dirty="0"/>
          </a:p>
          <a:p>
            <a:r>
              <a:rPr lang="es-AR" sz="2000" dirty="0"/>
              <a:t>Salud como “responsabilidad individual”</a:t>
            </a:r>
          </a:p>
          <a:p>
            <a:r>
              <a:rPr lang="es-AR" sz="2000" dirty="0"/>
              <a:t>Concepción mercantilista de la salud: Bien Social</a:t>
            </a:r>
          </a:p>
          <a:p>
            <a:r>
              <a:rPr lang="es-AR" sz="2000" dirty="0"/>
              <a:t>Antagonismo salud-enfermedad</a:t>
            </a:r>
          </a:p>
          <a:p>
            <a:r>
              <a:rPr lang="es-AR" sz="2000" dirty="0"/>
              <a:t>Mirada predominantemente </a:t>
            </a:r>
            <a:r>
              <a:rPr lang="es-AR" sz="2000" dirty="0" err="1"/>
              <a:t>biologicista</a:t>
            </a:r>
            <a:r>
              <a:rPr lang="es-AR" sz="2000" dirty="0"/>
              <a:t> (no intervención sobre los determinantes sociales)</a:t>
            </a:r>
          </a:p>
          <a:p>
            <a:r>
              <a:rPr lang="es-AR" sz="2000" dirty="0"/>
              <a:t>Papel del Estado: destinado a los colectivos sociales vulnerables</a:t>
            </a:r>
          </a:p>
          <a:p>
            <a:r>
              <a:rPr lang="es-AR" sz="2000" dirty="0"/>
              <a:t>Sujeto: pasivo. Predomina el saber médico</a:t>
            </a:r>
          </a:p>
          <a:p>
            <a:r>
              <a:rPr lang="es-AR" sz="2000" dirty="0"/>
              <a:t>Atención asistencial, curativa, puntual, descontextualizada.</a:t>
            </a:r>
          </a:p>
          <a:p>
            <a:r>
              <a:rPr lang="es-AR" sz="2000" dirty="0"/>
              <a:t>Modelo de atención: Medico Hegemónico</a:t>
            </a:r>
          </a:p>
          <a:p>
            <a:r>
              <a:rPr lang="es-AR" sz="2000" dirty="0"/>
              <a:t>Tratamiento </a:t>
            </a:r>
            <a:r>
              <a:rPr lang="es-AR" sz="2000" dirty="0" err="1"/>
              <a:t>psico</a:t>
            </a:r>
            <a:r>
              <a:rPr lang="es-AR" sz="2000" dirty="0"/>
              <a:t> farmacológico</a:t>
            </a:r>
          </a:p>
          <a:p>
            <a:endParaRPr lang="es-A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6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FED8DDC7-3FE7-3DEE-DE8F-92284A35F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7" y="243027"/>
            <a:ext cx="11900453" cy="6406612"/>
          </a:xfrm>
        </p:spPr>
      </p:pic>
    </p:spTree>
    <p:extLst>
      <p:ext uri="{BB962C8B-B14F-4D97-AF65-F5344CB8AC3E}">
        <p14:creationId xmlns:p14="http://schemas.microsoft.com/office/powerpoint/2010/main" val="2369393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/>
              <a:t>Concepción tecnocrática-normativa</a:t>
            </a:r>
            <a:endParaRPr lang="en-U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658983"/>
            <a:ext cx="8871615" cy="4794068"/>
          </a:xfrm>
        </p:spPr>
        <p:txBody>
          <a:bodyPr>
            <a:normAutofit lnSpcReduction="10000"/>
          </a:bodyPr>
          <a:lstStyle/>
          <a:p>
            <a:r>
              <a:rPr lang="es-AR" sz="2400" dirty="0"/>
              <a:t>Modelo de Medicina Social: se evalúan las necesidades de una población y se efectúa una “planificación normativa”</a:t>
            </a:r>
          </a:p>
          <a:p>
            <a:r>
              <a:rPr lang="es-AR" sz="2400" dirty="0"/>
              <a:t>Predominio de la Prevención, desde un modelo positivista y conductual.</a:t>
            </a:r>
          </a:p>
          <a:p>
            <a:r>
              <a:rPr lang="es-AR" sz="2400" dirty="0"/>
              <a:t>Atención combinada entre </a:t>
            </a:r>
            <a:r>
              <a:rPr lang="es-AR" sz="2400" dirty="0" err="1"/>
              <a:t>psico</a:t>
            </a:r>
            <a:r>
              <a:rPr lang="es-AR" sz="2400" dirty="0"/>
              <a:t>-fármacos y técnicas terapéuticas diversas</a:t>
            </a:r>
          </a:p>
          <a:p>
            <a:r>
              <a:rPr lang="es-AR" sz="2400" dirty="0"/>
              <a:t>Concepción multicausal de la enfermedad: enfermedad como algo “que le sucede al sujeto”, atención individual.</a:t>
            </a:r>
          </a:p>
          <a:p>
            <a:r>
              <a:rPr lang="es-AR" sz="2400" dirty="0"/>
              <a:t>Aparición de equipos multidisciplinarios</a:t>
            </a:r>
          </a:p>
          <a:p>
            <a:r>
              <a:rPr lang="es-AR" sz="2400" dirty="0"/>
              <a:t>Aparición de Centros de Salud en la comunidad</a:t>
            </a:r>
          </a:p>
          <a:p>
            <a:r>
              <a:rPr lang="es-AR" sz="2400" dirty="0"/>
              <a:t>Sujeto: colaborador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0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u="sng" dirty="0"/>
              <a:t>Concepción participativa-integral</a:t>
            </a:r>
            <a:endParaRPr lang="en-US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3" y="1463041"/>
            <a:ext cx="9314805" cy="5068388"/>
          </a:xfrm>
        </p:spPr>
        <p:txBody>
          <a:bodyPr>
            <a:normAutofit/>
          </a:bodyPr>
          <a:lstStyle/>
          <a:p>
            <a:r>
              <a:rPr lang="es-AR" sz="2000" dirty="0"/>
              <a:t>Salud-enfermedad como un proceso determinado por las estructuras de producción-reproducción social predominantes.</a:t>
            </a:r>
          </a:p>
          <a:p>
            <a:r>
              <a:rPr lang="es-AR" sz="2000" dirty="0"/>
              <a:t>Alejada de los conceptos de salud normativos, apunta a la transformación de situaciones que producen malestar</a:t>
            </a:r>
          </a:p>
          <a:p>
            <a:r>
              <a:rPr lang="es-AR" sz="2000" dirty="0"/>
              <a:t>Apuesta a una ruptura en las relaciones de poder: recupera el saber de la comunidad</a:t>
            </a:r>
          </a:p>
          <a:p>
            <a:r>
              <a:rPr lang="es-AR" sz="2000" dirty="0"/>
              <a:t>Sujeto activo</a:t>
            </a:r>
          </a:p>
          <a:p>
            <a:r>
              <a:rPr lang="es-AR" sz="2000" dirty="0"/>
              <a:t>Atención-participación comunitaria</a:t>
            </a:r>
          </a:p>
          <a:p>
            <a:r>
              <a:rPr lang="es-AR" sz="2000" dirty="0"/>
              <a:t>Modelos de APS</a:t>
            </a:r>
          </a:p>
          <a:p>
            <a:r>
              <a:rPr lang="es-AR" sz="2000" dirty="0"/>
              <a:t>Atención en equipos interdisciplinarios e </a:t>
            </a:r>
            <a:r>
              <a:rPr lang="es-AR" sz="2000" dirty="0" err="1"/>
              <a:t>intersaberes</a:t>
            </a:r>
            <a:endParaRPr lang="es-AR" sz="2000" dirty="0"/>
          </a:p>
          <a:p>
            <a:r>
              <a:rPr lang="es-AR" sz="2000" dirty="0"/>
              <a:t>Atención en salud interinstitucional, integral e intersectorial.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0791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7" y="1803642"/>
            <a:ext cx="7766936" cy="848117"/>
          </a:xfrm>
        </p:spPr>
        <p:txBody>
          <a:bodyPr/>
          <a:lstStyle/>
          <a:p>
            <a:pPr algn="ctr"/>
            <a:r>
              <a:rPr lang="es-AR" dirty="0"/>
              <a:t>“SALUD MENTAL”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2886891"/>
            <a:ext cx="7766936" cy="3735978"/>
          </a:xfrm>
        </p:spPr>
        <p:txBody>
          <a:bodyPr>
            <a:normAutofit/>
          </a:bodyPr>
          <a:lstStyle/>
          <a:p>
            <a:pPr algn="ctr"/>
            <a:r>
              <a:rPr lang="es-A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Campo de prácticas</a:t>
            </a:r>
          </a:p>
          <a:p>
            <a:pPr algn="ctr"/>
            <a:endParaRPr lang="es-AR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A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Convergen y antagonizan cuerpos conceptuales diversos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abajo 3"/>
          <p:cNvSpPr/>
          <p:nvPr/>
        </p:nvSpPr>
        <p:spPr>
          <a:xfrm>
            <a:off x="5094514" y="3735977"/>
            <a:ext cx="418012" cy="548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8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400" dirty="0"/>
              <a:t>SALUD MENTAL</a:t>
            </a:r>
            <a:endParaRPr lang="en-U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800" dirty="0"/>
              <a:t>Objeto complejo, dinámico y cambiante. Responde a las necesidades de una época.</a:t>
            </a:r>
          </a:p>
          <a:p>
            <a:r>
              <a:rPr lang="es-AR" sz="2800" dirty="0"/>
              <a:t>Debe ser contextualizada (en un marco geográfico y temporal)</a:t>
            </a:r>
          </a:p>
          <a:p>
            <a:r>
              <a:rPr lang="es-AR" sz="2800" dirty="0"/>
              <a:t>Responde a una lógica múltiple y plural (campo de prácticas)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635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Diferentes características y acepciones en función de: 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sz="4000" dirty="0"/>
              <a:t>CONTEXTO DE USO</a:t>
            </a:r>
          </a:p>
          <a:p>
            <a:pPr marL="0" indent="0">
              <a:buNone/>
            </a:pPr>
            <a:endParaRPr lang="es-AR" sz="4000" dirty="0"/>
          </a:p>
          <a:p>
            <a:r>
              <a:rPr lang="es-AR" sz="4000" dirty="0"/>
              <a:t>PRESUPUESTOS BÁSICOS DE LOS QUE PARTE</a:t>
            </a:r>
          </a:p>
          <a:p>
            <a:endParaRPr lang="es-AR" sz="4000" dirty="0"/>
          </a:p>
          <a:p>
            <a:r>
              <a:rPr lang="es-AR" sz="4000" dirty="0"/>
              <a:t>IDEALES SOBRE LA SALUD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4444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8754"/>
          </a:xfrm>
        </p:spPr>
        <p:txBody>
          <a:bodyPr>
            <a:normAutofit/>
          </a:bodyPr>
          <a:lstStyle/>
          <a:p>
            <a:pPr algn="ctr"/>
            <a:r>
              <a:rPr lang="es-AR" sz="5400" dirty="0"/>
              <a:t>CONTEXTOS DE USO</a:t>
            </a:r>
            <a:endParaRPr lang="en-US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400" b="1" u="sng" dirty="0"/>
              <a:t>MEDICO-ASISTENCIAL</a:t>
            </a:r>
          </a:p>
          <a:p>
            <a:r>
              <a:rPr lang="es-AR" sz="2400" b="1" u="sng" dirty="0"/>
              <a:t>VISION DEL PACIENTE</a:t>
            </a:r>
          </a:p>
          <a:p>
            <a:r>
              <a:rPr lang="es-AR" sz="2400" b="1" u="sng" dirty="0"/>
              <a:t>SOCIOLÓGICO</a:t>
            </a:r>
          </a:p>
          <a:p>
            <a:r>
              <a:rPr lang="es-AR" sz="2400" b="1" u="sng" dirty="0"/>
              <a:t>ECONOMICO-POLITICO</a:t>
            </a:r>
          </a:p>
          <a:p>
            <a:r>
              <a:rPr lang="es-AR" sz="2400" b="1" u="sng" dirty="0"/>
              <a:t>FILOSÓFICO-ANTROPOLÓGICO</a:t>
            </a:r>
          </a:p>
          <a:p>
            <a:r>
              <a:rPr lang="es-AR" sz="2400" b="1" u="sng" dirty="0"/>
              <a:t>IDEAL-UTÓPICO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94334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5400" dirty="0"/>
              <a:t>PRESUPUESTOS BASICOS</a:t>
            </a:r>
            <a:endParaRPr lang="en-US" sz="5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5400" b="1" u="sng" dirty="0"/>
              <a:t>NEUTRALISTAS</a:t>
            </a:r>
          </a:p>
          <a:p>
            <a:pPr marL="0" indent="0">
              <a:buNone/>
            </a:pPr>
            <a:endParaRPr lang="es-AR" sz="5400" b="1" u="sng" dirty="0"/>
          </a:p>
          <a:p>
            <a:r>
              <a:rPr lang="es-AR" sz="5400" b="1" u="sng" dirty="0"/>
              <a:t>NORMATIVAS</a:t>
            </a:r>
            <a:endParaRPr lang="en-US" sz="5400" b="1" u="sng" dirty="0"/>
          </a:p>
        </p:txBody>
      </p:sp>
    </p:spTree>
    <p:extLst>
      <p:ext uri="{BB962C8B-B14F-4D97-AF65-F5344CB8AC3E}">
        <p14:creationId xmlns:p14="http://schemas.microsoft.com/office/powerpoint/2010/main" val="312389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AR" sz="4400" dirty="0"/>
              <a:t>IDEALES DE SALUD</a:t>
            </a:r>
            <a:endParaRPr lang="en-U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AR" sz="3600" b="1" u="sng" dirty="0"/>
              <a:t>BIOLÓGICO</a:t>
            </a:r>
          </a:p>
          <a:p>
            <a:pPr>
              <a:lnSpc>
                <a:spcPct val="150000"/>
              </a:lnSpc>
            </a:pPr>
            <a:r>
              <a:rPr lang="es-AR" sz="3600" b="1" u="sng" dirty="0"/>
              <a:t>PSICOLÓGICO</a:t>
            </a:r>
          </a:p>
          <a:p>
            <a:pPr>
              <a:lnSpc>
                <a:spcPct val="150000"/>
              </a:lnSpc>
            </a:pPr>
            <a:r>
              <a:rPr lang="es-AR" sz="3600" b="1" u="sng" dirty="0"/>
              <a:t>SOCIAL</a:t>
            </a:r>
          </a:p>
          <a:p>
            <a:pPr>
              <a:lnSpc>
                <a:spcPct val="150000"/>
              </a:lnSpc>
            </a:pPr>
            <a:r>
              <a:rPr lang="es-AR" sz="3600" b="1" u="sng" dirty="0"/>
              <a:t>UTÓPICO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86269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5657" y="2638698"/>
            <a:ext cx="8921932" cy="2194560"/>
          </a:xfrm>
        </p:spPr>
        <p:txBody>
          <a:bodyPr>
            <a:noAutofit/>
          </a:bodyPr>
          <a:lstStyle/>
          <a:p>
            <a:pPr algn="ctr"/>
            <a:r>
              <a:rPr lang="es-AR" sz="6000" dirty="0"/>
              <a:t>HISTORIZACIÓN DEL CONCEPTO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567733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3564</TotalTime>
  <Words>1047</Words>
  <Application>Microsoft Office PowerPoint</Application>
  <PresentationFormat>Panorámica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Trebuchet MS</vt:lpstr>
      <vt:lpstr>Wingdings</vt:lpstr>
      <vt:lpstr>Wingdings 3</vt:lpstr>
      <vt:lpstr>Faceta</vt:lpstr>
      <vt:lpstr>HISTORIZACIÓN DEL CONCEPTO DE SALUD</vt:lpstr>
      <vt:lpstr>Presentación de PowerPoint</vt:lpstr>
      <vt:lpstr>“SALUD MENTAL”</vt:lpstr>
      <vt:lpstr>SALUD MENTAL</vt:lpstr>
      <vt:lpstr>Diferentes características y acepciones en función de:  </vt:lpstr>
      <vt:lpstr>CONTEXTOS DE USO</vt:lpstr>
      <vt:lpstr>PRESUPUESTOS BASICOS</vt:lpstr>
      <vt:lpstr>IDEALES DE SALUD</vt:lpstr>
      <vt:lpstr>HISTORIZACIÓN DEL CONCEPTO</vt:lpstr>
      <vt:lpstr>Presentación de PowerPoint</vt:lpstr>
      <vt:lpstr>Presentación de PowerPoint</vt:lpstr>
      <vt:lpstr>PERSPECTIVA PSICOLÓGICA: OMS (1946) “Salud como completo estado de bienestar físico, mental y social, no solamente ausencia de enfermedad” </vt:lpstr>
      <vt:lpstr>PERSPECTIVA ECOLÓGICA: Dubos (1967) “Salud como un equilibrio entre el individuo y su entorno”/ “Estado de bienestar físico, mental y social con capacidad de funcionamiento y no únicamente la ausencia de enfermedad”</vt:lpstr>
      <vt:lpstr>PERSPECTIVA DE “ESTILO DE VIDA”: “Salud como aquella manera de vivir que es autónoma, solidaria y profundamente gozosa” </vt:lpstr>
      <vt:lpstr>CONCEPCIÓN HOLISTICA-INTEGRAL:OMS (1985) “Salud como la capacidad de realizar el propio potencial personal y responder de forma positiva a los problemas del ambiente”. </vt:lpstr>
      <vt:lpstr>Concepciones sumativas, que han aportado al actual paradigma en Salud</vt:lpstr>
      <vt:lpstr>Presentación de PowerPoint</vt:lpstr>
      <vt:lpstr>Presentación de PowerPoint</vt:lpstr>
      <vt:lpstr>Concepción Liberal</vt:lpstr>
      <vt:lpstr>Concepción tecnocrática-normativa</vt:lpstr>
      <vt:lpstr>Concepción participativa-integral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“SALUD MENTAL”</dc:title>
  <dc:creator>Fiorella Giorgi</dc:creator>
  <cp:lastModifiedBy>Fiorella Giorgi</cp:lastModifiedBy>
  <cp:revision>31</cp:revision>
  <dcterms:created xsi:type="dcterms:W3CDTF">2019-09-02T12:04:35Z</dcterms:created>
  <dcterms:modified xsi:type="dcterms:W3CDTF">2022-10-03T12:35:40Z</dcterms:modified>
</cp:coreProperties>
</file>