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86" r:id="rId9"/>
    <p:sldId id="287" r:id="rId10"/>
    <p:sldId id="263" r:id="rId11"/>
    <p:sldId id="264" r:id="rId12"/>
    <p:sldId id="265" r:id="rId13"/>
    <p:sldId id="288" r:id="rId14"/>
    <p:sldId id="266" r:id="rId15"/>
    <p:sldId id="267" r:id="rId16"/>
    <p:sldId id="268" r:id="rId17"/>
    <p:sldId id="289" r:id="rId18"/>
    <p:sldId id="269" r:id="rId19"/>
    <p:sldId id="270" r:id="rId20"/>
    <p:sldId id="271" r:id="rId21"/>
    <p:sldId id="290" r:id="rId22"/>
    <p:sldId id="272" r:id="rId23"/>
    <p:sldId id="273" r:id="rId24"/>
    <p:sldId id="274" r:id="rId25"/>
    <p:sldId id="291" r:id="rId26"/>
    <p:sldId id="276" r:id="rId27"/>
    <p:sldId id="292" r:id="rId28"/>
    <p:sldId id="277" r:id="rId29"/>
    <p:sldId id="278" r:id="rId30"/>
    <p:sldId id="279" r:id="rId31"/>
    <p:sldId id="280" r:id="rId32"/>
    <p:sldId id="281" r:id="rId33"/>
    <p:sldId id="282" r:id="rId34"/>
    <p:sldId id="283" r:id="rId35"/>
    <p:sldId id="284" r:id="rId36"/>
    <p:sldId id="285"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T Sans Narrow" panose="020B050602020302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431220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f5a554db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f5a554db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90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186762e0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186762e0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74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186762e0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186762e0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42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186762e0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186762e0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12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186762e0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186762e0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75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177e55a1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177e55a1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2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186762e0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186762e0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88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192a0ea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192a0ea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88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192a0eaa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192a0ea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09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192a0eaa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192a0eaa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540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192a0ea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192a0ea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3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177e55a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177e55a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192a0eaa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192a0eaa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45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192a0eaa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192a0eaa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60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192a0eaa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192a0eaa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24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192a0eaa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192a0eaa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84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192a0eaa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192a0eaa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38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192a0ea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192a0ea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25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192a0eaa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192a0eaa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33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192a0eaa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192a0eaa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6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192a0eaa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192a0eaa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305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177e55a15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177e55a1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39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177e55a1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177e55a1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10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177e55a15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177e55a1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77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17d9199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17d9199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53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186762e0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186762e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03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186762e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186762e0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68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186762e0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186762e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81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186762e0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186762e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99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5"/>
        <p:cNvGrpSpPr/>
        <p:nvPr/>
      </p:nvGrpSpPr>
      <p:grpSpPr>
        <a:xfrm>
          <a:off x="0" y="0"/>
          <a:ext cx="0" cy="0"/>
          <a:chOff x="0" y="0"/>
          <a:chExt cx="0" cy="0"/>
        </a:xfrm>
      </p:grpSpPr>
      <p:pic>
        <p:nvPicPr>
          <p:cNvPr id="66" name="Google Shape;66;p13"/>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67" name="Google Shape;67;p13"/>
          <p:cNvSpPr/>
          <p:nvPr/>
        </p:nvSpPr>
        <p:spPr>
          <a:xfrm>
            <a:off x="0" y="0"/>
            <a:ext cx="9144000" cy="25725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156123">
            <a:off x="2153842" y="1143655"/>
            <a:ext cx="4546388" cy="32112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2306212" y="991287"/>
            <a:ext cx="4546500" cy="3211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rot="-236797">
            <a:off x="2298923" y="966127"/>
            <a:ext cx="4546181" cy="32113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txBox="1"/>
          <p:nvPr/>
        </p:nvSpPr>
        <p:spPr>
          <a:xfrm rot="-225256">
            <a:off x="2543036" y="937607"/>
            <a:ext cx="3880728" cy="2705835"/>
          </a:xfrm>
          <a:prstGeom prst="rect">
            <a:avLst/>
          </a:prstGeom>
          <a:noFill/>
          <a:ln>
            <a:noFill/>
          </a:ln>
        </p:spPr>
        <p:txBody>
          <a:bodyPr spcFirstLastPara="1" wrap="square" lIns="91425" tIns="91425" rIns="134600" bIns="91425" anchor="t" anchorCtr="0">
            <a:noAutofit/>
          </a:bodyPr>
          <a:lstStyle/>
          <a:p>
            <a:pPr marL="0" lvl="0" indent="0" algn="ctr" rtl="0">
              <a:spcBef>
                <a:spcPts val="0"/>
              </a:spcBef>
              <a:spcAft>
                <a:spcPts val="0"/>
              </a:spcAft>
              <a:buClr>
                <a:srgbClr val="0F243E"/>
              </a:buClr>
              <a:buSzPts val="3959"/>
              <a:buFont typeface="Calibri"/>
              <a:buNone/>
            </a:pPr>
            <a:r>
              <a:rPr lang="es" sz="4800" b="1">
                <a:solidFill>
                  <a:srgbClr val="0F243E"/>
                </a:solidFill>
                <a:latin typeface="Cambria"/>
                <a:ea typeface="Cambria"/>
                <a:cs typeface="Cambria"/>
                <a:sym typeface="Cambria"/>
              </a:rPr>
              <a:t>El desarrollo teórico en el estudio </a:t>
            </a:r>
            <a:br>
              <a:rPr lang="es" sz="4800" b="1">
                <a:solidFill>
                  <a:srgbClr val="0F243E"/>
                </a:solidFill>
                <a:latin typeface="Cambria"/>
                <a:ea typeface="Cambria"/>
                <a:cs typeface="Cambria"/>
                <a:sym typeface="Cambria"/>
              </a:rPr>
            </a:br>
            <a:r>
              <a:rPr lang="es" sz="4800" b="1">
                <a:solidFill>
                  <a:srgbClr val="0F243E"/>
                </a:solidFill>
                <a:latin typeface="Cambria"/>
                <a:ea typeface="Cambria"/>
                <a:cs typeface="Cambria"/>
                <a:sym typeface="Cambria"/>
              </a:rPr>
              <a:t>de la familia</a:t>
            </a:r>
            <a:endParaRPr sz="4800" b="1">
              <a:solidFill>
                <a:srgbClr val="434343"/>
              </a:solidFill>
              <a:latin typeface="Cambria"/>
              <a:ea typeface="Cambria"/>
              <a:cs typeface="Cambria"/>
              <a:sym typeface="Cambria"/>
            </a:endParaRPr>
          </a:p>
        </p:txBody>
      </p:sp>
      <p:sp>
        <p:nvSpPr>
          <p:cNvPr id="72" name="Google Shape;72;p13"/>
          <p:cNvSpPr txBox="1"/>
          <p:nvPr/>
        </p:nvSpPr>
        <p:spPr>
          <a:xfrm>
            <a:off x="3966075" y="4660125"/>
            <a:ext cx="4967100" cy="371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1800">
                <a:latin typeface="Cambria"/>
                <a:ea typeface="Cambria"/>
                <a:cs typeface="Cambria"/>
                <a:sym typeface="Cambria"/>
              </a:rPr>
              <a:t>Psicología Social - UNIDAD 4 | Ciclo lectivo 2021</a:t>
            </a:r>
            <a:endParaRPr sz="180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540000" marR="0" lvl="0" indent="-422400" algn="l" rtl="0">
              <a:lnSpc>
                <a:spcPct val="115000"/>
              </a:lnSpc>
              <a:spcBef>
                <a:spcPts val="0"/>
              </a:spcBef>
              <a:spcAft>
                <a:spcPts val="0"/>
              </a:spcAft>
              <a:buClr>
                <a:srgbClr val="000000"/>
              </a:buClr>
              <a:buSzPts val="2400"/>
              <a:buFont typeface="Cambria"/>
              <a:buChar char="➔"/>
            </a:pPr>
            <a:r>
              <a:rPr lang="es" sz="2400">
                <a:solidFill>
                  <a:srgbClr val="000000"/>
                </a:solidFill>
                <a:highlight>
                  <a:srgbClr val="F9CB9C"/>
                </a:highlight>
                <a:latin typeface="Cambria"/>
                <a:ea typeface="Cambria"/>
                <a:cs typeface="Cambria"/>
                <a:sym typeface="Cambria"/>
              </a:rPr>
              <a:t>Teoría del conflicto:</a:t>
            </a:r>
            <a:endParaRPr sz="2400"/>
          </a:p>
        </p:txBody>
      </p:sp>
      <p:sp>
        <p:nvSpPr>
          <p:cNvPr id="113" name="Google Shape;113;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marR="0" lvl="0" indent="179999" algn="l" rtl="0">
              <a:spcBef>
                <a:spcPts val="0"/>
              </a:spcBef>
              <a:spcAft>
                <a:spcPts val="1000"/>
              </a:spcAft>
              <a:buNone/>
            </a:pPr>
            <a:r>
              <a:rPr lang="es" sz="2400" b="1" dirty="0">
                <a:solidFill>
                  <a:srgbClr val="000000"/>
                </a:solidFill>
                <a:latin typeface="Cambria"/>
                <a:ea typeface="Cambria"/>
                <a:cs typeface="Cambria"/>
                <a:sym typeface="Cambria"/>
              </a:rPr>
              <a:t>Influencias y antecedentes</a:t>
            </a:r>
            <a:r>
              <a:rPr lang="es" sz="2400" dirty="0">
                <a:solidFill>
                  <a:srgbClr val="000000"/>
                </a:solidFill>
                <a:latin typeface="Cambria"/>
                <a:ea typeface="Cambria"/>
                <a:cs typeface="Cambria"/>
                <a:sym typeface="Cambria"/>
              </a:rPr>
              <a:t> en las ideas de </a:t>
            </a:r>
            <a:r>
              <a:rPr lang="es" sz="2400" b="1" dirty="0">
                <a:solidFill>
                  <a:srgbClr val="000000"/>
                </a:solidFill>
                <a:latin typeface="Cambria"/>
                <a:ea typeface="Cambria"/>
                <a:cs typeface="Cambria"/>
                <a:sym typeface="Cambria"/>
              </a:rPr>
              <a:t>Hobbes </a:t>
            </a:r>
            <a:r>
              <a:rPr lang="es" sz="2400" dirty="0">
                <a:solidFill>
                  <a:srgbClr val="000000"/>
                </a:solidFill>
                <a:latin typeface="Cambria"/>
                <a:ea typeface="Cambria"/>
                <a:cs typeface="Cambria"/>
                <a:sym typeface="Cambria"/>
              </a:rPr>
              <a:t>-las personas actúan en su propio interés, donde los intereses individuales colisionan con los intereses personales de otros, y el estado básico de la naturaleza es la guerra de todos contra todos, por ende el orden social debe negociarse y regularse mediante el Estado y el contrato social-; y </a:t>
            </a:r>
            <a:r>
              <a:rPr lang="es" sz="2400" b="1" dirty="0">
                <a:solidFill>
                  <a:srgbClr val="000000"/>
                </a:solidFill>
                <a:latin typeface="Cambria"/>
                <a:ea typeface="Cambria"/>
                <a:cs typeface="Cambria"/>
                <a:sym typeface="Cambria"/>
              </a:rPr>
              <a:t>Darwin </a:t>
            </a:r>
            <a:r>
              <a:rPr lang="es" sz="2400" dirty="0">
                <a:solidFill>
                  <a:srgbClr val="000000"/>
                </a:solidFill>
                <a:latin typeface="Cambria"/>
                <a:ea typeface="Cambria"/>
                <a:cs typeface="Cambria"/>
                <a:sym typeface="Cambria"/>
              </a:rPr>
              <a:t>-lucha por la existencia y la supervivencia del más apto-.</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311700" y="470975"/>
            <a:ext cx="8520600" cy="4098000"/>
          </a:xfrm>
          <a:prstGeom prst="rect">
            <a:avLst/>
          </a:prstGeom>
        </p:spPr>
        <p:txBody>
          <a:bodyPr spcFirstLastPara="1" wrap="square" lIns="91425" tIns="91425" rIns="91425" bIns="91425" anchor="t" anchorCtr="0">
            <a:noAutofit/>
          </a:bodyPr>
          <a:lstStyle/>
          <a:p>
            <a:pPr marL="0" marR="0" lvl="0" indent="179999" algn="l" rtl="0">
              <a:spcBef>
                <a:spcPts val="0"/>
              </a:spcBef>
              <a:spcAft>
                <a:spcPts val="0"/>
              </a:spcAft>
              <a:buNone/>
            </a:pPr>
            <a:r>
              <a:rPr lang="es" sz="2400" b="1">
                <a:solidFill>
                  <a:srgbClr val="000000"/>
                </a:solidFill>
                <a:latin typeface="Cambria"/>
                <a:ea typeface="Cambria"/>
                <a:cs typeface="Cambria"/>
                <a:sym typeface="Cambria"/>
              </a:rPr>
              <a:t>Se introduce así la idea de que el conflicto y la lucha eran fenómenos naturales y centrales en la vida social humana. </a:t>
            </a:r>
            <a:r>
              <a:rPr lang="es" sz="2400">
                <a:solidFill>
                  <a:srgbClr val="000000"/>
                </a:solidFill>
                <a:latin typeface="Cambria"/>
                <a:ea typeface="Cambria"/>
                <a:cs typeface="Cambria"/>
                <a:sym typeface="Cambria"/>
              </a:rPr>
              <a:t>Se comienza a analizar el conflicto en el contexto de la interacción familiar en oposición a una imagen idealizada de la familia que enfatiza cualidades como el consenso, la armonía y la estabilidad.</a:t>
            </a:r>
            <a:endParaRPr sz="2400">
              <a:solidFill>
                <a:srgbClr val="000000"/>
              </a:solidFill>
              <a:latin typeface="Cambria"/>
              <a:ea typeface="Cambria"/>
              <a:cs typeface="Cambria"/>
              <a:sym typeface="Cambria"/>
            </a:endParaRPr>
          </a:p>
          <a:p>
            <a:pPr marL="0" marR="0" lvl="0" indent="179999" algn="l" rtl="0">
              <a:spcBef>
                <a:spcPts val="1000"/>
              </a:spcBef>
              <a:spcAft>
                <a:spcPts val="1000"/>
              </a:spcAft>
              <a:buNone/>
            </a:pPr>
            <a:r>
              <a:rPr lang="es" sz="2400">
                <a:solidFill>
                  <a:srgbClr val="000000"/>
                </a:solidFill>
                <a:latin typeface="Cambria"/>
                <a:ea typeface="Cambria"/>
                <a:cs typeface="Cambria"/>
                <a:sym typeface="Cambria"/>
              </a:rPr>
              <a:t>La teoría del conflicto viene a desmitificar la imagen de la familia como una unidad social bien integrada, armoniosa y mutuamente enriquecedora. </a:t>
            </a:r>
            <a:endParaRPr sz="2400">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11700" y="318977"/>
            <a:ext cx="8520600" cy="4598100"/>
          </a:xfrm>
          <a:prstGeom prst="rect">
            <a:avLst/>
          </a:prstGeom>
        </p:spPr>
        <p:txBody>
          <a:bodyPr spcFirstLastPara="1" wrap="square" lIns="91425" tIns="91425" rIns="91425" bIns="91425" anchor="t" anchorCtr="0">
            <a:noAutofit/>
          </a:bodyPr>
          <a:lstStyle/>
          <a:p>
            <a:pPr marL="0" marR="0" lvl="0" indent="180975" algn="l" rtl="0">
              <a:spcBef>
                <a:spcPts val="0"/>
              </a:spcBef>
              <a:spcAft>
                <a:spcPts val="0"/>
              </a:spcAft>
              <a:buNone/>
            </a:pPr>
            <a:r>
              <a:rPr lang="es" sz="2000" dirty="0">
                <a:solidFill>
                  <a:srgbClr val="000000"/>
                </a:solidFill>
                <a:latin typeface="Cambria"/>
                <a:ea typeface="Cambria"/>
                <a:cs typeface="Cambria"/>
                <a:sym typeface="Cambria"/>
              </a:rPr>
              <a:t>De acuerdo con esta teoría, los miembros de las familias buscan su propio interés y no hay razón para asumir que de forma “</a:t>
            </a:r>
            <a:r>
              <a:rPr lang="es" sz="2000" i="1" dirty="0">
                <a:solidFill>
                  <a:srgbClr val="000000"/>
                </a:solidFill>
                <a:latin typeface="Cambria"/>
                <a:ea typeface="Cambria"/>
                <a:cs typeface="Cambria"/>
                <a:sym typeface="Cambria"/>
              </a:rPr>
              <a:t>natural</a:t>
            </a:r>
            <a:r>
              <a:rPr lang="es" sz="2000" dirty="0">
                <a:solidFill>
                  <a:srgbClr val="000000"/>
                </a:solidFill>
                <a:latin typeface="Cambria"/>
                <a:ea typeface="Cambria"/>
                <a:cs typeface="Cambria"/>
                <a:sym typeface="Cambria"/>
              </a:rPr>
              <a:t>” compartan y trabajen hacia el logro de metas comunes. </a:t>
            </a:r>
            <a:endParaRPr sz="2000" dirty="0">
              <a:solidFill>
                <a:srgbClr val="000000"/>
              </a:solidFill>
              <a:latin typeface="Cambria"/>
              <a:ea typeface="Cambria"/>
              <a:cs typeface="Cambria"/>
              <a:sym typeface="Cambria"/>
            </a:endParaRPr>
          </a:p>
          <a:p>
            <a:pPr marL="0" marR="0" lvl="0" indent="180975" algn="l" rtl="0">
              <a:spcBef>
                <a:spcPts val="1000"/>
              </a:spcBef>
              <a:spcAft>
                <a:spcPts val="0"/>
              </a:spcAft>
              <a:buNone/>
            </a:pPr>
            <a:r>
              <a:rPr lang="es" sz="2000" dirty="0">
                <a:solidFill>
                  <a:srgbClr val="000000"/>
                </a:solidFill>
                <a:latin typeface="Cambria"/>
                <a:ea typeface="Cambria"/>
                <a:cs typeface="Cambria"/>
                <a:sym typeface="Cambria"/>
              </a:rPr>
              <a:t>Existen en las familias </a:t>
            </a:r>
            <a:r>
              <a:rPr lang="es" sz="2000" b="1" dirty="0">
                <a:solidFill>
                  <a:srgbClr val="000000"/>
                </a:solidFill>
                <a:latin typeface="Cambria"/>
                <a:ea typeface="Cambria"/>
                <a:cs typeface="Cambria"/>
                <a:sym typeface="Cambria"/>
              </a:rPr>
              <a:t>diferencias de poder</a:t>
            </a:r>
            <a:r>
              <a:rPr lang="es" sz="2000" dirty="0">
                <a:solidFill>
                  <a:srgbClr val="000000"/>
                </a:solidFill>
                <a:latin typeface="Cambria"/>
                <a:ea typeface="Cambria"/>
                <a:cs typeface="Cambria"/>
                <a:sym typeface="Cambria"/>
              </a:rPr>
              <a:t>, basadas, por ejemplo, en el género o la edad, que facilitan a algunos miembros de la familia lograr sus propios intereses. Esta distribución desigual del poder puede ser una fuente de conflictos. </a:t>
            </a:r>
            <a:endParaRPr sz="2000" dirty="0">
              <a:solidFill>
                <a:srgbClr val="000000"/>
              </a:solidFill>
              <a:latin typeface="Cambria"/>
              <a:ea typeface="Cambria"/>
              <a:cs typeface="Cambria"/>
              <a:sym typeface="Cambria"/>
            </a:endParaRPr>
          </a:p>
          <a:p>
            <a:pPr marL="0" marR="0" lvl="0" indent="0" algn="l" rtl="0">
              <a:spcBef>
                <a:spcPts val="1000"/>
              </a:spcBef>
              <a:spcAft>
                <a:spcPts val="0"/>
              </a:spcAft>
              <a:buNone/>
            </a:pPr>
            <a:r>
              <a:rPr lang="es" sz="2000" b="1" dirty="0">
                <a:solidFill>
                  <a:schemeClr val="accent1"/>
                </a:solidFill>
                <a:latin typeface="Cambria"/>
                <a:ea typeface="Cambria"/>
                <a:cs typeface="Cambria"/>
                <a:sym typeface="Cambria"/>
              </a:rPr>
              <a:t>CONCEPTO CLAVE: </a:t>
            </a:r>
            <a:endParaRPr sz="2000" b="1" dirty="0">
              <a:solidFill>
                <a:schemeClr val="accent1"/>
              </a:solidFill>
              <a:latin typeface="Cambria"/>
              <a:ea typeface="Cambria"/>
              <a:cs typeface="Cambria"/>
              <a:sym typeface="Cambria"/>
            </a:endParaRPr>
          </a:p>
          <a:p>
            <a:pPr marL="457200" marR="0" lvl="0" indent="-381000" algn="l" rtl="0">
              <a:spcBef>
                <a:spcPts val="0"/>
              </a:spcBef>
              <a:spcAft>
                <a:spcPts val="1000"/>
              </a:spcAft>
              <a:buClr>
                <a:srgbClr val="000000"/>
              </a:buClr>
              <a:buSzPts val="2400"/>
              <a:buFont typeface="Cambria"/>
              <a:buChar char="-"/>
            </a:pPr>
            <a:r>
              <a:rPr lang="es" sz="2000" b="1" i="1" dirty="0">
                <a:solidFill>
                  <a:srgbClr val="000000"/>
                </a:solidFill>
                <a:latin typeface="Cambria"/>
                <a:ea typeface="Cambria"/>
                <a:cs typeface="Cambria"/>
                <a:sym typeface="Cambria"/>
              </a:rPr>
              <a:t>Conflicto</a:t>
            </a:r>
            <a:r>
              <a:rPr lang="es" sz="2000" dirty="0">
                <a:solidFill>
                  <a:srgbClr val="000000"/>
                </a:solidFill>
                <a:latin typeface="Cambria"/>
                <a:ea typeface="Cambria"/>
                <a:cs typeface="Cambria"/>
                <a:sym typeface="Cambria"/>
              </a:rPr>
              <a:t>: </a:t>
            </a:r>
            <a:r>
              <a:rPr lang="es-ES_tradnl" sz="1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s-ES_trad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Confrontación entre individuos o grupos sobre recursos escasos, metas incompatibles. Es un proceso dialéctico. La forma en que se maneja un conflicto es parte del proceso dialéctico de alcanzar una nueva síntesis</a:t>
            </a:r>
            <a:endParaRPr sz="2000" dirty="0">
              <a:solidFill>
                <a:srgbClr val="000000"/>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16666-2F54-967E-D300-84C73023CFA7}"/>
              </a:ext>
            </a:extLst>
          </p:cNvPr>
          <p:cNvSpPr>
            <a:spLocks noGrp="1"/>
          </p:cNvSpPr>
          <p:nvPr>
            <p:ph type="title"/>
          </p:nvPr>
        </p:nvSpPr>
        <p:spPr/>
        <p:txBody>
          <a:bodyPr/>
          <a:lstStyle/>
          <a:p>
            <a:r>
              <a:rPr lang="es-ES_tradnl" sz="3600" u="sng"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CRITICAS Y LIMITACIONES</a:t>
            </a:r>
            <a:r>
              <a:rPr lang="es-ES_tradnl" sz="3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ES_tradnl" sz="20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la teoría del conflicto)</a:t>
            </a:r>
            <a:br>
              <a:rPr lang="es-AR" sz="3600" dirty="0">
                <a:effectLst/>
                <a:latin typeface="Times New Roman" panose="02020603050405020304" pitchFamily="18" charset="0"/>
                <a:ea typeface="Times New Roman" panose="02020603050405020304" pitchFamily="18" charset="0"/>
              </a:rPr>
            </a:br>
            <a:endParaRPr lang="es-AR" dirty="0"/>
          </a:p>
        </p:txBody>
      </p:sp>
      <p:sp>
        <p:nvSpPr>
          <p:cNvPr id="3" name="Marcador de texto 2">
            <a:extLst>
              <a:ext uri="{FF2B5EF4-FFF2-40B4-BE49-F238E27FC236}">
                <a16:creationId xmlns:a16="http://schemas.microsoft.com/office/drawing/2014/main" id="{BE8AACE2-7492-2542-97D3-6D00006340C3}"/>
              </a:ext>
            </a:extLst>
          </p:cNvPr>
          <p:cNvSpPr>
            <a:spLocks noGrp="1"/>
          </p:cNvSpPr>
          <p:nvPr>
            <p:ph type="body" idx="1"/>
          </p:nvPr>
        </p:nvSpPr>
        <p:spPr/>
        <p:txBody>
          <a:bodyPr/>
          <a:lstStyle/>
          <a:p>
            <a:pPr marL="285750" indent="-285750" algn="just">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Utiliza un esquema basado en un causa única. Tendencia a encontrar un tema subyacente o relación causal y luego utilizarla como una causa que explica toda la conducta familiar y humana.</a:t>
            </a:r>
            <a:endParaRPr lang="es-AR" sz="1800" dirty="0">
              <a:effectLst/>
              <a:latin typeface="Times New Roman" panose="02020603050405020304" pitchFamily="18" charset="0"/>
              <a:ea typeface="Times New Roman" panose="02020603050405020304" pitchFamily="18" charset="0"/>
            </a:endParaRPr>
          </a:p>
          <a:p>
            <a:pPr marL="285750" indent="-285750" algn="just">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Falta de claridad conceptual</a:t>
            </a:r>
            <a:endParaRPr lang="es-AR" sz="1800" dirty="0">
              <a:effectLst/>
              <a:latin typeface="Times New Roman" panose="02020603050405020304" pitchFamily="18" charset="0"/>
              <a:ea typeface="Times New Roman" panose="02020603050405020304" pitchFamily="18" charset="0"/>
            </a:endParaRPr>
          </a:p>
          <a:p>
            <a:pPr marL="285750" indent="-285750" algn="just">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 principal atención, el conflicto, ocupe ese lugar como una reacción a la concepción armoniosa y basada en el equilibrio.</a:t>
            </a:r>
            <a:endParaRPr lang="es-AR" sz="18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105121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mbria"/>
              <a:buChar char="➔"/>
            </a:pPr>
            <a:r>
              <a:rPr lang="es" sz="2400">
                <a:solidFill>
                  <a:srgbClr val="000000"/>
                </a:solidFill>
                <a:highlight>
                  <a:srgbClr val="F9CB9C"/>
                </a:highlight>
                <a:latin typeface="Cambria"/>
                <a:ea typeface="Cambria"/>
                <a:cs typeface="Cambria"/>
                <a:sym typeface="Cambria"/>
              </a:rPr>
              <a:t>Teoría del intercambio:</a:t>
            </a:r>
            <a:endParaRPr sz="2400"/>
          </a:p>
        </p:txBody>
      </p:sp>
      <p:sp>
        <p:nvSpPr>
          <p:cNvPr id="129" name="Google Shape;129;p23"/>
          <p:cNvSpPr txBox="1">
            <a:spLocks noGrp="1"/>
          </p:cNvSpPr>
          <p:nvPr>
            <p:ph type="body" idx="1"/>
          </p:nvPr>
        </p:nvSpPr>
        <p:spPr>
          <a:xfrm>
            <a:off x="311700" y="954325"/>
            <a:ext cx="8520600" cy="3923400"/>
          </a:xfrm>
          <a:prstGeom prst="rect">
            <a:avLst/>
          </a:prstGeom>
        </p:spPr>
        <p:txBody>
          <a:bodyPr spcFirstLastPara="1" wrap="square" lIns="91425" tIns="91425" rIns="91425" bIns="91425" anchor="t" anchorCtr="0">
            <a:noAutofit/>
          </a:bodyPr>
          <a:lstStyle/>
          <a:p>
            <a:pPr marL="0" marR="0" lvl="0" indent="179999" algn="ctr" rtl="0">
              <a:spcBef>
                <a:spcPts val="0"/>
              </a:spcBef>
              <a:spcAft>
                <a:spcPts val="0"/>
              </a:spcAft>
              <a:buNone/>
            </a:pPr>
            <a:r>
              <a:rPr lang="es" dirty="0">
                <a:solidFill>
                  <a:srgbClr val="000000"/>
                </a:solidFill>
                <a:latin typeface="Cambria"/>
                <a:ea typeface="Cambria"/>
                <a:cs typeface="Cambria"/>
                <a:sym typeface="Cambria"/>
              </a:rPr>
              <a:t>Las ideas que caracterizan a esta teoría radican en la búsqueda del placer, la evitación del dolor y el cálculo racional de costos beneficios.</a:t>
            </a:r>
            <a:endParaRPr dirty="0">
              <a:solidFill>
                <a:srgbClr val="000000"/>
              </a:solidFill>
              <a:latin typeface="Cambria"/>
              <a:ea typeface="Cambria"/>
              <a:cs typeface="Cambria"/>
              <a:sym typeface="Cambria"/>
            </a:endParaRPr>
          </a:p>
          <a:p>
            <a:pPr marL="0" marR="0" lvl="0" indent="179999" algn="l" rtl="0">
              <a:spcBef>
                <a:spcPts val="1000"/>
              </a:spcBef>
              <a:spcAft>
                <a:spcPts val="0"/>
              </a:spcAft>
              <a:buNone/>
            </a:pPr>
            <a:r>
              <a:rPr lang="es" sz="2000" dirty="0">
                <a:solidFill>
                  <a:srgbClr val="000000"/>
                </a:solidFill>
                <a:latin typeface="Cambria"/>
                <a:ea typeface="Cambria"/>
                <a:cs typeface="Cambria"/>
                <a:sym typeface="Cambria"/>
              </a:rPr>
              <a:t>Uno de los </a:t>
            </a:r>
            <a:r>
              <a:rPr lang="es" sz="2000" b="1" dirty="0">
                <a:solidFill>
                  <a:srgbClr val="000000"/>
                </a:solidFill>
                <a:latin typeface="Cambria"/>
                <a:ea typeface="Cambria"/>
                <a:cs typeface="Cambria"/>
                <a:sym typeface="Cambria"/>
              </a:rPr>
              <a:t>antecedentes filosóficos</a:t>
            </a:r>
            <a:r>
              <a:rPr lang="es" sz="2000" dirty="0">
                <a:solidFill>
                  <a:srgbClr val="000000"/>
                </a:solidFill>
                <a:latin typeface="Cambria"/>
                <a:ea typeface="Cambria"/>
                <a:cs typeface="Cambria"/>
                <a:sym typeface="Cambria"/>
              </a:rPr>
              <a:t> se encuentra en el </a:t>
            </a:r>
            <a:r>
              <a:rPr lang="es" sz="2000" b="1" dirty="0">
                <a:solidFill>
                  <a:srgbClr val="000000"/>
                </a:solidFill>
                <a:latin typeface="Cambria"/>
                <a:ea typeface="Cambria"/>
                <a:cs typeface="Cambria"/>
                <a:sym typeface="Cambria"/>
              </a:rPr>
              <a:t>hedonismo </a:t>
            </a:r>
            <a:r>
              <a:rPr lang="es" sz="2000" dirty="0">
                <a:solidFill>
                  <a:srgbClr val="000000"/>
                </a:solidFill>
                <a:latin typeface="Cambria"/>
                <a:ea typeface="Cambria"/>
                <a:cs typeface="Cambria"/>
                <a:sym typeface="Cambria"/>
              </a:rPr>
              <a:t>con Epicuro, es decir, en la idea de que las personas buscan el placer y tratan de evitar el dolor. Y dentro de la </a:t>
            </a:r>
            <a:r>
              <a:rPr lang="es" sz="2000" b="1" dirty="0">
                <a:solidFill>
                  <a:srgbClr val="000000"/>
                </a:solidFill>
                <a:latin typeface="Cambria"/>
                <a:ea typeface="Cambria"/>
                <a:cs typeface="Cambria"/>
                <a:sym typeface="Cambria"/>
              </a:rPr>
              <a:t>psicología</a:t>
            </a:r>
            <a:r>
              <a:rPr lang="es" sz="2000" dirty="0">
                <a:solidFill>
                  <a:srgbClr val="000000"/>
                </a:solidFill>
                <a:latin typeface="Cambria"/>
                <a:ea typeface="Cambria"/>
                <a:cs typeface="Cambria"/>
                <a:sym typeface="Cambria"/>
              </a:rPr>
              <a:t>, en el </a:t>
            </a:r>
            <a:r>
              <a:rPr lang="es" sz="2000" b="1" dirty="0">
                <a:solidFill>
                  <a:srgbClr val="000000"/>
                </a:solidFill>
                <a:latin typeface="Cambria"/>
                <a:ea typeface="Cambria"/>
                <a:cs typeface="Cambria"/>
                <a:sym typeface="Cambria"/>
              </a:rPr>
              <a:t>conductismo </a:t>
            </a:r>
            <a:r>
              <a:rPr lang="es" sz="2000" dirty="0">
                <a:solidFill>
                  <a:srgbClr val="000000"/>
                </a:solidFill>
                <a:latin typeface="Cambria"/>
                <a:ea typeface="Cambria"/>
                <a:cs typeface="Cambria"/>
                <a:sym typeface="Cambria"/>
              </a:rPr>
              <a:t>-sostiene que las personas tienden a repetir las conductas que están asociadas con resultados placenteros y a abandonarlas cuando están asociadas con resultados dolorosos-.</a:t>
            </a:r>
          </a:p>
          <a:p>
            <a:pPr marL="0" marR="0" lvl="0" indent="179999" algn="l" rtl="0">
              <a:spcBef>
                <a:spcPts val="1000"/>
              </a:spcBef>
              <a:spcAft>
                <a:spcPts val="0"/>
              </a:spcAft>
              <a:buNone/>
            </a:pPr>
            <a:r>
              <a:rPr lang="es-AR" sz="2000" dirty="0">
                <a:solidFill>
                  <a:srgbClr val="000000"/>
                </a:solidFill>
                <a:latin typeface="Cambria"/>
                <a:ea typeface="Cambria"/>
                <a:cs typeface="Cambria"/>
                <a:sym typeface="Cambria"/>
              </a:rPr>
              <a:t>E</a:t>
            </a:r>
            <a:r>
              <a:rPr lang="es" sz="2000" dirty="0">
                <a:solidFill>
                  <a:srgbClr val="000000"/>
                </a:solidFill>
                <a:latin typeface="Cambria"/>
                <a:ea typeface="Cambria"/>
                <a:cs typeface="Cambria"/>
                <a:sym typeface="Cambria"/>
              </a:rPr>
              <a:t>nfoque utilitarista racional del ser humano</a:t>
            </a:r>
            <a:endParaRPr sz="2000" dirty="0">
              <a:solidFill>
                <a:srgbClr val="000000"/>
              </a:solidFill>
              <a:latin typeface="Cambria"/>
              <a:ea typeface="Cambria"/>
              <a:cs typeface="Cambria"/>
              <a:sym typeface="Cambria"/>
            </a:endParaRPr>
          </a:p>
          <a:p>
            <a:pPr marL="0" marR="0" lvl="0" indent="179999" algn="l" rtl="0">
              <a:spcBef>
                <a:spcPts val="0"/>
              </a:spcBef>
              <a:spcAft>
                <a:spcPts val="1000"/>
              </a:spcAft>
              <a:buNone/>
            </a:pPr>
            <a:endParaRPr sz="2400" dirty="0">
              <a:solidFill>
                <a:srgbClr val="000000"/>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311700" y="787800"/>
            <a:ext cx="8520600" cy="3781200"/>
          </a:xfrm>
          <a:prstGeom prst="rect">
            <a:avLst/>
          </a:prstGeom>
        </p:spPr>
        <p:txBody>
          <a:bodyPr spcFirstLastPara="1" wrap="square" lIns="91425" tIns="91425" rIns="91425" bIns="91425" anchor="t" anchorCtr="0">
            <a:noAutofit/>
          </a:bodyPr>
          <a:lstStyle/>
          <a:p>
            <a:pPr marL="0" marR="0" lvl="0" indent="179999" algn="l" rtl="0">
              <a:spcBef>
                <a:spcPts val="1000"/>
              </a:spcBef>
              <a:spcAft>
                <a:spcPts val="0"/>
              </a:spcAft>
              <a:buNone/>
            </a:pPr>
            <a:r>
              <a:rPr lang="es" sz="2400" b="1" dirty="0">
                <a:solidFill>
                  <a:srgbClr val="0F243E"/>
                </a:solidFill>
                <a:latin typeface="Cambria"/>
                <a:ea typeface="Cambria"/>
                <a:cs typeface="Cambria"/>
                <a:sym typeface="Cambria"/>
              </a:rPr>
              <a:t>En relación a la familia...</a:t>
            </a:r>
            <a:endParaRPr sz="2400" b="1" dirty="0">
              <a:solidFill>
                <a:srgbClr val="0F243E"/>
              </a:solidFill>
              <a:latin typeface="Cambria"/>
              <a:ea typeface="Cambria"/>
              <a:cs typeface="Cambria"/>
              <a:sym typeface="Cambria"/>
            </a:endParaRPr>
          </a:p>
          <a:p>
            <a:pPr marL="0" marR="48751" lvl="0" indent="179999" algn="l" rtl="0">
              <a:spcBef>
                <a:spcPts val="1000"/>
              </a:spcBef>
              <a:spcAft>
                <a:spcPts val="1000"/>
              </a:spcAft>
              <a:buNone/>
            </a:pPr>
            <a:r>
              <a:rPr lang="es" sz="2400" dirty="0">
                <a:solidFill>
                  <a:srgbClr val="000000"/>
                </a:solidFill>
                <a:latin typeface="Cambria"/>
                <a:ea typeface="Cambria"/>
                <a:cs typeface="Cambria"/>
                <a:sym typeface="Cambria"/>
              </a:rPr>
              <a:t>La teoría del intercambio asume que la motivación básica de los individuos es el </a:t>
            </a:r>
            <a:r>
              <a:rPr lang="es" sz="2400" dirty="0">
                <a:solidFill>
                  <a:srgbClr val="000000"/>
                </a:solidFill>
                <a:highlight>
                  <a:srgbClr val="FFFF00"/>
                </a:highlight>
                <a:latin typeface="Cambria"/>
                <a:ea typeface="Cambria"/>
                <a:cs typeface="Cambria"/>
                <a:sym typeface="Cambria"/>
              </a:rPr>
              <a:t>beneficio propio</a:t>
            </a:r>
            <a:r>
              <a:rPr lang="es" sz="2400" dirty="0">
                <a:solidFill>
                  <a:srgbClr val="000000"/>
                </a:solidFill>
                <a:latin typeface="Cambria"/>
                <a:ea typeface="Cambria"/>
                <a:cs typeface="Cambria"/>
                <a:sym typeface="Cambria"/>
              </a:rPr>
              <a:t>. Desde este supuesto se asume que la familia es un grupo social, generalmente de larga duración, que debe proporcionar recompensas a sus miembros.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94738"/>
            <a:ext cx="8520600" cy="4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Cambria"/>
                <a:ea typeface="Cambria"/>
                <a:cs typeface="Cambria"/>
                <a:sym typeface="Cambria"/>
              </a:rPr>
              <a:t>CONCEPTOS CLAVES:</a:t>
            </a:r>
            <a:endParaRPr sz="2400" dirty="0">
              <a:latin typeface="Cambria"/>
              <a:ea typeface="Cambria"/>
              <a:cs typeface="Cambria"/>
              <a:sym typeface="Cambria"/>
            </a:endParaRPr>
          </a:p>
        </p:txBody>
      </p:sp>
      <p:sp>
        <p:nvSpPr>
          <p:cNvPr id="140" name="Google Shape;140;p25"/>
          <p:cNvSpPr txBox="1">
            <a:spLocks noGrp="1"/>
          </p:cNvSpPr>
          <p:nvPr>
            <p:ph type="body" idx="1"/>
          </p:nvPr>
        </p:nvSpPr>
        <p:spPr>
          <a:xfrm>
            <a:off x="311700" y="588009"/>
            <a:ext cx="8520600" cy="4313100"/>
          </a:xfrm>
          <a:prstGeom prst="rect">
            <a:avLst/>
          </a:prstGeom>
        </p:spPr>
        <p:txBody>
          <a:bodyPr spcFirstLastPara="1" wrap="square" lIns="91425" tIns="91425" rIns="91425" bIns="91425" anchor="t" anchorCtr="0">
            <a:noAutofit/>
          </a:bodyPr>
          <a:lstStyle/>
          <a:p>
            <a:pPr marL="0" marR="0" lvl="0" indent="117599" algn="l" rtl="0">
              <a:spcBef>
                <a:spcPts val="0"/>
              </a:spcBef>
              <a:spcAft>
                <a:spcPts val="0"/>
              </a:spcAft>
              <a:buClr>
                <a:srgbClr val="000000"/>
              </a:buClr>
              <a:buSzPts val="2400"/>
              <a:buFont typeface="Cambria"/>
              <a:buChar char="-"/>
            </a:pPr>
            <a:r>
              <a:rPr lang="es" sz="2400" b="1" i="1" dirty="0">
                <a:solidFill>
                  <a:srgbClr val="000000"/>
                </a:solidFill>
                <a:latin typeface="Cambria"/>
                <a:ea typeface="Cambria"/>
                <a:cs typeface="Cambria"/>
                <a:sym typeface="Cambria"/>
              </a:rPr>
              <a:t>Recompensas</a:t>
            </a:r>
            <a:r>
              <a:rPr lang="es" sz="2400" dirty="0">
                <a:solidFill>
                  <a:srgbClr val="000000"/>
                </a:solidFill>
                <a:latin typeface="Cambria"/>
                <a:ea typeface="Cambria"/>
                <a:cs typeface="Cambria"/>
                <a:sym typeface="Cambria"/>
              </a:rPr>
              <a:t>: son todas las cosas físicas, sociales y psicológicas que una persona escogería… ejemplo los placeres, satisfacciones, gratificaciones que se disfrutan.</a:t>
            </a:r>
            <a:endParaRPr sz="2400" dirty="0">
              <a:solidFill>
                <a:srgbClr val="000000"/>
              </a:solidFill>
              <a:latin typeface="Cambria"/>
              <a:ea typeface="Cambria"/>
              <a:cs typeface="Cambria"/>
              <a:sym typeface="Cambria"/>
            </a:endParaRPr>
          </a:p>
          <a:p>
            <a:pPr marL="0" marR="0" lvl="0" indent="117599" algn="l" rtl="0">
              <a:spcBef>
                <a:spcPts val="0"/>
              </a:spcBef>
              <a:spcAft>
                <a:spcPts val="0"/>
              </a:spcAft>
              <a:buClr>
                <a:srgbClr val="000000"/>
              </a:buClr>
              <a:buSzPts val="2400"/>
              <a:buFont typeface="Cambria"/>
              <a:buChar char="-"/>
            </a:pPr>
            <a:r>
              <a:rPr lang="es" sz="2400" b="1" i="1" dirty="0">
                <a:solidFill>
                  <a:srgbClr val="000000"/>
                </a:solidFill>
                <a:latin typeface="Cambria"/>
                <a:ea typeface="Cambria"/>
                <a:cs typeface="Cambria"/>
                <a:sym typeface="Cambria"/>
              </a:rPr>
              <a:t>Costos</a:t>
            </a:r>
            <a:r>
              <a:rPr lang="es" sz="2400" dirty="0">
                <a:solidFill>
                  <a:srgbClr val="000000"/>
                </a:solidFill>
                <a:latin typeface="Cambria"/>
                <a:ea typeface="Cambria"/>
                <a:cs typeface="Cambria"/>
                <a:sym typeface="Cambria"/>
              </a:rPr>
              <a:t>: aquellos aspectos desagradables para un sujeto, ya sean experiencias de castigo (lo que resulta desagradable para el sujeto) o la desaparición de recompensas. </a:t>
            </a:r>
            <a:endParaRPr sz="2400" dirty="0">
              <a:solidFill>
                <a:srgbClr val="000000"/>
              </a:solidFill>
              <a:latin typeface="Cambria"/>
              <a:ea typeface="Cambria"/>
              <a:cs typeface="Cambria"/>
              <a:sym typeface="Cambria"/>
            </a:endParaRPr>
          </a:p>
          <a:p>
            <a:pPr marL="0" marR="0" lvl="0" indent="117599" algn="l" rtl="0">
              <a:spcBef>
                <a:spcPts val="0"/>
              </a:spcBef>
              <a:spcAft>
                <a:spcPts val="0"/>
              </a:spcAft>
              <a:buClr>
                <a:srgbClr val="000000"/>
              </a:buClr>
              <a:buSzPts val="2400"/>
              <a:buFont typeface="Cambria"/>
              <a:buChar char="-"/>
            </a:pPr>
            <a:r>
              <a:rPr lang="es" sz="2400" b="1" i="1" dirty="0">
                <a:solidFill>
                  <a:srgbClr val="000000"/>
                </a:solidFill>
                <a:latin typeface="Cambria"/>
                <a:ea typeface="Cambria"/>
                <a:cs typeface="Cambria"/>
                <a:sym typeface="Cambria"/>
              </a:rPr>
              <a:t>Beneficio</a:t>
            </a:r>
            <a:r>
              <a:rPr lang="es" sz="2400" dirty="0">
                <a:solidFill>
                  <a:srgbClr val="000000"/>
                </a:solidFill>
                <a:latin typeface="Cambria"/>
                <a:ea typeface="Cambria"/>
                <a:cs typeface="Cambria"/>
                <a:sym typeface="Cambria"/>
              </a:rPr>
              <a:t>: también llamado provecho o utilidad. Permite reflejar el proceso de cálculo racional y se define como la relación costos-recompensas que la persona calcula racionalmente en cualquier decisión. </a:t>
            </a:r>
            <a:endParaRPr sz="2400" dirty="0">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B8B8C-9482-9E07-EC6A-6F308194BA6D}"/>
              </a:ext>
            </a:extLst>
          </p:cNvPr>
          <p:cNvSpPr>
            <a:spLocks noGrp="1"/>
          </p:cNvSpPr>
          <p:nvPr>
            <p:ph type="title"/>
          </p:nvPr>
        </p:nvSpPr>
        <p:spPr>
          <a:xfrm>
            <a:off x="322332" y="0"/>
            <a:ext cx="8520600" cy="707400"/>
          </a:xfrm>
        </p:spPr>
        <p:txBody>
          <a:bodyPr/>
          <a:lstStyle/>
          <a:p>
            <a:r>
              <a:rPr lang="es-ES_tradnl" sz="3200" u="sng"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CRITICAS Y LIMITACIONES</a:t>
            </a:r>
            <a:r>
              <a:rPr lang="es-ES_tradnl" sz="3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ES_tradnl" sz="20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la teoría del intercambio)</a:t>
            </a:r>
            <a:br>
              <a:rPr lang="es-AR" sz="2000" dirty="0">
                <a:effectLst/>
                <a:latin typeface="Times New Roman" panose="02020603050405020304" pitchFamily="18" charset="0"/>
                <a:ea typeface="Times New Roman" panose="02020603050405020304" pitchFamily="18" charset="0"/>
              </a:rPr>
            </a:br>
            <a:endParaRPr lang="es-AR" dirty="0"/>
          </a:p>
        </p:txBody>
      </p:sp>
      <p:sp>
        <p:nvSpPr>
          <p:cNvPr id="3" name="Marcador de texto 2">
            <a:extLst>
              <a:ext uri="{FF2B5EF4-FFF2-40B4-BE49-F238E27FC236}">
                <a16:creationId xmlns:a16="http://schemas.microsoft.com/office/drawing/2014/main" id="{4B44251E-6316-23FA-DE5D-96DD6FCAD18D}"/>
              </a:ext>
            </a:extLst>
          </p:cNvPr>
          <p:cNvSpPr>
            <a:spLocks noGrp="1"/>
          </p:cNvSpPr>
          <p:nvPr>
            <p:ph type="body" idx="1"/>
          </p:nvPr>
        </p:nvSpPr>
        <p:spPr>
          <a:xfrm>
            <a:off x="279803" y="702799"/>
            <a:ext cx="8520600" cy="3302700"/>
          </a:xfrm>
        </p:spPr>
        <p:txBody>
          <a:bodyPr/>
          <a:lstStyle/>
          <a:p>
            <a:pPr marL="342900" algn="just">
              <a:lnSpc>
                <a:spcPct val="100000"/>
              </a:lnSpc>
              <a:spcAft>
                <a:spcPts val="1620"/>
              </a:spcAft>
              <a:buFont typeface="Symbol" panose="05050102010706020507" pitchFamily="18"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Individualismo metodológico: El individuo es la unidad de estudio apropiada para comprender la familia, La familia es simplemente un agregado de individuos. Puesto que se toman las recompensas y costos individuales como la base de una teoría sobre las familias</a:t>
            </a:r>
            <a:endParaRPr lang="es-AR" sz="1800" dirty="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1620"/>
              </a:spcAft>
              <a:buFont typeface="Symbol" panose="05050102010706020507" pitchFamily="18"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 permite responder acerca de los aspectos menos racionales del comportamiento ni del amor, la confianza la compasión y el desarrollo de apego.</a:t>
            </a:r>
            <a:endParaRPr lang="es-AR" sz="1800" dirty="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1620"/>
              </a:spcAft>
              <a:buFont typeface="Symbol" panose="05050102010706020507" pitchFamily="18"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Naturaleza utilitarista: las personas son actores racionales y calculadores que intercambian recursos para maximizar sus satisfacciones</a:t>
            </a:r>
            <a:endParaRPr lang="es-AR" sz="1800" dirty="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1620"/>
              </a:spcAft>
              <a:buFont typeface="Symbol" panose="05050102010706020507" pitchFamily="18"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Representa una falsa realidad, puesto que la realidad se caracterizaría por una falsa reciprocidad</a:t>
            </a:r>
            <a:endParaRPr lang="es-AR" sz="1800" dirty="0">
              <a:effectLst/>
              <a:latin typeface="Times New Roman" panose="02020603050405020304" pitchFamily="18" charset="0"/>
              <a:ea typeface="Times New Roman" panose="02020603050405020304" pitchFamily="18" charset="0"/>
            </a:endParaRPr>
          </a:p>
          <a:p>
            <a:pPr marL="342900" lvl="0" indent="-342900" algn="just">
              <a:lnSpc>
                <a:spcPct val="100000"/>
              </a:lnSpc>
              <a:spcAft>
                <a:spcPts val="1620"/>
              </a:spcAft>
              <a:buFont typeface="Symbol" panose="05050102010706020507" pitchFamily="18"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 intercambio en busca del máximo beneficio no es una faceta natural, sino un aspecto normativo del moderno capitalismo</a:t>
            </a:r>
            <a:endParaRPr lang="es-AR" sz="18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158659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4000"/>
              <a:buFont typeface="Cambria"/>
              <a:buNone/>
            </a:pPr>
            <a:r>
              <a:rPr lang="es">
                <a:solidFill>
                  <a:srgbClr val="0F243E"/>
                </a:solidFill>
                <a:latin typeface="Cambria"/>
                <a:ea typeface="Cambria"/>
                <a:cs typeface="Cambria"/>
                <a:sym typeface="Cambria"/>
              </a:rPr>
              <a:t>LA FAMILIA COMO SISTEMA</a:t>
            </a:r>
            <a:endParaRPr>
              <a:solidFill>
                <a:srgbClr val="0F243E"/>
              </a:solidFill>
              <a:latin typeface="Cambria"/>
              <a:ea typeface="Cambria"/>
              <a:cs typeface="Cambria"/>
              <a:sym typeface="Cambria"/>
            </a:endParaRPr>
          </a:p>
          <a:p>
            <a:pPr marL="0" lvl="0" indent="0" algn="l" rtl="0">
              <a:spcBef>
                <a:spcPts val="0"/>
              </a:spcBef>
              <a:spcAft>
                <a:spcPts val="0"/>
              </a:spcAft>
              <a:buNone/>
            </a:pPr>
            <a:endParaRPr/>
          </a:p>
        </p:txBody>
      </p:sp>
      <p:sp>
        <p:nvSpPr>
          <p:cNvPr id="146" name="Google Shape;146;p26"/>
          <p:cNvSpPr txBox="1">
            <a:spLocks noGrp="1"/>
          </p:cNvSpPr>
          <p:nvPr>
            <p:ph type="body" idx="1"/>
          </p:nvPr>
        </p:nvSpPr>
        <p:spPr>
          <a:xfrm>
            <a:off x="311700" y="1152425"/>
            <a:ext cx="8520600" cy="37626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000000"/>
              </a:buClr>
              <a:buSzPts val="2400"/>
              <a:buFont typeface="Cambria"/>
              <a:buChar char="✔"/>
            </a:pPr>
            <a:r>
              <a:rPr lang="es" sz="2400" dirty="0">
                <a:solidFill>
                  <a:srgbClr val="000000"/>
                </a:solidFill>
                <a:latin typeface="Cambria"/>
                <a:ea typeface="Cambria"/>
                <a:cs typeface="Cambria"/>
                <a:sym typeface="Cambria"/>
              </a:rPr>
              <a:t> Esta categoría refleja una tradición más holista en el estudio de la familia, tomando los aportes del funcionalismo estructural, la teoría del desarrollo, teoría de sistemas y modelos ecológicos.</a:t>
            </a:r>
            <a:endParaRPr sz="2400" dirty="0">
              <a:solidFill>
                <a:srgbClr val="000000"/>
              </a:solidFill>
              <a:latin typeface="Cambria"/>
              <a:ea typeface="Cambria"/>
              <a:cs typeface="Cambria"/>
              <a:sym typeface="Cambria"/>
            </a:endParaRPr>
          </a:p>
          <a:p>
            <a:pPr marL="360000" marR="0" lvl="0" indent="180975" algn="l" rtl="0">
              <a:spcBef>
                <a:spcPts val="1000"/>
              </a:spcBef>
              <a:spcAft>
                <a:spcPts val="0"/>
              </a:spcAft>
              <a:buNone/>
            </a:pPr>
            <a:r>
              <a:rPr lang="es" b="1" dirty="0">
                <a:solidFill>
                  <a:srgbClr val="000000"/>
                </a:solidFill>
                <a:latin typeface="Cambria"/>
                <a:ea typeface="Cambria"/>
                <a:cs typeface="Cambria"/>
                <a:sym typeface="Cambria"/>
              </a:rPr>
              <a:t>Premisa básica</a:t>
            </a:r>
            <a:r>
              <a:rPr lang="es" dirty="0">
                <a:solidFill>
                  <a:srgbClr val="000000"/>
                </a:solidFill>
                <a:latin typeface="Cambria"/>
                <a:ea typeface="Cambria"/>
                <a:cs typeface="Cambria"/>
                <a:sym typeface="Cambria"/>
              </a:rPr>
              <a:t>: </a:t>
            </a:r>
            <a:r>
              <a:rPr lang="es" u="sng" dirty="0">
                <a:solidFill>
                  <a:srgbClr val="000000"/>
                </a:solidFill>
                <a:latin typeface="Cambria"/>
                <a:ea typeface="Cambria"/>
                <a:cs typeface="Cambria"/>
                <a:sym typeface="Cambria"/>
              </a:rPr>
              <a:t>la sociedad es distinta a la suma de individuos</a:t>
            </a:r>
            <a:r>
              <a:rPr lang="es" dirty="0">
                <a:solidFill>
                  <a:srgbClr val="000000"/>
                </a:solidFill>
                <a:latin typeface="Cambria"/>
                <a:ea typeface="Cambria"/>
                <a:cs typeface="Cambria"/>
                <a:sym typeface="Cambria"/>
              </a:rPr>
              <a:t>. Implica tres rasgos distintivos: </a:t>
            </a:r>
            <a:r>
              <a:rPr lang="es" b="1" dirty="0">
                <a:solidFill>
                  <a:srgbClr val="000000"/>
                </a:solidFill>
                <a:latin typeface="Cambria"/>
                <a:ea typeface="Cambria"/>
                <a:cs typeface="Cambria"/>
                <a:sym typeface="Cambria"/>
              </a:rPr>
              <a:t>1.</a:t>
            </a:r>
            <a:r>
              <a:rPr lang="es" dirty="0">
                <a:solidFill>
                  <a:srgbClr val="000000"/>
                </a:solidFill>
                <a:latin typeface="Cambria"/>
                <a:ea typeface="Cambria"/>
                <a:cs typeface="Cambria"/>
                <a:sym typeface="Cambria"/>
              </a:rPr>
              <a:t> sociedad como una entidad total; </a:t>
            </a:r>
            <a:r>
              <a:rPr lang="es" b="1" dirty="0">
                <a:solidFill>
                  <a:srgbClr val="000000"/>
                </a:solidFill>
                <a:latin typeface="Cambria"/>
                <a:ea typeface="Cambria"/>
                <a:cs typeface="Cambria"/>
                <a:sym typeface="Cambria"/>
              </a:rPr>
              <a:t>2.</a:t>
            </a:r>
            <a:r>
              <a:rPr lang="es" dirty="0">
                <a:solidFill>
                  <a:srgbClr val="000000"/>
                </a:solidFill>
                <a:latin typeface="Cambria"/>
                <a:ea typeface="Cambria"/>
                <a:cs typeface="Cambria"/>
                <a:sym typeface="Cambria"/>
              </a:rPr>
              <a:t> dichas entidades tienen propiedades diferentes a las que poseen los elementos particulares; </a:t>
            </a:r>
            <a:r>
              <a:rPr lang="es" b="1" dirty="0">
                <a:solidFill>
                  <a:srgbClr val="000000"/>
                </a:solidFill>
                <a:latin typeface="Cambria"/>
                <a:ea typeface="Cambria"/>
                <a:cs typeface="Cambria"/>
                <a:sym typeface="Cambria"/>
              </a:rPr>
              <a:t>3.</a:t>
            </a:r>
            <a:r>
              <a:rPr lang="es" dirty="0">
                <a:solidFill>
                  <a:srgbClr val="000000"/>
                </a:solidFill>
                <a:latin typeface="Cambria"/>
                <a:ea typeface="Cambria"/>
                <a:cs typeface="Cambria"/>
                <a:sym typeface="Cambria"/>
              </a:rPr>
              <a:t> dichas propiedades emergentes tienen la propiedad de definir las relaciones entre los individuos.</a:t>
            </a:r>
            <a:endParaRPr dirty="0">
              <a:solidFill>
                <a:srgbClr val="000000"/>
              </a:solidFill>
              <a:latin typeface="Cambria"/>
              <a:ea typeface="Cambria"/>
              <a:cs typeface="Cambria"/>
              <a:sym typeface="Cambria"/>
            </a:endParaRPr>
          </a:p>
          <a:p>
            <a:pPr marL="0" lvl="0" indent="0" algn="l" rtl="0">
              <a:spcBef>
                <a:spcPts val="1000"/>
              </a:spcBef>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261250" y="167623"/>
            <a:ext cx="8520600" cy="707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mbria"/>
              <a:buChar char="➔"/>
            </a:pPr>
            <a:r>
              <a:rPr lang="es" sz="2400" dirty="0">
                <a:solidFill>
                  <a:srgbClr val="000000"/>
                </a:solidFill>
                <a:highlight>
                  <a:srgbClr val="B4A7D6"/>
                </a:highlight>
                <a:latin typeface="Cambria"/>
                <a:ea typeface="Cambria"/>
                <a:cs typeface="Cambria"/>
                <a:sym typeface="Cambria"/>
              </a:rPr>
              <a:t>Funcionalismo estructural (Talcott Parsons):</a:t>
            </a:r>
            <a:endParaRPr sz="2400" dirty="0">
              <a:latin typeface="Cambria"/>
              <a:ea typeface="Cambria"/>
              <a:cs typeface="Cambria"/>
              <a:sym typeface="Cambria"/>
            </a:endParaRPr>
          </a:p>
        </p:txBody>
      </p:sp>
      <p:sp>
        <p:nvSpPr>
          <p:cNvPr id="152" name="Google Shape;152;p27"/>
          <p:cNvSpPr txBox="1">
            <a:spLocks noGrp="1"/>
          </p:cNvSpPr>
          <p:nvPr>
            <p:ph type="body" idx="1"/>
          </p:nvPr>
        </p:nvSpPr>
        <p:spPr>
          <a:xfrm>
            <a:off x="210700" y="658830"/>
            <a:ext cx="8621700" cy="3750000"/>
          </a:xfrm>
          <a:prstGeom prst="rect">
            <a:avLst/>
          </a:prstGeom>
        </p:spPr>
        <p:txBody>
          <a:bodyPr spcFirstLastPara="1" wrap="square" lIns="91425" tIns="91425" rIns="91425" bIns="91425" anchor="t" anchorCtr="0">
            <a:noAutofit/>
          </a:bodyPr>
          <a:lstStyle/>
          <a:p>
            <a:pPr marL="0" marR="0" lvl="0" indent="179999" algn="l" rtl="0">
              <a:spcBef>
                <a:spcPts val="0"/>
              </a:spcBef>
              <a:spcAft>
                <a:spcPts val="0"/>
              </a:spcAft>
              <a:buNone/>
            </a:pPr>
            <a:r>
              <a:rPr lang="es" sz="2000" dirty="0">
                <a:solidFill>
                  <a:srgbClr val="000000"/>
                </a:solidFill>
                <a:latin typeface="Cambria" panose="02040503050406030204" pitchFamily="18" charset="0"/>
                <a:ea typeface="Cambria" panose="02040503050406030204" pitchFamily="18" charset="0"/>
                <a:cs typeface="Cambria"/>
                <a:sym typeface="Cambria"/>
              </a:rPr>
              <a:t>Desde esta perspectiva se concibe a la sociedad como un organismo que lucha para resistirse al cambio y mantenerse en un estado de equilibrio. </a:t>
            </a:r>
            <a:r>
              <a:rPr lang="es" sz="2000" b="1" dirty="0">
                <a:solidFill>
                  <a:srgbClr val="000000"/>
                </a:solidFill>
                <a:latin typeface="Cambria" panose="02040503050406030204" pitchFamily="18" charset="0"/>
                <a:ea typeface="Cambria" panose="02040503050406030204" pitchFamily="18" charset="0"/>
                <a:cs typeface="Cambria"/>
                <a:sym typeface="Cambria"/>
              </a:rPr>
              <a:t>La estabilidad y el orden se consideran como naturales y deseables, mientras que el conflicto o el desorden son síntomas de desviaciones o disfunciones del sistema</a:t>
            </a:r>
            <a:r>
              <a:rPr lang="es" sz="2000" dirty="0">
                <a:solidFill>
                  <a:srgbClr val="000000"/>
                </a:solidFill>
                <a:latin typeface="Cambria" panose="02040503050406030204" pitchFamily="18" charset="0"/>
                <a:ea typeface="Cambria" panose="02040503050406030204" pitchFamily="18" charset="0"/>
                <a:cs typeface="Cambria"/>
                <a:sym typeface="Cambria"/>
              </a:rPr>
              <a:t>. </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Esta teoría se centra en las conexiones funcionales entre las distintas partes del sistema, cómo cada parte apoya o desvirtúa el funcionalismo del sistema</a:t>
            </a:r>
            <a:endParaRPr sz="2000" dirty="0">
              <a:solidFill>
                <a:srgbClr val="000000"/>
              </a:solidFill>
              <a:latin typeface="Cambria" panose="02040503050406030204" pitchFamily="18" charset="0"/>
              <a:ea typeface="Cambria" panose="02040503050406030204" pitchFamily="18" charset="0"/>
              <a:cs typeface="Cambria"/>
              <a:sym typeface="Cambria"/>
            </a:endParaRPr>
          </a:p>
          <a:p>
            <a:pPr marL="0" marR="0" lvl="0" indent="269999" algn="l" rtl="0">
              <a:spcBef>
                <a:spcPts val="1000"/>
              </a:spcBef>
              <a:spcAft>
                <a:spcPts val="0"/>
              </a:spcAft>
              <a:buNone/>
            </a:pPr>
            <a:r>
              <a:rPr lang="es" dirty="0">
                <a:solidFill>
                  <a:srgbClr val="000000"/>
                </a:solidFill>
                <a:latin typeface="Cambria"/>
                <a:ea typeface="Cambria"/>
                <a:cs typeface="Cambria"/>
                <a:sym typeface="Cambria"/>
              </a:rPr>
              <a:t>La familia nuclear es una </a:t>
            </a:r>
            <a:r>
              <a:rPr lang="es" b="1" dirty="0">
                <a:solidFill>
                  <a:srgbClr val="000000"/>
                </a:solidFill>
                <a:latin typeface="Cambria"/>
                <a:ea typeface="Cambria"/>
                <a:cs typeface="Cambria"/>
                <a:sym typeface="Cambria"/>
              </a:rPr>
              <a:t>unidad social altamente especializada</a:t>
            </a:r>
            <a:r>
              <a:rPr lang="es" dirty="0">
                <a:solidFill>
                  <a:srgbClr val="000000"/>
                </a:solidFill>
                <a:latin typeface="Cambria"/>
                <a:ea typeface="Cambria"/>
                <a:cs typeface="Cambria"/>
                <a:sym typeface="Cambria"/>
              </a:rPr>
              <a:t> que cumple funciones esenciales tanto para los miembros de la familia como para la sociedad. La familia en las sociedades occidentales modernas se habrían adaptado para satisfacer las necesidades de una economía industrial (lo que dio lugar a la conformación de las familias nucleares).</a:t>
            </a:r>
            <a:endParaRPr dirty="0">
              <a:solidFill>
                <a:srgbClr val="000000"/>
              </a:solidFill>
              <a:latin typeface="Cambria"/>
              <a:ea typeface="Cambria"/>
              <a:cs typeface="Cambria"/>
              <a:sym typeface="Cambria"/>
            </a:endParaRPr>
          </a:p>
          <a:p>
            <a:pPr marL="0" marR="0" lvl="0" indent="179999" algn="l" rtl="0">
              <a:spcBef>
                <a:spcPts val="1000"/>
              </a:spcBef>
              <a:spcAft>
                <a:spcPts val="1000"/>
              </a:spcAft>
              <a:buNone/>
            </a:pPr>
            <a:endParaRPr sz="2400" dirty="0">
              <a:solidFill>
                <a:srgbClr val="000000"/>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311700" y="354000"/>
            <a:ext cx="8520600" cy="4215000"/>
          </a:xfrm>
          <a:prstGeom prst="rect">
            <a:avLst/>
          </a:prstGeom>
        </p:spPr>
        <p:txBody>
          <a:bodyPr spcFirstLastPara="1" wrap="square" lIns="91425" tIns="91425" rIns="91425" bIns="91425" anchor="t" anchorCtr="0">
            <a:noAutofit/>
          </a:bodyPr>
          <a:lstStyle/>
          <a:p>
            <a:pPr marL="179999" lvl="0" indent="0" algn="l" rtl="0">
              <a:lnSpc>
                <a:spcPct val="100000"/>
              </a:lnSpc>
              <a:spcBef>
                <a:spcPts val="0"/>
              </a:spcBef>
              <a:spcAft>
                <a:spcPts val="0"/>
              </a:spcAft>
              <a:buNone/>
            </a:pPr>
            <a:r>
              <a:rPr lang="es" sz="3600" b="1">
                <a:solidFill>
                  <a:schemeClr val="accent1"/>
                </a:solidFill>
                <a:latin typeface="Cambria"/>
                <a:ea typeface="Cambria"/>
                <a:cs typeface="Cambria"/>
                <a:sym typeface="Cambria"/>
              </a:rPr>
              <a:t>Teorías...</a:t>
            </a:r>
            <a:endParaRPr sz="2400">
              <a:solidFill>
                <a:srgbClr val="000000"/>
              </a:solidFill>
              <a:latin typeface="Cambria"/>
              <a:ea typeface="Cambria"/>
              <a:cs typeface="Cambria"/>
              <a:sym typeface="Cambria"/>
            </a:endParaRPr>
          </a:p>
          <a:p>
            <a:pPr marL="0" lvl="0" indent="179999" algn="l" rtl="0">
              <a:lnSpc>
                <a:spcPct val="115000"/>
              </a:lnSpc>
              <a:spcBef>
                <a:spcPts val="1000"/>
              </a:spcBef>
              <a:spcAft>
                <a:spcPts val="0"/>
              </a:spcAft>
              <a:buClr>
                <a:srgbClr val="000000"/>
              </a:buClr>
              <a:buSzPts val="2400"/>
              <a:buFont typeface="Arial"/>
              <a:buNone/>
            </a:pPr>
            <a:r>
              <a:rPr lang="es" sz="2400">
                <a:solidFill>
                  <a:srgbClr val="000000"/>
                </a:solidFill>
                <a:latin typeface="Cambria"/>
                <a:ea typeface="Cambria"/>
                <a:cs typeface="Cambria"/>
                <a:sym typeface="Cambria"/>
              </a:rPr>
              <a:t>La forma en que respondemos a la pregunta </a:t>
            </a:r>
            <a:r>
              <a:rPr lang="es" sz="2400" i="1">
                <a:solidFill>
                  <a:srgbClr val="000000"/>
                </a:solidFill>
                <a:latin typeface="Cambria"/>
                <a:ea typeface="Cambria"/>
                <a:cs typeface="Cambria"/>
                <a:sym typeface="Cambria"/>
              </a:rPr>
              <a:t>¿qué es la familia?</a:t>
            </a:r>
            <a:r>
              <a:rPr lang="es" sz="2400">
                <a:solidFill>
                  <a:srgbClr val="000000"/>
                </a:solidFill>
                <a:latin typeface="Cambria"/>
                <a:ea typeface="Cambria"/>
                <a:cs typeface="Cambria"/>
                <a:sym typeface="Cambria"/>
              </a:rPr>
              <a:t> depende en parte de cómo pensamos acerca de ellas. De igual modo, </a:t>
            </a:r>
            <a:r>
              <a:rPr lang="es" sz="2400" b="1">
                <a:solidFill>
                  <a:srgbClr val="000000"/>
                </a:solidFill>
                <a:latin typeface="Cambria"/>
                <a:ea typeface="Cambria"/>
                <a:cs typeface="Cambria"/>
                <a:sym typeface="Cambria"/>
              </a:rPr>
              <a:t>lo que conocemos acerca de las familias se basa también en las teorías que guían nuestra investigación.</a:t>
            </a:r>
            <a:endParaRPr sz="2400" b="1">
              <a:solidFill>
                <a:srgbClr val="000000"/>
              </a:solidFill>
              <a:latin typeface="Cambria"/>
              <a:ea typeface="Cambria"/>
              <a:cs typeface="Cambria"/>
              <a:sym typeface="Cambria"/>
            </a:endParaRPr>
          </a:p>
          <a:p>
            <a:pPr marL="0" lvl="0" indent="179999" algn="l" rtl="0">
              <a:lnSpc>
                <a:spcPct val="115000"/>
              </a:lnSpc>
              <a:spcBef>
                <a:spcPts val="0"/>
              </a:spcBef>
              <a:spcAft>
                <a:spcPts val="0"/>
              </a:spcAft>
              <a:buClr>
                <a:srgbClr val="000000"/>
              </a:buClr>
              <a:buSzPts val="2400"/>
              <a:buFont typeface="Arial"/>
              <a:buNone/>
            </a:pPr>
            <a:endParaRPr sz="2400" b="1">
              <a:solidFill>
                <a:srgbClr val="000000"/>
              </a:solidFill>
              <a:latin typeface="Cambria"/>
              <a:ea typeface="Cambria"/>
              <a:cs typeface="Cambria"/>
              <a:sym typeface="Cambria"/>
            </a:endParaRPr>
          </a:p>
          <a:p>
            <a:pPr marL="0" lvl="0" indent="179999" algn="l" rtl="0">
              <a:spcBef>
                <a:spcPts val="1000"/>
              </a:spcBef>
              <a:spcAft>
                <a:spcPts val="0"/>
              </a:spcAft>
              <a:buClr>
                <a:srgbClr val="000000"/>
              </a:buClr>
              <a:buSzPts val="2400"/>
              <a:buFont typeface="Arial"/>
              <a:buNone/>
            </a:pPr>
            <a:r>
              <a:rPr lang="es" sz="2400" b="1">
                <a:solidFill>
                  <a:srgbClr val="000000"/>
                </a:solidFill>
                <a:latin typeface="Cambria"/>
                <a:ea typeface="Cambria"/>
                <a:cs typeface="Cambria"/>
                <a:sym typeface="Cambria"/>
              </a:rPr>
              <a:t>Las teorías son creaciones humanas </a:t>
            </a:r>
            <a:r>
              <a:rPr lang="es" sz="2400">
                <a:solidFill>
                  <a:srgbClr val="000000"/>
                </a:solidFill>
                <a:latin typeface="Cambria"/>
                <a:ea typeface="Cambria"/>
                <a:cs typeface="Cambria"/>
                <a:sym typeface="Cambria"/>
              </a:rPr>
              <a:t>que dependen de la forma en que interpretamos o damos sentido a nuestras experiencias.</a:t>
            </a:r>
            <a:endParaRPr sz="2400" b="1">
              <a:solidFill>
                <a:srgbClr val="000000"/>
              </a:solidFill>
              <a:latin typeface="Cambria"/>
              <a:ea typeface="Cambria"/>
              <a:cs typeface="Cambria"/>
              <a:sym typeface="Cambria"/>
            </a:endParaRPr>
          </a:p>
          <a:p>
            <a:pPr marL="0" lvl="0" indent="0" algn="l" rtl="0">
              <a:spcBef>
                <a:spcPts val="10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body" idx="1"/>
          </p:nvPr>
        </p:nvSpPr>
        <p:spPr>
          <a:xfrm>
            <a:off x="311700" y="914399"/>
            <a:ext cx="8520600" cy="3988175"/>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dirty="0">
                <a:solidFill>
                  <a:srgbClr val="000000"/>
                </a:solidFill>
                <a:latin typeface="Cambria"/>
                <a:ea typeface="Cambria"/>
                <a:cs typeface="Cambria"/>
                <a:sym typeface="Cambria"/>
              </a:rPr>
              <a:t>Función primaria de creación de nuevos miembros a través de la reproducción. Una de sus principales funciones sería la socialización de esos niños luego.</a:t>
            </a:r>
            <a:endParaRPr sz="2400" dirty="0">
              <a:solidFill>
                <a:srgbClr val="000000"/>
              </a:solidFill>
              <a:latin typeface="Cambria"/>
              <a:ea typeface="Cambria"/>
              <a:cs typeface="Cambria"/>
              <a:sym typeface="Cambria"/>
            </a:endParaRPr>
          </a:p>
          <a:p>
            <a:pPr marL="0" marR="0" lvl="0" indent="269999" algn="l" rtl="0">
              <a:spcBef>
                <a:spcPts val="1000"/>
              </a:spcBef>
              <a:spcAft>
                <a:spcPts val="0"/>
              </a:spcAft>
              <a:buNone/>
            </a:pPr>
            <a:r>
              <a:rPr lang="es" sz="2400" dirty="0">
                <a:solidFill>
                  <a:srgbClr val="000000"/>
                </a:solidFill>
                <a:latin typeface="Cambria"/>
                <a:ea typeface="Cambria"/>
                <a:cs typeface="Cambria"/>
                <a:sym typeface="Cambria"/>
              </a:rPr>
              <a:t>Para Parsons (1959) el sexo sería la base fundamental de la diferenciación de las funciones. El hombre sería el líder instrumental de la familia, mientras que la esposa y madre desempeñaría el liderazgo expresivo. </a:t>
            </a:r>
            <a:endParaRPr sz="2400" dirty="0">
              <a:solidFill>
                <a:srgbClr val="000000"/>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6E977-152D-9F75-A56C-4339F483672B}"/>
              </a:ext>
            </a:extLst>
          </p:cNvPr>
          <p:cNvSpPr>
            <a:spLocks noGrp="1"/>
          </p:cNvSpPr>
          <p:nvPr>
            <p:ph type="title"/>
          </p:nvPr>
        </p:nvSpPr>
        <p:spPr/>
        <p:txBody>
          <a:bodyPr/>
          <a:lstStyle/>
          <a:p>
            <a:r>
              <a:rPr lang="es-MX" dirty="0"/>
              <a:t>Criticas y Limitaciones:</a:t>
            </a:r>
            <a:endParaRPr lang="es-AR" dirty="0"/>
          </a:p>
        </p:txBody>
      </p:sp>
      <p:sp>
        <p:nvSpPr>
          <p:cNvPr id="3" name="Marcador de texto 2">
            <a:extLst>
              <a:ext uri="{FF2B5EF4-FFF2-40B4-BE49-F238E27FC236}">
                <a16:creationId xmlns:a16="http://schemas.microsoft.com/office/drawing/2014/main" id="{12C95341-987C-4B6C-F3A8-3E128173FBE4}"/>
              </a:ext>
            </a:extLst>
          </p:cNvPr>
          <p:cNvSpPr>
            <a:spLocks noGrp="1"/>
          </p:cNvSpPr>
          <p:nvPr>
            <p:ph type="body" idx="1"/>
          </p:nvPr>
        </p:nvSpPr>
        <p:spPr/>
        <p:txBody>
          <a:bodyPr/>
          <a:lstStyle/>
          <a:p>
            <a:pPr marL="342900" lvl="0" indent="-342900" algn="just">
              <a:spcAft>
                <a:spcPts val="1620"/>
              </a:spcAft>
              <a:buFont typeface="Wingdings" panose="05000000000000000000" pitchFamily="2"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Visión rígida, exagerada y </a:t>
            </a:r>
            <a:r>
              <a:rPr lang="es-ES_tradnl"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sobre-simplificada</a:t>
            </a: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de la interacción marital en general, y de las experiencias de la mujer en particular</a:t>
            </a:r>
            <a:endParaRPr lang="es-AR" sz="1800" dirty="0">
              <a:effectLst/>
              <a:latin typeface="Times New Roman" panose="02020603050405020304" pitchFamily="18" charset="0"/>
              <a:ea typeface="Times New Roman" panose="02020603050405020304" pitchFamily="18" charset="0"/>
            </a:endParaRPr>
          </a:p>
          <a:p>
            <a:pPr marL="342900" lvl="0" indent="-342900" algn="just">
              <a:spcAft>
                <a:spcPts val="1620"/>
              </a:spcAft>
              <a:buFont typeface="Wingdings" panose="05000000000000000000" pitchFamily="2"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Declive de la teoría a finales de los años 60 y a lo largo de los 70</a:t>
            </a:r>
            <a:endParaRPr lang="es-AR" sz="1800" dirty="0">
              <a:effectLst/>
              <a:latin typeface="Times New Roman" panose="02020603050405020304" pitchFamily="18" charset="0"/>
              <a:ea typeface="Times New Roman" panose="02020603050405020304" pitchFamily="18" charset="0"/>
            </a:endParaRPr>
          </a:p>
          <a:p>
            <a:pPr marL="342900" lvl="0" indent="-342900" algn="just">
              <a:spcAft>
                <a:spcPts val="1620"/>
              </a:spcAft>
              <a:buFont typeface="Wingdings" panose="05000000000000000000" pitchFamily="2"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Conceptualización rígida de los roles de género.  </a:t>
            </a:r>
            <a:endParaRPr lang="es-AR" sz="1800" dirty="0">
              <a:effectLst/>
              <a:latin typeface="Times New Roman" panose="02020603050405020304" pitchFamily="18" charset="0"/>
              <a:ea typeface="Times New Roman" panose="02020603050405020304" pitchFamily="18" charset="0"/>
            </a:endParaRPr>
          </a:p>
          <a:p>
            <a:pPr marL="342900" lvl="0" indent="-342900" algn="just">
              <a:spcAft>
                <a:spcPts val="1620"/>
              </a:spcAft>
              <a:buFont typeface="Wingdings" panose="05000000000000000000" pitchFamily="2"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Tendencia a presentar la familia nuclear como el modelo ideal para las familias occidentales, sin considerar la viabilidad de otras formas familiares</a:t>
            </a:r>
            <a:endParaRPr lang="es-AR" sz="1800" dirty="0">
              <a:effectLst/>
              <a:latin typeface="Times New Roman" panose="02020603050405020304" pitchFamily="18" charset="0"/>
              <a:ea typeface="Times New Roman" panose="02020603050405020304" pitchFamily="18" charset="0"/>
            </a:endParaRPr>
          </a:p>
          <a:p>
            <a:pPr marL="342900" lvl="0" indent="-342900" algn="just">
              <a:spcAft>
                <a:spcPts val="1620"/>
              </a:spcAft>
              <a:buFont typeface="Wingdings" panose="05000000000000000000" pitchFamily="2" charset="2"/>
              <a:buChar char=""/>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Era necesario describir no sólo las funciones desempeñadas por las familias, sino que también sus disfunciones.</a:t>
            </a:r>
            <a:endParaRPr lang="es-AR" sz="18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384714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101091"/>
            <a:ext cx="8520600" cy="534000"/>
          </a:xfrm>
          <a:prstGeom prst="rect">
            <a:avLst/>
          </a:prstGeom>
        </p:spPr>
        <p:txBody>
          <a:bodyPr spcFirstLastPara="1" wrap="square" lIns="91425" tIns="91425" rIns="91425" bIns="91425" anchor="t" anchorCtr="0">
            <a:noAutofit/>
          </a:bodyPr>
          <a:lstStyle/>
          <a:p>
            <a:pPr marL="630000" marR="0" lvl="0" indent="-381000" algn="l" rtl="0">
              <a:lnSpc>
                <a:spcPct val="115000"/>
              </a:lnSpc>
              <a:spcBef>
                <a:spcPts val="0"/>
              </a:spcBef>
              <a:spcAft>
                <a:spcPts val="0"/>
              </a:spcAft>
              <a:buClr>
                <a:srgbClr val="000000"/>
              </a:buClr>
              <a:buSzPts val="2400"/>
              <a:buFont typeface="Cambria"/>
              <a:buChar char="➔"/>
            </a:pPr>
            <a:r>
              <a:rPr lang="es" sz="2400" dirty="0">
                <a:solidFill>
                  <a:srgbClr val="000000"/>
                </a:solidFill>
                <a:highlight>
                  <a:srgbClr val="B4A7D6"/>
                </a:highlight>
                <a:latin typeface="Cambria"/>
                <a:ea typeface="Cambria"/>
                <a:cs typeface="Cambria"/>
                <a:sym typeface="Cambria"/>
              </a:rPr>
              <a:t>Teoría del desarrollo familiar </a:t>
            </a:r>
            <a:r>
              <a:rPr lang="es" sz="2000" dirty="0">
                <a:solidFill>
                  <a:schemeClr val="accent5">
                    <a:lumMod val="50000"/>
                  </a:schemeClr>
                </a:solidFill>
                <a:latin typeface="Cambria"/>
                <a:ea typeface="Cambria"/>
                <a:cs typeface="Cambria"/>
                <a:sym typeface="Cambria"/>
              </a:rPr>
              <a:t>(</a:t>
            </a:r>
            <a:r>
              <a:rPr lang="es-ES_tradnl" sz="20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S XVIII)</a:t>
            </a:r>
            <a:r>
              <a:rPr lang="es" sz="2000" dirty="0">
                <a:solidFill>
                  <a:schemeClr val="accent5">
                    <a:lumMod val="50000"/>
                  </a:schemeClr>
                </a:solidFill>
                <a:latin typeface="Cambria"/>
                <a:ea typeface="Cambria"/>
                <a:cs typeface="Cambria"/>
                <a:sym typeface="Cambria"/>
              </a:rPr>
              <a:t>:</a:t>
            </a:r>
            <a:endParaRPr sz="2000" dirty="0">
              <a:solidFill>
                <a:schemeClr val="accent5">
                  <a:lumMod val="50000"/>
                </a:schemeClr>
              </a:solidFill>
              <a:latin typeface="Cambria"/>
              <a:ea typeface="Cambria"/>
              <a:cs typeface="Cambria"/>
              <a:sym typeface="Cambria"/>
            </a:endParaRPr>
          </a:p>
        </p:txBody>
      </p:sp>
      <p:sp>
        <p:nvSpPr>
          <p:cNvPr id="163" name="Google Shape;163;p29"/>
          <p:cNvSpPr txBox="1">
            <a:spLocks noGrp="1"/>
          </p:cNvSpPr>
          <p:nvPr>
            <p:ph type="body" idx="1"/>
          </p:nvPr>
        </p:nvSpPr>
        <p:spPr>
          <a:xfrm>
            <a:off x="311700" y="462337"/>
            <a:ext cx="8520600" cy="4681063"/>
          </a:xfrm>
          <a:prstGeom prst="rect">
            <a:avLst/>
          </a:prstGeom>
        </p:spPr>
        <p:txBody>
          <a:bodyPr spcFirstLastPara="1" wrap="square" lIns="91425" tIns="91425" rIns="91425" bIns="91425" anchor="t" anchorCtr="0">
            <a:noAutofit/>
          </a:bodyPr>
          <a:lstStyle/>
          <a:p>
            <a:pPr marL="0" indent="269999">
              <a:buNone/>
            </a:pPr>
            <a:r>
              <a:rPr lang="es" sz="2000" dirty="0">
                <a:solidFill>
                  <a:srgbClr val="000000"/>
                </a:solidFill>
                <a:latin typeface="Cambria"/>
                <a:ea typeface="Cambria"/>
                <a:cs typeface="Cambria"/>
                <a:sym typeface="Cambria"/>
              </a:rPr>
              <a:t>La teoría del desarrollo familiar se centra en los cambios sistemáticos que experimenta la familia a medida que va desplazándose a lo largo de los diversos estadios de su ciclo vital. </a:t>
            </a:r>
            <a:r>
              <a:rPr lang="es-ES_tradnl" sz="2000" dirty="0">
                <a:solidFill>
                  <a:srgbClr val="000000"/>
                </a:solidFill>
                <a:latin typeface="Cambria" panose="02040503050406030204" pitchFamily="18" charset="0"/>
                <a:ea typeface="Cambria" panose="02040503050406030204" pitchFamily="18" charset="0"/>
                <a:cs typeface="Arial" panose="020B0604020202020204" pitchFamily="34" charset="0"/>
                <a:sym typeface="Cambria"/>
              </a:rPr>
              <a:t>T</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rata la interacción de los miembros de la familia con relación a su ambiente externo y a los procesos internos.</a:t>
            </a:r>
            <a:endParaRPr sz="2000" dirty="0">
              <a:solidFill>
                <a:srgbClr val="000000"/>
              </a:solidFill>
              <a:latin typeface="Cambria" panose="02040503050406030204" pitchFamily="18" charset="0"/>
              <a:ea typeface="Cambria" panose="02040503050406030204" pitchFamily="18" charset="0"/>
              <a:cs typeface="Cambria"/>
              <a:sym typeface="Cambria"/>
            </a:endParaRPr>
          </a:p>
          <a:p>
            <a:pPr marL="0" marR="0" lvl="0" indent="269999" algn="l" rtl="0">
              <a:lnSpc>
                <a:spcPct val="100000"/>
              </a:lnSpc>
              <a:spcBef>
                <a:spcPts val="1000"/>
              </a:spcBef>
              <a:spcAft>
                <a:spcPts val="0"/>
              </a:spcAft>
              <a:buNone/>
            </a:pPr>
            <a:r>
              <a:rPr lang="es" sz="2000" dirty="0">
                <a:solidFill>
                  <a:srgbClr val="000000"/>
                </a:solidFill>
                <a:latin typeface="Cambria"/>
                <a:ea typeface="Cambria"/>
                <a:cs typeface="Cambria"/>
                <a:sym typeface="Cambria"/>
              </a:rPr>
              <a:t>De acuerdo con esta teoría, las familias atraviesan una secuencia predecible de estadios a lo largo de su ciclo vital, unos cambios que son precipitados por las necesidades biológicas, sociales y psicológicas de sus miembros.  </a:t>
            </a:r>
          </a:p>
          <a:p>
            <a:pPr marL="0" marR="0" lvl="0" indent="269999" algn="l" rtl="0">
              <a:lnSpc>
                <a:spcPct val="100000"/>
              </a:lnSpc>
              <a:spcBef>
                <a:spcPts val="1000"/>
              </a:spcBef>
              <a:spcAft>
                <a:spcPts val="0"/>
              </a:spcAft>
              <a:buNone/>
            </a:pPr>
            <a:endParaRPr sz="2000" dirty="0">
              <a:solidFill>
                <a:srgbClr val="000000"/>
              </a:solidFill>
              <a:latin typeface="Cambria"/>
              <a:ea typeface="Cambria"/>
              <a:cs typeface="Cambria"/>
              <a:sym typeface="Cambria"/>
            </a:endParaRPr>
          </a:p>
          <a:p>
            <a:pPr marL="0" marR="0" lvl="0" indent="0" algn="ctr" rtl="0">
              <a:spcBef>
                <a:spcPts val="1000"/>
              </a:spcBef>
              <a:spcAft>
                <a:spcPts val="1000"/>
              </a:spcAft>
              <a:buNone/>
            </a:pPr>
            <a:r>
              <a:rPr lang="es" dirty="0">
                <a:solidFill>
                  <a:srgbClr val="000000"/>
                </a:solidFill>
                <a:latin typeface="Cambria"/>
                <a:ea typeface="Cambria"/>
                <a:cs typeface="Cambria"/>
                <a:sym typeface="Cambria"/>
              </a:rPr>
              <a:t>Dichas transiciones están causadas no sólo por procesos individuales y familiares, sino también por normas sociales, sucesos históricos y condiciones ecológicas. </a:t>
            </a:r>
            <a:r>
              <a:rPr lang="es" i="1" dirty="0">
                <a:solidFill>
                  <a:srgbClr val="000000"/>
                </a:solidFill>
                <a:latin typeface="Cambria"/>
                <a:ea typeface="Cambria"/>
                <a:cs typeface="Cambria"/>
                <a:sym typeface="Cambria"/>
              </a:rPr>
              <a:t>Ejemplo: el nacimiento del primer hijo o la jubilación. </a:t>
            </a:r>
            <a:endParaRPr dirty="0">
              <a:solidFill>
                <a:srgbClr val="000000"/>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body" idx="1"/>
          </p:nvPr>
        </p:nvSpPr>
        <p:spPr>
          <a:xfrm>
            <a:off x="164387" y="130900"/>
            <a:ext cx="8979613" cy="48954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es" sz="2400" dirty="0">
                <a:solidFill>
                  <a:srgbClr val="000000"/>
                </a:solidFill>
                <a:latin typeface="Cambria"/>
                <a:ea typeface="Cambria"/>
                <a:cs typeface="Cambria"/>
                <a:sym typeface="Cambria"/>
              </a:rPr>
              <a:t>Mattessich y Hill (1987) han propuesto la siguiente secuencia de los estadios a lo largo del </a:t>
            </a:r>
            <a:r>
              <a:rPr lang="es" sz="2400" b="1" dirty="0">
                <a:solidFill>
                  <a:schemeClr val="accent5">
                    <a:lumMod val="75000"/>
                  </a:schemeClr>
                </a:solidFill>
                <a:latin typeface="Cambria"/>
                <a:ea typeface="Cambria"/>
                <a:cs typeface="Cambria"/>
                <a:sym typeface="Cambria"/>
              </a:rPr>
              <a:t>ciclo vital de la familia</a:t>
            </a:r>
            <a:r>
              <a:rPr lang="es" sz="2400" dirty="0">
                <a:solidFill>
                  <a:srgbClr val="000000"/>
                </a:solidFill>
                <a:latin typeface="Cambria"/>
                <a:ea typeface="Cambria"/>
                <a:cs typeface="Cambria"/>
                <a:sym typeface="Cambria"/>
              </a:rPr>
              <a:t>:</a:t>
            </a:r>
            <a:endParaRPr sz="2400" dirty="0">
              <a:solidFill>
                <a:srgbClr val="000000"/>
              </a:solidFill>
              <a:latin typeface="Cambria"/>
              <a:ea typeface="Cambria"/>
              <a:cs typeface="Cambria"/>
              <a:sym typeface="Cambria"/>
            </a:endParaRPr>
          </a:p>
          <a:p>
            <a:pPr marL="719999" marR="0" lvl="0" indent="-381000" algn="l" rtl="0">
              <a:spcBef>
                <a:spcPts val="100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Nueva pareja (sin hijos)</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hijos (niños pequeños o en edad escolar)</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niños escolarizados (uno o más en edad escolar)</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niños en educación secundaria (uno o más en la adolescencia)</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jóvenes adultos (uno o más con edades superiores a los 18 años)</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hijos que ya han abandonado el hogar</a:t>
            </a:r>
            <a:endParaRPr sz="2400" dirty="0">
              <a:solidFill>
                <a:srgbClr val="000000"/>
              </a:solidFill>
              <a:latin typeface="Cambria"/>
              <a:ea typeface="Cambria"/>
              <a:cs typeface="Cambria"/>
              <a:sym typeface="Cambria"/>
            </a:endParaRPr>
          </a:p>
          <a:p>
            <a:pPr marL="719999" marR="0" lvl="0" indent="-381000" algn="l" rtl="0">
              <a:spcBef>
                <a:spcPts val="0"/>
              </a:spcBef>
              <a:spcAft>
                <a:spcPts val="0"/>
              </a:spcAft>
              <a:buClr>
                <a:srgbClr val="000000"/>
              </a:buClr>
              <a:buSzPts val="2400"/>
              <a:buFont typeface="Cambria"/>
              <a:buAutoNum type="arabicPeriod"/>
            </a:pPr>
            <a:r>
              <a:rPr lang="es" sz="2400" dirty="0">
                <a:solidFill>
                  <a:srgbClr val="000000"/>
                </a:solidFill>
                <a:latin typeface="Cambria"/>
                <a:ea typeface="Cambria"/>
                <a:cs typeface="Cambria"/>
                <a:sym typeface="Cambria"/>
              </a:rPr>
              <a:t>Familias con padres en edad de jubilación.</a:t>
            </a:r>
            <a:endParaRPr sz="2400" dirty="0">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body" idx="1"/>
          </p:nvPr>
        </p:nvSpPr>
        <p:spPr>
          <a:xfrm>
            <a:off x="311700" y="118525"/>
            <a:ext cx="8736000" cy="4450200"/>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dirty="0">
                <a:solidFill>
                  <a:srgbClr val="000000"/>
                </a:solidFill>
                <a:latin typeface="Cambria"/>
                <a:ea typeface="Cambria"/>
                <a:cs typeface="Cambria"/>
                <a:sym typeface="Cambria"/>
              </a:rPr>
              <a:t>Desde la perspectiva del desarrollo familiar, el ciclo de la vida familiar se concibe como un </a:t>
            </a:r>
            <a:r>
              <a:rPr lang="es" sz="2400" b="1" dirty="0">
                <a:solidFill>
                  <a:srgbClr val="000000"/>
                </a:solidFill>
                <a:latin typeface="Cambria"/>
                <a:ea typeface="Cambria"/>
                <a:cs typeface="Cambria"/>
                <a:sym typeface="Cambria"/>
              </a:rPr>
              <a:t>proceso en el que se va pasando a través de una serie de estadios</a:t>
            </a:r>
            <a:r>
              <a:rPr lang="es" sz="2400" dirty="0">
                <a:solidFill>
                  <a:srgbClr val="000000"/>
                </a:solidFill>
                <a:latin typeface="Cambria"/>
                <a:ea typeface="Cambria"/>
                <a:cs typeface="Cambria"/>
                <a:sym typeface="Cambria"/>
              </a:rPr>
              <a:t>. El paso de un estadio a otro ocurre cuando se producen cambios en la composición familiar, lo que provoca un cambio en la estructuración familiar. Estos cambios estructurales tienen, a su vez, efectos en el funcionamiento y bienestar familiar. </a:t>
            </a:r>
            <a:endParaRPr sz="2400" dirty="0">
              <a:solidFill>
                <a:srgbClr val="000000"/>
              </a:solidFill>
              <a:latin typeface="Cambria"/>
              <a:ea typeface="Cambria"/>
              <a:cs typeface="Cambria"/>
              <a:sym typeface="Cambria"/>
            </a:endParaRPr>
          </a:p>
          <a:p>
            <a:pPr marL="0" marR="0" lvl="0" indent="0" algn="l" rtl="0">
              <a:spcBef>
                <a:spcPts val="1000"/>
              </a:spcBef>
              <a:spcAft>
                <a:spcPts val="0"/>
              </a:spcAft>
              <a:buNone/>
            </a:pPr>
            <a:r>
              <a:rPr lang="es" sz="2400" b="1" dirty="0">
                <a:solidFill>
                  <a:schemeClr val="accent1"/>
                </a:solidFill>
                <a:latin typeface="Cambria"/>
                <a:ea typeface="Cambria"/>
                <a:cs typeface="Cambria"/>
                <a:sym typeface="Cambria"/>
              </a:rPr>
              <a:t>CONCEPTO BÁSICO:</a:t>
            </a:r>
            <a:endParaRPr sz="2400" b="1" dirty="0">
              <a:solidFill>
                <a:schemeClr val="accent1"/>
              </a:solidFill>
              <a:latin typeface="Cambria"/>
              <a:ea typeface="Cambria"/>
              <a:cs typeface="Cambria"/>
              <a:sym typeface="Cambria"/>
            </a:endParaRPr>
          </a:p>
          <a:p>
            <a:pPr marL="0" marR="0" lvl="0" indent="-114300" algn="l" rtl="0">
              <a:spcBef>
                <a:spcPts val="1000"/>
              </a:spcBef>
              <a:spcAft>
                <a:spcPts val="0"/>
              </a:spcAft>
              <a:buClr>
                <a:srgbClr val="000000"/>
              </a:buClr>
              <a:buSzPts val="1800"/>
              <a:buFont typeface="Cambria"/>
              <a:buChar char="-"/>
            </a:pPr>
            <a:r>
              <a:rPr lang="es" i="1" dirty="0">
                <a:solidFill>
                  <a:srgbClr val="000000"/>
                </a:solidFill>
                <a:highlight>
                  <a:schemeClr val="accent4"/>
                </a:highlight>
                <a:latin typeface="Cambria"/>
                <a:ea typeface="Cambria"/>
                <a:cs typeface="Cambria"/>
                <a:sym typeface="Cambria"/>
              </a:rPr>
              <a:t>Crisis</a:t>
            </a:r>
            <a:r>
              <a:rPr lang="es" dirty="0">
                <a:solidFill>
                  <a:srgbClr val="000000"/>
                </a:solidFill>
                <a:latin typeface="Cambria"/>
                <a:ea typeface="Cambria"/>
                <a:cs typeface="Cambria"/>
                <a:sym typeface="Cambria"/>
              </a:rPr>
              <a:t>: crisis normales como transiciones normativas entre los estadios del ciclo vital familiar. Son cambios que requieren alteraciones significativas de los roles familiares, así como reorganizaciones en la familia.</a:t>
            </a:r>
            <a:endParaRPr dirty="0">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2E921-7767-C235-AFA1-B2B730FD7392}"/>
              </a:ext>
            </a:extLst>
          </p:cNvPr>
          <p:cNvSpPr>
            <a:spLocks noGrp="1"/>
          </p:cNvSpPr>
          <p:nvPr>
            <p:ph type="title"/>
          </p:nvPr>
        </p:nvSpPr>
        <p:spPr/>
        <p:txBody>
          <a:bodyPr/>
          <a:lstStyle/>
          <a:p>
            <a:r>
              <a:rPr lang="es-MX" dirty="0"/>
              <a:t>Criticas y Limitaciones:</a:t>
            </a:r>
            <a:endParaRPr lang="es-AR" dirty="0"/>
          </a:p>
        </p:txBody>
      </p:sp>
      <p:sp>
        <p:nvSpPr>
          <p:cNvPr id="3" name="Marcador de texto 2">
            <a:extLst>
              <a:ext uri="{FF2B5EF4-FFF2-40B4-BE49-F238E27FC236}">
                <a16:creationId xmlns:a16="http://schemas.microsoft.com/office/drawing/2014/main" id="{31B6DC1A-348C-24E0-C515-C688F7E39D5F}"/>
              </a:ext>
            </a:extLst>
          </p:cNvPr>
          <p:cNvSpPr>
            <a:spLocks noGrp="1"/>
          </p:cNvSpPr>
          <p:nvPr>
            <p:ph type="body" idx="1"/>
          </p:nvPr>
        </p:nvSpPr>
        <p:spPr>
          <a:xfrm>
            <a:off x="311700" y="1116419"/>
            <a:ext cx="8520600" cy="3700130"/>
          </a:xfrm>
        </p:spPr>
        <p:txBody>
          <a:bodyPr/>
          <a:lstStyle/>
          <a:p>
            <a:pPr marL="342900" lvl="0" indent="-342900" algn="just">
              <a:spcAft>
                <a:spcPts val="600"/>
              </a:spcAft>
              <a:buFont typeface="Wingdings" panose="05000000000000000000" pitchFamily="2" charset="2"/>
              <a:buChar char=""/>
            </a:pPr>
            <a:r>
              <a:rPr lang="es-ES_tradnl"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Crítica al desarrollo de la teoría familiar, ofrece una visión “normativa” del curso del desarrollo familiar.</a:t>
            </a:r>
            <a:endParaRPr lang="es-AR" sz="16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es-ES_tradnl"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 modelo de la familia es dos padres al cuidado de sus hijos no es capaz de captar la enorme variación en las estructuras familiares. A causa del incremento de divorcios, reducción de la tasa de natalidad, etc.</a:t>
            </a:r>
            <a:endParaRPr lang="es-AR" sz="16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es-ES_tradnl"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 es capaz de acomodar las múltiples variaciones en el desarrollo de la familia debido a las variaciones en los valores, prácticas y metas de diferentes grupos raciales y culturales</a:t>
            </a:r>
            <a:endParaRPr lang="es-AR" sz="16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es-ES_tradnl"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Cada vez son menos las familias que transitan de manera ordenada por las distintas fases del ciclo vital.</a:t>
            </a:r>
            <a:endParaRPr lang="es-AR" sz="16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pPr>
            <a:r>
              <a:rPr lang="es-ES_tradnl"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teoría del desarrollo familiar contribuye a la represión, a la distorsión y a silenciar los intereses de la mujer.</a:t>
            </a:r>
            <a:endParaRPr lang="es-AR" sz="16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146018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283900"/>
            <a:ext cx="8520600" cy="707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mbria"/>
              <a:buChar char="➔"/>
            </a:pPr>
            <a:r>
              <a:rPr lang="es" sz="2400">
                <a:solidFill>
                  <a:srgbClr val="000000"/>
                </a:solidFill>
                <a:highlight>
                  <a:srgbClr val="B4A7D6"/>
                </a:highlight>
                <a:latin typeface="Cambria"/>
                <a:ea typeface="Cambria"/>
                <a:cs typeface="Cambria"/>
                <a:sym typeface="Cambria"/>
              </a:rPr>
              <a:t>Teoría de los sistemas familiares:</a:t>
            </a:r>
            <a:endParaRPr sz="2400">
              <a:latin typeface="Cambria"/>
              <a:ea typeface="Cambria"/>
              <a:cs typeface="Cambria"/>
              <a:sym typeface="Cambria"/>
            </a:endParaRPr>
          </a:p>
        </p:txBody>
      </p:sp>
      <p:sp>
        <p:nvSpPr>
          <p:cNvPr id="184" name="Google Shape;184;p33"/>
          <p:cNvSpPr txBox="1">
            <a:spLocks noGrp="1"/>
          </p:cNvSpPr>
          <p:nvPr>
            <p:ph type="body" idx="1"/>
          </p:nvPr>
        </p:nvSpPr>
        <p:spPr>
          <a:xfrm>
            <a:off x="311700" y="780825"/>
            <a:ext cx="8520600" cy="4213800"/>
          </a:xfrm>
          <a:prstGeom prst="rect">
            <a:avLst/>
          </a:prstGeom>
        </p:spPr>
        <p:txBody>
          <a:bodyPr spcFirstLastPara="1" wrap="square" lIns="91425" tIns="91425" rIns="91425" bIns="91425" anchor="t" anchorCtr="0">
            <a:noAutofit/>
          </a:bodyPr>
          <a:lstStyle/>
          <a:p>
            <a:pPr marL="0" marR="0" lvl="0" indent="179999" algn="l" rtl="0">
              <a:spcBef>
                <a:spcPts val="0"/>
              </a:spcBef>
              <a:spcAft>
                <a:spcPts val="0"/>
              </a:spcAft>
              <a:buNone/>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Para Bertalanffy, era necesario comprender no sólo los elementos de un sistema, sino sus interrelaciones</a:t>
            </a:r>
            <a:r>
              <a:rPr lang="es-ES_tradnl"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s" sz="2000" dirty="0">
                <a:solidFill>
                  <a:srgbClr val="000000"/>
                </a:solidFill>
                <a:latin typeface="Cambria"/>
                <a:ea typeface="Cambria"/>
                <a:cs typeface="Cambria"/>
                <a:sym typeface="Cambria"/>
              </a:rPr>
              <a:t>La idea básica de la teoría de los sistemas es que un sistema debe ser entendido como una totalidad y no puede comprenderse examinando sus partes individuales en aislamiento. Es decir, el todo es mayor que la suma de las partes.</a:t>
            </a:r>
            <a:endParaRPr sz="2000" dirty="0">
              <a:solidFill>
                <a:srgbClr val="000000"/>
              </a:solidFill>
              <a:latin typeface="Cambria"/>
              <a:ea typeface="Cambria"/>
              <a:cs typeface="Cambria"/>
              <a:sym typeface="Cambria"/>
            </a:endParaRPr>
          </a:p>
          <a:p>
            <a:pPr marL="0" marR="0" lvl="0" indent="0" algn="r" rtl="0">
              <a:lnSpc>
                <a:spcPct val="100000"/>
              </a:lnSpc>
              <a:spcBef>
                <a:spcPts val="1000"/>
              </a:spcBef>
              <a:spcAft>
                <a:spcPts val="0"/>
              </a:spcAft>
              <a:buNone/>
            </a:pPr>
            <a:r>
              <a:rPr lang="es" b="1" dirty="0">
                <a:solidFill>
                  <a:srgbClr val="000000"/>
                </a:solidFill>
                <a:latin typeface="Cambria"/>
                <a:ea typeface="Cambria"/>
                <a:cs typeface="Cambria"/>
                <a:sym typeface="Cambria"/>
              </a:rPr>
              <a:t>La familia es definida desde una perspectiva sistémica en los siguientes términos:</a:t>
            </a:r>
            <a:r>
              <a:rPr lang="es" dirty="0">
                <a:solidFill>
                  <a:srgbClr val="000000"/>
                </a:solidFill>
                <a:latin typeface="Cambria"/>
                <a:ea typeface="Cambria"/>
                <a:cs typeface="Cambria"/>
                <a:sym typeface="Cambria"/>
              </a:rPr>
              <a:t> “</a:t>
            </a:r>
            <a:r>
              <a:rPr lang="es" i="1" dirty="0">
                <a:solidFill>
                  <a:srgbClr val="000000"/>
                </a:solidFill>
                <a:latin typeface="Cambria"/>
                <a:ea typeface="Cambria"/>
                <a:cs typeface="Cambria"/>
                <a:sym typeface="Cambria"/>
              </a:rPr>
              <a:t>La familia es un sistema social abierto, dinámico, dirigido a metas y autorregulado (...) cada sistema individual familiar está configurado por sus propias facetas estructurales particulares  (tamaño, complejidad, composición, estadio vital), las características psicobiológicas de sus miembros individuales (edad, género, fertilidad, salud, temperamento, etc.) y su posición sociocultural e histórica en su entorno más amplio</a:t>
            </a:r>
            <a:r>
              <a:rPr lang="es" dirty="0">
                <a:solidFill>
                  <a:srgbClr val="000000"/>
                </a:solidFill>
                <a:latin typeface="Cambria"/>
                <a:ea typeface="Cambria"/>
                <a:cs typeface="Cambria"/>
                <a:sym typeface="Cambria"/>
              </a:rPr>
              <a:t>” (Broderick, 1993).</a:t>
            </a:r>
            <a:endParaRPr dirty="0">
              <a:solidFill>
                <a:srgbClr val="000000"/>
              </a:solidFill>
              <a:latin typeface="Cambria"/>
              <a:ea typeface="Cambria"/>
              <a:cs typeface="Cambria"/>
              <a:sym typeface="Cambria"/>
            </a:endParaRPr>
          </a:p>
          <a:p>
            <a:pPr marL="0" marR="0" lvl="0" indent="179999" algn="l" rtl="0">
              <a:lnSpc>
                <a:spcPct val="100000"/>
              </a:lnSpc>
              <a:spcBef>
                <a:spcPts val="1000"/>
              </a:spcBef>
              <a:spcAft>
                <a:spcPts val="1000"/>
              </a:spcAft>
              <a:buNone/>
            </a:pPr>
            <a:endParaRPr sz="2400" dirty="0">
              <a:solidFill>
                <a:srgbClr val="000000"/>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4DBF8C9-2644-C35F-21A4-8A96E2F3BF9A}"/>
              </a:ext>
            </a:extLst>
          </p:cNvPr>
          <p:cNvSpPr>
            <a:spLocks noGrp="1"/>
          </p:cNvSpPr>
          <p:nvPr>
            <p:ph type="body" idx="1"/>
          </p:nvPr>
        </p:nvSpPr>
        <p:spPr>
          <a:xfrm>
            <a:off x="216007" y="447617"/>
            <a:ext cx="8520600" cy="4337033"/>
          </a:xfrm>
        </p:spPr>
        <p:txBody>
          <a:bodyPr/>
          <a:lstStyle/>
          <a:p>
            <a:pPr marL="114300" indent="0" algn="just">
              <a:spcAft>
                <a:spcPts val="1620"/>
              </a:spcAft>
              <a:buNone/>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Una familia puede conceptualizarse como un sistema porque posee las siguientes características:</a:t>
            </a:r>
            <a:endParaRPr lang="es-AR" sz="20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mj-lt"/>
              <a:buAutoNum type="arabicPeriod"/>
              <a:tabLst>
                <a:tab pos="457200" algn="l"/>
              </a:tabLst>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Los miembros se consideran </a:t>
            </a:r>
            <a:r>
              <a:rPr lang="es-ES_tradnl" sz="20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partes interdependientes </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de una totalidad más amplia, la conducta de cada miembro afecta a todos los demás.</a:t>
            </a:r>
            <a:endParaRPr lang="es-AR"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Para adaptarse, toman decisiones acerca de las distintas alternativas, tratan de obtener </a:t>
            </a:r>
            <a:r>
              <a:rPr lang="es-ES_tradnl" sz="2000" b="1" dirty="0" err="1">
                <a:solidFill>
                  <a:srgbClr val="000000"/>
                </a:solidFill>
                <a:effectLst/>
                <a:latin typeface="Cambria" panose="02040503050406030204" pitchFamily="18" charset="0"/>
                <a:ea typeface="Cambria" panose="02040503050406030204" pitchFamily="18" charset="0"/>
                <a:cs typeface="Arial" panose="020B0604020202020204" pitchFamily="34" charset="0"/>
              </a:rPr>
              <a:t>feedback</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acerca de su éxito y modificar la conducta si es necesario</a:t>
            </a:r>
            <a:endParaRPr lang="es-AR"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Las familias tienen </a:t>
            </a:r>
            <a:r>
              <a:rPr lang="es-ES_tradnl" sz="20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límites</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que las distinguen de otros grupos sociales.</a:t>
            </a:r>
            <a:endParaRPr lang="es-AR"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Las familias deben cumplir ciertas </a:t>
            </a:r>
            <a:r>
              <a:rPr lang="es-ES_tradnl" sz="20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tareas</a:t>
            </a:r>
            <a:r>
              <a:rPr lang="es-ES_tradnl"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para sobrevivir (reproducción de miembros, socialización de roles familiares, cuidado emocional, etc.)</a:t>
            </a:r>
            <a:endParaRPr lang="es-AR"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endParaRPr>
          </a:p>
          <a:p>
            <a:endParaRPr lang="es-AR" dirty="0"/>
          </a:p>
        </p:txBody>
      </p:sp>
    </p:spTree>
    <p:extLst>
      <p:ext uri="{BB962C8B-B14F-4D97-AF65-F5344CB8AC3E}">
        <p14:creationId xmlns:p14="http://schemas.microsoft.com/office/powerpoint/2010/main" val="424346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body" idx="1"/>
          </p:nvPr>
        </p:nvSpPr>
        <p:spPr>
          <a:xfrm>
            <a:off x="173525" y="0"/>
            <a:ext cx="8787300" cy="4569300"/>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dirty="0">
                <a:solidFill>
                  <a:srgbClr val="000000"/>
                </a:solidFill>
                <a:latin typeface="Cambria"/>
                <a:ea typeface="Cambria"/>
                <a:cs typeface="Cambria"/>
                <a:sym typeface="Cambria"/>
              </a:rPr>
              <a:t>Según esta definición, las familias no pueden describirse en términos estáticos o estructurales ya que sus partes se encuentran dinámicamente relacionadas entre sí y con el entorno. Las cualidades de las familias surgen de la interacción de sus partes y, por tanto, son emergentes.</a:t>
            </a:r>
            <a:endParaRPr sz="2400" dirty="0">
              <a:solidFill>
                <a:srgbClr val="000000"/>
              </a:solidFill>
              <a:latin typeface="Cambria"/>
              <a:ea typeface="Cambria"/>
              <a:cs typeface="Cambria"/>
              <a:sym typeface="Cambria"/>
            </a:endParaRPr>
          </a:p>
          <a:p>
            <a:pPr marL="0" marR="0" lvl="0" indent="269999" algn="l" rtl="0">
              <a:spcBef>
                <a:spcPts val="1000"/>
              </a:spcBef>
              <a:spcAft>
                <a:spcPts val="0"/>
              </a:spcAft>
              <a:buNone/>
            </a:pPr>
            <a:r>
              <a:rPr lang="es" sz="2400" dirty="0">
                <a:solidFill>
                  <a:srgbClr val="000000"/>
                </a:solidFill>
                <a:latin typeface="Cambria"/>
                <a:ea typeface="Cambria"/>
                <a:cs typeface="Cambria"/>
                <a:sym typeface="Cambria"/>
              </a:rPr>
              <a:t>La teoría de los sistemas familiares enfatiza así la </a:t>
            </a:r>
            <a:r>
              <a:rPr lang="es" sz="2400" b="1" dirty="0">
                <a:solidFill>
                  <a:srgbClr val="000000"/>
                </a:solidFill>
                <a:latin typeface="Cambria"/>
                <a:ea typeface="Cambria"/>
                <a:cs typeface="Cambria"/>
                <a:sym typeface="Cambria"/>
              </a:rPr>
              <a:t>totalidad de la familia</a:t>
            </a:r>
            <a:r>
              <a:rPr lang="es" sz="2400" dirty="0">
                <a:solidFill>
                  <a:srgbClr val="000000"/>
                </a:solidFill>
                <a:latin typeface="Cambria"/>
                <a:ea typeface="Cambria"/>
                <a:cs typeface="Cambria"/>
                <a:sym typeface="Cambria"/>
              </a:rPr>
              <a:t> más que el individuo dentro del sistema.</a:t>
            </a:r>
            <a:endParaRPr sz="2400" dirty="0">
              <a:solidFill>
                <a:srgbClr val="000000"/>
              </a:solidFill>
              <a:latin typeface="Cambria"/>
              <a:ea typeface="Cambria"/>
              <a:cs typeface="Cambria"/>
              <a:sym typeface="Cambria"/>
            </a:endParaRPr>
          </a:p>
          <a:p>
            <a:pPr marL="0" marR="0" lvl="0" indent="0" algn="l" rtl="0">
              <a:spcBef>
                <a:spcPts val="1000"/>
              </a:spcBef>
              <a:spcAft>
                <a:spcPts val="0"/>
              </a:spcAft>
              <a:buNone/>
            </a:pPr>
            <a:r>
              <a:rPr lang="es" sz="2400" b="1" dirty="0">
                <a:solidFill>
                  <a:schemeClr val="accent1"/>
                </a:solidFill>
                <a:latin typeface="Cambria"/>
                <a:ea typeface="Cambria"/>
                <a:cs typeface="Cambria"/>
                <a:sym typeface="Cambria"/>
              </a:rPr>
              <a:t>CONCEPTO CLAVE:</a:t>
            </a:r>
            <a:endParaRPr sz="2400" b="1" dirty="0">
              <a:solidFill>
                <a:schemeClr val="accent1"/>
              </a:solidFill>
              <a:latin typeface="Cambria"/>
              <a:ea typeface="Cambria"/>
              <a:cs typeface="Cambria"/>
              <a:sym typeface="Cambria"/>
            </a:endParaRPr>
          </a:p>
          <a:p>
            <a:pPr marL="0" marR="0" lvl="0" indent="155699" algn="l" rtl="0">
              <a:spcBef>
                <a:spcPts val="0"/>
              </a:spcBef>
              <a:spcAft>
                <a:spcPts val="1000"/>
              </a:spcAft>
              <a:buClr>
                <a:srgbClr val="000000"/>
              </a:buClr>
              <a:buSzPts val="1800"/>
              <a:buFont typeface="Cambria"/>
              <a:buChar char="-"/>
            </a:pPr>
            <a:r>
              <a:rPr lang="es" i="1" dirty="0">
                <a:solidFill>
                  <a:srgbClr val="000000"/>
                </a:solidFill>
                <a:latin typeface="Cambria"/>
                <a:ea typeface="Cambria"/>
                <a:cs typeface="Cambria"/>
                <a:sym typeface="Cambria"/>
              </a:rPr>
              <a:t>Sistema</a:t>
            </a:r>
            <a:r>
              <a:rPr lang="es" dirty="0">
                <a:solidFill>
                  <a:srgbClr val="000000"/>
                </a:solidFill>
                <a:latin typeface="Cambria"/>
                <a:ea typeface="Cambria"/>
                <a:cs typeface="Cambria"/>
                <a:sym typeface="Cambria"/>
              </a:rPr>
              <a:t>: conjunto de elementos en interrelación entre ellos mismos y con el ambiente (Bertalanffy, 1975). La familia constituye una totalidad integrada y compleja donde sus miembros ejercen una influencia continua y recíproca entre sí (Minuchin, 1988).</a:t>
            </a:r>
            <a:endParaRPr dirty="0">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mbria"/>
              <a:buChar char="➔"/>
            </a:pPr>
            <a:r>
              <a:rPr lang="es" sz="2400">
                <a:solidFill>
                  <a:srgbClr val="000000"/>
                </a:solidFill>
                <a:highlight>
                  <a:srgbClr val="B4A7D6"/>
                </a:highlight>
                <a:latin typeface="Cambria"/>
                <a:ea typeface="Cambria"/>
                <a:cs typeface="Cambria"/>
                <a:sym typeface="Cambria"/>
              </a:rPr>
              <a:t>Teoría ecosistémica:</a:t>
            </a:r>
            <a:endParaRPr sz="2400"/>
          </a:p>
        </p:txBody>
      </p:sp>
      <p:sp>
        <p:nvSpPr>
          <p:cNvPr id="195" name="Google Shape;195;p35"/>
          <p:cNvSpPr txBox="1">
            <a:spLocks noGrp="1"/>
          </p:cNvSpPr>
          <p:nvPr>
            <p:ph type="body" idx="1"/>
          </p:nvPr>
        </p:nvSpPr>
        <p:spPr>
          <a:xfrm>
            <a:off x="311700" y="1003900"/>
            <a:ext cx="8520600" cy="3565200"/>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dirty="0">
                <a:solidFill>
                  <a:srgbClr val="000000"/>
                </a:solidFill>
                <a:latin typeface="Cambria"/>
                <a:ea typeface="Cambria"/>
                <a:cs typeface="Cambria"/>
                <a:sym typeface="Cambria"/>
              </a:rPr>
              <a:t>Teoría ecológica del desarrollo humano desarrollada por Bronfenbrenner (1979), donde se considera vital estudiar el desarrollo humano en su contexto más amplio.</a:t>
            </a:r>
            <a:endParaRPr sz="2400" dirty="0">
              <a:solidFill>
                <a:srgbClr val="000000"/>
              </a:solidFill>
              <a:latin typeface="Cambria"/>
              <a:ea typeface="Cambria"/>
              <a:cs typeface="Cambria"/>
              <a:sym typeface="Cambria"/>
            </a:endParaRPr>
          </a:p>
          <a:p>
            <a:pPr marL="0" marR="0" lvl="0" indent="269999" algn="l" rtl="0">
              <a:spcBef>
                <a:spcPts val="1000"/>
              </a:spcBef>
              <a:spcAft>
                <a:spcPts val="1000"/>
              </a:spcAft>
              <a:buNone/>
            </a:pPr>
            <a:r>
              <a:rPr lang="es" sz="2400" b="1" dirty="0">
                <a:solidFill>
                  <a:srgbClr val="000000"/>
                </a:solidFill>
                <a:latin typeface="Cambria"/>
                <a:ea typeface="Cambria"/>
                <a:cs typeface="Cambria"/>
                <a:sym typeface="Cambria"/>
              </a:rPr>
              <a:t>La relación del sistema familiar con su entorno es mutua</a:t>
            </a:r>
            <a:r>
              <a:rPr lang="es" sz="2400" dirty="0">
                <a:solidFill>
                  <a:srgbClr val="000000"/>
                </a:solidFill>
                <a:latin typeface="Cambria"/>
                <a:ea typeface="Cambria"/>
                <a:cs typeface="Cambria"/>
                <a:sym typeface="Cambria"/>
              </a:rPr>
              <a:t>: las condiciones del entorno influyen en la vida familiar y los cambios que ocurren en la familia facilitan los cambios en el entorno. </a:t>
            </a:r>
            <a:endParaRPr sz="2400" dirty="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rgbClr val="000000"/>
              </a:buClr>
              <a:buSzPts val="3200"/>
              <a:buFont typeface="Arial"/>
              <a:buNone/>
            </a:pPr>
            <a:r>
              <a:rPr lang="es" sz="3200">
                <a:solidFill>
                  <a:srgbClr val="0C343D"/>
                </a:solidFill>
                <a:latin typeface="Cambria"/>
                <a:ea typeface="Cambria"/>
                <a:cs typeface="Cambria"/>
                <a:sym typeface="Cambria"/>
              </a:rPr>
              <a:t>	Respecto de las teorías sobre la familia…</a:t>
            </a:r>
            <a:endParaRPr sz="3200">
              <a:solidFill>
                <a:srgbClr val="0C343D"/>
              </a:solidFill>
              <a:latin typeface="Cambria"/>
              <a:ea typeface="Cambria"/>
              <a:cs typeface="Cambria"/>
              <a:sym typeface="Cambria"/>
            </a:endParaRPr>
          </a:p>
          <a:p>
            <a:pPr marL="0" lvl="0" indent="0" algn="l" rtl="0">
              <a:spcBef>
                <a:spcPts val="0"/>
              </a:spcBef>
              <a:spcAft>
                <a:spcPts val="0"/>
              </a:spcAft>
              <a:buNone/>
            </a:pPr>
            <a:endParaRPr/>
          </a:p>
        </p:txBody>
      </p:sp>
      <p:sp>
        <p:nvSpPr>
          <p:cNvPr id="83" name="Google Shape;83;p15"/>
          <p:cNvSpPr txBox="1">
            <a:spLocks noGrp="1"/>
          </p:cNvSpPr>
          <p:nvPr>
            <p:ph type="body" idx="1"/>
          </p:nvPr>
        </p:nvSpPr>
        <p:spPr>
          <a:xfrm>
            <a:off x="311700" y="1152425"/>
            <a:ext cx="8520600" cy="3416700"/>
          </a:xfrm>
          <a:prstGeom prst="rect">
            <a:avLst/>
          </a:prstGeom>
        </p:spPr>
        <p:txBody>
          <a:bodyPr spcFirstLastPara="1" wrap="square" lIns="91425" tIns="91425" rIns="91425" bIns="91425" anchor="t" anchorCtr="0">
            <a:noAutofit/>
          </a:bodyPr>
          <a:lstStyle/>
          <a:p>
            <a:pPr marL="0" lvl="0" indent="179999" algn="l" rtl="0">
              <a:lnSpc>
                <a:spcPct val="115000"/>
              </a:lnSpc>
              <a:spcBef>
                <a:spcPts val="1000"/>
              </a:spcBef>
              <a:spcAft>
                <a:spcPts val="0"/>
              </a:spcAft>
              <a:buNone/>
            </a:pPr>
            <a:r>
              <a:rPr lang="es" sz="2400">
                <a:solidFill>
                  <a:srgbClr val="000000"/>
                </a:solidFill>
                <a:latin typeface="Cambria"/>
                <a:ea typeface="Cambria"/>
                <a:cs typeface="Cambria"/>
                <a:sym typeface="Cambria"/>
              </a:rPr>
              <a:t>Las teorías de la familia estructuran la forma en que pensamos acerca de la familia, lo que observamos, cómo interpretamos ese conocimiento y la </a:t>
            </a:r>
            <a:r>
              <a:rPr lang="es" sz="2400" b="1">
                <a:solidFill>
                  <a:srgbClr val="000000"/>
                </a:solidFill>
                <a:latin typeface="Cambria"/>
                <a:ea typeface="Cambria"/>
                <a:cs typeface="Cambria"/>
                <a:sym typeface="Cambria"/>
              </a:rPr>
              <a:t>forma en que utilizamos la información</a:t>
            </a:r>
            <a:r>
              <a:rPr lang="es" sz="2400">
                <a:solidFill>
                  <a:srgbClr val="000000"/>
                </a:solidFill>
                <a:latin typeface="Cambria"/>
                <a:ea typeface="Cambria"/>
                <a:cs typeface="Cambria"/>
                <a:sym typeface="Cambria"/>
              </a:rPr>
              <a:t> en decisiones que afectan a la vida familiar.</a:t>
            </a:r>
            <a:endParaRPr sz="2400">
              <a:solidFill>
                <a:srgbClr val="000000"/>
              </a:solidFill>
              <a:latin typeface="Cambria"/>
              <a:ea typeface="Cambria"/>
              <a:cs typeface="Cambria"/>
              <a:sym typeface="Cambria"/>
            </a:endParaRPr>
          </a:p>
          <a:p>
            <a:pPr marL="0" lvl="0" indent="179999" algn="l" rtl="0">
              <a:lnSpc>
                <a:spcPct val="115000"/>
              </a:lnSpc>
              <a:spcBef>
                <a:spcPts val="1000"/>
              </a:spcBef>
              <a:spcAft>
                <a:spcPts val="0"/>
              </a:spcAft>
              <a:buClr>
                <a:srgbClr val="000000"/>
              </a:buClr>
              <a:buSzPts val="2800"/>
              <a:buFont typeface="Calibri"/>
              <a:buNone/>
            </a:pPr>
            <a:r>
              <a:rPr lang="es" sz="2400">
                <a:solidFill>
                  <a:srgbClr val="000000"/>
                </a:solidFill>
                <a:latin typeface="Cambria"/>
                <a:ea typeface="Cambria"/>
                <a:cs typeface="Cambria"/>
                <a:sym typeface="Cambria"/>
              </a:rPr>
              <a:t>Para examinar las diferentes alternativas teóricas en el estudio de la familia, se proponen </a:t>
            </a:r>
            <a:r>
              <a:rPr lang="es" sz="2400" b="1">
                <a:solidFill>
                  <a:srgbClr val="000000"/>
                </a:solidFill>
                <a:latin typeface="Cambria"/>
                <a:ea typeface="Cambria"/>
                <a:cs typeface="Cambria"/>
                <a:sym typeface="Cambria"/>
              </a:rPr>
              <a:t>tres grandes categorías organizativas</a:t>
            </a:r>
            <a:r>
              <a:rPr lang="es" sz="2400">
                <a:solidFill>
                  <a:srgbClr val="000000"/>
                </a:solidFill>
                <a:latin typeface="Cambria"/>
                <a:ea typeface="Cambria"/>
                <a:cs typeface="Cambria"/>
                <a:sym typeface="Cambria"/>
              </a:rPr>
              <a:t>.</a:t>
            </a:r>
            <a:endParaRPr sz="2400">
              <a:solidFill>
                <a:srgbClr val="000000"/>
              </a:solidFill>
              <a:latin typeface="Cambria"/>
              <a:ea typeface="Cambria"/>
              <a:cs typeface="Cambria"/>
              <a:sym typeface="Cambria"/>
            </a:endParaRPr>
          </a:p>
          <a:p>
            <a:pPr marL="0" lvl="0" indent="179999" algn="l" rtl="0">
              <a:lnSpc>
                <a:spcPct val="115000"/>
              </a:lnSpc>
              <a:spcBef>
                <a:spcPts val="1000"/>
              </a:spcBef>
              <a:spcAft>
                <a:spcPts val="0"/>
              </a:spcAft>
              <a:buNone/>
            </a:pPr>
            <a:endParaRPr sz="2400">
              <a:solidFill>
                <a:srgbClr val="000000"/>
              </a:solidFill>
              <a:latin typeface="Cambria"/>
              <a:ea typeface="Cambria"/>
              <a:cs typeface="Cambria"/>
              <a:sym typeface="Cambria"/>
            </a:endParaRPr>
          </a:p>
          <a:p>
            <a:pPr marL="0" lvl="0" indent="179999" algn="l" rtl="0">
              <a:lnSpc>
                <a:spcPct val="115000"/>
              </a:lnSpc>
              <a:spcBef>
                <a:spcPts val="1000"/>
              </a:spcBef>
              <a:spcAft>
                <a:spcPts val="0"/>
              </a:spcAft>
              <a:buNone/>
            </a:pPr>
            <a:endParaRPr sz="2400">
              <a:solidFill>
                <a:srgbClr val="000000"/>
              </a:solidFill>
              <a:latin typeface="Cambria"/>
              <a:ea typeface="Cambria"/>
              <a:cs typeface="Cambria"/>
              <a:sym typeface="Cambria"/>
            </a:endParaRPr>
          </a:p>
          <a:p>
            <a:pPr marL="0" lvl="0" indent="179999" algn="l" rtl="0">
              <a:lnSpc>
                <a:spcPct val="115000"/>
              </a:lnSpc>
              <a:spcBef>
                <a:spcPts val="1000"/>
              </a:spcBef>
              <a:spcAft>
                <a:spcPts val="1000"/>
              </a:spcAft>
              <a:buClr>
                <a:srgbClr val="000000"/>
              </a:buClr>
              <a:buSzPts val="2600"/>
              <a:buFont typeface="Arial"/>
              <a:buNone/>
            </a:pPr>
            <a:endParaRPr sz="2400">
              <a:solidFill>
                <a:srgbClr val="000000"/>
              </a:solidFill>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0" y="445025"/>
            <a:ext cx="5087100" cy="707400"/>
          </a:xfrm>
          <a:prstGeom prst="rect">
            <a:avLst/>
          </a:prstGeom>
        </p:spPr>
        <p:txBody>
          <a:bodyPr spcFirstLastPara="1" wrap="square" lIns="91425" tIns="91425" rIns="91425" bIns="91425" anchor="t" anchorCtr="0">
            <a:noAutofit/>
          </a:bodyPr>
          <a:lstStyle/>
          <a:p>
            <a:pPr marL="0" marR="0" lvl="0" indent="179999" algn="l" rtl="0">
              <a:lnSpc>
                <a:spcPct val="115000"/>
              </a:lnSpc>
              <a:spcBef>
                <a:spcPts val="0"/>
              </a:spcBef>
              <a:spcAft>
                <a:spcPts val="1000"/>
              </a:spcAft>
              <a:buNone/>
            </a:pPr>
            <a:r>
              <a:rPr lang="es" sz="2400" u="sng">
                <a:solidFill>
                  <a:srgbClr val="0F243E"/>
                </a:solidFill>
                <a:latin typeface="Cambria"/>
                <a:ea typeface="Cambria"/>
                <a:cs typeface="Cambria"/>
                <a:sym typeface="Cambria"/>
              </a:rPr>
              <a:t>La teoría del desarrollo humano:</a:t>
            </a:r>
            <a:endParaRPr sz="2400" u="sng">
              <a:solidFill>
                <a:srgbClr val="0F243E"/>
              </a:solidFill>
              <a:latin typeface="Cambria"/>
              <a:ea typeface="Cambria"/>
              <a:cs typeface="Cambria"/>
              <a:sym typeface="Cambria"/>
            </a:endParaRPr>
          </a:p>
        </p:txBody>
      </p:sp>
      <p:sp>
        <p:nvSpPr>
          <p:cNvPr id="201" name="Google Shape;201;p36"/>
          <p:cNvSpPr txBox="1">
            <a:spLocks noGrp="1"/>
          </p:cNvSpPr>
          <p:nvPr>
            <p:ph type="body" idx="1"/>
          </p:nvPr>
        </p:nvSpPr>
        <p:spPr>
          <a:xfrm>
            <a:off x="311700" y="1266175"/>
            <a:ext cx="3999900" cy="3772800"/>
          </a:xfrm>
          <a:prstGeom prst="rect">
            <a:avLst/>
          </a:prstGeom>
        </p:spPr>
        <p:txBody>
          <a:bodyPr spcFirstLastPara="1" wrap="square" lIns="91425" tIns="91425" rIns="91425" bIns="91425" anchor="t" anchorCtr="0">
            <a:noAutofit/>
          </a:bodyPr>
          <a:lstStyle/>
          <a:p>
            <a:pPr marL="0" marR="0" lvl="0" indent="179999" algn="l" rtl="0">
              <a:spcBef>
                <a:spcPts val="0"/>
              </a:spcBef>
              <a:spcAft>
                <a:spcPts val="0"/>
              </a:spcAft>
              <a:buNone/>
            </a:pPr>
            <a:r>
              <a:rPr lang="es" sz="2400" dirty="0">
                <a:solidFill>
                  <a:srgbClr val="000000"/>
                </a:solidFill>
                <a:latin typeface="Cambria"/>
                <a:ea typeface="Cambria"/>
                <a:cs typeface="Cambria"/>
                <a:sym typeface="Cambria"/>
              </a:rPr>
              <a:t>Se compone de cuatro sistemas o tipos de contextos distintos pero interrelacionados entre sí. Estos sistemas se diferencian sobre la base de su inmediatez con respecto a la persona en desarrollo.</a:t>
            </a:r>
            <a:endParaRPr sz="2400" b="1" dirty="0">
              <a:solidFill>
                <a:schemeClr val="accent1"/>
              </a:solidFill>
              <a:latin typeface="Cambria"/>
              <a:ea typeface="Cambria"/>
              <a:cs typeface="Cambria"/>
              <a:sym typeface="Cambria"/>
            </a:endParaRPr>
          </a:p>
          <a:p>
            <a:pPr marL="0" lvl="0" indent="0" algn="l" rtl="0">
              <a:spcBef>
                <a:spcPts val="1000"/>
              </a:spcBef>
              <a:spcAft>
                <a:spcPts val="1600"/>
              </a:spcAft>
              <a:buNone/>
            </a:pPr>
            <a:endParaRPr sz="2400" dirty="0">
              <a:solidFill>
                <a:srgbClr val="000000"/>
              </a:solidFill>
              <a:latin typeface="Cambria"/>
              <a:ea typeface="Cambria"/>
              <a:cs typeface="Cambria"/>
              <a:sym typeface="Cambria"/>
            </a:endParaRPr>
          </a:p>
        </p:txBody>
      </p:sp>
      <p:sp>
        <p:nvSpPr>
          <p:cNvPr id="202" name="Google Shape;202;p36"/>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6"/>
          <p:cNvPicPr preferRelativeResize="0"/>
          <p:nvPr/>
        </p:nvPicPr>
        <p:blipFill>
          <a:blip r:embed="rId3">
            <a:alphaModFix/>
          </a:blip>
          <a:stretch>
            <a:fillRect/>
          </a:stretch>
        </p:blipFill>
        <p:spPr>
          <a:xfrm>
            <a:off x="4817800" y="445025"/>
            <a:ext cx="4029075" cy="4288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body" idx="1"/>
          </p:nvPr>
        </p:nvSpPr>
        <p:spPr>
          <a:xfrm>
            <a:off x="311700" y="674550"/>
            <a:ext cx="8520600" cy="3894600"/>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b="1">
                <a:solidFill>
                  <a:srgbClr val="000000"/>
                </a:solidFill>
                <a:latin typeface="Cambria"/>
                <a:ea typeface="Cambria"/>
                <a:cs typeface="Cambria"/>
                <a:sym typeface="Cambria"/>
              </a:rPr>
              <a:t>Microsistema</a:t>
            </a:r>
            <a:r>
              <a:rPr lang="es" sz="2400">
                <a:solidFill>
                  <a:srgbClr val="000000"/>
                </a:solidFill>
                <a:latin typeface="Cambria"/>
                <a:ea typeface="Cambria"/>
                <a:cs typeface="Cambria"/>
                <a:sym typeface="Cambria"/>
              </a:rPr>
              <a:t>: se define como el complejo de relaciones entre la persona en desarrollo y el entorno inmediato. La familia sería el principal microsistema (involucra las interacciones entre los niños, sus padres y hermanos en el hogar).</a:t>
            </a:r>
            <a:endParaRPr sz="2400">
              <a:solidFill>
                <a:srgbClr val="000000"/>
              </a:solidFill>
              <a:latin typeface="Cambria"/>
              <a:ea typeface="Cambria"/>
              <a:cs typeface="Cambria"/>
              <a:sym typeface="Cambria"/>
            </a:endParaRPr>
          </a:p>
          <a:p>
            <a:pPr marL="0" marR="0" lvl="0" indent="269999" algn="l" rtl="0">
              <a:spcBef>
                <a:spcPts val="1000"/>
              </a:spcBef>
              <a:spcAft>
                <a:spcPts val="1000"/>
              </a:spcAft>
              <a:buNone/>
            </a:pPr>
            <a:r>
              <a:rPr lang="es" sz="2400" b="1">
                <a:solidFill>
                  <a:srgbClr val="000000"/>
                </a:solidFill>
                <a:latin typeface="Cambria"/>
                <a:ea typeface="Cambria"/>
                <a:cs typeface="Cambria"/>
                <a:sym typeface="Cambria"/>
              </a:rPr>
              <a:t>Mesosistema</a:t>
            </a:r>
            <a:r>
              <a:rPr lang="es" sz="2400">
                <a:solidFill>
                  <a:srgbClr val="000000"/>
                </a:solidFill>
                <a:latin typeface="Cambria"/>
                <a:ea typeface="Cambria"/>
                <a:cs typeface="Cambria"/>
                <a:sym typeface="Cambria"/>
              </a:rPr>
              <a:t>: contempla las relaciones entre microsistemas. Es la interrelación entre los principales escenarios que contienen a la persona. Un ejemplo sería la interrelación e influencia mutua entre la escuela y la familia.</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311700" y="1"/>
            <a:ext cx="8729558" cy="4828854"/>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b="1" dirty="0">
                <a:solidFill>
                  <a:srgbClr val="000000"/>
                </a:solidFill>
                <a:latin typeface="Cambria"/>
                <a:ea typeface="Cambria"/>
                <a:cs typeface="Cambria"/>
                <a:sym typeface="Cambria"/>
              </a:rPr>
              <a:t>Exosistema</a:t>
            </a:r>
            <a:r>
              <a:rPr lang="es" sz="2400" dirty="0">
                <a:solidFill>
                  <a:srgbClr val="000000"/>
                </a:solidFill>
                <a:latin typeface="Cambria"/>
                <a:ea typeface="Cambria"/>
                <a:cs typeface="Cambria"/>
                <a:sym typeface="Cambria"/>
              </a:rPr>
              <a:t>: este tercer sistema representa las </a:t>
            </a:r>
            <a:r>
              <a:rPr lang="es" sz="2400" u="sng" dirty="0">
                <a:solidFill>
                  <a:srgbClr val="000000"/>
                </a:solidFill>
                <a:latin typeface="Cambria"/>
                <a:ea typeface="Cambria"/>
                <a:cs typeface="Cambria"/>
                <a:sym typeface="Cambria"/>
              </a:rPr>
              <a:t>estructuras sociales</a:t>
            </a:r>
            <a:r>
              <a:rPr lang="es" sz="2400" dirty="0">
                <a:solidFill>
                  <a:srgbClr val="000000"/>
                </a:solidFill>
                <a:latin typeface="Cambria"/>
                <a:ea typeface="Cambria"/>
                <a:cs typeface="Cambria"/>
                <a:sym typeface="Cambria"/>
              </a:rPr>
              <a:t>, tanto formales como informales (por ejemplo el mundo del trabajo, el vecindario, las redes de relaciones sociales, la distribución de bienes y servicios, etc.) que no contienen en sí mismas a la persona en desarrollo, aunque rodea y afecta al contexto inmediato en el que se encuentra la persona y, por lo tanto, influye, delimita o incluso determina lo que ocurre allí.</a:t>
            </a:r>
            <a:endParaRPr sz="2400" dirty="0">
              <a:solidFill>
                <a:srgbClr val="000000"/>
              </a:solidFill>
              <a:latin typeface="Cambria"/>
              <a:ea typeface="Cambria"/>
              <a:cs typeface="Cambria"/>
              <a:sym typeface="Cambria"/>
            </a:endParaRPr>
          </a:p>
          <a:p>
            <a:pPr marL="0" marR="0" lvl="0" indent="269999" algn="l" rtl="0">
              <a:spcBef>
                <a:spcPts val="1000"/>
              </a:spcBef>
              <a:spcAft>
                <a:spcPts val="1000"/>
              </a:spcAft>
              <a:buNone/>
            </a:pPr>
            <a:r>
              <a:rPr lang="es" sz="2400" b="1" dirty="0">
                <a:solidFill>
                  <a:srgbClr val="000000"/>
                </a:solidFill>
                <a:latin typeface="Cambria"/>
                <a:ea typeface="Cambria"/>
                <a:cs typeface="Cambria"/>
                <a:sym typeface="Cambria"/>
              </a:rPr>
              <a:t>Macrosistema</a:t>
            </a:r>
            <a:r>
              <a:rPr lang="es" sz="2400" dirty="0">
                <a:solidFill>
                  <a:srgbClr val="000000"/>
                </a:solidFill>
                <a:latin typeface="Cambria"/>
                <a:ea typeface="Cambria"/>
                <a:cs typeface="Cambria"/>
                <a:sym typeface="Cambria"/>
              </a:rPr>
              <a:t>: representa los </a:t>
            </a:r>
            <a:r>
              <a:rPr lang="es" sz="2400" u="sng" dirty="0">
                <a:solidFill>
                  <a:srgbClr val="000000"/>
                </a:solidFill>
                <a:latin typeface="Cambria"/>
                <a:ea typeface="Cambria"/>
                <a:cs typeface="Cambria"/>
                <a:sym typeface="Cambria"/>
              </a:rPr>
              <a:t>valores culturales, sistemas de creencias y sucesos históricos</a:t>
            </a:r>
            <a:r>
              <a:rPr lang="es" sz="2400" dirty="0">
                <a:solidFill>
                  <a:srgbClr val="000000"/>
                </a:solidFill>
                <a:latin typeface="Cambria"/>
                <a:ea typeface="Cambria"/>
                <a:cs typeface="Cambria"/>
                <a:sym typeface="Cambria"/>
              </a:rPr>
              <a:t> (guerras, inundaciones, hambrunas, etc. que pueden afectar a los otros sistemas ecológicos).</a:t>
            </a:r>
            <a:endParaRPr sz="2400" dirty="0">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123950" y="242450"/>
            <a:ext cx="8961000" cy="1041000"/>
          </a:xfrm>
          <a:prstGeom prst="rect">
            <a:avLst/>
          </a:prstGeom>
        </p:spPr>
        <p:txBody>
          <a:bodyPr spcFirstLastPara="1" wrap="square" lIns="91425" tIns="91425" rIns="91425" bIns="91425" anchor="t" anchorCtr="0">
            <a:noAutofit/>
          </a:bodyPr>
          <a:lstStyle/>
          <a:p>
            <a:pPr marL="0" marR="0" lvl="0" indent="179999" algn="l" rtl="0">
              <a:lnSpc>
                <a:spcPct val="115000"/>
              </a:lnSpc>
              <a:spcBef>
                <a:spcPts val="0"/>
              </a:spcBef>
              <a:spcAft>
                <a:spcPts val="0"/>
              </a:spcAft>
              <a:buNone/>
            </a:pPr>
            <a:r>
              <a:rPr lang="es" sz="2400" b="0">
                <a:solidFill>
                  <a:srgbClr val="000000"/>
                </a:solidFill>
                <a:latin typeface="Cambria"/>
                <a:ea typeface="Cambria"/>
                <a:cs typeface="Cambria"/>
                <a:sym typeface="Cambria"/>
              </a:rPr>
              <a:t>Bronfenbrenner plantea </a:t>
            </a:r>
            <a:r>
              <a:rPr lang="es" sz="2400">
                <a:solidFill>
                  <a:srgbClr val="000000"/>
                </a:solidFill>
                <a:latin typeface="Cambria"/>
                <a:ea typeface="Cambria"/>
                <a:cs typeface="Cambria"/>
                <a:sym typeface="Cambria"/>
              </a:rPr>
              <a:t>seis principios</a:t>
            </a:r>
            <a:r>
              <a:rPr lang="es" sz="2400" b="0">
                <a:solidFill>
                  <a:srgbClr val="000000"/>
                </a:solidFill>
                <a:latin typeface="Cambria"/>
                <a:ea typeface="Cambria"/>
                <a:cs typeface="Cambria"/>
                <a:sym typeface="Cambria"/>
              </a:rPr>
              <a:t> que permitan entender el ecosistema familiar como un sistema en interacción con su ambiente:</a:t>
            </a:r>
            <a:endParaRPr sz="2400" b="0">
              <a:solidFill>
                <a:srgbClr val="000000"/>
              </a:solidFill>
              <a:latin typeface="Cambria"/>
              <a:ea typeface="Cambria"/>
              <a:cs typeface="Cambria"/>
              <a:sym typeface="Cambria"/>
            </a:endParaRPr>
          </a:p>
          <a:p>
            <a:pPr marL="0" lvl="0" indent="0" algn="l" rtl="0">
              <a:spcBef>
                <a:spcPts val="1000"/>
              </a:spcBef>
              <a:spcAft>
                <a:spcPts val="0"/>
              </a:spcAft>
              <a:buNone/>
            </a:pPr>
            <a:endParaRPr/>
          </a:p>
        </p:txBody>
      </p:sp>
      <p:sp>
        <p:nvSpPr>
          <p:cNvPr id="219" name="Google Shape;219;p39"/>
          <p:cNvSpPr txBox="1">
            <a:spLocks noGrp="1"/>
          </p:cNvSpPr>
          <p:nvPr>
            <p:ph type="body" idx="1"/>
          </p:nvPr>
        </p:nvSpPr>
        <p:spPr>
          <a:xfrm>
            <a:off x="311700" y="1395100"/>
            <a:ext cx="8520600" cy="3681000"/>
          </a:xfrm>
          <a:prstGeom prst="rect">
            <a:avLst/>
          </a:prstGeom>
        </p:spPr>
        <p:txBody>
          <a:bodyPr spcFirstLastPara="1" wrap="square" lIns="91425" tIns="91425" rIns="91425" bIns="91425" anchor="t" anchorCtr="0">
            <a:noAutofit/>
          </a:bodyPr>
          <a:lstStyle/>
          <a:p>
            <a:pPr marL="89999" marR="0" lvl="0" indent="-242399" algn="l" rtl="0">
              <a:spcBef>
                <a:spcPts val="0"/>
              </a:spcBef>
              <a:spcAft>
                <a:spcPts val="0"/>
              </a:spcAft>
              <a:buClr>
                <a:srgbClr val="000000"/>
              </a:buClr>
              <a:buSzPts val="2400"/>
              <a:buFont typeface="Cambria"/>
              <a:buAutoNum type="arabicPeriod"/>
            </a:pPr>
            <a:r>
              <a:rPr lang="es" sz="2400" b="1" i="1">
                <a:solidFill>
                  <a:srgbClr val="000000"/>
                </a:solidFill>
                <a:latin typeface="Cambria"/>
                <a:ea typeface="Cambria"/>
                <a:cs typeface="Cambria"/>
                <a:sym typeface="Cambria"/>
              </a:rPr>
              <a:t>Desarrollo en contexto</a:t>
            </a:r>
            <a:r>
              <a:rPr lang="es" sz="2400">
                <a:solidFill>
                  <a:srgbClr val="000000"/>
                </a:solidFill>
                <a:latin typeface="Cambria"/>
                <a:ea typeface="Cambria"/>
                <a:cs typeface="Cambria"/>
                <a:sym typeface="Cambria"/>
              </a:rPr>
              <a:t>: los niños y jóvenes se encuentran profundamente influenciados por su ambiente -familia, amigos, compañeros de clase, vecinos, comunidad y cultura-. De forma similar, los entornos donde viven modelan el comportamiento de los padres. Desde esta perspectiva, la habilidad de un padre para cuidar y educar no es únicamente una cuestión de “personalidad” sino que es también una función de la comunidad y la cultura particular.</a:t>
            </a:r>
            <a:endParaRPr sz="2400">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body" idx="1"/>
          </p:nvPr>
        </p:nvSpPr>
        <p:spPr>
          <a:xfrm>
            <a:off x="311700" y="92467"/>
            <a:ext cx="8520600" cy="4884433"/>
          </a:xfrm>
          <a:prstGeom prst="rect">
            <a:avLst/>
          </a:prstGeom>
        </p:spPr>
        <p:txBody>
          <a:bodyPr spcFirstLastPara="1" wrap="square" lIns="91425" tIns="91425" rIns="91425" bIns="91425" anchor="t" anchorCtr="0">
            <a:noAutofit/>
          </a:bodyPr>
          <a:lstStyle/>
          <a:p>
            <a:pPr marL="89999" marR="0" lvl="0" indent="-179999" algn="l" rtl="0">
              <a:spcBef>
                <a:spcPts val="0"/>
              </a:spcBef>
              <a:spcAft>
                <a:spcPts val="0"/>
              </a:spcAft>
              <a:buNone/>
            </a:pPr>
            <a:r>
              <a:rPr lang="es" sz="2400" b="1" i="1" dirty="0">
                <a:solidFill>
                  <a:srgbClr val="000000"/>
                </a:solidFill>
                <a:latin typeface="Cambria"/>
                <a:ea typeface="Cambria"/>
                <a:cs typeface="Cambria"/>
                <a:sym typeface="Cambria"/>
              </a:rPr>
              <a:t>2. Habilidad social</a:t>
            </a:r>
            <a:r>
              <a:rPr lang="es" sz="2400" b="1" dirty="0">
                <a:solidFill>
                  <a:srgbClr val="000000"/>
                </a:solidFill>
                <a:latin typeface="Cambria"/>
                <a:ea typeface="Cambria"/>
                <a:cs typeface="Cambria"/>
                <a:sym typeface="Cambria"/>
              </a:rPr>
              <a:t>:</a:t>
            </a:r>
            <a:r>
              <a:rPr lang="es" sz="2400" dirty="0">
                <a:solidFill>
                  <a:srgbClr val="000000"/>
                </a:solidFill>
                <a:latin typeface="Cambria"/>
                <a:ea typeface="Cambria"/>
                <a:cs typeface="Cambria"/>
                <a:sym typeface="Cambria"/>
              </a:rPr>
              <a:t> los padres necesitarían relaciones formales e informales capaces de proporcionar apoyo, guía y asistencia en la tarea de cuidar y educar a sus hijos. </a:t>
            </a:r>
            <a:endParaRPr sz="2400" dirty="0">
              <a:solidFill>
                <a:srgbClr val="000000"/>
              </a:solidFill>
              <a:latin typeface="Cambria"/>
              <a:ea typeface="Cambria"/>
              <a:cs typeface="Cambria"/>
              <a:sym typeface="Cambria"/>
            </a:endParaRPr>
          </a:p>
          <a:p>
            <a:pPr marL="89999" marR="0" lvl="0" indent="-179999" algn="l" rtl="0">
              <a:spcBef>
                <a:spcPts val="1000"/>
              </a:spcBef>
              <a:spcAft>
                <a:spcPts val="0"/>
              </a:spcAft>
              <a:buNone/>
            </a:pPr>
            <a:r>
              <a:rPr lang="es" sz="2400" b="1" i="1" dirty="0">
                <a:solidFill>
                  <a:srgbClr val="000000"/>
                </a:solidFill>
                <a:latin typeface="Cambria"/>
                <a:ea typeface="Cambria"/>
                <a:cs typeface="Cambria"/>
                <a:sym typeface="Cambria"/>
              </a:rPr>
              <a:t>3. Acomodación mutua individuo-ambiente</a:t>
            </a:r>
            <a:r>
              <a:rPr lang="es" sz="2400" dirty="0">
                <a:solidFill>
                  <a:srgbClr val="000000"/>
                </a:solidFill>
                <a:latin typeface="Cambria"/>
                <a:ea typeface="Cambria"/>
                <a:cs typeface="Cambria"/>
                <a:sym typeface="Cambria"/>
              </a:rPr>
              <a:t>: los individuos y el entorno se adaptan y ajustan mutuamente. </a:t>
            </a:r>
            <a:endParaRPr sz="2400" dirty="0">
              <a:solidFill>
                <a:srgbClr val="000000"/>
              </a:solidFill>
              <a:latin typeface="Cambria"/>
              <a:ea typeface="Cambria"/>
              <a:cs typeface="Cambria"/>
              <a:sym typeface="Cambria"/>
            </a:endParaRPr>
          </a:p>
          <a:p>
            <a:pPr marL="89999" marR="0" lvl="0" indent="-179999" algn="l" rtl="0">
              <a:spcBef>
                <a:spcPts val="1000"/>
              </a:spcBef>
              <a:spcAft>
                <a:spcPts val="1000"/>
              </a:spcAft>
              <a:buNone/>
            </a:pPr>
            <a:r>
              <a:rPr lang="es" sz="2400" b="1" i="1" dirty="0">
                <a:solidFill>
                  <a:srgbClr val="000000"/>
                </a:solidFill>
                <a:latin typeface="Cambria"/>
                <a:ea typeface="Cambria"/>
                <a:cs typeface="Cambria"/>
                <a:sym typeface="Cambria"/>
              </a:rPr>
              <a:t>4. Efectos de segundo orden</a:t>
            </a:r>
            <a:r>
              <a:rPr lang="es" sz="2400" dirty="0">
                <a:solidFill>
                  <a:srgbClr val="000000"/>
                </a:solidFill>
                <a:latin typeface="Cambria"/>
                <a:ea typeface="Cambria"/>
                <a:cs typeface="Cambria"/>
                <a:sym typeface="Cambria"/>
              </a:rPr>
              <a:t>: indica que gran parte de los comportamientos humanos tienen lugar como resultado de interacciones que son modeladas y/o controladas por fuerzas que no se encuentran en contacto directo con los individuos. </a:t>
            </a:r>
            <a:r>
              <a:rPr lang="es" sz="2400" i="1" dirty="0">
                <a:solidFill>
                  <a:srgbClr val="000000"/>
                </a:solidFill>
                <a:latin typeface="Cambria"/>
                <a:ea typeface="Cambria"/>
                <a:cs typeface="Cambria"/>
                <a:sym typeface="Cambria"/>
              </a:rPr>
              <a:t>Por ejemplo: el mundo del trabajo afecta tanto al padre como a los hijos. </a:t>
            </a:r>
            <a:endParaRPr sz="2400" dirty="0">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body" idx="1"/>
          </p:nvPr>
        </p:nvSpPr>
        <p:spPr>
          <a:xfrm>
            <a:off x="311700" y="267250"/>
            <a:ext cx="8520600" cy="4573500"/>
          </a:xfrm>
          <a:prstGeom prst="rect">
            <a:avLst/>
          </a:prstGeom>
        </p:spPr>
        <p:txBody>
          <a:bodyPr spcFirstLastPara="1" wrap="square" lIns="91425" tIns="91425" rIns="91425" bIns="91425" anchor="t" anchorCtr="0">
            <a:noAutofit/>
          </a:bodyPr>
          <a:lstStyle/>
          <a:p>
            <a:pPr marL="89999" marR="0" lvl="0" indent="-89999" algn="l" rtl="0">
              <a:spcBef>
                <a:spcPts val="0"/>
              </a:spcBef>
              <a:spcAft>
                <a:spcPts val="0"/>
              </a:spcAft>
              <a:buNone/>
            </a:pPr>
            <a:r>
              <a:rPr lang="es" sz="2400" b="1" i="1">
                <a:solidFill>
                  <a:srgbClr val="000000"/>
                </a:solidFill>
                <a:latin typeface="Cambria"/>
                <a:ea typeface="Cambria"/>
                <a:cs typeface="Cambria"/>
                <a:sym typeface="Cambria"/>
              </a:rPr>
              <a:t>5. Conexiones entre personas y contextos</a:t>
            </a:r>
            <a:r>
              <a:rPr lang="es" sz="2400">
                <a:solidFill>
                  <a:srgbClr val="000000"/>
                </a:solidFill>
                <a:latin typeface="Cambria"/>
                <a:ea typeface="Cambria"/>
                <a:cs typeface="Cambria"/>
                <a:sym typeface="Cambria"/>
              </a:rPr>
              <a:t>: las relaciones paterno-filiales se fortalecen cuando un niño y su padre comparten experiencias en múltiples situaciones. Cuando una personas mantiene relaciones con otras en diferentes contextos, más se beneficia en su desarrollo.</a:t>
            </a:r>
            <a:endParaRPr sz="2400">
              <a:solidFill>
                <a:srgbClr val="000000"/>
              </a:solidFill>
              <a:latin typeface="Cambria"/>
              <a:ea typeface="Cambria"/>
              <a:cs typeface="Cambria"/>
              <a:sym typeface="Cambria"/>
            </a:endParaRPr>
          </a:p>
          <a:p>
            <a:pPr marL="89999" marR="0" lvl="0" indent="-89999" algn="l" rtl="0">
              <a:spcBef>
                <a:spcPts val="1000"/>
              </a:spcBef>
              <a:spcAft>
                <a:spcPts val="1000"/>
              </a:spcAft>
              <a:buNone/>
            </a:pPr>
            <a:r>
              <a:rPr lang="es" sz="2400" b="1" i="1">
                <a:solidFill>
                  <a:srgbClr val="000000"/>
                </a:solidFill>
                <a:latin typeface="Cambria"/>
                <a:ea typeface="Cambria"/>
                <a:cs typeface="Cambria"/>
                <a:sym typeface="Cambria"/>
              </a:rPr>
              <a:t>6. Perspectiva del ciclo vital</a:t>
            </a:r>
            <a:r>
              <a:rPr lang="es" sz="2400">
                <a:solidFill>
                  <a:srgbClr val="000000"/>
                </a:solidFill>
                <a:latin typeface="Cambria"/>
                <a:ea typeface="Cambria"/>
                <a:cs typeface="Cambria"/>
                <a:sym typeface="Cambria"/>
              </a:rPr>
              <a:t>: El sentido y significado de las características de personalidad y de las distintas situaciones puede diferir a lo largo del ciclo vital. Tal es así que existen diferentes respuestas a la misma cuestión dependiendo del nivel de maduración de las familias.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322250"/>
            <a:ext cx="8520600" cy="11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4000"/>
              <a:buFont typeface="Cambria"/>
              <a:buNone/>
            </a:pPr>
            <a:r>
              <a:rPr lang="es">
                <a:solidFill>
                  <a:srgbClr val="0F243E"/>
                </a:solidFill>
                <a:latin typeface="Cambria"/>
                <a:ea typeface="Cambria"/>
                <a:cs typeface="Cambria"/>
                <a:sym typeface="Cambria"/>
              </a:rPr>
              <a:t>LA FAMILIA COMO </a:t>
            </a:r>
            <a:endParaRPr b="0">
              <a:solidFill>
                <a:srgbClr val="0F243E"/>
              </a:solidFill>
              <a:latin typeface="Cambria"/>
              <a:ea typeface="Cambria"/>
              <a:cs typeface="Cambria"/>
              <a:sym typeface="Cambria"/>
            </a:endParaRPr>
          </a:p>
          <a:p>
            <a:pPr marL="0" lvl="0" indent="0" algn="ctr" rtl="0">
              <a:spcBef>
                <a:spcPts val="0"/>
              </a:spcBef>
              <a:spcAft>
                <a:spcPts val="0"/>
              </a:spcAft>
              <a:buClr>
                <a:srgbClr val="000000"/>
              </a:buClr>
              <a:buSzPts val="4000"/>
              <a:buFont typeface="Cambria"/>
              <a:buNone/>
            </a:pPr>
            <a:r>
              <a:rPr lang="es">
                <a:solidFill>
                  <a:srgbClr val="0F243E"/>
                </a:solidFill>
                <a:latin typeface="Cambria"/>
                <a:ea typeface="Cambria"/>
                <a:cs typeface="Cambria"/>
                <a:sym typeface="Cambria"/>
              </a:rPr>
              <a:t>CONSTRUCCIÓN SOCIAL</a:t>
            </a:r>
            <a:endParaRPr>
              <a:solidFill>
                <a:srgbClr val="0F243E"/>
              </a:solidFill>
              <a:latin typeface="Cambria"/>
              <a:ea typeface="Cambria"/>
              <a:cs typeface="Cambria"/>
              <a:sym typeface="Cambria"/>
            </a:endParaRPr>
          </a:p>
        </p:txBody>
      </p:sp>
      <p:sp>
        <p:nvSpPr>
          <p:cNvPr id="235" name="Google Shape;235;p42"/>
          <p:cNvSpPr txBox="1">
            <a:spLocks noGrp="1"/>
          </p:cNvSpPr>
          <p:nvPr>
            <p:ph type="body" idx="1"/>
          </p:nvPr>
        </p:nvSpPr>
        <p:spPr>
          <a:xfrm>
            <a:off x="311700" y="1710375"/>
            <a:ext cx="8520600" cy="28587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000000"/>
              </a:buClr>
              <a:buSzPts val="2400"/>
              <a:buFont typeface="Cambria"/>
              <a:buChar char="✔"/>
            </a:pPr>
            <a:r>
              <a:rPr lang="es" sz="2400">
                <a:solidFill>
                  <a:srgbClr val="000000"/>
                </a:solidFill>
                <a:latin typeface="Cambria"/>
                <a:ea typeface="Cambria"/>
                <a:cs typeface="Cambria"/>
                <a:sym typeface="Cambria"/>
              </a:rPr>
              <a:t> Esta categoría trata de recoger las aportaciones que se producen a partir de los años ochenta, influenciada por la fenomenología, etnometodología, teoría crítica y enfoques feministas. </a:t>
            </a:r>
            <a:endParaRPr sz="2400">
              <a:solidFill>
                <a:srgbClr val="000000"/>
              </a:solidFill>
              <a:latin typeface="Cambria"/>
              <a:ea typeface="Cambria"/>
              <a:cs typeface="Cambria"/>
              <a:sym typeface="Cambria"/>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29110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4000"/>
              <a:buFont typeface="Cambria"/>
              <a:buNone/>
            </a:pPr>
            <a:r>
              <a:rPr lang="es" dirty="0">
                <a:solidFill>
                  <a:srgbClr val="0F243E"/>
                </a:solidFill>
                <a:latin typeface="Cambria"/>
                <a:ea typeface="Cambria"/>
                <a:cs typeface="Cambria"/>
                <a:sym typeface="Cambria"/>
              </a:rPr>
              <a:t>LA FAMILIA COMO INTERACCIÓN – Años 60´, 70´</a:t>
            </a:r>
            <a:endParaRPr dirty="0">
              <a:solidFill>
                <a:srgbClr val="0F243E"/>
              </a:solidFill>
              <a:latin typeface="Cambria"/>
              <a:ea typeface="Cambria"/>
              <a:cs typeface="Cambria"/>
              <a:sym typeface="Cambria"/>
            </a:endParaRPr>
          </a:p>
          <a:p>
            <a:pPr marL="0" lvl="0" indent="0" algn="l" rtl="0">
              <a:spcBef>
                <a:spcPts val="0"/>
              </a:spcBef>
              <a:spcAft>
                <a:spcPts val="0"/>
              </a:spcAft>
              <a:buNone/>
            </a:pPr>
            <a:endParaRPr dirty="0"/>
          </a:p>
        </p:txBody>
      </p:sp>
      <p:sp>
        <p:nvSpPr>
          <p:cNvPr id="89" name="Google Shape;89;p16"/>
          <p:cNvSpPr txBox="1">
            <a:spLocks noGrp="1"/>
          </p:cNvSpPr>
          <p:nvPr>
            <p:ph type="body" idx="1"/>
          </p:nvPr>
        </p:nvSpPr>
        <p:spPr>
          <a:xfrm>
            <a:off x="311700" y="1541720"/>
            <a:ext cx="8520600" cy="3027379"/>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000000"/>
              </a:buClr>
              <a:buSzPts val="2400"/>
              <a:buFont typeface="Cambria"/>
              <a:buChar char="✔"/>
            </a:pPr>
            <a:r>
              <a:rPr lang="es" sz="2400" dirty="0">
                <a:solidFill>
                  <a:srgbClr val="000000"/>
                </a:solidFill>
                <a:latin typeface="Cambria"/>
                <a:ea typeface="Cambria"/>
                <a:cs typeface="Cambria"/>
                <a:sym typeface="Cambria"/>
              </a:rPr>
              <a:t>Esta categoría trata de reflejar una tradición más microsocial en el estudio de la familia, basándose en el interaccionismo simbólico, la teoría del intercambio y teoría del conflicto.</a:t>
            </a:r>
            <a:endParaRPr sz="2400" dirty="0">
              <a:solidFill>
                <a:srgbClr val="000000"/>
              </a:solidFill>
              <a:latin typeface="Cambria"/>
              <a:ea typeface="Cambria"/>
              <a:cs typeface="Cambria"/>
              <a:sym typeface="Cambria"/>
            </a:endParaRPr>
          </a:p>
          <a:p>
            <a:pPr marL="342900" lvl="0" indent="197100" algn="l" rtl="0">
              <a:lnSpc>
                <a:spcPct val="115000"/>
              </a:lnSpc>
              <a:spcBef>
                <a:spcPts val="1000"/>
              </a:spcBef>
              <a:spcAft>
                <a:spcPts val="0"/>
              </a:spcAft>
              <a:buNone/>
            </a:pPr>
            <a:r>
              <a:rPr lang="es" dirty="0">
                <a:solidFill>
                  <a:srgbClr val="000000"/>
                </a:solidFill>
                <a:latin typeface="Cambria"/>
                <a:ea typeface="Cambria"/>
                <a:cs typeface="Cambria"/>
                <a:sym typeface="Cambria"/>
              </a:rPr>
              <a:t>Georg Simmel (1858-1918), filósofo y sociólogo alemán, concibe a la </a:t>
            </a:r>
            <a:r>
              <a:rPr lang="es" b="1" dirty="0">
                <a:solidFill>
                  <a:srgbClr val="000000"/>
                </a:solidFill>
                <a:latin typeface="Cambria"/>
                <a:ea typeface="Cambria"/>
                <a:cs typeface="Cambria"/>
                <a:sym typeface="Cambria"/>
              </a:rPr>
              <a:t>sociedad como un conjunto de relaciones</a:t>
            </a:r>
            <a:r>
              <a:rPr lang="es" dirty="0">
                <a:solidFill>
                  <a:srgbClr val="000000"/>
                </a:solidFill>
                <a:latin typeface="Cambria"/>
                <a:ea typeface="Cambria"/>
                <a:cs typeface="Cambria"/>
                <a:sym typeface="Cambria"/>
              </a:rPr>
              <a:t>. Los individuos y los grupos generan interacciones con el objetivo de lograr o alcanzar sus metas y objetivos. Tal es así que, las personas y los grupos que se encuentran en interacción, elaboran patrones o formas culturas para facilitar esas metas. </a:t>
            </a:r>
            <a:r>
              <a:rPr lang="es" b="1" dirty="0">
                <a:solidFill>
                  <a:srgbClr val="000000"/>
                </a:solidFill>
                <a:latin typeface="Cambria"/>
                <a:ea typeface="Cambria"/>
                <a:cs typeface="Cambria"/>
                <a:sym typeface="Cambria"/>
              </a:rPr>
              <a:t>Un ejemplo de la creación de esos patrones de interacción sería la familia.</a:t>
            </a:r>
            <a:r>
              <a:rPr lang="es" dirty="0">
                <a:solidFill>
                  <a:srgbClr val="000000"/>
                </a:solidFill>
                <a:latin typeface="Cambria"/>
                <a:ea typeface="Cambria"/>
                <a:cs typeface="Cambria"/>
                <a:sym typeface="Cambria"/>
              </a:rPr>
              <a:t> </a:t>
            </a:r>
            <a:endParaRPr dirty="0">
              <a:solidFill>
                <a:srgbClr val="000000"/>
              </a:solidFill>
              <a:latin typeface="Cambria"/>
              <a:ea typeface="Cambria"/>
              <a:cs typeface="Cambria"/>
              <a:sym typeface="Cambria"/>
            </a:endParaRPr>
          </a:p>
          <a:p>
            <a:pPr marL="342900" lvl="0" indent="0" algn="l" rtl="0">
              <a:lnSpc>
                <a:spcPct val="115000"/>
              </a:lnSpc>
              <a:spcBef>
                <a:spcPts val="0"/>
              </a:spcBef>
              <a:spcAft>
                <a:spcPts val="0"/>
              </a:spcAft>
              <a:buNone/>
            </a:pPr>
            <a:endParaRPr dirty="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mbria"/>
              <a:buChar char="➔"/>
            </a:pPr>
            <a:r>
              <a:rPr lang="es" sz="2400">
                <a:solidFill>
                  <a:srgbClr val="000000"/>
                </a:solidFill>
                <a:highlight>
                  <a:srgbClr val="F9CB9C"/>
                </a:highlight>
                <a:latin typeface="Cambria"/>
                <a:ea typeface="Cambria"/>
                <a:cs typeface="Cambria"/>
                <a:sym typeface="Cambria"/>
              </a:rPr>
              <a:t>Interaccionismo simbólico:</a:t>
            </a:r>
            <a:endParaRPr sz="2400"/>
          </a:p>
        </p:txBody>
      </p:sp>
      <p:sp>
        <p:nvSpPr>
          <p:cNvPr id="95" name="Google Shape;95;p17"/>
          <p:cNvSpPr txBox="1">
            <a:spLocks noGrp="1"/>
          </p:cNvSpPr>
          <p:nvPr>
            <p:ph type="body" idx="1"/>
          </p:nvPr>
        </p:nvSpPr>
        <p:spPr>
          <a:xfrm>
            <a:off x="311700" y="1065875"/>
            <a:ext cx="8520600" cy="38793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es" sz="2400">
                <a:solidFill>
                  <a:srgbClr val="000000"/>
                </a:solidFill>
                <a:latin typeface="Cambria"/>
                <a:ea typeface="Cambria"/>
                <a:cs typeface="Cambria"/>
                <a:sym typeface="Cambria"/>
              </a:rPr>
              <a:t>Término acuñado por Herbert Blumer (1900-1987), </a:t>
            </a:r>
            <a:endParaRPr sz="2400">
              <a:solidFill>
                <a:srgbClr val="000000"/>
              </a:solidFill>
              <a:latin typeface="Cambria"/>
              <a:ea typeface="Cambria"/>
              <a:cs typeface="Cambria"/>
              <a:sym typeface="Cambria"/>
            </a:endParaRPr>
          </a:p>
          <a:p>
            <a:pPr marL="0" marR="0" lvl="0" indent="0" algn="l" rtl="0">
              <a:spcBef>
                <a:spcPts val="0"/>
              </a:spcBef>
              <a:spcAft>
                <a:spcPts val="0"/>
              </a:spcAft>
              <a:buNone/>
            </a:pPr>
            <a:r>
              <a:rPr lang="es" sz="2400">
                <a:solidFill>
                  <a:srgbClr val="000000"/>
                </a:solidFill>
                <a:latin typeface="Cambria"/>
                <a:ea typeface="Cambria"/>
                <a:cs typeface="Cambria"/>
                <a:sym typeface="Cambria"/>
              </a:rPr>
              <a:t>sociólogo estadounidense en el año 1937. </a:t>
            </a:r>
            <a:endParaRPr sz="2400">
              <a:solidFill>
                <a:srgbClr val="000000"/>
              </a:solidFill>
              <a:latin typeface="Cambria"/>
              <a:ea typeface="Cambria"/>
              <a:cs typeface="Cambria"/>
              <a:sym typeface="Cambria"/>
            </a:endParaRPr>
          </a:p>
          <a:p>
            <a:pPr marL="0" marR="0" lvl="0" indent="0" algn="l" rtl="0">
              <a:spcBef>
                <a:spcPts val="1000"/>
              </a:spcBef>
              <a:spcAft>
                <a:spcPts val="0"/>
              </a:spcAft>
              <a:buNone/>
            </a:pPr>
            <a:r>
              <a:rPr lang="es" sz="2400">
                <a:solidFill>
                  <a:srgbClr val="000000"/>
                </a:solidFill>
                <a:latin typeface="Cambria"/>
                <a:ea typeface="Cambria"/>
                <a:cs typeface="Cambria"/>
                <a:sym typeface="Cambria"/>
              </a:rPr>
              <a:t>La premisa elemental de la teoría: </a:t>
            </a:r>
            <a:endParaRPr sz="2400">
              <a:solidFill>
                <a:srgbClr val="000000"/>
              </a:solidFill>
              <a:latin typeface="Cambria"/>
              <a:ea typeface="Cambria"/>
              <a:cs typeface="Cambria"/>
              <a:sym typeface="Cambria"/>
            </a:endParaRPr>
          </a:p>
          <a:p>
            <a:pPr marL="0" marR="0" lvl="0" indent="0" algn="ctr" rtl="0">
              <a:lnSpc>
                <a:spcPct val="115000"/>
              </a:lnSpc>
              <a:spcBef>
                <a:spcPts val="1000"/>
              </a:spcBef>
              <a:spcAft>
                <a:spcPts val="1000"/>
              </a:spcAft>
              <a:buNone/>
            </a:pPr>
            <a:r>
              <a:rPr lang="es" sz="2400" i="1">
                <a:solidFill>
                  <a:srgbClr val="000000"/>
                </a:solidFill>
                <a:latin typeface="Cambria"/>
                <a:ea typeface="Cambria"/>
                <a:cs typeface="Cambria"/>
                <a:sym typeface="Cambria"/>
              </a:rPr>
              <a:t> “lo más característico y singular del comportamiento humano es que </a:t>
            </a:r>
            <a:r>
              <a:rPr lang="es" sz="2400" b="1" i="1">
                <a:solidFill>
                  <a:srgbClr val="000000"/>
                </a:solidFill>
                <a:latin typeface="Cambria"/>
                <a:ea typeface="Cambria"/>
                <a:cs typeface="Cambria"/>
                <a:sym typeface="Cambria"/>
              </a:rPr>
              <a:t>interactúa mediante comunicaciones simbólicas</a:t>
            </a:r>
            <a:r>
              <a:rPr lang="es" sz="2400" i="1">
                <a:solidFill>
                  <a:srgbClr val="000000"/>
                </a:solidFill>
                <a:latin typeface="Cambria"/>
                <a:ea typeface="Cambria"/>
                <a:cs typeface="Cambria"/>
                <a:sym typeface="Cambria"/>
              </a:rPr>
              <a:t>. Esto requiere definir la situación en que se actúa, así como actuar asumiendo y teniendo en cuenta los comportamientos que son esperados por los demás en aquella situación…”</a:t>
            </a:r>
            <a:endParaRPr sz="2400" i="1">
              <a:solidFill>
                <a:srgbClr val="000000"/>
              </a:solidFill>
              <a:latin typeface="Cambria"/>
              <a:ea typeface="Cambria"/>
              <a:cs typeface="Cambria"/>
              <a:sym typeface="Cambria"/>
            </a:endParaRPr>
          </a:p>
        </p:txBody>
      </p:sp>
      <p:pic>
        <p:nvPicPr>
          <p:cNvPr id="96" name="Google Shape;96;p17"/>
          <p:cNvPicPr preferRelativeResize="0"/>
          <p:nvPr/>
        </p:nvPicPr>
        <p:blipFill>
          <a:blip r:embed="rId3">
            <a:alphaModFix/>
          </a:blip>
          <a:stretch>
            <a:fillRect/>
          </a:stretch>
        </p:blipFill>
        <p:spPr>
          <a:xfrm>
            <a:off x="7297725" y="445025"/>
            <a:ext cx="1398225" cy="208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311700" y="347025"/>
            <a:ext cx="8520600" cy="4222200"/>
          </a:xfrm>
          <a:prstGeom prst="rect">
            <a:avLst/>
          </a:prstGeom>
        </p:spPr>
        <p:txBody>
          <a:bodyPr spcFirstLastPara="1" wrap="square" lIns="91425" tIns="91425" rIns="91425" bIns="91425" anchor="t" anchorCtr="0">
            <a:noAutofit/>
          </a:bodyPr>
          <a:lstStyle/>
          <a:p>
            <a:pPr marL="0" marR="0" lvl="0" indent="269999" algn="l" rtl="0">
              <a:spcBef>
                <a:spcPts val="0"/>
              </a:spcBef>
              <a:spcAft>
                <a:spcPts val="0"/>
              </a:spcAft>
              <a:buNone/>
            </a:pPr>
            <a:r>
              <a:rPr lang="es" sz="2400">
                <a:solidFill>
                  <a:srgbClr val="000000"/>
                </a:solidFill>
                <a:latin typeface="Cambria"/>
                <a:ea typeface="Cambria"/>
                <a:cs typeface="Cambria"/>
                <a:sym typeface="Cambria"/>
              </a:rPr>
              <a:t>En relacion a la familia: “los roles familiares se definen en términos de las expectativas que los otros miembros de la familia confieren a un rol determinado, y el ajuste o éxito de la familia tiene lugar en términos de la adecuación del desempeño del rol” (Waller &amp; Hill, 1951).</a:t>
            </a:r>
            <a:endParaRPr sz="2400">
              <a:solidFill>
                <a:srgbClr val="000000"/>
              </a:solidFill>
              <a:latin typeface="Cambria"/>
              <a:ea typeface="Cambria"/>
              <a:cs typeface="Cambria"/>
              <a:sym typeface="Cambria"/>
            </a:endParaRPr>
          </a:p>
          <a:p>
            <a:pPr marL="0" marR="0" lvl="0" indent="269999" algn="l" rtl="0">
              <a:spcBef>
                <a:spcPts val="1000"/>
              </a:spcBef>
              <a:spcAft>
                <a:spcPts val="1000"/>
              </a:spcAft>
              <a:buNone/>
            </a:pPr>
            <a:r>
              <a:rPr lang="es" sz="2400">
                <a:solidFill>
                  <a:srgbClr val="000000"/>
                </a:solidFill>
                <a:latin typeface="Cambria"/>
                <a:ea typeface="Cambria"/>
                <a:cs typeface="Cambria"/>
                <a:sym typeface="Cambria"/>
              </a:rPr>
              <a:t>Contribución más importante del interaccionismo simbólico al estudio de la familia: énfasis en la idea de que las </a:t>
            </a:r>
            <a:r>
              <a:rPr lang="es" sz="2400" b="1">
                <a:solidFill>
                  <a:srgbClr val="000000"/>
                </a:solidFill>
                <a:latin typeface="Cambria"/>
                <a:ea typeface="Cambria"/>
                <a:cs typeface="Cambria"/>
                <a:sym typeface="Cambria"/>
              </a:rPr>
              <a:t>familias son grupos sociales en los cuales los individuos desarrollan su concepto del self y sus identidades a través de la interacción social</a:t>
            </a:r>
            <a:r>
              <a:rPr lang="es" sz="2400">
                <a:solidFill>
                  <a:srgbClr val="000000"/>
                </a:solidFill>
                <a:latin typeface="Cambria"/>
                <a:ea typeface="Cambria"/>
                <a:cs typeface="Cambria"/>
                <a:sym typeface="Cambria"/>
              </a:rPr>
              <a: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168100"/>
            <a:ext cx="8520600" cy="594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sz="2400">
                <a:latin typeface="Cambria"/>
                <a:ea typeface="Cambria"/>
                <a:cs typeface="Cambria"/>
                <a:sym typeface="Cambria"/>
              </a:rPr>
              <a:t>CONCEPTOS CLAVES:</a:t>
            </a:r>
            <a:endParaRPr sz="2400">
              <a:latin typeface="Cambria"/>
              <a:ea typeface="Cambria"/>
              <a:cs typeface="Cambria"/>
              <a:sym typeface="Cambria"/>
            </a:endParaRPr>
          </a:p>
        </p:txBody>
      </p:sp>
      <p:sp>
        <p:nvSpPr>
          <p:cNvPr id="107" name="Google Shape;107;p19"/>
          <p:cNvSpPr txBox="1">
            <a:spLocks noGrp="1"/>
          </p:cNvSpPr>
          <p:nvPr>
            <p:ph type="body" idx="1"/>
          </p:nvPr>
        </p:nvSpPr>
        <p:spPr>
          <a:xfrm>
            <a:off x="311700" y="402750"/>
            <a:ext cx="8520600" cy="4338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200" dirty="0">
              <a:solidFill>
                <a:srgbClr val="000000"/>
              </a:solidFill>
              <a:highlight>
                <a:srgbClr val="FFE599"/>
              </a:highlight>
              <a:latin typeface="Cambria"/>
              <a:ea typeface="Cambria"/>
              <a:cs typeface="Cambria"/>
              <a:sym typeface="Cambria"/>
            </a:endParaRPr>
          </a:p>
          <a:p>
            <a:pPr marL="0" marR="0" lvl="0" indent="27599" algn="l" rtl="0">
              <a:lnSpc>
                <a:spcPct val="115000"/>
              </a:lnSpc>
              <a:spcBef>
                <a:spcPts val="0"/>
              </a:spcBef>
              <a:spcAft>
                <a:spcPts val="0"/>
              </a:spcAft>
              <a:buClr>
                <a:srgbClr val="000000"/>
              </a:buClr>
              <a:buSzPts val="2400"/>
              <a:buFont typeface="Cambria"/>
              <a:buChar char="-"/>
            </a:pPr>
            <a:r>
              <a:rPr lang="es" sz="2400" i="1" dirty="0">
                <a:solidFill>
                  <a:srgbClr val="000000"/>
                </a:solidFill>
                <a:latin typeface="Cambria"/>
                <a:ea typeface="Cambria"/>
                <a:cs typeface="Cambria"/>
                <a:sym typeface="Cambria"/>
              </a:rPr>
              <a:t> </a:t>
            </a:r>
            <a:r>
              <a:rPr lang="es" sz="2400" b="1" i="1" dirty="0">
                <a:solidFill>
                  <a:srgbClr val="000000"/>
                </a:solidFill>
                <a:latin typeface="Cambria"/>
                <a:ea typeface="Cambria"/>
                <a:cs typeface="Cambria"/>
                <a:sym typeface="Cambria"/>
              </a:rPr>
              <a:t>Self</a:t>
            </a:r>
            <a:r>
              <a:rPr lang="es" sz="2400" dirty="0">
                <a:solidFill>
                  <a:srgbClr val="000000"/>
                </a:solidFill>
                <a:latin typeface="Cambria"/>
                <a:ea typeface="Cambria"/>
                <a:cs typeface="Cambria"/>
                <a:sym typeface="Cambria"/>
              </a:rPr>
              <a:t>: supuesto básico de que las personas no nacen con un sentido de sí mismas, sino que desarrollan sus autoconceptos a través de la interacción social. De ahí la importancia de la familia en el desarrollo de la identidad y el autoconcepto.</a:t>
            </a:r>
            <a:endParaRPr sz="2400" dirty="0">
              <a:solidFill>
                <a:srgbClr val="000000"/>
              </a:solidFill>
              <a:latin typeface="Cambria"/>
              <a:ea typeface="Cambria"/>
              <a:cs typeface="Cambria"/>
              <a:sym typeface="Cambria"/>
            </a:endParaRPr>
          </a:p>
          <a:p>
            <a:pPr marL="0" marR="0" lvl="0" indent="27599" algn="l" rtl="0">
              <a:lnSpc>
                <a:spcPct val="115000"/>
              </a:lnSpc>
              <a:spcBef>
                <a:spcPts val="1000"/>
              </a:spcBef>
              <a:spcAft>
                <a:spcPts val="0"/>
              </a:spcAft>
              <a:buClr>
                <a:srgbClr val="000000"/>
              </a:buClr>
              <a:buSzPts val="2400"/>
              <a:buFont typeface="Cambria"/>
              <a:buChar char="-"/>
            </a:pPr>
            <a:r>
              <a:rPr lang="es" sz="2400" i="1" dirty="0">
                <a:solidFill>
                  <a:srgbClr val="000000"/>
                </a:solidFill>
                <a:latin typeface="Cambria"/>
                <a:ea typeface="Cambria"/>
                <a:cs typeface="Cambria"/>
                <a:sym typeface="Cambria"/>
              </a:rPr>
              <a:t> </a:t>
            </a:r>
            <a:r>
              <a:rPr lang="es" sz="2400" b="1" i="1" dirty="0">
                <a:solidFill>
                  <a:srgbClr val="000000"/>
                </a:solidFill>
                <a:latin typeface="Cambria"/>
                <a:ea typeface="Cambria"/>
                <a:cs typeface="Cambria"/>
                <a:sym typeface="Cambria"/>
              </a:rPr>
              <a:t>Roles</a:t>
            </a:r>
            <a:r>
              <a:rPr lang="es" sz="2400" dirty="0">
                <a:solidFill>
                  <a:srgbClr val="000000"/>
                </a:solidFill>
                <a:latin typeface="Cambria"/>
                <a:ea typeface="Cambria"/>
                <a:cs typeface="Cambria"/>
                <a:sym typeface="Cambria"/>
              </a:rPr>
              <a:t>: son las normas compartidas aplicadas a los ocupantes de posiciones sociales. Los roles constituyen sistemas de significados que sirven para anticipar y regular las interacciones y conductas. </a:t>
            </a:r>
            <a:r>
              <a:rPr lang="es" sz="2400" i="1" dirty="0">
                <a:solidFill>
                  <a:srgbClr val="000000"/>
                </a:solidFill>
                <a:latin typeface="Cambria"/>
                <a:ea typeface="Cambria"/>
                <a:cs typeface="Cambria"/>
                <a:sym typeface="Cambria"/>
              </a:rPr>
              <a:t>Ejemplo: el rol de los abuelos puede conllevar la expectativa de que cuiden a sus nietos en ciertas ocasiones.</a:t>
            </a:r>
            <a:endParaRPr sz="2400" i="1" dirty="0">
              <a:solidFill>
                <a:srgbClr val="000000"/>
              </a:solidFill>
              <a:latin typeface="Cambria"/>
              <a:ea typeface="Cambria"/>
              <a:cs typeface="Cambria"/>
              <a:sym typeface="Cambria"/>
            </a:endParaRPr>
          </a:p>
          <a:p>
            <a:pPr marL="0" lvl="0" indent="0" algn="l" rtl="0">
              <a:lnSpc>
                <a:spcPct val="115000"/>
              </a:lnSpc>
              <a:spcBef>
                <a:spcPts val="10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8C2C22C-39B3-678E-A353-B7FCE257613E}"/>
              </a:ext>
            </a:extLst>
          </p:cNvPr>
          <p:cNvSpPr>
            <a:spLocks noGrp="1"/>
          </p:cNvSpPr>
          <p:nvPr>
            <p:ph type="body" idx="1"/>
          </p:nvPr>
        </p:nvSpPr>
        <p:spPr>
          <a:xfrm>
            <a:off x="247905" y="543311"/>
            <a:ext cx="8520600" cy="3302700"/>
          </a:xfrm>
        </p:spPr>
        <p:txBody>
          <a:bodyPr/>
          <a:lstStyle/>
          <a:p>
            <a:pPr algn="just">
              <a:spcAft>
                <a:spcPts val="1620"/>
              </a:spcAft>
            </a:pPr>
            <a:r>
              <a:rPr lang="es-ES_tradnl" sz="1800" b="1" i="1" dirty="0">
                <a:solidFill>
                  <a:srgbClr val="000000"/>
                </a:solidFill>
                <a:effectLst/>
                <a:latin typeface="Cambria" panose="02040503050406030204" pitchFamily="18" charset="0"/>
                <a:ea typeface="Cambria" panose="02040503050406030204" pitchFamily="18" charset="0"/>
                <a:cs typeface="Arial" panose="020B0604020202020204" pitchFamily="34" charset="0"/>
              </a:rPr>
              <a:t>Socialización:</a:t>
            </a:r>
            <a:r>
              <a:rPr lang="es-ES_tradnl"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La socialización es el proceso de cambio que una persona experimenta como resultado de las influencias sociales. La socialización se considera como un proceso complejo por el cual los niños no sólo memorizan roles, sino que aprenden diversos roles y </a:t>
            </a:r>
            <a:r>
              <a:rPr lang="es-ES_tradnl" sz="1800" i="1" u="sng" dirty="0">
                <a:solidFill>
                  <a:srgbClr val="000000"/>
                </a:solidFill>
                <a:effectLst/>
                <a:latin typeface="Cambria" panose="02040503050406030204" pitchFamily="18" charset="0"/>
                <a:ea typeface="Cambria" panose="02040503050406030204" pitchFamily="18" charset="0"/>
                <a:cs typeface="Arial" panose="020B0604020202020204" pitchFamily="34" charset="0"/>
              </a:rPr>
              <a:t>participan activamente </a:t>
            </a:r>
            <a:r>
              <a:rPr lang="es-ES_tradnl"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en la formación de sus identidades.</a:t>
            </a:r>
            <a:endParaRPr lang="es-AR" sz="1800" dirty="0">
              <a:effectLst/>
              <a:latin typeface="Cambria" panose="02040503050406030204" pitchFamily="18" charset="0"/>
              <a:ea typeface="Cambria" panose="02040503050406030204" pitchFamily="18" charset="0"/>
            </a:endParaRPr>
          </a:p>
          <a:p>
            <a:r>
              <a:rPr lang="es-ES_tradnl" sz="1800" b="1" i="1" dirty="0">
                <a:solidFill>
                  <a:srgbClr val="000000"/>
                </a:solidFill>
                <a:effectLst/>
                <a:latin typeface="Cambria" panose="02040503050406030204" pitchFamily="18" charset="0"/>
                <a:ea typeface="Cambria" panose="02040503050406030204" pitchFamily="18" charset="0"/>
                <a:cs typeface="Arial" panose="020B0604020202020204" pitchFamily="34" charset="0"/>
              </a:rPr>
              <a:t>Definición de la situación:</a:t>
            </a:r>
            <a:r>
              <a:rPr lang="es-ES_tradnl"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Durante la interacción social las personas </a:t>
            </a:r>
            <a:r>
              <a:rPr lang="es-ES_tradnl" sz="1800" u="sng" dirty="0">
                <a:solidFill>
                  <a:srgbClr val="000000"/>
                </a:solidFill>
                <a:effectLst/>
                <a:latin typeface="Cambria" panose="02040503050406030204" pitchFamily="18" charset="0"/>
                <a:ea typeface="Cambria" panose="02040503050406030204" pitchFamily="18" charset="0"/>
                <a:cs typeface="Arial" panose="020B0604020202020204" pitchFamily="34" charset="0"/>
              </a:rPr>
              <a:t>crean significados del </a:t>
            </a:r>
            <a:r>
              <a:rPr lang="es-ES_tradnl" sz="1800" u="sng" dirty="0" err="1">
                <a:solidFill>
                  <a:srgbClr val="000000"/>
                </a:solidFill>
                <a:effectLst/>
                <a:latin typeface="Cambria" panose="02040503050406030204" pitchFamily="18" charset="0"/>
                <a:ea typeface="Cambria" panose="02040503050406030204" pitchFamily="18" charset="0"/>
                <a:cs typeface="Arial" panose="020B0604020202020204" pitchFamily="34" charset="0"/>
              </a:rPr>
              <a:t>self</a:t>
            </a:r>
            <a:r>
              <a:rPr lang="es-ES_tradnl" sz="1800" u="sng" dirty="0">
                <a:solidFill>
                  <a:srgbClr val="000000"/>
                </a:solidFill>
                <a:effectLst/>
                <a:latin typeface="Cambria" panose="02040503050406030204" pitchFamily="18" charset="0"/>
                <a:ea typeface="Cambria" panose="02040503050406030204" pitchFamily="18" charset="0"/>
                <a:cs typeface="Arial" panose="020B0604020202020204" pitchFamily="34" charset="0"/>
              </a:rPr>
              <a:t>, de los otros y las situaciones</a:t>
            </a:r>
            <a:r>
              <a:rPr lang="es-ES_tradnl"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Las situaciones definidas como reales son reales en sus consecuencias. Una definición de la situación centra su foco de atención en lo más destacado de un escenario de interacción y permite la organización inicial  de las acciones apropiadas a ese escenario, en ese escenario se crean sus definiciones</a:t>
            </a:r>
            <a:endParaRPr lang="es-A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853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BB807-CE65-CE6D-B67C-6E5ECEA34B28}"/>
              </a:ext>
            </a:extLst>
          </p:cNvPr>
          <p:cNvSpPr>
            <a:spLocks noGrp="1"/>
          </p:cNvSpPr>
          <p:nvPr>
            <p:ph type="title"/>
          </p:nvPr>
        </p:nvSpPr>
        <p:spPr>
          <a:xfrm>
            <a:off x="290435" y="253639"/>
            <a:ext cx="8520600" cy="707400"/>
          </a:xfrm>
        </p:spPr>
        <p:txBody>
          <a:bodyPr/>
          <a:lstStyle/>
          <a:p>
            <a:r>
              <a:rPr lang="es-ES" sz="3600" u="sng"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CRITICAS Y LIMITACIONES</a:t>
            </a:r>
            <a:endParaRPr lang="es-AR" dirty="0"/>
          </a:p>
        </p:txBody>
      </p:sp>
      <p:sp>
        <p:nvSpPr>
          <p:cNvPr id="3" name="Marcador de texto 2">
            <a:extLst>
              <a:ext uri="{FF2B5EF4-FFF2-40B4-BE49-F238E27FC236}">
                <a16:creationId xmlns:a16="http://schemas.microsoft.com/office/drawing/2014/main" id="{8D817943-1FC6-249C-0C7F-4F9BA5A67EB0}"/>
              </a:ext>
            </a:extLst>
          </p:cNvPr>
          <p:cNvSpPr>
            <a:spLocks noGrp="1"/>
          </p:cNvSpPr>
          <p:nvPr>
            <p:ph type="body" idx="1"/>
          </p:nvPr>
        </p:nvSpPr>
        <p:spPr>
          <a:xfrm>
            <a:off x="375496" y="914398"/>
            <a:ext cx="7917900" cy="3091099"/>
          </a:xfrm>
        </p:spPr>
        <p:txBody>
          <a:bodyPr/>
          <a:lstStyle/>
          <a:p>
            <a:pPr marL="285750" indent="-285750" algn="just">
              <a:lnSpc>
                <a:spcPct val="100000"/>
              </a:lnSpc>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 interaccionismo simbólico carece de un conjunto de proposiciones teóricas interrelacionadas que sea claro y no de lugar a la ambigüedad.</a:t>
            </a:r>
            <a:endParaRPr lang="es-AR" sz="1800" dirty="0">
              <a:effectLst/>
              <a:latin typeface="Times New Roman" panose="02020603050405020304" pitchFamily="18" charset="0"/>
              <a:ea typeface="Times New Roman" panose="02020603050405020304" pitchFamily="18" charset="0"/>
            </a:endParaRPr>
          </a:p>
          <a:p>
            <a:pPr marL="285750" indent="-285750" algn="just">
              <a:lnSpc>
                <a:spcPct val="100000"/>
              </a:lnSpc>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Escasa atención a la dimensión emocional de la conducta humana</a:t>
            </a:r>
            <a:endParaRPr lang="es-AR" sz="1800" dirty="0">
              <a:effectLst/>
              <a:latin typeface="Times New Roman" panose="02020603050405020304" pitchFamily="18" charset="0"/>
              <a:ea typeface="Times New Roman" panose="02020603050405020304" pitchFamily="18" charset="0"/>
            </a:endParaRPr>
          </a:p>
          <a:p>
            <a:pPr marL="285750" indent="-285750" algn="just">
              <a:lnSpc>
                <a:spcPct val="100000"/>
              </a:lnSpc>
              <a:spcAft>
                <a:spcPts val="1620"/>
              </a:spcAft>
            </a:pPr>
            <a:r>
              <a:rPr lang="es-ES_tradnl"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Sobre-estima</a:t>
            </a: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la influencia de los actores en la creación de roles y su capacidad para evitar influencias estructurales</a:t>
            </a:r>
            <a:endParaRPr lang="es-AR" sz="1800" dirty="0">
              <a:effectLst/>
              <a:latin typeface="Times New Roman" panose="02020603050405020304" pitchFamily="18" charset="0"/>
              <a:ea typeface="Times New Roman" panose="02020603050405020304" pitchFamily="18" charset="0"/>
            </a:endParaRPr>
          </a:p>
          <a:p>
            <a:pPr marL="285750" indent="-285750" algn="just">
              <a:lnSpc>
                <a:spcPct val="100000"/>
              </a:lnSpc>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Atención excesiva al individuo y su poca atención a la estructura social más amplia</a:t>
            </a:r>
            <a:endParaRPr lang="es-AR" sz="1800" dirty="0">
              <a:effectLst/>
              <a:latin typeface="Times New Roman" panose="02020603050405020304" pitchFamily="18" charset="0"/>
              <a:ea typeface="Times New Roman" panose="02020603050405020304" pitchFamily="18" charset="0"/>
            </a:endParaRPr>
          </a:p>
          <a:p>
            <a:pPr marL="285750" indent="-285750" algn="just">
              <a:lnSpc>
                <a:spcPct val="100000"/>
              </a:lnSpc>
              <a:spcAft>
                <a:spcPts val="1620"/>
              </a:spcAft>
            </a:pPr>
            <a:r>
              <a:rPr lang="es-ES_trad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Desde una perspectiva feminista, oscurece las relaciones asimétricas entre hombres y mujeres y que se presenta una visión amable de la familia que ignora la capacidad del hombre de imponer su definición de realidad</a:t>
            </a:r>
            <a:endParaRPr lang="es-AR" sz="1800" dirty="0">
              <a:effectLst/>
              <a:latin typeface="Times New Roman" panose="02020603050405020304" pitchFamily="18" charset="0"/>
              <a:ea typeface="Times New Roman" panose="02020603050405020304" pitchFamily="18" charset="0"/>
            </a:endParaRPr>
          </a:p>
          <a:p>
            <a:pPr>
              <a:lnSpc>
                <a:spcPct val="100000"/>
              </a:lnSpc>
            </a:pPr>
            <a:r>
              <a:rPr lang="es-ES_trad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 critica su visión no conflictiva de la familia</a:t>
            </a:r>
            <a:endParaRPr lang="es-AR" dirty="0"/>
          </a:p>
        </p:txBody>
      </p:sp>
    </p:spTree>
    <p:extLst>
      <p:ext uri="{BB962C8B-B14F-4D97-AF65-F5344CB8AC3E}">
        <p14:creationId xmlns:p14="http://schemas.microsoft.com/office/powerpoint/2010/main" val="988459836"/>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3396</Words>
  <Application>Microsoft Office PowerPoint</Application>
  <PresentationFormat>Presentación en pantalla (16:9)</PresentationFormat>
  <Paragraphs>128</Paragraphs>
  <Slides>36</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PT Sans Narrow</vt:lpstr>
      <vt:lpstr>Wingdings</vt:lpstr>
      <vt:lpstr>Arial</vt:lpstr>
      <vt:lpstr>Times New Roman</vt:lpstr>
      <vt:lpstr>Cambria</vt:lpstr>
      <vt:lpstr>Open Sans</vt:lpstr>
      <vt:lpstr>Calibri</vt:lpstr>
      <vt:lpstr>Symbol</vt:lpstr>
      <vt:lpstr>Tropic</vt:lpstr>
      <vt:lpstr>Presentación de PowerPoint</vt:lpstr>
      <vt:lpstr>Presentación de PowerPoint</vt:lpstr>
      <vt:lpstr> Respecto de las teorías sobre la familia… </vt:lpstr>
      <vt:lpstr>LA FAMILIA COMO INTERACCIÓN – Años 60´, 70´ </vt:lpstr>
      <vt:lpstr>Interaccionismo simbólico:</vt:lpstr>
      <vt:lpstr>Presentación de PowerPoint</vt:lpstr>
      <vt:lpstr>CONCEPTOS CLAVES:</vt:lpstr>
      <vt:lpstr>Presentación de PowerPoint</vt:lpstr>
      <vt:lpstr>CRITICAS Y LIMITACIONES</vt:lpstr>
      <vt:lpstr>Teoría del conflicto:</vt:lpstr>
      <vt:lpstr>Presentación de PowerPoint</vt:lpstr>
      <vt:lpstr>Presentación de PowerPoint</vt:lpstr>
      <vt:lpstr>CRITICAS Y LIMITACIONES: (A la teoría del conflicto) </vt:lpstr>
      <vt:lpstr>Teoría del intercambio:</vt:lpstr>
      <vt:lpstr>Presentación de PowerPoint</vt:lpstr>
      <vt:lpstr>CONCEPTOS CLAVES:</vt:lpstr>
      <vt:lpstr>CRITICAS Y LIMITACIONES: (A la teoría del intercambio) </vt:lpstr>
      <vt:lpstr>LA FAMILIA COMO SISTEMA </vt:lpstr>
      <vt:lpstr>Funcionalismo estructural (Talcott Parsons):</vt:lpstr>
      <vt:lpstr>Presentación de PowerPoint</vt:lpstr>
      <vt:lpstr>Criticas y Limitaciones:</vt:lpstr>
      <vt:lpstr>Teoría del desarrollo familiar (S XVIII):</vt:lpstr>
      <vt:lpstr>Presentación de PowerPoint</vt:lpstr>
      <vt:lpstr>Presentación de PowerPoint</vt:lpstr>
      <vt:lpstr>Criticas y Limitaciones:</vt:lpstr>
      <vt:lpstr>Teoría de los sistemas familiares:</vt:lpstr>
      <vt:lpstr>Presentación de PowerPoint</vt:lpstr>
      <vt:lpstr>Presentación de PowerPoint</vt:lpstr>
      <vt:lpstr>Teoría ecosistémica:</vt:lpstr>
      <vt:lpstr>La teoría del desarrollo humano:</vt:lpstr>
      <vt:lpstr>Presentación de PowerPoint</vt:lpstr>
      <vt:lpstr>Presentación de PowerPoint</vt:lpstr>
      <vt:lpstr>Bronfenbrenner plantea seis principios que permitan entender el ecosistema familiar como un sistema en interacción con su ambiente: </vt:lpstr>
      <vt:lpstr>Presentación de PowerPoint</vt:lpstr>
      <vt:lpstr>Presentación de PowerPoint</vt:lpstr>
      <vt:lpstr>LA FAMILIA COMO  CONSTRUCCIÓN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M Gurski</dc:creator>
  <cp:lastModifiedBy>Fiorella Giorgi</cp:lastModifiedBy>
  <cp:revision>4</cp:revision>
  <dcterms:modified xsi:type="dcterms:W3CDTF">2022-10-03T12:38:11Z</dcterms:modified>
</cp:coreProperties>
</file>