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90" r:id="rId4"/>
    <p:sldId id="291" r:id="rId5"/>
    <p:sldId id="292" r:id="rId6"/>
    <p:sldId id="295" r:id="rId7"/>
    <p:sldId id="294" r:id="rId8"/>
    <p:sldId id="281" r:id="rId9"/>
    <p:sldId id="283" r:id="rId10"/>
    <p:sldId id="264" r:id="rId11"/>
    <p:sldId id="265" r:id="rId12"/>
    <p:sldId id="258" r:id="rId13"/>
    <p:sldId id="259" r:id="rId14"/>
    <p:sldId id="260" r:id="rId15"/>
    <p:sldId id="261" r:id="rId16"/>
    <p:sldId id="266" r:id="rId17"/>
    <p:sldId id="297" r:id="rId18"/>
    <p:sldId id="268" r:id="rId19"/>
    <p:sldId id="269" r:id="rId20"/>
    <p:sldId id="298" r:id="rId21"/>
    <p:sldId id="288" r:id="rId22"/>
    <p:sldId id="287" r:id="rId23"/>
    <p:sldId id="272" r:id="rId24"/>
    <p:sldId id="273" r:id="rId25"/>
    <p:sldId id="284" r:id="rId26"/>
    <p:sldId id="285" r:id="rId27"/>
    <p:sldId id="296" r:id="rId28"/>
    <p:sldId id="293" r:id="rId29"/>
    <p:sldId id="299" r:id="rId30"/>
    <p:sldId id="275" r:id="rId31"/>
    <p:sldId id="289" r:id="rId32"/>
    <p:sldId id="286" r:id="rId3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903" userDrawn="1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37" roundtripDataSignature="AMtx7mjdBAJgDmv8z64Oc7ldylFFufE84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4660"/>
  </p:normalViewPr>
  <p:slideViewPr>
    <p:cSldViewPr snapToGrid="0">
      <p:cViewPr varScale="1">
        <p:scale>
          <a:sx n="68" d="100"/>
          <a:sy n="68" d="100"/>
        </p:scale>
        <p:origin x="1464" y="72"/>
      </p:cViewPr>
      <p:guideLst>
        <p:guide orient="horz" pos="2160"/>
        <p:guide pos="290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customschemas.google.com/relationships/presentationmetadata" Target="metadata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C79875-F03A-449D-9240-BDE2AB8CF480}" type="doc">
      <dgm:prSet loTypeId="urn:microsoft.com/office/officeart/2005/8/layout/hierarchy3" loCatId="list" qsTypeId="urn:microsoft.com/office/officeart/2005/8/quickstyle/simple5" qsCatId="simple" csTypeId="urn:microsoft.com/office/officeart/2005/8/colors/accent1_1" csCatId="accent1" phldr="1"/>
      <dgm:spPr/>
      <dgm:t>
        <a:bodyPr/>
        <a:lstStyle/>
        <a:p>
          <a:endParaRPr lang="es-ES"/>
        </a:p>
      </dgm:t>
    </dgm:pt>
    <dgm:pt modelId="{D4AA72D4-2048-46A2-A14E-8226F155D8F3}">
      <dgm:prSet phldrT="[Texto]" custT="1"/>
      <dgm:spPr/>
      <dgm:t>
        <a:bodyPr/>
        <a:lstStyle/>
        <a:p>
          <a:r>
            <a:rPr lang="es-ES" sz="2400" b="1" dirty="0"/>
            <a:t>La gran familia extensa     de antaño</a:t>
          </a:r>
        </a:p>
      </dgm:t>
    </dgm:pt>
    <dgm:pt modelId="{C7EAF12A-828A-4709-90B3-21E664A5F58E}" type="parTrans" cxnId="{7A2B21C7-0D24-4CBD-86A8-5DFAE182E0A5}">
      <dgm:prSet/>
      <dgm:spPr/>
      <dgm:t>
        <a:bodyPr/>
        <a:lstStyle/>
        <a:p>
          <a:endParaRPr lang="es-ES" sz="2000"/>
        </a:p>
      </dgm:t>
    </dgm:pt>
    <dgm:pt modelId="{C88251FD-FBFE-481A-9D50-7BF46B65F91F}" type="sibTrans" cxnId="{7A2B21C7-0D24-4CBD-86A8-5DFAE182E0A5}">
      <dgm:prSet/>
      <dgm:spPr/>
      <dgm:t>
        <a:bodyPr/>
        <a:lstStyle/>
        <a:p>
          <a:endParaRPr lang="es-ES" sz="2000"/>
        </a:p>
      </dgm:t>
    </dgm:pt>
    <dgm:pt modelId="{865F897F-3712-4065-8ED0-69680D1F2FD2}">
      <dgm:prSet phldrT="[Texto]" custT="1"/>
      <dgm:spPr/>
      <dgm:t>
        <a:bodyPr/>
        <a:lstStyle/>
        <a:p>
          <a:r>
            <a:rPr lang="es-ES" sz="2000" dirty="0"/>
            <a:t>Representa los “buenos valores familiares”: numerosos hijos, presencia de los abuelos como soporte de los cuidados. </a:t>
          </a:r>
        </a:p>
        <a:p>
          <a:r>
            <a:rPr lang="es-ES" sz="2000" dirty="0"/>
            <a:t>Continuidad de la tradición familiar.</a:t>
          </a:r>
        </a:p>
      </dgm:t>
    </dgm:pt>
    <dgm:pt modelId="{B254226E-6B81-4325-9A44-F1D3FC29BD1B}" type="parTrans" cxnId="{A12C77EF-24B8-451B-96B5-0D3D3FB9FC48}">
      <dgm:prSet/>
      <dgm:spPr/>
      <dgm:t>
        <a:bodyPr/>
        <a:lstStyle/>
        <a:p>
          <a:endParaRPr lang="es-ES" sz="2000"/>
        </a:p>
      </dgm:t>
    </dgm:pt>
    <dgm:pt modelId="{A2114662-5136-45DC-A9E9-E689627051C9}" type="sibTrans" cxnId="{A12C77EF-24B8-451B-96B5-0D3D3FB9FC48}">
      <dgm:prSet/>
      <dgm:spPr/>
      <dgm:t>
        <a:bodyPr/>
        <a:lstStyle/>
        <a:p>
          <a:endParaRPr lang="es-ES" sz="2000"/>
        </a:p>
      </dgm:t>
    </dgm:pt>
    <dgm:pt modelId="{8D077EA1-D934-4466-9CCB-FEAFDF619FD0}">
      <dgm:prSet phldrT="[Texto]" custT="1"/>
      <dgm:spPr/>
      <dgm:t>
        <a:bodyPr/>
        <a:lstStyle/>
        <a:p>
          <a:r>
            <a:rPr lang="es-ES" sz="2400" b="1" dirty="0"/>
            <a:t>La familia reducida contemporánea</a:t>
          </a:r>
        </a:p>
      </dgm:t>
    </dgm:pt>
    <dgm:pt modelId="{AC59ABC0-BC4C-402F-B6D9-70878AA5197C}" type="parTrans" cxnId="{7CB0C567-1B5D-4290-8306-E13BD68EDD37}">
      <dgm:prSet/>
      <dgm:spPr/>
      <dgm:t>
        <a:bodyPr/>
        <a:lstStyle/>
        <a:p>
          <a:endParaRPr lang="es-ES" sz="2000"/>
        </a:p>
      </dgm:t>
    </dgm:pt>
    <dgm:pt modelId="{90E325BC-9F90-481C-BE3D-C6CD0C03C33F}" type="sibTrans" cxnId="{7CB0C567-1B5D-4290-8306-E13BD68EDD37}">
      <dgm:prSet/>
      <dgm:spPr/>
      <dgm:t>
        <a:bodyPr/>
        <a:lstStyle/>
        <a:p>
          <a:endParaRPr lang="es-ES" sz="2000"/>
        </a:p>
      </dgm:t>
    </dgm:pt>
    <dgm:pt modelId="{39A771EE-563D-46ED-A53F-41054534BD4A}">
      <dgm:prSet phldrT="[Texto]" custT="1"/>
      <dgm:spPr/>
      <dgm:t>
        <a:bodyPr/>
        <a:lstStyle/>
        <a:p>
          <a:r>
            <a:rPr lang="es-ES" sz="2000" dirty="0"/>
            <a:t>Aparentemente, por el trabajo de los esposos, no conocería la “verdadera” vida familiar.  Niños desprotegidos.</a:t>
          </a:r>
        </a:p>
        <a:p>
          <a:r>
            <a:rPr lang="es-ES" sz="2000" dirty="0"/>
            <a:t>La transmisión familiar se perdería.</a:t>
          </a:r>
        </a:p>
      </dgm:t>
    </dgm:pt>
    <dgm:pt modelId="{C6C2F9DE-33B6-4DAD-A223-739EFB07BBC4}" type="parTrans" cxnId="{DA2C0A7A-BF17-4801-97AB-C262F36BE6A0}">
      <dgm:prSet/>
      <dgm:spPr/>
      <dgm:t>
        <a:bodyPr/>
        <a:lstStyle/>
        <a:p>
          <a:endParaRPr lang="es-ES" sz="2000"/>
        </a:p>
      </dgm:t>
    </dgm:pt>
    <dgm:pt modelId="{A4A3A318-55DE-440C-BBE0-6FC636BDB93C}" type="sibTrans" cxnId="{DA2C0A7A-BF17-4801-97AB-C262F36BE6A0}">
      <dgm:prSet/>
      <dgm:spPr/>
      <dgm:t>
        <a:bodyPr/>
        <a:lstStyle/>
        <a:p>
          <a:endParaRPr lang="es-ES" sz="2000"/>
        </a:p>
      </dgm:t>
    </dgm:pt>
    <dgm:pt modelId="{E18E338E-F479-461A-869B-58ACA533CADD}" type="pres">
      <dgm:prSet presAssocID="{3AC79875-F03A-449D-9240-BDE2AB8CF48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7242CB6-841F-43C5-82E5-FFBB9CAF8EA1}" type="pres">
      <dgm:prSet presAssocID="{D4AA72D4-2048-46A2-A14E-8226F155D8F3}" presName="root" presStyleCnt="0"/>
      <dgm:spPr/>
    </dgm:pt>
    <dgm:pt modelId="{23AF9904-75FB-4485-A329-9281CCF3C668}" type="pres">
      <dgm:prSet presAssocID="{D4AA72D4-2048-46A2-A14E-8226F155D8F3}" presName="rootComposite" presStyleCnt="0"/>
      <dgm:spPr/>
    </dgm:pt>
    <dgm:pt modelId="{03C2E437-71C2-4C90-B042-E8680688A291}" type="pres">
      <dgm:prSet presAssocID="{D4AA72D4-2048-46A2-A14E-8226F155D8F3}" presName="rootText" presStyleLbl="node1" presStyleIdx="0" presStyleCnt="2" custScaleY="71919"/>
      <dgm:spPr/>
    </dgm:pt>
    <dgm:pt modelId="{0CACB962-E855-465E-B787-60B3FCFCBF69}" type="pres">
      <dgm:prSet presAssocID="{D4AA72D4-2048-46A2-A14E-8226F155D8F3}" presName="rootConnector" presStyleLbl="node1" presStyleIdx="0" presStyleCnt="2"/>
      <dgm:spPr/>
    </dgm:pt>
    <dgm:pt modelId="{233C7232-9A18-4A3B-B0A4-166BDEBA398B}" type="pres">
      <dgm:prSet presAssocID="{D4AA72D4-2048-46A2-A14E-8226F155D8F3}" presName="childShape" presStyleCnt="0"/>
      <dgm:spPr/>
    </dgm:pt>
    <dgm:pt modelId="{FB54271D-BA49-4466-A129-ED11A4557E78}" type="pres">
      <dgm:prSet presAssocID="{B254226E-6B81-4325-9A44-F1D3FC29BD1B}" presName="Name13" presStyleLbl="parChTrans1D2" presStyleIdx="0" presStyleCnt="2"/>
      <dgm:spPr/>
    </dgm:pt>
    <dgm:pt modelId="{E337B1CB-416E-4935-BBFE-65B37310825B}" type="pres">
      <dgm:prSet presAssocID="{865F897F-3712-4065-8ED0-69680D1F2FD2}" presName="childText" presStyleLbl="bgAcc1" presStyleIdx="0" presStyleCnt="2" custScaleX="97062" custScaleY="136785">
        <dgm:presLayoutVars>
          <dgm:bulletEnabled val="1"/>
        </dgm:presLayoutVars>
      </dgm:prSet>
      <dgm:spPr/>
    </dgm:pt>
    <dgm:pt modelId="{95E1DF60-C018-4D05-9715-27D7AE2EDEBE}" type="pres">
      <dgm:prSet presAssocID="{8D077EA1-D934-4466-9CCB-FEAFDF619FD0}" presName="root" presStyleCnt="0"/>
      <dgm:spPr/>
    </dgm:pt>
    <dgm:pt modelId="{04025893-CC9F-45FA-9963-4303D81A4197}" type="pres">
      <dgm:prSet presAssocID="{8D077EA1-D934-4466-9CCB-FEAFDF619FD0}" presName="rootComposite" presStyleCnt="0"/>
      <dgm:spPr/>
    </dgm:pt>
    <dgm:pt modelId="{EB4D24E6-6B50-4A6F-AE91-D867238E5536}" type="pres">
      <dgm:prSet presAssocID="{8D077EA1-D934-4466-9CCB-FEAFDF619FD0}" presName="rootText" presStyleLbl="node1" presStyleIdx="1" presStyleCnt="2" custScaleY="71919"/>
      <dgm:spPr/>
    </dgm:pt>
    <dgm:pt modelId="{4065E4E5-DA09-4794-AACC-7322D7B0ADAA}" type="pres">
      <dgm:prSet presAssocID="{8D077EA1-D934-4466-9CCB-FEAFDF619FD0}" presName="rootConnector" presStyleLbl="node1" presStyleIdx="1" presStyleCnt="2"/>
      <dgm:spPr/>
    </dgm:pt>
    <dgm:pt modelId="{0B2C8838-F159-4B14-87F7-355B428FEF06}" type="pres">
      <dgm:prSet presAssocID="{8D077EA1-D934-4466-9CCB-FEAFDF619FD0}" presName="childShape" presStyleCnt="0"/>
      <dgm:spPr/>
    </dgm:pt>
    <dgm:pt modelId="{68E78D67-CD92-4D24-BB71-3C3F5BC753D3}" type="pres">
      <dgm:prSet presAssocID="{C6C2F9DE-33B6-4DAD-A223-739EFB07BBC4}" presName="Name13" presStyleLbl="parChTrans1D2" presStyleIdx="1" presStyleCnt="2"/>
      <dgm:spPr/>
    </dgm:pt>
    <dgm:pt modelId="{783E4373-0F35-4B5B-A806-8A9898D7C615}" type="pres">
      <dgm:prSet presAssocID="{39A771EE-563D-46ED-A53F-41054534BD4A}" presName="childText" presStyleLbl="bgAcc1" presStyleIdx="1" presStyleCnt="2" custScaleY="136785">
        <dgm:presLayoutVars>
          <dgm:bulletEnabled val="1"/>
        </dgm:presLayoutVars>
      </dgm:prSet>
      <dgm:spPr/>
    </dgm:pt>
  </dgm:ptLst>
  <dgm:cxnLst>
    <dgm:cxn modelId="{231E500B-3566-4D7A-A7F1-AD815D88E2ED}" type="presOf" srcId="{865F897F-3712-4065-8ED0-69680D1F2FD2}" destId="{E337B1CB-416E-4935-BBFE-65B37310825B}" srcOrd="0" destOrd="0" presId="urn:microsoft.com/office/officeart/2005/8/layout/hierarchy3"/>
    <dgm:cxn modelId="{D0A2CD12-896A-4ED5-BE0C-B6CA16BA3B2A}" type="presOf" srcId="{39A771EE-563D-46ED-A53F-41054534BD4A}" destId="{783E4373-0F35-4B5B-A806-8A9898D7C615}" srcOrd="0" destOrd="0" presId="urn:microsoft.com/office/officeart/2005/8/layout/hierarchy3"/>
    <dgm:cxn modelId="{96DB7116-532C-4E4E-A346-AB85D111298F}" type="presOf" srcId="{D4AA72D4-2048-46A2-A14E-8226F155D8F3}" destId="{03C2E437-71C2-4C90-B042-E8680688A291}" srcOrd="0" destOrd="0" presId="urn:microsoft.com/office/officeart/2005/8/layout/hierarchy3"/>
    <dgm:cxn modelId="{C92CED2F-6BE1-4B21-9F69-B4C5FF16971F}" type="presOf" srcId="{8D077EA1-D934-4466-9CCB-FEAFDF619FD0}" destId="{EB4D24E6-6B50-4A6F-AE91-D867238E5536}" srcOrd="0" destOrd="0" presId="urn:microsoft.com/office/officeart/2005/8/layout/hierarchy3"/>
    <dgm:cxn modelId="{0B677B45-2934-4F3E-90A7-C5E920EC92A3}" type="presOf" srcId="{8D077EA1-D934-4466-9CCB-FEAFDF619FD0}" destId="{4065E4E5-DA09-4794-AACC-7322D7B0ADAA}" srcOrd="1" destOrd="0" presId="urn:microsoft.com/office/officeart/2005/8/layout/hierarchy3"/>
    <dgm:cxn modelId="{7CB0C567-1B5D-4290-8306-E13BD68EDD37}" srcId="{3AC79875-F03A-449D-9240-BDE2AB8CF480}" destId="{8D077EA1-D934-4466-9CCB-FEAFDF619FD0}" srcOrd="1" destOrd="0" parTransId="{AC59ABC0-BC4C-402F-B6D9-70878AA5197C}" sibTransId="{90E325BC-9F90-481C-BE3D-C6CD0C03C33F}"/>
    <dgm:cxn modelId="{ECD1FC58-D965-4BB9-92AA-E4F43CABE767}" type="presOf" srcId="{D4AA72D4-2048-46A2-A14E-8226F155D8F3}" destId="{0CACB962-E855-465E-B787-60B3FCFCBF69}" srcOrd="1" destOrd="0" presId="urn:microsoft.com/office/officeart/2005/8/layout/hierarchy3"/>
    <dgm:cxn modelId="{DA2C0A7A-BF17-4801-97AB-C262F36BE6A0}" srcId="{8D077EA1-D934-4466-9CCB-FEAFDF619FD0}" destId="{39A771EE-563D-46ED-A53F-41054534BD4A}" srcOrd="0" destOrd="0" parTransId="{C6C2F9DE-33B6-4DAD-A223-739EFB07BBC4}" sibTransId="{A4A3A318-55DE-440C-BBE0-6FC636BDB93C}"/>
    <dgm:cxn modelId="{EB73FAC3-7549-4C7E-85F1-3A99A99E9A01}" type="presOf" srcId="{C6C2F9DE-33B6-4DAD-A223-739EFB07BBC4}" destId="{68E78D67-CD92-4D24-BB71-3C3F5BC753D3}" srcOrd="0" destOrd="0" presId="urn:microsoft.com/office/officeart/2005/8/layout/hierarchy3"/>
    <dgm:cxn modelId="{7A2B21C7-0D24-4CBD-86A8-5DFAE182E0A5}" srcId="{3AC79875-F03A-449D-9240-BDE2AB8CF480}" destId="{D4AA72D4-2048-46A2-A14E-8226F155D8F3}" srcOrd="0" destOrd="0" parTransId="{C7EAF12A-828A-4709-90B3-21E664A5F58E}" sibTransId="{C88251FD-FBFE-481A-9D50-7BF46B65F91F}"/>
    <dgm:cxn modelId="{26960DE2-9B53-4B63-A5EE-4ECC52FD18CA}" type="presOf" srcId="{B254226E-6B81-4325-9A44-F1D3FC29BD1B}" destId="{FB54271D-BA49-4466-A129-ED11A4557E78}" srcOrd="0" destOrd="0" presId="urn:microsoft.com/office/officeart/2005/8/layout/hierarchy3"/>
    <dgm:cxn modelId="{A12C77EF-24B8-451B-96B5-0D3D3FB9FC48}" srcId="{D4AA72D4-2048-46A2-A14E-8226F155D8F3}" destId="{865F897F-3712-4065-8ED0-69680D1F2FD2}" srcOrd="0" destOrd="0" parTransId="{B254226E-6B81-4325-9A44-F1D3FC29BD1B}" sibTransId="{A2114662-5136-45DC-A9E9-E689627051C9}"/>
    <dgm:cxn modelId="{DBD828F7-9A79-4D92-A84D-1558DC2C53B9}" type="presOf" srcId="{3AC79875-F03A-449D-9240-BDE2AB8CF480}" destId="{E18E338E-F479-461A-869B-58ACA533CADD}" srcOrd="0" destOrd="0" presId="urn:microsoft.com/office/officeart/2005/8/layout/hierarchy3"/>
    <dgm:cxn modelId="{ED4E59AD-F2F7-4979-A722-196DE0FB5887}" type="presParOf" srcId="{E18E338E-F479-461A-869B-58ACA533CADD}" destId="{C7242CB6-841F-43C5-82E5-FFBB9CAF8EA1}" srcOrd="0" destOrd="0" presId="urn:microsoft.com/office/officeart/2005/8/layout/hierarchy3"/>
    <dgm:cxn modelId="{29394530-08D6-4B58-A585-78B73C1A1570}" type="presParOf" srcId="{C7242CB6-841F-43C5-82E5-FFBB9CAF8EA1}" destId="{23AF9904-75FB-4485-A329-9281CCF3C668}" srcOrd="0" destOrd="0" presId="urn:microsoft.com/office/officeart/2005/8/layout/hierarchy3"/>
    <dgm:cxn modelId="{0F3EC01A-6D36-4DCB-818D-9C9C55642861}" type="presParOf" srcId="{23AF9904-75FB-4485-A329-9281CCF3C668}" destId="{03C2E437-71C2-4C90-B042-E8680688A291}" srcOrd="0" destOrd="0" presId="urn:microsoft.com/office/officeart/2005/8/layout/hierarchy3"/>
    <dgm:cxn modelId="{E193A578-1ACE-4A78-B4BF-2590BAFF99D7}" type="presParOf" srcId="{23AF9904-75FB-4485-A329-9281CCF3C668}" destId="{0CACB962-E855-465E-B787-60B3FCFCBF69}" srcOrd="1" destOrd="0" presId="urn:microsoft.com/office/officeart/2005/8/layout/hierarchy3"/>
    <dgm:cxn modelId="{85901FD4-CAF9-49DC-B0CC-6007E7B1737D}" type="presParOf" srcId="{C7242CB6-841F-43C5-82E5-FFBB9CAF8EA1}" destId="{233C7232-9A18-4A3B-B0A4-166BDEBA398B}" srcOrd="1" destOrd="0" presId="urn:microsoft.com/office/officeart/2005/8/layout/hierarchy3"/>
    <dgm:cxn modelId="{C2E61BD1-7BF3-4CA2-A08A-0272AC1BFFD8}" type="presParOf" srcId="{233C7232-9A18-4A3B-B0A4-166BDEBA398B}" destId="{FB54271D-BA49-4466-A129-ED11A4557E78}" srcOrd="0" destOrd="0" presId="urn:microsoft.com/office/officeart/2005/8/layout/hierarchy3"/>
    <dgm:cxn modelId="{0A31D668-7D1B-4C3C-AECF-DE083F6F6A9F}" type="presParOf" srcId="{233C7232-9A18-4A3B-B0A4-166BDEBA398B}" destId="{E337B1CB-416E-4935-BBFE-65B37310825B}" srcOrd="1" destOrd="0" presId="urn:microsoft.com/office/officeart/2005/8/layout/hierarchy3"/>
    <dgm:cxn modelId="{8252CFF8-8300-4DF2-82C7-68609FB075A8}" type="presParOf" srcId="{E18E338E-F479-461A-869B-58ACA533CADD}" destId="{95E1DF60-C018-4D05-9715-27D7AE2EDEBE}" srcOrd="1" destOrd="0" presId="urn:microsoft.com/office/officeart/2005/8/layout/hierarchy3"/>
    <dgm:cxn modelId="{B6EE0C38-61C9-415E-9E30-F09839A82763}" type="presParOf" srcId="{95E1DF60-C018-4D05-9715-27D7AE2EDEBE}" destId="{04025893-CC9F-45FA-9963-4303D81A4197}" srcOrd="0" destOrd="0" presId="urn:microsoft.com/office/officeart/2005/8/layout/hierarchy3"/>
    <dgm:cxn modelId="{A5C96AA2-60B4-4BD1-BB71-28EDD54194BD}" type="presParOf" srcId="{04025893-CC9F-45FA-9963-4303D81A4197}" destId="{EB4D24E6-6B50-4A6F-AE91-D867238E5536}" srcOrd="0" destOrd="0" presId="urn:microsoft.com/office/officeart/2005/8/layout/hierarchy3"/>
    <dgm:cxn modelId="{2259301A-5C6D-497C-9C7D-A145642D0F2C}" type="presParOf" srcId="{04025893-CC9F-45FA-9963-4303D81A4197}" destId="{4065E4E5-DA09-4794-AACC-7322D7B0ADAA}" srcOrd="1" destOrd="0" presId="urn:microsoft.com/office/officeart/2005/8/layout/hierarchy3"/>
    <dgm:cxn modelId="{5647C35D-DE78-4987-9D17-3058240247D1}" type="presParOf" srcId="{95E1DF60-C018-4D05-9715-27D7AE2EDEBE}" destId="{0B2C8838-F159-4B14-87F7-355B428FEF06}" srcOrd="1" destOrd="0" presId="urn:microsoft.com/office/officeart/2005/8/layout/hierarchy3"/>
    <dgm:cxn modelId="{2AE45283-E5A1-4DCA-A8AD-357B9C9A24FD}" type="presParOf" srcId="{0B2C8838-F159-4B14-87F7-355B428FEF06}" destId="{68E78D67-CD92-4D24-BB71-3C3F5BC753D3}" srcOrd="0" destOrd="0" presId="urn:microsoft.com/office/officeart/2005/8/layout/hierarchy3"/>
    <dgm:cxn modelId="{78AA0E19-042C-41A6-A5EA-0869A12BCAAD}" type="presParOf" srcId="{0B2C8838-F159-4B14-87F7-355B428FEF06}" destId="{783E4373-0F35-4B5B-A806-8A9898D7C615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20260B-9A90-4173-B231-4C46B08C94E1}" type="doc">
      <dgm:prSet loTypeId="urn:microsoft.com/office/officeart/2005/8/layout/hierarchy1" loCatId="hierarchy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AF856FED-883A-4157-95BD-6AA28D6B92A7}">
      <dgm:prSet phldrT="[Texto]"/>
      <dgm:spPr/>
      <dgm:t>
        <a:bodyPr/>
        <a:lstStyle/>
        <a:p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La familia es una construcción histórico-social</a:t>
          </a:r>
        </a:p>
      </dgm:t>
    </dgm:pt>
    <dgm:pt modelId="{54B23055-2C68-4933-B4C6-A733165F9BD2}" type="parTrans" cxnId="{AEBFB1DC-2F29-4D26-B582-25E119A77DE3}">
      <dgm:prSet/>
      <dgm:spPr/>
      <dgm:t>
        <a:bodyPr/>
        <a:lstStyle/>
        <a:p>
          <a:endParaRPr lang="es-ES"/>
        </a:p>
      </dgm:t>
    </dgm:pt>
    <dgm:pt modelId="{43DE080E-57F5-4571-9363-6F501FA65BE5}" type="sibTrans" cxnId="{AEBFB1DC-2F29-4D26-B582-25E119A77DE3}">
      <dgm:prSet/>
      <dgm:spPr/>
      <dgm:t>
        <a:bodyPr/>
        <a:lstStyle/>
        <a:p>
          <a:endParaRPr lang="es-ES"/>
        </a:p>
      </dgm:t>
    </dgm:pt>
    <dgm:pt modelId="{B5F5DB98-3602-4D3F-A113-7B491986FCBF}">
      <dgm:prSet phldrT="[Texto]" custT="1"/>
      <dgm:spPr/>
      <dgm:t>
        <a:bodyPr/>
        <a:lstStyle/>
        <a:p>
          <a:r>
            <a:rPr lang="es-ES" sz="2400" dirty="0"/>
            <a:t>Dimensión material</a:t>
          </a:r>
        </a:p>
      </dgm:t>
    </dgm:pt>
    <dgm:pt modelId="{CF29912D-71C6-4C5E-99AE-45F60AD64A7B}" type="parTrans" cxnId="{56F1419C-1EA6-4BB2-AB63-CBB868F01D13}">
      <dgm:prSet/>
      <dgm:spPr/>
      <dgm:t>
        <a:bodyPr/>
        <a:lstStyle/>
        <a:p>
          <a:endParaRPr lang="es-ES"/>
        </a:p>
      </dgm:t>
    </dgm:pt>
    <dgm:pt modelId="{9E771729-DC50-4C72-BAD4-C5FD5B676A62}" type="sibTrans" cxnId="{56F1419C-1EA6-4BB2-AB63-CBB868F01D13}">
      <dgm:prSet/>
      <dgm:spPr/>
      <dgm:t>
        <a:bodyPr/>
        <a:lstStyle/>
        <a:p>
          <a:endParaRPr lang="es-ES"/>
        </a:p>
      </dgm:t>
    </dgm:pt>
    <dgm:pt modelId="{2A39732D-6EEF-40E0-A3DB-10F1B2C0B201}">
      <dgm:prSet phldrT="[Texto]" custT="1"/>
      <dgm:spPr/>
      <dgm:t>
        <a:bodyPr/>
        <a:lstStyle/>
        <a:p>
          <a:r>
            <a:rPr lang="es-ES" sz="2400" dirty="0"/>
            <a:t>Dimensión simbólica</a:t>
          </a:r>
        </a:p>
      </dgm:t>
    </dgm:pt>
    <dgm:pt modelId="{3DA4C580-AB96-4DBB-895E-AF0FBD7F10D0}" type="parTrans" cxnId="{8B876474-BAF5-4992-9ACB-96C3A654FC3C}">
      <dgm:prSet/>
      <dgm:spPr/>
      <dgm:t>
        <a:bodyPr/>
        <a:lstStyle/>
        <a:p>
          <a:endParaRPr lang="es-ES"/>
        </a:p>
      </dgm:t>
    </dgm:pt>
    <dgm:pt modelId="{4D05F72D-9AB4-4A4C-A01A-DE75D0A4BCD7}" type="sibTrans" cxnId="{8B876474-BAF5-4992-9ACB-96C3A654FC3C}">
      <dgm:prSet/>
      <dgm:spPr/>
      <dgm:t>
        <a:bodyPr/>
        <a:lstStyle/>
        <a:p>
          <a:endParaRPr lang="es-ES"/>
        </a:p>
      </dgm:t>
    </dgm:pt>
    <dgm:pt modelId="{9C57EF94-ED89-4CEA-9C48-B7F42BCF7FC3}" type="pres">
      <dgm:prSet presAssocID="{DF20260B-9A90-4173-B231-4C46B08C94E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EEFCEE1-0715-4762-9B78-0336FCCA511D}" type="pres">
      <dgm:prSet presAssocID="{AF856FED-883A-4157-95BD-6AA28D6B92A7}" presName="hierRoot1" presStyleCnt="0"/>
      <dgm:spPr/>
    </dgm:pt>
    <dgm:pt modelId="{7835709F-7A25-41B5-9572-B94F4E10AD96}" type="pres">
      <dgm:prSet presAssocID="{AF856FED-883A-4157-95BD-6AA28D6B92A7}" presName="composite" presStyleCnt="0"/>
      <dgm:spPr/>
    </dgm:pt>
    <dgm:pt modelId="{741D3647-1C57-4D68-986B-F91613C7BA24}" type="pres">
      <dgm:prSet presAssocID="{AF856FED-883A-4157-95BD-6AA28D6B92A7}" presName="background" presStyleLbl="node0" presStyleIdx="0" presStyleCnt="1"/>
      <dgm:spPr/>
    </dgm:pt>
    <dgm:pt modelId="{2C17531B-EF87-41A3-A961-C072BFAB6050}" type="pres">
      <dgm:prSet presAssocID="{AF856FED-883A-4157-95BD-6AA28D6B92A7}" presName="text" presStyleLbl="fgAcc0" presStyleIdx="0" presStyleCnt="1" custScaleX="261178" custScaleY="130487">
        <dgm:presLayoutVars>
          <dgm:chPref val="3"/>
        </dgm:presLayoutVars>
      </dgm:prSet>
      <dgm:spPr/>
    </dgm:pt>
    <dgm:pt modelId="{B558AE45-49D9-4566-A78C-868F97197527}" type="pres">
      <dgm:prSet presAssocID="{AF856FED-883A-4157-95BD-6AA28D6B92A7}" presName="hierChild2" presStyleCnt="0"/>
      <dgm:spPr/>
    </dgm:pt>
    <dgm:pt modelId="{8C4AD899-1411-423F-893E-C6D5C2E4540B}" type="pres">
      <dgm:prSet presAssocID="{CF29912D-71C6-4C5E-99AE-45F60AD64A7B}" presName="Name10" presStyleLbl="parChTrans1D2" presStyleIdx="0" presStyleCnt="2"/>
      <dgm:spPr/>
    </dgm:pt>
    <dgm:pt modelId="{73F2CADA-C642-43AF-9A9F-8E7E6B920849}" type="pres">
      <dgm:prSet presAssocID="{B5F5DB98-3602-4D3F-A113-7B491986FCBF}" presName="hierRoot2" presStyleCnt="0"/>
      <dgm:spPr/>
    </dgm:pt>
    <dgm:pt modelId="{EE8EB7F5-AA2A-4D21-93CE-135F07DAE28D}" type="pres">
      <dgm:prSet presAssocID="{B5F5DB98-3602-4D3F-A113-7B491986FCBF}" presName="composite2" presStyleCnt="0"/>
      <dgm:spPr/>
    </dgm:pt>
    <dgm:pt modelId="{846F27E3-F1CD-4F4E-852A-1166F002ECFB}" type="pres">
      <dgm:prSet presAssocID="{B5F5DB98-3602-4D3F-A113-7B491986FCBF}" presName="background2" presStyleLbl="node2" presStyleIdx="0" presStyleCnt="2"/>
      <dgm:spPr/>
    </dgm:pt>
    <dgm:pt modelId="{3AEAFCC7-C22D-481F-A820-BF17BA8F6A00}" type="pres">
      <dgm:prSet presAssocID="{B5F5DB98-3602-4D3F-A113-7B491986FCBF}" presName="text2" presStyleLbl="fgAcc2" presStyleIdx="0" presStyleCnt="2" custScaleX="153878" custScaleY="69046">
        <dgm:presLayoutVars>
          <dgm:chPref val="3"/>
        </dgm:presLayoutVars>
      </dgm:prSet>
      <dgm:spPr/>
    </dgm:pt>
    <dgm:pt modelId="{BEDC6DEB-F5B6-450E-8E18-16221F92C711}" type="pres">
      <dgm:prSet presAssocID="{B5F5DB98-3602-4D3F-A113-7B491986FCBF}" presName="hierChild3" presStyleCnt="0"/>
      <dgm:spPr/>
    </dgm:pt>
    <dgm:pt modelId="{0DFFC1E0-0E86-4B08-B01F-60D425A31274}" type="pres">
      <dgm:prSet presAssocID="{3DA4C580-AB96-4DBB-895E-AF0FBD7F10D0}" presName="Name10" presStyleLbl="parChTrans1D2" presStyleIdx="1" presStyleCnt="2"/>
      <dgm:spPr/>
    </dgm:pt>
    <dgm:pt modelId="{DEE7F9E3-8753-40A8-9EC4-5A5D3B7E8AE8}" type="pres">
      <dgm:prSet presAssocID="{2A39732D-6EEF-40E0-A3DB-10F1B2C0B201}" presName="hierRoot2" presStyleCnt="0"/>
      <dgm:spPr/>
    </dgm:pt>
    <dgm:pt modelId="{D587B335-62ED-4641-B72E-A6D410F4B190}" type="pres">
      <dgm:prSet presAssocID="{2A39732D-6EEF-40E0-A3DB-10F1B2C0B201}" presName="composite2" presStyleCnt="0"/>
      <dgm:spPr/>
    </dgm:pt>
    <dgm:pt modelId="{28D8C3D2-EE28-4110-8B4F-6430DC52B8A1}" type="pres">
      <dgm:prSet presAssocID="{2A39732D-6EEF-40E0-A3DB-10F1B2C0B201}" presName="background2" presStyleLbl="node2" presStyleIdx="1" presStyleCnt="2"/>
      <dgm:spPr/>
    </dgm:pt>
    <dgm:pt modelId="{AC3DEE6D-1B77-4958-862D-68E3B7D9B100}" type="pres">
      <dgm:prSet presAssocID="{2A39732D-6EEF-40E0-A3DB-10F1B2C0B201}" presName="text2" presStyleLbl="fgAcc2" presStyleIdx="1" presStyleCnt="2" custScaleX="149756" custScaleY="69481">
        <dgm:presLayoutVars>
          <dgm:chPref val="3"/>
        </dgm:presLayoutVars>
      </dgm:prSet>
      <dgm:spPr/>
    </dgm:pt>
    <dgm:pt modelId="{13A97111-9B08-485B-9A40-44F59336991C}" type="pres">
      <dgm:prSet presAssocID="{2A39732D-6EEF-40E0-A3DB-10F1B2C0B201}" presName="hierChild3" presStyleCnt="0"/>
      <dgm:spPr/>
    </dgm:pt>
  </dgm:ptLst>
  <dgm:cxnLst>
    <dgm:cxn modelId="{87017626-3A30-4CD4-8D9F-E315C042C0D7}" type="presOf" srcId="{3DA4C580-AB96-4DBB-895E-AF0FBD7F10D0}" destId="{0DFFC1E0-0E86-4B08-B01F-60D425A31274}" srcOrd="0" destOrd="0" presId="urn:microsoft.com/office/officeart/2005/8/layout/hierarchy1"/>
    <dgm:cxn modelId="{48C30C27-982F-44DD-987B-9871823EE949}" type="presOf" srcId="{B5F5DB98-3602-4D3F-A113-7B491986FCBF}" destId="{3AEAFCC7-C22D-481F-A820-BF17BA8F6A00}" srcOrd="0" destOrd="0" presId="urn:microsoft.com/office/officeart/2005/8/layout/hierarchy1"/>
    <dgm:cxn modelId="{99BCEB6B-5E93-4E3B-B235-BD058736DFA6}" type="presOf" srcId="{AF856FED-883A-4157-95BD-6AA28D6B92A7}" destId="{2C17531B-EF87-41A3-A961-C072BFAB6050}" srcOrd="0" destOrd="0" presId="urn:microsoft.com/office/officeart/2005/8/layout/hierarchy1"/>
    <dgm:cxn modelId="{8B876474-BAF5-4992-9ACB-96C3A654FC3C}" srcId="{AF856FED-883A-4157-95BD-6AA28D6B92A7}" destId="{2A39732D-6EEF-40E0-A3DB-10F1B2C0B201}" srcOrd="1" destOrd="0" parTransId="{3DA4C580-AB96-4DBB-895E-AF0FBD7F10D0}" sibTransId="{4D05F72D-9AB4-4A4C-A01A-DE75D0A4BCD7}"/>
    <dgm:cxn modelId="{56F1419C-1EA6-4BB2-AB63-CBB868F01D13}" srcId="{AF856FED-883A-4157-95BD-6AA28D6B92A7}" destId="{B5F5DB98-3602-4D3F-A113-7B491986FCBF}" srcOrd="0" destOrd="0" parTransId="{CF29912D-71C6-4C5E-99AE-45F60AD64A7B}" sibTransId="{9E771729-DC50-4C72-BAD4-C5FD5B676A62}"/>
    <dgm:cxn modelId="{710602A6-3971-4F40-843B-EE033123D082}" type="presOf" srcId="{2A39732D-6EEF-40E0-A3DB-10F1B2C0B201}" destId="{AC3DEE6D-1B77-4958-862D-68E3B7D9B100}" srcOrd="0" destOrd="0" presId="urn:microsoft.com/office/officeart/2005/8/layout/hierarchy1"/>
    <dgm:cxn modelId="{CE6C6AAD-4BCF-4001-A5A0-995382E802AF}" type="presOf" srcId="{CF29912D-71C6-4C5E-99AE-45F60AD64A7B}" destId="{8C4AD899-1411-423F-893E-C6D5C2E4540B}" srcOrd="0" destOrd="0" presId="urn:microsoft.com/office/officeart/2005/8/layout/hierarchy1"/>
    <dgm:cxn modelId="{6322C8B4-296E-4FFE-8B8B-2228956F2471}" type="presOf" srcId="{DF20260B-9A90-4173-B231-4C46B08C94E1}" destId="{9C57EF94-ED89-4CEA-9C48-B7F42BCF7FC3}" srcOrd="0" destOrd="0" presId="urn:microsoft.com/office/officeart/2005/8/layout/hierarchy1"/>
    <dgm:cxn modelId="{AEBFB1DC-2F29-4D26-B582-25E119A77DE3}" srcId="{DF20260B-9A90-4173-B231-4C46B08C94E1}" destId="{AF856FED-883A-4157-95BD-6AA28D6B92A7}" srcOrd="0" destOrd="0" parTransId="{54B23055-2C68-4933-B4C6-A733165F9BD2}" sibTransId="{43DE080E-57F5-4571-9363-6F501FA65BE5}"/>
    <dgm:cxn modelId="{6A6B317A-6E9C-4C78-909F-BA31C72F0B22}" type="presParOf" srcId="{9C57EF94-ED89-4CEA-9C48-B7F42BCF7FC3}" destId="{BEEFCEE1-0715-4762-9B78-0336FCCA511D}" srcOrd="0" destOrd="0" presId="urn:microsoft.com/office/officeart/2005/8/layout/hierarchy1"/>
    <dgm:cxn modelId="{E1BE93F0-5B9D-41C4-9287-102B7CB21359}" type="presParOf" srcId="{BEEFCEE1-0715-4762-9B78-0336FCCA511D}" destId="{7835709F-7A25-41B5-9572-B94F4E10AD96}" srcOrd="0" destOrd="0" presId="urn:microsoft.com/office/officeart/2005/8/layout/hierarchy1"/>
    <dgm:cxn modelId="{C4B964AF-004B-43CD-BB4B-74FF99FE8F23}" type="presParOf" srcId="{7835709F-7A25-41B5-9572-B94F4E10AD96}" destId="{741D3647-1C57-4D68-986B-F91613C7BA24}" srcOrd="0" destOrd="0" presId="urn:microsoft.com/office/officeart/2005/8/layout/hierarchy1"/>
    <dgm:cxn modelId="{893703AB-2B27-4605-862C-0427F551CB20}" type="presParOf" srcId="{7835709F-7A25-41B5-9572-B94F4E10AD96}" destId="{2C17531B-EF87-41A3-A961-C072BFAB6050}" srcOrd="1" destOrd="0" presId="urn:microsoft.com/office/officeart/2005/8/layout/hierarchy1"/>
    <dgm:cxn modelId="{9DFD1B1A-81D5-4CBA-8231-B5DD9C628B7F}" type="presParOf" srcId="{BEEFCEE1-0715-4762-9B78-0336FCCA511D}" destId="{B558AE45-49D9-4566-A78C-868F97197527}" srcOrd="1" destOrd="0" presId="urn:microsoft.com/office/officeart/2005/8/layout/hierarchy1"/>
    <dgm:cxn modelId="{88F5880A-63DE-43A1-889A-8AB865760EAB}" type="presParOf" srcId="{B558AE45-49D9-4566-A78C-868F97197527}" destId="{8C4AD899-1411-423F-893E-C6D5C2E4540B}" srcOrd="0" destOrd="0" presId="urn:microsoft.com/office/officeart/2005/8/layout/hierarchy1"/>
    <dgm:cxn modelId="{2AACEB2A-92D5-498D-BE69-2728C34142FC}" type="presParOf" srcId="{B558AE45-49D9-4566-A78C-868F97197527}" destId="{73F2CADA-C642-43AF-9A9F-8E7E6B920849}" srcOrd="1" destOrd="0" presId="urn:microsoft.com/office/officeart/2005/8/layout/hierarchy1"/>
    <dgm:cxn modelId="{373F249E-65B4-4F51-A685-14A02328DD7C}" type="presParOf" srcId="{73F2CADA-C642-43AF-9A9F-8E7E6B920849}" destId="{EE8EB7F5-AA2A-4D21-93CE-135F07DAE28D}" srcOrd="0" destOrd="0" presId="urn:microsoft.com/office/officeart/2005/8/layout/hierarchy1"/>
    <dgm:cxn modelId="{E162C891-906E-4CF1-A366-E82B69B2DB7E}" type="presParOf" srcId="{EE8EB7F5-AA2A-4D21-93CE-135F07DAE28D}" destId="{846F27E3-F1CD-4F4E-852A-1166F002ECFB}" srcOrd="0" destOrd="0" presId="urn:microsoft.com/office/officeart/2005/8/layout/hierarchy1"/>
    <dgm:cxn modelId="{B0D5B728-9ACF-4B3A-9FBF-3BE10519664B}" type="presParOf" srcId="{EE8EB7F5-AA2A-4D21-93CE-135F07DAE28D}" destId="{3AEAFCC7-C22D-481F-A820-BF17BA8F6A00}" srcOrd="1" destOrd="0" presId="urn:microsoft.com/office/officeart/2005/8/layout/hierarchy1"/>
    <dgm:cxn modelId="{CF897384-0DB6-4720-8566-12B06E12D45E}" type="presParOf" srcId="{73F2CADA-C642-43AF-9A9F-8E7E6B920849}" destId="{BEDC6DEB-F5B6-450E-8E18-16221F92C711}" srcOrd="1" destOrd="0" presId="urn:microsoft.com/office/officeart/2005/8/layout/hierarchy1"/>
    <dgm:cxn modelId="{9F671466-FA02-441D-8D93-8FC576A3B478}" type="presParOf" srcId="{B558AE45-49D9-4566-A78C-868F97197527}" destId="{0DFFC1E0-0E86-4B08-B01F-60D425A31274}" srcOrd="2" destOrd="0" presId="urn:microsoft.com/office/officeart/2005/8/layout/hierarchy1"/>
    <dgm:cxn modelId="{D1D340C6-5648-4B09-A4D5-048C4AE5E458}" type="presParOf" srcId="{B558AE45-49D9-4566-A78C-868F97197527}" destId="{DEE7F9E3-8753-40A8-9EC4-5A5D3B7E8AE8}" srcOrd="3" destOrd="0" presId="urn:microsoft.com/office/officeart/2005/8/layout/hierarchy1"/>
    <dgm:cxn modelId="{2387ED4C-195D-4902-AF61-CED625033D0D}" type="presParOf" srcId="{DEE7F9E3-8753-40A8-9EC4-5A5D3B7E8AE8}" destId="{D587B335-62ED-4641-B72E-A6D410F4B190}" srcOrd="0" destOrd="0" presId="urn:microsoft.com/office/officeart/2005/8/layout/hierarchy1"/>
    <dgm:cxn modelId="{D923A347-1CDF-4816-939B-A8BDE68A01C4}" type="presParOf" srcId="{D587B335-62ED-4641-B72E-A6D410F4B190}" destId="{28D8C3D2-EE28-4110-8B4F-6430DC52B8A1}" srcOrd="0" destOrd="0" presId="urn:microsoft.com/office/officeart/2005/8/layout/hierarchy1"/>
    <dgm:cxn modelId="{ADA2B3BF-9CF9-46BF-BBB6-A40DD20C74E9}" type="presParOf" srcId="{D587B335-62ED-4641-B72E-A6D410F4B190}" destId="{AC3DEE6D-1B77-4958-862D-68E3B7D9B100}" srcOrd="1" destOrd="0" presId="urn:microsoft.com/office/officeart/2005/8/layout/hierarchy1"/>
    <dgm:cxn modelId="{BF06BADC-69C9-404C-BC74-3479B4DFF1D3}" type="presParOf" srcId="{DEE7F9E3-8753-40A8-9EC4-5A5D3B7E8AE8}" destId="{13A97111-9B08-485B-9A40-44F59336991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8C55A02-BBB6-4F07-BAEE-57B5782DEBE0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6B4E7B4-B900-4356-87F4-ACF4CDFEF684}">
      <dgm:prSet phldrT="[Texto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ES" b="1" dirty="0">
              <a:solidFill>
                <a:schemeClr val="tx1"/>
              </a:solidFill>
            </a:rPr>
            <a:t>Algunos elementos para pensar la configuración de la familia nuclear occidental</a:t>
          </a:r>
        </a:p>
      </dgm:t>
    </dgm:pt>
    <dgm:pt modelId="{A0318A5E-3665-45D9-B417-0E788D6CD1EB}" type="parTrans" cxnId="{BCDF5BD3-6DE4-490C-BC23-FDAECF006DC5}">
      <dgm:prSet/>
      <dgm:spPr/>
      <dgm:t>
        <a:bodyPr/>
        <a:lstStyle/>
        <a:p>
          <a:endParaRPr lang="es-ES"/>
        </a:p>
      </dgm:t>
    </dgm:pt>
    <dgm:pt modelId="{4AD71A55-B912-4DB1-AC56-C5B3749ECF12}" type="sibTrans" cxnId="{BCDF5BD3-6DE4-490C-BC23-FDAECF006DC5}">
      <dgm:prSet/>
      <dgm:spPr/>
      <dgm:t>
        <a:bodyPr/>
        <a:lstStyle/>
        <a:p>
          <a:endParaRPr lang="es-ES"/>
        </a:p>
      </dgm:t>
    </dgm:pt>
    <dgm:pt modelId="{9E892E5D-693D-4D6E-917D-907394986CEB}">
      <dgm:prSet phldrT="[Texto]"/>
      <dgm:spPr/>
      <dgm:t>
        <a:bodyPr/>
        <a:lstStyle/>
        <a:p>
          <a:r>
            <a:rPr lang="es-ES" dirty="0"/>
            <a:t>Separación público/ privado</a:t>
          </a:r>
        </a:p>
      </dgm:t>
    </dgm:pt>
    <dgm:pt modelId="{110C55CF-E887-4396-A374-98CFBABCA3CA}" type="parTrans" cxnId="{9C99EBB2-B95E-4C30-9EA4-A87C69D0045A}">
      <dgm:prSet/>
      <dgm:spPr/>
      <dgm:t>
        <a:bodyPr/>
        <a:lstStyle/>
        <a:p>
          <a:endParaRPr lang="es-ES"/>
        </a:p>
      </dgm:t>
    </dgm:pt>
    <dgm:pt modelId="{1CA0C80A-17DB-48DB-B072-6DB932810009}" type="sibTrans" cxnId="{9C99EBB2-B95E-4C30-9EA4-A87C69D0045A}">
      <dgm:prSet/>
      <dgm:spPr/>
      <dgm:t>
        <a:bodyPr/>
        <a:lstStyle/>
        <a:p>
          <a:endParaRPr lang="es-ES"/>
        </a:p>
      </dgm:t>
    </dgm:pt>
    <dgm:pt modelId="{50A4E147-6F7F-4729-8DBC-35403597680E}">
      <dgm:prSet phldrT="[Texto]"/>
      <dgm:spPr/>
      <dgm:t>
        <a:bodyPr/>
        <a:lstStyle/>
        <a:p>
          <a:r>
            <a:rPr lang="es-ES" dirty="0"/>
            <a:t>Práctica de la sexualidad- relaciones de género</a:t>
          </a:r>
        </a:p>
      </dgm:t>
    </dgm:pt>
    <dgm:pt modelId="{E10E2242-0845-4198-B0A7-45FE20092225}" type="parTrans" cxnId="{85A8819B-5419-49AF-A09C-868E5B3EA2B8}">
      <dgm:prSet/>
      <dgm:spPr/>
      <dgm:t>
        <a:bodyPr/>
        <a:lstStyle/>
        <a:p>
          <a:endParaRPr lang="es-ES"/>
        </a:p>
      </dgm:t>
    </dgm:pt>
    <dgm:pt modelId="{533AD2E0-3FEF-4A2B-97FD-D042D592651B}" type="sibTrans" cxnId="{85A8819B-5419-49AF-A09C-868E5B3EA2B8}">
      <dgm:prSet/>
      <dgm:spPr/>
      <dgm:t>
        <a:bodyPr/>
        <a:lstStyle/>
        <a:p>
          <a:endParaRPr lang="es-ES"/>
        </a:p>
      </dgm:t>
    </dgm:pt>
    <dgm:pt modelId="{D2EA9918-5F3D-4290-BB66-A956FCD3F550}">
      <dgm:prSet phldrT="[Texto]"/>
      <dgm:spPr/>
      <dgm:t>
        <a:bodyPr/>
        <a:lstStyle/>
        <a:p>
          <a:r>
            <a:rPr lang="es-ES" dirty="0"/>
            <a:t>Diferencia generacional</a:t>
          </a:r>
        </a:p>
      </dgm:t>
    </dgm:pt>
    <dgm:pt modelId="{45F294CB-F902-47A6-BC7D-F6B3DF1EA1DD}" type="parTrans" cxnId="{A5C3B968-84C4-491C-B18E-287699FCA882}">
      <dgm:prSet/>
      <dgm:spPr/>
      <dgm:t>
        <a:bodyPr/>
        <a:lstStyle/>
        <a:p>
          <a:endParaRPr lang="es-ES"/>
        </a:p>
      </dgm:t>
    </dgm:pt>
    <dgm:pt modelId="{61693F49-A7F3-4DDD-8385-3FCB05D28A8E}" type="sibTrans" cxnId="{A5C3B968-84C4-491C-B18E-287699FCA882}">
      <dgm:prSet/>
      <dgm:spPr/>
      <dgm:t>
        <a:bodyPr/>
        <a:lstStyle/>
        <a:p>
          <a:endParaRPr lang="es-ES"/>
        </a:p>
      </dgm:t>
    </dgm:pt>
    <dgm:pt modelId="{B9104C7B-BBCE-4BF7-9A28-A90841D64AE0}">
      <dgm:prSet phldrT="[Texto]"/>
      <dgm:spPr/>
      <dgm:t>
        <a:bodyPr/>
        <a:lstStyle/>
        <a:p>
          <a:r>
            <a:rPr lang="es-ES" dirty="0"/>
            <a:t>Relación</a:t>
          </a:r>
        </a:p>
        <a:p>
          <a:r>
            <a:rPr lang="es-ES" dirty="0"/>
            <a:t> Familia - Estado</a:t>
          </a:r>
        </a:p>
      </dgm:t>
    </dgm:pt>
    <dgm:pt modelId="{59264DEB-30EB-4AD1-819E-3F35DAD1DDFE}" type="parTrans" cxnId="{5AA13FFB-6CCC-46CA-A011-12BC6391CF0D}">
      <dgm:prSet/>
      <dgm:spPr/>
      <dgm:t>
        <a:bodyPr/>
        <a:lstStyle/>
        <a:p>
          <a:endParaRPr lang="es-ES"/>
        </a:p>
      </dgm:t>
    </dgm:pt>
    <dgm:pt modelId="{503D04A0-1F0F-4F92-ABF9-2E16D77B7BB9}" type="sibTrans" cxnId="{5AA13FFB-6CCC-46CA-A011-12BC6391CF0D}">
      <dgm:prSet/>
      <dgm:spPr/>
      <dgm:t>
        <a:bodyPr/>
        <a:lstStyle/>
        <a:p>
          <a:endParaRPr lang="es-ES"/>
        </a:p>
      </dgm:t>
    </dgm:pt>
    <dgm:pt modelId="{E28E4B78-B6E3-4426-A341-FBD68D40AC9A}" type="pres">
      <dgm:prSet presAssocID="{78C55A02-BBB6-4F07-BAEE-57B5782DEBE0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93C9107-A4BC-41B1-A6D6-3A1D870395EB}" type="pres">
      <dgm:prSet presAssocID="{46B4E7B4-B900-4356-87F4-ACF4CDFEF684}" presName="centerShape" presStyleLbl="node0" presStyleIdx="0" presStyleCnt="1" custScaleX="154596"/>
      <dgm:spPr/>
    </dgm:pt>
    <dgm:pt modelId="{0F2ECE8B-AC87-4994-B26B-9E98B01EB505}" type="pres">
      <dgm:prSet presAssocID="{9E892E5D-693D-4D6E-917D-907394986CEB}" presName="node" presStyleLbl="node1" presStyleIdx="0" presStyleCnt="4" custScaleX="159324">
        <dgm:presLayoutVars>
          <dgm:bulletEnabled val="1"/>
        </dgm:presLayoutVars>
      </dgm:prSet>
      <dgm:spPr/>
    </dgm:pt>
    <dgm:pt modelId="{C02C31E4-7B0C-44A3-A732-3ABE950B301A}" type="pres">
      <dgm:prSet presAssocID="{9E892E5D-693D-4D6E-917D-907394986CEB}" presName="dummy" presStyleCnt="0"/>
      <dgm:spPr/>
    </dgm:pt>
    <dgm:pt modelId="{FE7E64F3-0062-4031-9EE3-4E205E70686B}" type="pres">
      <dgm:prSet presAssocID="{1CA0C80A-17DB-48DB-B072-6DB932810009}" presName="sibTrans" presStyleLbl="sibTrans2D1" presStyleIdx="0" presStyleCnt="4"/>
      <dgm:spPr/>
    </dgm:pt>
    <dgm:pt modelId="{3A6C7090-286D-47DF-8C53-26E320FF5899}" type="pres">
      <dgm:prSet presAssocID="{50A4E147-6F7F-4729-8DBC-35403597680E}" presName="node" presStyleLbl="node1" presStyleIdx="1" presStyleCnt="4" custScaleX="138261" custRadScaleRad="141787" custRadScaleInc="73">
        <dgm:presLayoutVars>
          <dgm:bulletEnabled val="1"/>
        </dgm:presLayoutVars>
      </dgm:prSet>
      <dgm:spPr/>
    </dgm:pt>
    <dgm:pt modelId="{9C12E0C6-DD7E-4BD2-964F-AE8ED7375824}" type="pres">
      <dgm:prSet presAssocID="{50A4E147-6F7F-4729-8DBC-35403597680E}" presName="dummy" presStyleCnt="0"/>
      <dgm:spPr/>
    </dgm:pt>
    <dgm:pt modelId="{EE960294-EE2B-4169-8DCE-971FB078A629}" type="pres">
      <dgm:prSet presAssocID="{533AD2E0-3FEF-4A2B-97FD-D042D592651B}" presName="sibTrans" presStyleLbl="sibTrans2D1" presStyleIdx="1" presStyleCnt="4"/>
      <dgm:spPr/>
    </dgm:pt>
    <dgm:pt modelId="{67DB08DC-EA15-4332-8C46-1F76A200F181}" type="pres">
      <dgm:prSet presAssocID="{D2EA9918-5F3D-4290-BB66-A956FCD3F550}" presName="node" presStyleLbl="node1" presStyleIdx="2" presStyleCnt="4" custScaleX="170846">
        <dgm:presLayoutVars>
          <dgm:bulletEnabled val="1"/>
        </dgm:presLayoutVars>
      </dgm:prSet>
      <dgm:spPr/>
    </dgm:pt>
    <dgm:pt modelId="{75C7A2AF-E4D3-4313-8305-E1C16B67B496}" type="pres">
      <dgm:prSet presAssocID="{D2EA9918-5F3D-4290-BB66-A956FCD3F550}" presName="dummy" presStyleCnt="0"/>
      <dgm:spPr/>
    </dgm:pt>
    <dgm:pt modelId="{F68CEB09-033D-45BC-A322-68C4C5E6960A}" type="pres">
      <dgm:prSet presAssocID="{61693F49-A7F3-4DDD-8385-3FCB05D28A8E}" presName="sibTrans" presStyleLbl="sibTrans2D1" presStyleIdx="2" presStyleCnt="4"/>
      <dgm:spPr/>
    </dgm:pt>
    <dgm:pt modelId="{7466578C-DBED-4B59-B4CF-9192B6EA2AD1}" type="pres">
      <dgm:prSet presAssocID="{B9104C7B-BBCE-4BF7-9A28-A90841D64AE0}" presName="node" presStyleLbl="node1" presStyleIdx="3" presStyleCnt="4" custScaleX="163860" custRadScaleRad="138564" custRadScaleInc="-74">
        <dgm:presLayoutVars>
          <dgm:bulletEnabled val="1"/>
        </dgm:presLayoutVars>
      </dgm:prSet>
      <dgm:spPr/>
    </dgm:pt>
    <dgm:pt modelId="{97CAF374-7E0B-4CC6-9480-61CDFA78A8DC}" type="pres">
      <dgm:prSet presAssocID="{B9104C7B-BBCE-4BF7-9A28-A90841D64AE0}" presName="dummy" presStyleCnt="0"/>
      <dgm:spPr/>
    </dgm:pt>
    <dgm:pt modelId="{08868239-2696-4D98-B5B2-ECAE50C55879}" type="pres">
      <dgm:prSet presAssocID="{503D04A0-1F0F-4F92-ABF9-2E16D77B7BB9}" presName="sibTrans" presStyleLbl="sibTrans2D1" presStyleIdx="3" presStyleCnt="4"/>
      <dgm:spPr/>
    </dgm:pt>
  </dgm:ptLst>
  <dgm:cxnLst>
    <dgm:cxn modelId="{F11B2F18-04F8-42B4-928C-D7099B10726F}" type="presOf" srcId="{46B4E7B4-B900-4356-87F4-ACF4CDFEF684}" destId="{D93C9107-A4BC-41B1-A6D6-3A1D870395EB}" srcOrd="0" destOrd="0" presId="urn:microsoft.com/office/officeart/2005/8/layout/radial6"/>
    <dgm:cxn modelId="{B127E31B-5057-4AC5-AC0D-CE58E54631CC}" type="presOf" srcId="{D2EA9918-5F3D-4290-BB66-A956FCD3F550}" destId="{67DB08DC-EA15-4332-8C46-1F76A200F181}" srcOrd="0" destOrd="0" presId="urn:microsoft.com/office/officeart/2005/8/layout/radial6"/>
    <dgm:cxn modelId="{4D635328-1D03-4A7B-BC3C-7A8DC020895E}" type="presOf" srcId="{1CA0C80A-17DB-48DB-B072-6DB932810009}" destId="{FE7E64F3-0062-4031-9EE3-4E205E70686B}" srcOrd="0" destOrd="0" presId="urn:microsoft.com/office/officeart/2005/8/layout/radial6"/>
    <dgm:cxn modelId="{C1D67C2D-0CCA-4B8C-84E9-559312B25AC0}" type="presOf" srcId="{9E892E5D-693D-4D6E-917D-907394986CEB}" destId="{0F2ECE8B-AC87-4994-B26B-9E98B01EB505}" srcOrd="0" destOrd="0" presId="urn:microsoft.com/office/officeart/2005/8/layout/radial6"/>
    <dgm:cxn modelId="{A5C3B968-84C4-491C-B18E-287699FCA882}" srcId="{46B4E7B4-B900-4356-87F4-ACF4CDFEF684}" destId="{D2EA9918-5F3D-4290-BB66-A956FCD3F550}" srcOrd="2" destOrd="0" parTransId="{45F294CB-F902-47A6-BC7D-F6B3DF1EA1DD}" sibTransId="{61693F49-A7F3-4DDD-8385-3FCB05D28A8E}"/>
    <dgm:cxn modelId="{FC851451-8747-4256-8FEA-3CBE25A2823F}" type="presOf" srcId="{533AD2E0-3FEF-4A2B-97FD-D042D592651B}" destId="{EE960294-EE2B-4169-8DCE-971FB078A629}" srcOrd="0" destOrd="0" presId="urn:microsoft.com/office/officeart/2005/8/layout/radial6"/>
    <dgm:cxn modelId="{7E1B4C7C-BAFC-48E8-8402-CDE2E56B075E}" type="presOf" srcId="{50A4E147-6F7F-4729-8DBC-35403597680E}" destId="{3A6C7090-286D-47DF-8C53-26E320FF5899}" srcOrd="0" destOrd="0" presId="urn:microsoft.com/office/officeart/2005/8/layout/radial6"/>
    <dgm:cxn modelId="{C7DB9684-4E22-44A1-805A-127D691DD470}" type="presOf" srcId="{78C55A02-BBB6-4F07-BAEE-57B5782DEBE0}" destId="{E28E4B78-B6E3-4426-A341-FBD68D40AC9A}" srcOrd="0" destOrd="0" presId="urn:microsoft.com/office/officeart/2005/8/layout/radial6"/>
    <dgm:cxn modelId="{85A8819B-5419-49AF-A09C-868E5B3EA2B8}" srcId="{46B4E7B4-B900-4356-87F4-ACF4CDFEF684}" destId="{50A4E147-6F7F-4729-8DBC-35403597680E}" srcOrd="1" destOrd="0" parTransId="{E10E2242-0845-4198-B0A7-45FE20092225}" sibTransId="{533AD2E0-3FEF-4A2B-97FD-D042D592651B}"/>
    <dgm:cxn modelId="{C2AE84A5-5706-4A60-84B4-49A453DE9376}" type="presOf" srcId="{61693F49-A7F3-4DDD-8385-3FCB05D28A8E}" destId="{F68CEB09-033D-45BC-A322-68C4C5E6960A}" srcOrd="0" destOrd="0" presId="urn:microsoft.com/office/officeart/2005/8/layout/radial6"/>
    <dgm:cxn modelId="{9C99EBB2-B95E-4C30-9EA4-A87C69D0045A}" srcId="{46B4E7B4-B900-4356-87F4-ACF4CDFEF684}" destId="{9E892E5D-693D-4D6E-917D-907394986CEB}" srcOrd="0" destOrd="0" parTransId="{110C55CF-E887-4396-A374-98CFBABCA3CA}" sibTransId="{1CA0C80A-17DB-48DB-B072-6DB932810009}"/>
    <dgm:cxn modelId="{B58E2EBA-7E23-4471-B396-4D14460F6669}" type="presOf" srcId="{B9104C7B-BBCE-4BF7-9A28-A90841D64AE0}" destId="{7466578C-DBED-4B59-B4CF-9192B6EA2AD1}" srcOrd="0" destOrd="0" presId="urn:microsoft.com/office/officeart/2005/8/layout/radial6"/>
    <dgm:cxn modelId="{BCDF5BD3-6DE4-490C-BC23-FDAECF006DC5}" srcId="{78C55A02-BBB6-4F07-BAEE-57B5782DEBE0}" destId="{46B4E7B4-B900-4356-87F4-ACF4CDFEF684}" srcOrd="0" destOrd="0" parTransId="{A0318A5E-3665-45D9-B417-0E788D6CD1EB}" sibTransId="{4AD71A55-B912-4DB1-AC56-C5B3749ECF12}"/>
    <dgm:cxn modelId="{5AA13FFB-6CCC-46CA-A011-12BC6391CF0D}" srcId="{46B4E7B4-B900-4356-87F4-ACF4CDFEF684}" destId="{B9104C7B-BBCE-4BF7-9A28-A90841D64AE0}" srcOrd="3" destOrd="0" parTransId="{59264DEB-30EB-4AD1-819E-3F35DAD1DDFE}" sibTransId="{503D04A0-1F0F-4F92-ABF9-2E16D77B7BB9}"/>
    <dgm:cxn modelId="{10C769FC-4F05-4730-BBF6-196F120AF4F9}" type="presOf" srcId="{503D04A0-1F0F-4F92-ABF9-2E16D77B7BB9}" destId="{08868239-2696-4D98-B5B2-ECAE50C55879}" srcOrd="0" destOrd="0" presId="urn:microsoft.com/office/officeart/2005/8/layout/radial6"/>
    <dgm:cxn modelId="{0F147E87-4C5C-47FC-B641-A6339DB4B4B1}" type="presParOf" srcId="{E28E4B78-B6E3-4426-A341-FBD68D40AC9A}" destId="{D93C9107-A4BC-41B1-A6D6-3A1D870395EB}" srcOrd="0" destOrd="0" presId="urn:microsoft.com/office/officeart/2005/8/layout/radial6"/>
    <dgm:cxn modelId="{C3758DDF-0F6B-4F88-89DB-88F81D270E1F}" type="presParOf" srcId="{E28E4B78-B6E3-4426-A341-FBD68D40AC9A}" destId="{0F2ECE8B-AC87-4994-B26B-9E98B01EB505}" srcOrd="1" destOrd="0" presId="urn:microsoft.com/office/officeart/2005/8/layout/radial6"/>
    <dgm:cxn modelId="{B122E564-C86B-4465-AC5F-FE433FA0D782}" type="presParOf" srcId="{E28E4B78-B6E3-4426-A341-FBD68D40AC9A}" destId="{C02C31E4-7B0C-44A3-A732-3ABE950B301A}" srcOrd="2" destOrd="0" presId="urn:microsoft.com/office/officeart/2005/8/layout/radial6"/>
    <dgm:cxn modelId="{93775E7F-B76F-47F2-B20A-64A7F4876250}" type="presParOf" srcId="{E28E4B78-B6E3-4426-A341-FBD68D40AC9A}" destId="{FE7E64F3-0062-4031-9EE3-4E205E70686B}" srcOrd="3" destOrd="0" presId="urn:microsoft.com/office/officeart/2005/8/layout/radial6"/>
    <dgm:cxn modelId="{B49DF707-50A5-4B7D-942C-B671AA77EADE}" type="presParOf" srcId="{E28E4B78-B6E3-4426-A341-FBD68D40AC9A}" destId="{3A6C7090-286D-47DF-8C53-26E320FF5899}" srcOrd="4" destOrd="0" presId="urn:microsoft.com/office/officeart/2005/8/layout/radial6"/>
    <dgm:cxn modelId="{722C6CA4-2E97-496F-B874-FC7CC484D239}" type="presParOf" srcId="{E28E4B78-B6E3-4426-A341-FBD68D40AC9A}" destId="{9C12E0C6-DD7E-4BD2-964F-AE8ED7375824}" srcOrd="5" destOrd="0" presId="urn:microsoft.com/office/officeart/2005/8/layout/radial6"/>
    <dgm:cxn modelId="{9445EE7C-1F3E-40F6-AA4A-651CF2ED3647}" type="presParOf" srcId="{E28E4B78-B6E3-4426-A341-FBD68D40AC9A}" destId="{EE960294-EE2B-4169-8DCE-971FB078A629}" srcOrd="6" destOrd="0" presId="urn:microsoft.com/office/officeart/2005/8/layout/radial6"/>
    <dgm:cxn modelId="{1F22746A-1C52-4560-8E12-E1095A832F5B}" type="presParOf" srcId="{E28E4B78-B6E3-4426-A341-FBD68D40AC9A}" destId="{67DB08DC-EA15-4332-8C46-1F76A200F181}" srcOrd="7" destOrd="0" presId="urn:microsoft.com/office/officeart/2005/8/layout/radial6"/>
    <dgm:cxn modelId="{FA6553B8-C6B1-4059-A21E-58E04FA29E02}" type="presParOf" srcId="{E28E4B78-B6E3-4426-A341-FBD68D40AC9A}" destId="{75C7A2AF-E4D3-4313-8305-E1C16B67B496}" srcOrd="8" destOrd="0" presId="urn:microsoft.com/office/officeart/2005/8/layout/radial6"/>
    <dgm:cxn modelId="{3AD42BD9-B448-419A-9005-E3FC00F5491E}" type="presParOf" srcId="{E28E4B78-B6E3-4426-A341-FBD68D40AC9A}" destId="{F68CEB09-033D-45BC-A322-68C4C5E6960A}" srcOrd="9" destOrd="0" presId="urn:microsoft.com/office/officeart/2005/8/layout/radial6"/>
    <dgm:cxn modelId="{EABF4B97-FC04-4677-9927-1D0C4668F6E8}" type="presParOf" srcId="{E28E4B78-B6E3-4426-A341-FBD68D40AC9A}" destId="{7466578C-DBED-4B59-B4CF-9192B6EA2AD1}" srcOrd="10" destOrd="0" presId="urn:microsoft.com/office/officeart/2005/8/layout/radial6"/>
    <dgm:cxn modelId="{4CD9932F-7D66-454F-ABAD-922BC72D930C}" type="presParOf" srcId="{E28E4B78-B6E3-4426-A341-FBD68D40AC9A}" destId="{97CAF374-7E0B-4CC6-9480-61CDFA78A8DC}" srcOrd="11" destOrd="0" presId="urn:microsoft.com/office/officeart/2005/8/layout/radial6"/>
    <dgm:cxn modelId="{10403819-8C28-4778-9D43-8DF3B299E6A1}" type="presParOf" srcId="{E28E4B78-B6E3-4426-A341-FBD68D40AC9A}" destId="{08868239-2696-4D98-B5B2-ECAE50C55879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C2E437-71C2-4C90-B042-E8680688A291}">
      <dsp:nvSpPr>
        <dsp:cNvPr id="0" name=""/>
        <dsp:cNvSpPr/>
      </dsp:nvSpPr>
      <dsp:spPr>
        <a:xfrm>
          <a:off x="1004" y="399581"/>
          <a:ext cx="3656707" cy="13149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1" kern="1200" dirty="0"/>
            <a:t>La gran familia extensa     de antaño</a:t>
          </a:r>
        </a:p>
      </dsp:txBody>
      <dsp:txXfrm>
        <a:off x="39517" y="438094"/>
        <a:ext cx="3579681" cy="1237907"/>
      </dsp:txXfrm>
    </dsp:sp>
    <dsp:sp modelId="{FB54271D-BA49-4466-A129-ED11A4557E78}">
      <dsp:nvSpPr>
        <dsp:cNvPr id="0" name=""/>
        <dsp:cNvSpPr/>
      </dsp:nvSpPr>
      <dsp:spPr>
        <a:xfrm>
          <a:off x="366675" y="1714515"/>
          <a:ext cx="365670" cy="17075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7545"/>
              </a:lnTo>
              <a:lnTo>
                <a:pt x="365670" y="17075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37B1CB-416E-4935-BBFE-65B37310825B}">
      <dsp:nvSpPr>
        <dsp:cNvPr id="0" name=""/>
        <dsp:cNvSpPr/>
      </dsp:nvSpPr>
      <dsp:spPr>
        <a:xfrm>
          <a:off x="732345" y="2171603"/>
          <a:ext cx="2839418" cy="250091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Representa los “buenos valores familiares”: numerosos hijos, presencia de los abuelos como soporte de los cuidados.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Continuidad de la tradición familiar.</a:t>
          </a:r>
        </a:p>
      </dsp:txBody>
      <dsp:txXfrm>
        <a:off x="805594" y="2244852"/>
        <a:ext cx="2692920" cy="2354415"/>
      </dsp:txXfrm>
    </dsp:sp>
    <dsp:sp modelId="{EB4D24E6-6B50-4A6F-AE91-D867238E5536}">
      <dsp:nvSpPr>
        <dsp:cNvPr id="0" name=""/>
        <dsp:cNvSpPr/>
      </dsp:nvSpPr>
      <dsp:spPr>
        <a:xfrm>
          <a:off x="4571888" y="399581"/>
          <a:ext cx="3656707" cy="13149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1" kern="1200" dirty="0"/>
            <a:t>La familia reducida contemporánea</a:t>
          </a:r>
        </a:p>
      </dsp:txBody>
      <dsp:txXfrm>
        <a:off x="4610401" y="438094"/>
        <a:ext cx="3579681" cy="1237907"/>
      </dsp:txXfrm>
    </dsp:sp>
    <dsp:sp modelId="{68E78D67-CD92-4D24-BB71-3C3F5BC753D3}">
      <dsp:nvSpPr>
        <dsp:cNvPr id="0" name=""/>
        <dsp:cNvSpPr/>
      </dsp:nvSpPr>
      <dsp:spPr>
        <a:xfrm>
          <a:off x="4937559" y="1714515"/>
          <a:ext cx="365670" cy="17075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7545"/>
              </a:lnTo>
              <a:lnTo>
                <a:pt x="365670" y="17075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3E4373-0F35-4B5B-A806-8A9898D7C615}">
      <dsp:nvSpPr>
        <dsp:cNvPr id="0" name=""/>
        <dsp:cNvSpPr/>
      </dsp:nvSpPr>
      <dsp:spPr>
        <a:xfrm>
          <a:off x="5303229" y="2171603"/>
          <a:ext cx="2925365" cy="250091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Aparentemente, por el trabajo de los esposos, no conocería la “verdadera” vida familiar.  Niños desprotegidos.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La transmisión familiar se perdería.</a:t>
          </a:r>
        </a:p>
      </dsp:txBody>
      <dsp:txXfrm>
        <a:off x="5376478" y="2244852"/>
        <a:ext cx="2778867" cy="23544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FFC1E0-0E86-4B08-B01F-60D425A31274}">
      <dsp:nvSpPr>
        <dsp:cNvPr id="0" name=""/>
        <dsp:cNvSpPr/>
      </dsp:nvSpPr>
      <dsp:spPr>
        <a:xfrm>
          <a:off x="3592340" y="2022081"/>
          <a:ext cx="1940478" cy="6409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6787"/>
              </a:lnTo>
              <a:lnTo>
                <a:pt x="1940478" y="436787"/>
              </a:lnTo>
              <a:lnTo>
                <a:pt x="1940478" y="6409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4AD899-1411-423F-893E-C6D5C2E4540B}">
      <dsp:nvSpPr>
        <dsp:cNvPr id="0" name=""/>
        <dsp:cNvSpPr/>
      </dsp:nvSpPr>
      <dsp:spPr>
        <a:xfrm>
          <a:off x="1697283" y="2022081"/>
          <a:ext cx="1895057" cy="640948"/>
        </a:xfrm>
        <a:custGeom>
          <a:avLst/>
          <a:gdLst/>
          <a:ahLst/>
          <a:cxnLst/>
          <a:rect l="0" t="0" r="0" b="0"/>
          <a:pathLst>
            <a:path>
              <a:moveTo>
                <a:pt x="1895057" y="0"/>
              </a:moveTo>
              <a:lnTo>
                <a:pt x="1895057" y="436787"/>
              </a:lnTo>
              <a:lnTo>
                <a:pt x="0" y="436787"/>
              </a:lnTo>
              <a:lnTo>
                <a:pt x="0" y="6409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1D3647-1C57-4D68-986B-F91613C7BA24}">
      <dsp:nvSpPr>
        <dsp:cNvPr id="0" name=""/>
        <dsp:cNvSpPr/>
      </dsp:nvSpPr>
      <dsp:spPr>
        <a:xfrm>
          <a:off x="714375" y="196001"/>
          <a:ext cx="5755930" cy="1826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17531B-EF87-41A3-A961-C072BFAB6050}">
      <dsp:nvSpPr>
        <dsp:cNvPr id="0" name=""/>
        <dsp:cNvSpPr/>
      </dsp:nvSpPr>
      <dsp:spPr>
        <a:xfrm>
          <a:off x="959245" y="428628"/>
          <a:ext cx="5755930" cy="18260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La familia es una construcción histórico-social</a:t>
          </a:r>
        </a:p>
      </dsp:txBody>
      <dsp:txXfrm>
        <a:off x="1012729" y="482112"/>
        <a:ext cx="5648962" cy="1719112"/>
      </dsp:txXfrm>
    </dsp:sp>
    <dsp:sp modelId="{846F27E3-F1CD-4F4E-852A-1166F002ECFB}">
      <dsp:nvSpPr>
        <dsp:cNvPr id="0" name=""/>
        <dsp:cNvSpPr/>
      </dsp:nvSpPr>
      <dsp:spPr>
        <a:xfrm>
          <a:off x="1675" y="2663030"/>
          <a:ext cx="3391216" cy="9662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EAFCC7-C22D-481F-A820-BF17BA8F6A00}">
      <dsp:nvSpPr>
        <dsp:cNvPr id="0" name=""/>
        <dsp:cNvSpPr/>
      </dsp:nvSpPr>
      <dsp:spPr>
        <a:xfrm>
          <a:off x="246545" y="2895657"/>
          <a:ext cx="3391216" cy="9662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Dimensión material</a:t>
          </a:r>
        </a:p>
      </dsp:txBody>
      <dsp:txXfrm>
        <a:off x="274846" y="2923958"/>
        <a:ext cx="3334614" cy="909651"/>
      </dsp:txXfrm>
    </dsp:sp>
    <dsp:sp modelId="{28D8C3D2-EE28-4110-8B4F-6430DC52B8A1}">
      <dsp:nvSpPr>
        <dsp:cNvPr id="0" name=""/>
        <dsp:cNvSpPr/>
      </dsp:nvSpPr>
      <dsp:spPr>
        <a:xfrm>
          <a:off x="3882632" y="2663030"/>
          <a:ext cx="3300374" cy="972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3DEE6D-1B77-4958-862D-68E3B7D9B100}">
      <dsp:nvSpPr>
        <dsp:cNvPr id="0" name=""/>
        <dsp:cNvSpPr/>
      </dsp:nvSpPr>
      <dsp:spPr>
        <a:xfrm>
          <a:off x="4127502" y="2895657"/>
          <a:ext cx="3300374" cy="9723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Dimensión simbólica</a:t>
          </a:r>
        </a:p>
      </dsp:txBody>
      <dsp:txXfrm>
        <a:off x="4155981" y="2924136"/>
        <a:ext cx="3243416" cy="9153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868239-2696-4D98-B5B2-ECAE50C55879}">
      <dsp:nvSpPr>
        <dsp:cNvPr id="0" name=""/>
        <dsp:cNvSpPr/>
      </dsp:nvSpPr>
      <dsp:spPr>
        <a:xfrm>
          <a:off x="1249599" y="416869"/>
          <a:ext cx="3736911" cy="3736911"/>
        </a:xfrm>
        <a:prstGeom prst="blockArc">
          <a:avLst>
            <a:gd name="adj1" fmla="val 10527421"/>
            <a:gd name="adj2" fmla="val 17572723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8CEB09-033D-45BC-A322-68C4C5E6960A}">
      <dsp:nvSpPr>
        <dsp:cNvPr id="0" name=""/>
        <dsp:cNvSpPr/>
      </dsp:nvSpPr>
      <dsp:spPr>
        <a:xfrm>
          <a:off x="1249759" y="703959"/>
          <a:ext cx="3736911" cy="3736911"/>
        </a:xfrm>
        <a:prstGeom prst="blockArc">
          <a:avLst>
            <a:gd name="adj1" fmla="val 4027604"/>
            <a:gd name="adj2" fmla="val 11068749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960294-EE2B-4169-8DCE-971FB078A629}">
      <dsp:nvSpPr>
        <dsp:cNvPr id="0" name=""/>
        <dsp:cNvSpPr/>
      </dsp:nvSpPr>
      <dsp:spPr>
        <a:xfrm>
          <a:off x="2729702" y="731087"/>
          <a:ext cx="3736911" cy="3736911"/>
        </a:xfrm>
        <a:prstGeom prst="blockArc">
          <a:avLst>
            <a:gd name="adj1" fmla="val 21279982"/>
            <a:gd name="adj2" fmla="val 6898412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7E64F3-0062-4031-9EE3-4E205E70686B}">
      <dsp:nvSpPr>
        <dsp:cNvPr id="0" name=""/>
        <dsp:cNvSpPr/>
      </dsp:nvSpPr>
      <dsp:spPr>
        <a:xfrm>
          <a:off x="2729896" y="389718"/>
          <a:ext cx="3736911" cy="3736911"/>
        </a:xfrm>
        <a:prstGeom prst="blockArc">
          <a:avLst>
            <a:gd name="adj1" fmla="val 14701184"/>
            <a:gd name="adj2" fmla="val 323932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3C9107-A4BC-41B1-A6D6-3A1D870395EB}">
      <dsp:nvSpPr>
        <dsp:cNvPr id="0" name=""/>
        <dsp:cNvSpPr/>
      </dsp:nvSpPr>
      <dsp:spPr>
        <a:xfrm>
          <a:off x="2496989" y="1568194"/>
          <a:ext cx="2661244" cy="1721418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b="1" kern="1200" dirty="0">
              <a:solidFill>
                <a:schemeClr val="tx1"/>
              </a:solidFill>
            </a:rPr>
            <a:t>Algunos elementos para pensar la configuración de la familia nuclear occidental</a:t>
          </a:r>
        </a:p>
      </dsp:txBody>
      <dsp:txXfrm>
        <a:off x="2886719" y="1820290"/>
        <a:ext cx="1881784" cy="1217226"/>
      </dsp:txXfrm>
    </dsp:sp>
    <dsp:sp modelId="{0F2ECE8B-AC87-4994-B26B-9E98B01EB505}">
      <dsp:nvSpPr>
        <dsp:cNvPr id="0" name=""/>
        <dsp:cNvSpPr/>
      </dsp:nvSpPr>
      <dsp:spPr>
        <a:xfrm>
          <a:off x="2867689" y="1331"/>
          <a:ext cx="1919843" cy="12049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Separación público/ privado</a:t>
          </a:r>
        </a:p>
      </dsp:txBody>
      <dsp:txXfrm>
        <a:off x="3148843" y="177798"/>
        <a:ext cx="1357535" cy="852059"/>
      </dsp:txXfrm>
    </dsp:sp>
    <dsp:sp modelId="{3A6C7090-286D-47DF-8C53-26E320FF5899}">
      <dsp:nvSpPr>
        <dsp:cNvPr id="0" name=""/>
        <dsp:cNvSpPr/>
      </dsp:nvSpPr>
      <dsp:spPr>
        <a:xfrm>
          <a:off x="5582314" y="1827396"/>
          <a:ext cx="1666035" cy="12049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Práctica de la sexualidad- relaciones de género</a:t>
          </a:r>
        </a:p>
      </dsp:txBody>
      <dsp:txXfrm>
        <a:off x="5826299" y="2003863"/>
        <a:ext cx="1178065" cy="852059"/>
      </dsp:txXfrm>
    </dsp:sp>
    <dsp:sp modelId="{67DB08DC-EA15-4332-8C46-1F76A200F181}">
      <dsp:nvSpPr>
        <dsp:cNvPr id="0" name=""/>
        <dsp:cNvSpPr/>
      </dsp:nvSpPr>
      <dsp:spPr>
        <a:xfrm>
          <a:off x="2798270" y="3651483"/>
          <a:ext cx="2058682" cy="12049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Diferencia generacional</a:t>
          </a:r>
        </a:p>
      </dsp:txBody>
      <dsp:txXfrm>
        <a:off x="3099757" y="3827950"/>
        <a:ext cx="1455708" cy="852059"/>
      </dsp:txXfrm>
    </dsp:sp>
    <dsp:sp modelId="{7466578C-DBED-4B59-B4CF-9192B6EA2AD1}">
      <dsp:nvSpPr>
        <dsp:cNvPr id="0" name=""/>
        <dsp:cNvSpPr/>
      </dsp:nvSpPr>
      <dsp:spPr>
        <a:xfrm>
          <a:off x="311462" y="1827387"/>
          <a:ext cx="1974501" cy="12049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Relación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 Familia - Estado</a:t>
          </a:r>
        </a:p>
      </dsp:txBody>
      <dsp:txXfrm>
        <a:off x="600621" y="2003854"/>
        <a:ext cx="1396183" cy="8520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3600059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438167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958035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841852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67422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414592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707101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278043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352237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" name="Google Shape;265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5929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867460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641428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990135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709099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08964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91585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598319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09449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3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42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4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4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4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3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43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4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4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4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3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3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3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3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3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3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3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3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3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3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3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3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4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4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4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4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4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4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4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4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4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4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4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tile tx="0" ty="0" sx="100000" sy="100000" flip="none" algn="tl"/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3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3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3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785786" y="1428736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Cambria"/>
              <a:buNone/>
            </a:pPr>
            <a:r>
              <a:rPr lang="es-ES" sz="3600" b="1" dirty="0">
                <a:solidFill>
                  <a:schemeClr val="accent2"/>
                </a:solidFill>
                <a:latin typeface="Cambria"/>
                <a:ea typeface="Cambria"/>
                <a:cs typeface="Cambria"/>
                <a:sym typeface="Cambria"/>
              </a:rPr>
              <a:t>UNIDAD 4</a:t>
            </a:r>
            <a:endParaRPr sz="3600" b="1" dirty="0">
              <a:solidFill>
                <a:schemeClr val="accent2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714348" y="2857496"/>
            <a:ext cx="7572428" cy="1500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None/>
            </a:pPr>
            <a:r>
              <a:rPr lang="es-ES" sz="5400" b="1">
                <a:solidFill>
                  <a:srgbClr val="262626"/>
                </a:solidFill>
                <a:latin typeface="Cambria"/>
                <a:ea typeface="Cambria"/>
                <a:cs typeface="Cambria"/>
                <a:sym typeface="Cambria"/>
              </a:rPr>
              <a:t>PSICOLOGÍA SOCIAL DE LA FAMILIA</a:t>
            </a:r>
            <a:endParaRPr sz="5400" b="1">
              <a:solidFill>
                <a:srgbClr val="262626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755576" y="4725143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Cambria"/>
              <a:buNone/>
            </a:pPr>
            <a:r>
              <a:rPr lang="es-ES" sz="3600" b="0" i="0" u="none" strike="noStrike" cap="none" dirty="0">
                <a:solidFill>
                  <a:schemeClr val="accent2"/>
                </a:solidFill>
                <a:latin typeface="Cambria"/>
                <a:ea typeface="Cambria"/>
                <a:cs typeface="Cambria"/>
                <a:sym typeface="Cambria"/>
              </a:rPr>
              <a:t>Ciclo Lectivo 2022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Cambria"/>
              <a:buNone/>
            </a:pPr>
            <a:endParaRPr sz="3600" b="0" i="0" u="none" strike="noStrike" cap="none" dirty="0">
              <a:solidFill>
                <a:schemeClr val="accent2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9"/>
          <p:cNvSpPr txBox="1">
            <a:spLocks noGrp="1"/>
          </p:cNvSpPr>
          <p:nvPr>
            <p:ph type="title"/>
          </p:nvPr>
        </p:nvSpPr>
        <p:spPr>
          <a:xfrm>
            <a:off x="899592" y="274340"/>
            <a:ext cx="6952286" cy="2852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F243E"/>
              </a:buClr>
              <a:buSzPts val="3600"/>
              <a:buFont typeface="Cambria"/>
              <a:buNone/>
            </a:pPr>
            <a:r>
              <a:rPr lang="es-ES" sz="3600" b="1" dirty="0">
                <a:solidFill>
                  <a:srgbClr val="0F243E"/>
                </a:solidFill>
                <a:latin typeface="Cambria"/>
                <a:ea typeface="Cambria"/>
                <a:cs typeface="Cambria"/>
                <a:sym typeface="Cambria"/>
              </a:rPr>
              <a:t>Estereotipo de familia</a:t>
            </a:r>
            <a:br>
              <a:rPr lang="es-ES" sz="2400" b="1" dirty="0">
                <a:solidFill>
                  <a:srgbClr val="17365D"/>
                </a:solidFill>
                <a:latin typeface="Cambria"/>
                <a:ea typeface="Cambria"/>
                <a:cs typeface="Cambria"/>
                <a:sym typeface="Cambria"/>
              </a:rPr>
            </a:br>
            <a:br>
              <a:rPr lang="es-ES" sz="2400" b="1" dirty="0">
                <a:solidFill>
                  <a:srgbClr val="17365D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lang="es-ES" sz="2400" b="1" dirty="0"/>
              <a:t>Unidad doméstica, heterosexual, conyugal y nuclear</a:t>
            </a:r>
            <a:br>
              <a:rPr lang="es-ES" sz="2400" dirty="0"/>
            </a:br>
            <a:r>
              <a:rPr lang="es-ES" sz="2400" b="1" dirty="0"/>
              <a:t>Definición unitaria y normativa </a:t>
            </a:r>
            <a:br>
              <a:rPr lang="es-ES" sz="2400" b="1" dirty="0"/>
            </a:br>
            <a:r>
              <a:rPr lang="es-ES" sz="2400" dirty="0"/>
              <a:t>de la organización familiar </a:t>
            </a:r>
            <a:br>
              <a:rPr lang="es-ES" sz="2400" dirty="0"/>
            </a:br>
            <a:r>
              <a:rPr lang="es-ES" sz="2400" dirty="0"/>
              <a:t>que omite, olvida y </a:t>
            </a:r>
            <a:br>
              <a:rPr lang="es-ES" sz="2400" dirty="0"/>
            </a:br>
            <a:r>
              <a:rPr lang="es-ES" sz="2400" dirty="0"/>
              <a:t>margina otras posibilidades, que son </a:t>
            </a:r>
            <a:br>
              <a:rPr lang="es-ES" sz="2400" dirty="0"/>
            </a:br>
            <a:r>
              <a:rPr lang="es-ES" sz="2400" dirty="0"/>
              <a:t>consideradas como “desviadas”</a:t>
            </a:r>
            <a:endParaRPr sz="2400" b="1" dirty="0">
              <a:solidFill>
                <a:srgbClr val="17365D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39" name="Google Shape;139;p9"/>
          <p:cNvSpPr txBox="1">
            <a:spLocks noGrp="1"/>
          </p:cNvSpPr>
          <p:nvPr>
            <p:ph type="body" idx="1"/>
          </p:nvPr>
        </p:nvSpPr>
        <p:spPr>
          <a:xfrm>
            <a:off x="755576" y="3284984"/>
            <a:ext cx="7715304" cy="3240360"/>
          </a:xfrm>
          <a:prstGeom prst="rect">
            <a:avLst/>
          </a:prstGeom>
          <a:gradFill>
            <a:gsLst>
              <a:gs pos="0">
                <a:srgbClr val="E1DABA"/>
              </a:gs>
              <a:gs pos="50000">
                <a:srgbClr val="EBE6D3"/>
              </a:gs>
              <a:gs pos="100000">
                <a:srgbClr val="F5F2E8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sz="1100" dirty="0"/>
          </a:p>
          <a:p>
            <a:pPr marL="342900" lvl="0" indent="-34290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⮞"/>
            </a:pPr>
            <a:r>
              <a:rPr lang="es-ES" sz="2200" dirty="0"/>
              <a:t>Hombre y mujer legalmente unidos en matrimonio.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⮞"/>
            </a:pPr>
            <a:r>
              <a:rPr lang="es-ES" sz="2200" dirty="0"/>
              <a:t>División sexual del trabajo: hombre proveedor de recursos y mujer en el rol doméstico y al cuidado de los hijos.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⮞"/>
            </a:pPr>
            <a:r>
              <a:rPr lang="es-ES" sz="2200" dirty="0"/>
              <a:t>Residencia común.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⮞"/>
            </a:pPr>
            <a:r>
              <a:rPr lang="es-ES" sz="2200" dirty="0"/>
              <a:t>Actividad sexual entre los miembros adultos.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⮞"/>
            </a:pPr>
            <a:r>
              <a:rPr lang="es-ES" sz="2200" dirty="0"/>
              <a:t>Educación y cuidado de los hijos biológicos de la pareja.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⮞"/>
            </a:pPr>
            <a:r>
              <a:rPr lang="es-ES" sz="2200" dirty="0"/>
              <a:t>Determinada por vínculos de afecto, identidad común y apoyo mutuo.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 dirty="0"/>
          </a:p>
        </p:txBody>
      </p:sp>
      <p:pic>
        <p:nvPicPr>
          <p:cNvPr id="140" name="Google Shape;140;p9" descr="C:\Users\Paula\Desktop\familia estereotipo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51735" y="1783525"/>
            <a:ext cx="2305050" cy="1257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0"/>
          <p:cNvSpPr txBox="1">
            <a:spLocks noGrp="1"/>
          </p:cNvSpPr>
          <p:nvPr>
            <p:ph type="body" idx="1"/>
          </p:nvPr>
        </p:nvSpPr>
        <p:spPr>
          <a:xfrm>
            <a:off x="357158" y="642918"/>
            <a:ext cx="8229600" cy="5429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rPr lang="es-ES" sz="2720"/>
              <a:t>	</a:t>
            </a:r>
            <a:r>
              <a:rPr lang="es-ES" sz="2805"/>
              <a:t>Se tiende a generalizar y a adoptar un </a:t>
            </a:r>
            <a:r>
              <a:rPr lang="es-ES" sz="2805" b="1"/>
              <a:t>modelo único e ideal</a:t>
            </a:r>
            <a:r>
              <a:rPr lang="es-ES" sz="2805"/>
              <a:t>, oscureciendo a veces la diversidad de situaciones y experiencias existentes.</a:t>
            </a: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endParaRPr sz="2720"/>
          </a:p>
          <a:p>
            <a:pPr marL="342900" lvl="0" indent="-342900" algn="l" rtl="0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rPr lang="es-ES" sz="2720"/>
              <a:t>		</a:t>
            </a:r>
            <a:r>
              <a:rPr lang="es-ES" sz="2380"/>
              <a:t>Esa forma de concebir la familia que es parte del sentido 	común y en consecuencia algo que se da por supuesto, 	puede ser, sin embargo, el reflejo de las creencias 	tradicionales respecto de cómo se configuran las 	relaciones sexuales, emocionales y parentales en el seno 	de una familia.</a:t>
            </a: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endParaRPr sz="2720"/>
          </a:p>
          <a:p>
            <a:pPr marL="342900" lvl="0" indent="-342900" algn="l" rtl="0">
              <a:lnSpc>
                <a:spcPct val="80000"/>
              </a:lnSpc>
              <a:spcBef>
                <a:spcPts val="561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rPr lang="es-ES" sz="2720"/>
              <a:t>	</a:t>
            </a:r>
            <a:r>
              <a:rPr lang="es-ES" sz="2805"/>
              <a:t>Como resultado de este supuesto, la </a:t>
            </a:r>
            <a:r>
              <a:rPr lang="es-ES" sz="2805" b="1"/>
              <a:t>tendencia a definir otras formas como </a:t>
            </a:r>
            <a:r>
              <a:rPr lang="es-ES" sz="2805"/>
              <a:t>“inusuales”, “desviantes”, e incluso “patológicas” es significativamente mayor.</a:t>
            </a:r>
            <a:endParaRPr sz="2805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"/>
          <p:cNvSpPr txBox="1">
            <a:spLocks noGrp="1"/>
          </p:cNvSpPr>
          <p:nvPr>
            <p:ph type="body" idx="1"/>
          </p:nvPr>
        </p:nvSpPr>
        <p:spPr>
          <a:xfrm>
            <a:off x="428596" y="571480"/>
            <a:ext cx="8229600" cy="5357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s-ES" dirty="0"/>
              <a:t>Tolosana (1976):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endParaRPr sz="1000" dirty="0"/>
          </a:p>
          <a:p>
            <a:pPr marL="3429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s-ES" dirty="0"/>
              <a:t>	La palabra </a:t>
            </a:r>
            <a:r>
              <a:rPr lang="es-ES" b="1" dirty="0"/>
              <a:t>FAMILIA</a:t>
            </a:r>
            <a:r>
              <a:rPr lang="es-ES" dirty="0"/>
              <a:t> es una </a:t>
            </a:r>
            <a:r>
              <a:rPr lang="es-ES" u="sng" dirty="0"/>
              <a:t>compleja unidad significante</a:t>
            </a:r>
            <a:r>
              <a:rPr lang="es-ES" dirty="0"/>
              <a:t>;  tan pronto como la pronunciamos nos vemos enredados en la maraña de un problema lingüístico.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s-ES" dirty="0"/>
              <a:t>	La pretensión de encontrar una definición acabada, uniforme y consensuada de familia posiblemente sea una tarea estéril, utópica e inviable. </a:t>
            </a: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 txBox="1">
            <a:spLocks noGrp="1"/>
          </p:cNvSpPr>
          <p:nvPr>
            <p:ph type="body" idx="1"/>
          </p:nvPr>
        </p:nvSpPr>
        <p:spPr>
          <a:xfrm>
            <a:off x="428596" y="857232"/>
            <a:ext cx="8229600" cy="51435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s-ES" b="1"/>
              <a:t>	Pero el problema de la definición no es sólo una cuestión de semántica…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s-ES"/>
              <a:t>	</a:t>
            </a:r>
            <a:r>
              <a:rPr lang="es-ES" b="1"/>
              <a:t>La opción por la que se opte tiene repercusiones importantes</a:t>
            </a:r>
            <a:r>
              <a:rPr lang="es-ES"/>
              <a:t>, por ejemplo en la concepción de los roles sociales y de género, o incluso en la política social.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5"/>
          <p:cNvSpPr txBox="1">
            <a:spLocks noGrp="1"/>
          </p:cNvSpPr>
          <p:nvPr>
            <p:ph type="body" idx="1"/>
          </p:nvPr>
        </p:nvSpPr>
        <p:spPr>
          <a:xfrm>
            <a:off x="357158" y="1071546"/>
            <a:ext cx="8372476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s-ES"/>
              <a:t>	La  dificultad con el concepto de “la familia” estriba en que normalmente asumimos la </a:t>
            </a:r>
            <a:r>
              <a:rPr lang="es-ES" b="1"/>
              <a:t>preeminencia de la familia nuclear </a:t>
            </a:r>
            <a:r>
              <a:rPr lang="es-ES"/>
              <a:t>y expresamos la creencia de que comprendemos su significado, pero el análisis más superficial revela una </a:t>
            </a:r>
            <a:r>
              <a:rPr lang="es-ES" b="1"/>
              <a:t>gran diversidad de formas de familia</a:t>
            </a:r>
            <a:r>
              <a:rPr lang="es-ES"/>
              <a:t> que poco o nada tienen que ver con el concepto mayoritariamente compartido.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s-ES" dirty="0"/>
              <a:t>	</a:t>
            </a:r>
            <a:r>
              <a:rPr lang="es-ES" i="1" dirty="0"/>
              <a:t>Lograr una definición “aceptable” se hace más difícil cuanto mejor se conocen las variaciones históricas y culturales, así como también la realidad contemporánea de formas familiares alternativas o acuerdos de vida domésticos.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342900" lvl="0" indent="-342900" algn="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s-ES" sz="2400" dirty="0"/>
              <a:t>Gracia Fuster y Musitu Ochoa, 2000, p. 37</a:t>
            </a:r>
            <a:endParaRPr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1"/>
          <p:cNvSpPr txBox="1">
            <a:spLocks noGrp="1"/>
          </p:cNvSpPr>
          <p:nvPr>
            <p:ph type="title"/>
          </p:nvPr>
        </p:nvSpPr>
        <p:spPr>
          <a:xfrm>
            <a:off x="457200" y="188640"/>
            <a:ext cx="8229600" cy="850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tang"/>
              <a:buNone/>
            </a:pPr>
            <a:r>
              <a:rPr lang="es-ES" sz="2800">
                <a:latin typeface="Batang"/>
                <a:ea typeface="Batang"/>
                <a:cs typeface="Batang"/>
                <a:sym typeface="Batang"/>
              </a:rPr>
              <a:t>Búsqueda en Google: </a:t>
            </a:r>
            <a:r>
              <a:rPr lang="es-ES" sz="2800" b="1">
                <a:latin typeface="Batang"/>
                <a:ea typeface="Batang"/>
                <a:cs typeface="Batang"/>
                <a:sym typeface="Batang"/>
              </a:rPr>
              <a:t>«familia»</a:t>
            </a:r>
            <a:br>
              <a:rPr lang="es-ES" sz="2800" b="1">
                <a:latin typeface="Batang"/>
                <a:ea typeface="Batang"/>
                <a:cs typeface="Batang"/>
                <a:sym typeface="Batang"/>
              </a:rPr>
            </a:br>
            <a:r>
              <a:rPr lang="es-ES" sz="2800" b="1">
                <a:latin typeface="Batang"/>
                <a:ea typeface="Batang"/>
                <a:cs typeface="Batang"/>
                <a:sym typeface="Batang"/>
              </a:rPr>
              <a:t>Resultados en imágenes</a:t>
            </a:r>
            <a:endParaRPr sz="2800" b="1">
              <a:latin typeface="Batang"/>
              <a:ea typeface="Batang"/>
              <a:cs typeface="Batang"/>
              <a:sym typeface="Batang"/>
            </a:endParaRPr>
          </a:p>
        </p:txBody>
      </p:sp>
      <p:pic>
        <p:nvPicPr>
          <p:cNvPr id="151" name="Google Shape;151;p11" descr="C:\Users\Paula\Downloads\WhatsApp Image 2018-09-08 at 12.47.54.jpeg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 l="1415" t="5692" b="20869"/>
          <a:stretch/>
        </p:blipFill>
        <p:spPr>
          <a:xfrm>
            <a:off x="251520" y="1700808"/>
            <a:ext cx="8506516" cy="475252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52" name="Google Shape;152;p11"/>
          <p:cNvCxnSpPr/>
          <p:nvPr/>
        </p:nvCxnSpPr>
        <p:spPr>
          <a:xfrm>
            <a:off x="4572000" y="1124744"/>
            <a:ext cx="0" cy="432048"/>
          </a:xfrm>
          <a:prstGeom prst="straightConnector1">
            <a:avLst/>
          </a:prstGeom>
          <a:noFill/>
          <a:ln w="28575" cap="flat" cmpd="sng">
            <a:solidFill>
              <a:srgbClr val="4A7DBA"/>
            </a:solidFill>
            <a:prstDash val="solid"/>
            <a:round/>
            <a:headEnd type="none" w="sm" len="sm"/>
            <a:tailEnd type="stealth" w="med" len="med"/>
          </a:ln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s-ES" sz="3600" dirty="0"/>
              <a:t>Entonces… </a:t>
            </a:r>
            <a:r>
              <a:rPr lang="es-ES" sz="3600" b="1" dirty="0"/>
              <a:t>¿de qué hablamos cuando hablamos de Familia?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143536"/>
          </a:xfrm>
        </p:spPr>
        <p:txBody>
          <a:bodyPr>
            <a:normAutofit fontScale="85000" lnSpcReduction="20000"/>
          </a:bodyPr>
          <a:lstStyle/>
          <a:p>
            <a:pPr algn="r">
              <a:buNone/>
            </a:pPr>
            <a:endParaRPr lang="es-ES" sz="2800" dirty="0"/>
          </a:p>
          <a:p>
            <a:pPr algn="r">
              <a:buNone/>
            </a:pPr>
            <a:endParaRPr lang="es-ES" sz="2800" dirty="0"/>
          </a:p>
          <a:p>
            <a:pPr algn="r">
              <a:buNone/>
            </a:pPr>
            <a:endParaRPr lang="es-ES" sz="2800" dirty="0"/>
          </a:p>
          <a:p>
            <a:pPr algn="r">
              <a:buNone/>
            </a:pPr>
            <a:endParaRPr lang="es-ES" sz="2800" dirty="0"/>
          </a:p>
          <a:p>
            <a:pPr algn="r">
              <a:buNone/>
            </a:pPr>
            <a:endParaRPr lang="es-ES" sz="2800" dirty="0"/>
          </a:p>
          <a:p>
            <a:pPr algn="r">
              <a:buNone/>
            </a:pPr>
            <a:endParaRPr lang="es-ES" sz="2800" dirty="0"/>
          </a:p>
          <a:p>
            <a:pPr algn="r">
              <a:buNone/>
            </a:pPr>
            <a:endParaRPr lang="es-ES" sz="2800" dirty="0"/>
          </a:p>
          <a:p>
            <a:pPr algn="r">
              <a:buNone/>
            </a:pPr>
            <a:endParaRPr lang="es-ES" sz="2800" dirty="0"/>
          </a:p>
          <a:p>
            <a:pPr algn="r">
              <a:buNone/>
            </a:pPr>
            <a:endParaRPr lang="es-ES" sz="2800" dirty="0"/>
          </a:p>
          <a:p>
            <a:pPr algn="r">
              <a:buNone/>
            </a:pPr>
            <a:endParaRPr lang="es-ES" sz="2800" dirty="0"/>
          </a:p>
          <a:p>
            <a:pPr algn="r">
              <a:buNone/>
            </a:pPr>
            <a:endParaRPr lang="es-ES" sz="2800" dirty="0"/>
          </a:p>
          <a:p>
            <a:pPr algn="r">
              <a:buNone/>
            </a:pPr>
            <a:endParaRPr lang="es-ES" sz="2800" dirty="0"/>
          </a:p>
          <a:p>
            <a:pPr algn="r">
              <a:buNone/>
            </a:pPr>
            <a:endParaRPr lang="es-ES" sz="2800" dirty="0"/>
          </a:p>
          <a:p>
            <a:pPr algn="r">
              <a:buNone/>
            </a:pPr>
            <a:r>
              <a:rPr lang="es-ES" sz="2800" dirty="0"/>
              <a:t>Giri y Córdoba, 2003.</a:t>
            </a:r>
          </a:p>
        </p:txBody>
      </p:sp>
      <p:graphicFrame>
        <p:nvGraphicFramePr>
          <p:cNvPr id="4" name="3 Diagrama"/>
          <p:cNvGraphicFramePr/>
          <p:nvPr/>
        </p:nvGraphicFramePr>
        <p:xfrm>
          <a:off x="714348" y="1643050"/>
          <a:ext cx="742955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3"/>
          <p:cNvSpPr txBox="1">
            <a:spLocks noGrp="1"/>
          </p:cNvSpPr>
          <p:nvPr>
            <p:ph type="body" idx="1"/>
          </p:nvPr>
        </p:nvSpPr>
        <p:spPr>
          <a:xfrm>
            <a:off x="500034" y="1000108"/>
            <a:ext cx="8229600" cy="5000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80"/>
              <a:buNone/>
            </a:pPr>
            <a:r>
              <a:rPr lang="es-ES" sz="2480"/>
              <a:t>	</a:t>
            </a:r>
            <a:r>
              <a:rPr lang="es-ES" sz="2790"/>
              <a:t>Las características de las familias se van modificando, condicionadas por una multiplicidad de variables vinculadas con la </a:t>
            </a:r>
            <a:r>
              <a:rPr lang="es-ES" sz="3565" b="1">
                <a:solidFill>
                  <a:srgbClr val="17365D"/>
                </a:solidFill>
              </a:rPr>
              <a:t>dimensión material</a:t>
            </a:r>
            <a:r>
              <a:rPr lang="es-ES" sz="3565" b="1"/>
              <a:t> </a:t>
            </a:r>
            <a:r>
              <a:rPr lang="es-ES" sz="2790"/>
              <a:t>de la vida cotidiana y su relación con otras organizaciones de la sociedad.</a:t>
            </a: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558"/>
              </a:spcBef>
              <a:spcAft>
                <a:spcPts val="0"/>
              </a:spcAft>
              <a:buClr>
                <a:schemeClr val="dk1"/>
              </a:buClr>
              <a:buSzPts val="2790"/>
              <a:buNone/>
            </a:pPr>
            <a:r>
              <a:rPr lang="es-ES" sz="2790"/>
              <a:t>	</a:t>
            </a: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558"/>
              </a:spcBef>
              <a:spcAft>
                <a:spcPts val="0"/>
              </a:spcAft>
              <a:buClr>
                <a:schemeClr val="dk1"/>
              </a:buClr>
              <a:buSzPts val="2790"/>
              <a:buNone/>
            </a:pPr>
            <a:r>
              <a:rPr lang="es-ES" sz="2790"/>
              <a:t>	</a:t>
            </a:r>
            <a:r>
              <a:rPr lang="es-ES" sz="2790" b="1"/>
              <a:t>Procesos de transformación más amplios</a:t>
            </a:r>
            <a:r>
              <a:rPr lang="es-ES" sz="2790"/>
              <a:t>, como la urbanización, la industrialización, las crisis sociales y económicas, la aparición de nuevos movimientos sociales, etc., convierten a la familia en un espacio no tanto privado sino más bien social.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4"/>
          <p:cNvSpPr txBox="1">
            <a:spLocks noGrp="1"/>
          </p:cNvSpPr>
          <p:nvPr>
            <p:ph type="body" idx="1"/>
          </p:nvPr>
        </p:nvSpPr>
        <p:spPr>
          <a:xfrm>
            <a:off x="285720" y="1071546"/>
            <a:ext cx="8643998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s-ES" sz="2800"/>
              <a:t>	Además, tiene una importante 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s-ES" sz="2800" b="1"/>
              <a:t>	</a:t>
            </a:r>
            <a:r>
              <a:rPr lang="es-ES" sz="3600" b="1">
                <a:solidFill>
                  <a:srgbClr val="17365D"/>
                </a:solidFill>
              </a:rPr>
              <a:t>dimensión simbólica</a:t>
            </a:r>
            <a:r>
              <a:rPr lang="es-ES" sz="2800"/>
              <a:t>, relacionada con el sentido que adquiere para sus integrantes.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800"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s-ES" sz="2800"/>
              <a:t>	Así, las </a:t>
            </a:r>
            <a:r>
              <a:rPr lang="es-ES" sz="2800" b="1"/>
              <a:t>representaciones y valores </a:t>
            </a:r>
            <a:r>
              <a:rPr lang="es-ES" sz="2800"/>
              <a:t>de éstos van construyendo el “ideal familiar” de cada momento histórico, interpelados por discursos que desde distintos ámbitos, les indican lo esperable, lo permitido y lo reprobado, y condicionan así su desenvolvimiento.</a:t>
            </a:r>
            <a:endParaRPr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F243E"/>
              </a:buClr>
              <a:buSzPts val="4400"/>
              <a:buFont typeface="Cambria"/>
              <a:buNone/>
            </a:pPr>
            <a:r>
              <a:rPr lang="es-ES" b="1">
                <a:solidFill>
                  <a:srgbClr val="0F243E"/>
                </a:solidFill>
                <a:latin typeface="Cambria"/>
                <a:ea typeface="Cambria"/>
                <a:cs typeface="Cambria"/>
                <a:sym typeface="Cambria"/>
              </a:rPr>
              <a:t>La (in)definición de la Familia</a:t>
            </a:r>
            <a:endParaRPr b="1">
              <a:solidFill>
                <a:srgbClr val="0F243E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92" name="Google Shape;92;p2"/>
          <p:cNvSpPr txBox="1">
            <a:spLocks noGrp="1"/>
          </p:cNvSpPr>
          <p:nvPr>
            <p:ph type="body" idx="1"/>
          </p:nvPr>
        </p:nvSpPr>
        <p:spPr>
          <a:xfrm>
            <a:off x="428596" y="1643050"/>
            <a:ext cx="8286808" cy="40005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</a:pPr>
            <a:endParaRPr sz="3100" b="1"/>
          </a:p>
          <a:p>
            <a:pPr marL="342900" lvl="0" indent="-342900" algn="just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</a:pPr>
            <a:r>
              <a:rPr lang="es-ES" sz="3100" b="1"/>
              <a:t>¿De qué hablamos cuando hablamos de Familia?</a:t>
            </a:r>
            <a:r>
              <a:rPr lang="es-ES" sz="3100"/>
              <a:t>	</a:t>
            </a:r>
            <a:endParaRPr/>
          </a:p>
          <a:p>
            <a:pPr marL="342900" lvl="0" indent="-342900" algn="just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</a:pPr>
            <a:r>
              <a:rPr lang="es-ES" sz="3100"/>
              <a:t>Uno de los primeros y más complejos problemas a</a:t>
            </a:r>
            <a:endParaRPr/>
          </a:p>
          <a:p>
            <a:pPr marL="342900" lvl="0" indent="-342900" algn="just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</a:pPr>
            <a:r>
              <a:rPr lang="es-ES" sz="3100"/>
              <a:t>los que tenemos que enfrentarnos en el estudio</a:t>
            </a:r>
            <a:endParaRPr/>
          </a:p>
          <a:p>
            <a:pPr marL="342900" lvl="0" indent="-342900" algn="just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</a:pPr>
            <a:r>
              <a:rPr lang="es-ES" sz="3100"/>
              <a:t>de la familia es su definición.</a:t>
            </a:r>
            <a:endParaRPr/>
          </a:p>
          <a:p>
            <a:pPr marL="342900" lvl="0" indent="-342900" algn="just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</a:pPr>
            <a:endParaRPr sz="31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285728"/>
            <a:ext cx="8443914" cy="6357982"/>
          </a:xfrm>
        </p:spPr>
        <p:txBody>
          <a:bodyPr/>
          <a:lstStyle/>
          <a:p>
            <a:pPr>
              <a:buNone/>
            </a:pPr>
            <a:r>
              <a:rPr lang="es-ES" sz="2400" dirty="0"/>
              <a:t>	Más allá de las explicaciones y teorizaciones acerca del origen de la familia –que permiten poner de relieve que se trata de una realidad sujeta a transformaciones– resulta necesario pensar en nuestra familia, la familia occidental que conocemos.</a:t>
            </a:r>
          </a:p>
          <a:p>
            <a:pPr>
              <a:buNone/>
            </a:pPr>
            <a:endParaRPr lang="es-ES" dirty="0"/>
          </a:p>
          <a:p>
            <a:pPr>
              <a:buNone/>
            </a:pPr>
            <a:r>
              <a:rPr lang="es-ES" dirty="0"/>
              <a:t>	</a:t>
            </a:r>
          </a:p>
          <a:p>
            <a:pPr>
              <a:buNone/>
            </a:pPr>
            <a:endParaRPr lang="es-ES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920045716"/>
              </p:ext>
            </p:extLst>
          </p:nvPr>
        </p:nvGraphicFramePr>
        <p:xfrm>
          <a:off x="857224" y="1857340"/>
          <a:ext cx="7500990" cy="4857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3C28AC-024A-4FF7-AA6F-35E6259EC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MX" b="1" dirty="0"/>
              <a:t>Tipos de hogares</a:t>
            </a:r>
            <a:endParaRPr lang="es-AR" b="1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0124119-D2FD-4A74-B137-0565624BC4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885071"/>
            <a:ext cx="8229600" cy="4023360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s-MX" dirty="0"/>
              <a:t>Nucleares biparentales o “completas”</a:t>
            </a:r>
          </a:p>
          <a:p>
            <a:r>
              <a:rPr lang="es-MX" dirty="0"/>
              <a:t>Monoparentales</a:t>
            </a:r>
          </a:p>
          <a:p>
            <a:r>
              <a:rPr lang="es-MX" dirty="0"/>
              <a:t>Familias ampliadas</a:t>
            </a:r>
          </a:p>
          <a:p>
            <a:r>
              <a:rPr lang="es-MX" dirty="0"/>
              <a:t>Hogares no familiares</a:t>
            </a:r>
          </a:p>
          <a:p>
            <a:r>
              <a:rPr lang="es-MX" dirty="0"/>
              <a:t>Familias complejas/</a:t>
            </a:r>
            <a:r>
              <a:rPr lang="es-MX" dirty="0" err="1"/>
              <a:t>reconstituídas</a:t>
            </a:r>
            <a:r>
              <a:rPr lang="es-MX" dirty="0"/>
              <a:t> (ensambladas)</a:t>
            </a:r>
          </a:p>
          <a:p>
            <a:r>
              <a:rPr lang="es-MX" dirty="0"/>
              <a:t>Familias secundarias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9406900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BD26FB-EEC2-414C-B353-4A81BFE7D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/>
              <a:t>¿Por qué están dadas las transformaciones en la “familia”?</a:t>
            </a:r>
            <a:endParaRPr lang="es-AR" b="1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D2C663C-5C25-42B6-9B85-6CE56FAC9D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2025748"/>
            <a:ext cx="8229600" cy="4100415"/>
          </a:xfrm>
        </p:spPr>
        <p:txBody>
          <a:bodyPr>
            <a:normAutofit lnSpcReduction="10000"/>
          </a:bodyPr>
          <a:lstStyle/>
          <a:p>
            <a:r>
              <a:rPr lang="es-MX" dirty="0"/>
              <a:t>Trasformaciones demográficas</a:t>
            </a:r>
          </a:p>
          <a:p>
            <a:r>
              <a:rPr lang="es-MX" dirty="0"/>
              <a:t>Transformaciones en los roles de género</a:t>
            </a:r>
          </a:p>
          <a:p>
            <a:r>
              <a:rPr lang="es-MX" dirty="0"/>
              <a:t>Aumento de las posibilidades de separación, divorcio y viudez.</a:t>
            </a:r>
          </a:p>
          <a:p>
            <a:r>
              <a:rPr lang="es-MX" dirty="0"/>
              <a:t>Matrimonios tardíos</a:t>
            </a:r>
          </a:p>
          <a:p>
            <a:r>
              <a:rPr lang="es-MX" dirty="0"/>
              <a:t>Disminución del </a:t>
            </a:r>
            <a:r>
              <a:rPr lang="es-MX" dirty="0" err="1"/>
              <a:t>n°</a:t>
            </a:r>
            <a:r>
              <a:rPr lang="es-MX" dirty="0"/>
              <a:t> de hijos</a:t>
            </a:r>
          </a:p>
          <a:p>
            <a:r>
              <a:rPr lang="es-MX" dirty="0"/>
              <a:t>Crisis económica</a:t>
            </a:r>
          </a:p>
          <a:p>
            <a:r>
              <a:rPr lang="es-MX" dirty="0"/>
              <a:t>Relación familia - Estado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5812231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7"/>
          <p:cNvSpPr txBox="1">
            <a:spLocks noGrp="1"/>
          </p:cNvSpPr>
          <p:nvPr>
            <p:ph type="body" idx="1"/>
          </p:nvPr>
        </p:nvSpPr>
        <p:spPr>
          <a:xfrm>
            <a:off x="500034" y="1643050"/>
            <a:ext cx="8229600" cy="40719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es-ES" sz="3600"/>
              <a:t>	</a:t>
            </a:r>
            <a:r>
              <a:rPr lang="es-ES" sz="3600" b="1"/>
              <a:t>La familia como parte de los diferentes procesos históricos, no es ni un receptor pasivo de los cambios sociales ni el elemento inmutable de un mundo en constante transformación.</a:t>
            </a:r>
            <a:endParaRPr/>
          </a:p>
          <a:p>
            <a:pPr marL="342900" lvl="0" indent="-3429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endParaRPr sz="3600" b="1"/>
          </a:p>
          <a:p>
            <a:pPr marL="342900" lvl="0" indent="-342900" algn="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s-ES" sz="2400"/>
              <a:t>Gracia Fuster y Musitu Ochoa, 2000, p. 44 </a:t>
            </a:r>
            <a:endParaRPr/>
          </a:p>
          <a:p>
            <a:pPr marL="342900" lvl="0" indent="-3429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endParaRPr sz="3600" b="1"/>
          </a:p>
          <a:p>
            <a:pPr marL="342900" lvl="0" indent="-3429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endParaRPr sz="3600" b="1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8"/>
          <p:cNvSpPr txBox="1">
            <a:spLocks noGrp="1"/>
          </p:cNvSpPr>
          <p:nvPr>
            <p:ph type="title"/>
          </p:nvPr>
        </p:nvSpPr>
        <p:spPr>
          <a:xfrm>
            <a:off x="428596" y="142876"/>
            <a:ext cx="8229600" cy="8572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F243E"/>
              </a:buClr>
              <a:buSzPts val="3600"/>
              <a:buFont typeface="Cambria"/>
              <a:buNone/>
            </a:pPr>
            <a:r>
              <a:rPr lang="es-ES" sz="3600" b="1" dirty="0">
                <a:solidFill>
                  <a:srgbClr val="0F243E"/>
                </a:solidFill>
                <a:latin typeface="Cambria"/>
                <a:ea typeface="Cambria"/>
                <a:cs typeface="Cambria"/>
                <a:sym typeface="Cambria"/>
              </a:rPr>
              <a:t>Las claves de la diversidad familiar (</a:t>
            </a:r>
            <a:r>
              <a:rPr lang="es-ES" sz="3600" b="1" dirty="0" err="1">
                <a:solidFill>
                  <a:srgbClr val="0F243E"/>
                </a:solidFill>
                <a:latin typeface="Cambria"/>
                <a:ea typeface="Cambria"/>
                <a:cs typeface="Cambria"/>
                <a:sym typeface="Cambria"/>
              </a:rPr>
              <a:t>Rapaport</a:t>
            </a:r>
            <a:r>
              <a:rPr lang="es-ES" sz="3600" b="1" dirty="0">
                <a:solidFill>
                  <a:srgbClr val="0F243E"/>
                </a:solidFill>
                <a:latin typeface="Cambria"/>
                <a:ea typeface="Cambria"/>
                <a:cs typeface="Cambria"/>
                <a:sym typeface="Cambria"/>
              </a:rPr>
              <a:t> y </a:t>
            </a:r>
            <a:r>
              <a:rPr lang="es-ES" sz="3600" b="1" dirty="0" err="1">
                <a:solidFill>
                  <a:srgbClr val="0F243E"/>
                </a:solidFill>
                <a:latin typeface="Cambria"/>
                <a:ea typeface="Cambria"/>
                <a:cs typeface="Cambria"/>
                <a:sym typeface="Cambria"/>
              </a:rPr>
              <a:t>Rapaport</a:t>
            </a:r>
            <a:r>
              <a:rPr lang="es-ES" sz="3600" b="1" dirty="0">
                <a:solidFill>
                  <a:srgbClr val="0F243E"/>
                </a:solidFill>
                <a:latin typeface="Cambria"/>
                <a:ea typeface="Cambria"/>
                <a:cs typeface="Cambria"/>
                <a:sym typeface="Cambria"/>
              </a:rPr>
              <a:t>, 1982)</a:t>
            </a:r>
            <a:endParaRPr sz="3600" b="1" dirty="0">
              <a:solidFill>
                <a:srgbClr val="0F243E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92" name="Google Shape;192;p18"/>
          <p:cNvSpPr/>
          <p:nvPr/>
        </p:nvSpPr>
        <p:spPr>
          <a:xfrm>
            <a:off x="214282" y="1000108"/>
            <a:ext cx="8786874" cy="564360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10000" y="0"/>
                </a:moveTo>
                <a:close/>
                <a:lnTo>
                  <a:pt x="-10000" y="120000"/>
                </a:lnTo>
              </a:path>
              <a:path w="120000" h="120000" fill="none" extrusionOk="0">
                <a:moveTo>
                  <a:pt x="-10000" y="22500"/>
                </a:moveTo>
                <a:lnTo>
                  <a:pt x="-46000" y="135000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114300" marR="0" lvl="1" indent="-15240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</a:pPr>
            <a:r>
              <a:rPr lang="es-E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Organización interna</a:t>
            </a:r>
            <a:r>
              <a:rPr lang="es-E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patrones de trabajo doméstico y fuera del hogar, remunerado o no.</a:t>
            </a: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" marR="0" lvl="1" indent="0" algn="l" rtl="0">
              <a:lnSpc>
                <a:spcPct val="75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" marR="0" lvl="1" indent="-15240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</a:pPr>
            <a:r>
              <a:rPr lang="es-E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Cultura</a:t>
            </a:r>
            <a:r>
              <a:rPr lang="es-E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variaciones en las conductas, creencias y prácticas como resultado de afiliaciones culturales, étnicas, políticas o religiosas. </a:t>
            </a: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" marR="0" lvl="1" indent="0" algn="l" rtl="0">
              <a:lnSpc>
                <a:spcPct val="75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" marR="0" lvl="1" indent="-15240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</a:pPr>
            <a:r>
              <a:rPr lang="es-E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Clase social</a:t>
            </a:r>
            <a:r>
              <a:rPr lang="es-E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diferencias en la disponibilidad de recursos materiales y sociales.</a:t>
            </a: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" marR="0" lvl="1" indent="0" algn="l" rtl="0">
              <a:lnSpc>
                <a:spcPct val="75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" marR="0" lvl="1" indent="-15240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</a:pPr>
            <a:r>
              <a:rPr lang="es-E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Período histórico</a:t>
            </a:r>
            <a:r>
              <a:rPr lang="es-E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experiencias particulares que tienen las personas nacidas en un período determinado. </a:t>
            </a: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" marR="0" lvl="1" indent="0" algn="l" rtl="0">
              <a:lnSpc>
                <a:spcPct val="75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" marR="0" lvl="1" indent="-15240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</a:pPr>
            <a:r>
              <a:rPr lang="es-E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Ciclo vital</a:t>
            </a:r>
            <a:r>
              <a:rPr lang="es-E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sucesos que tienen lugar en el ciclo vital de la familia (formación de la familia, hijos pequeños, hijos adolescentes, nido vacío, jubilación, etc.)</a:t>
            </a: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29"/>
          <p:cNvSpPr txBox="1"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mbria"/>
              <a:buNone/>
            </a:pPr>
            <a:r>
              <a:rPr lang="es-ES" sz="3200" b="1">
                <a:latin typeface="Cambria"/>
                <a:ea typeface="Cambria"/>
                <a:cs typeface="Cambria"/>
                <a:sym typeface="Cambria"/>
              </a:rPr>
              <a:t>Características del estudio de las familias en los años ‘90</a:t>
            </a:r>
            <a:endParaRPr sz="3200" b="1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57" name="Google Shape;257;p29"/>
          <p:cNvSpPr/>
          <p:nvPr/>
        </p:nvSpPr>
        <p:spPr>
          <a:xfrm>
            <a:off x="428596" y="1571612"/>
            <a:ext cx="8229600" cy="507209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10000" y="0"/>
                </a:moveTo>
                <a:close/>
                <a:lnTo>
                  <a:pt x="-10000" y="120000"/>
                </a:lnTo>
              </a:path>
              <a:path w="120000" h="120000" fill="none" extrusionOk="0">
                <a:moveTo>
                  <a:pt x="-10000" y="22500"/>
                </a:moveTo>
                <a:lnTo>
                  <a:pt x="-46000" y="135000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114300" marR="0" lvl="1" indent="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27000" algn="l" rtl="0">
              <a:lnSpc>
                <a:spcPct val="7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</a:pPr>
            <a:r>
              <a:rPr lang="es-E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impacto de las teorías y perspectivas feministas y de grupos minoritarios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" marR="0" lvl="1" indent="0" algn="l" rtl="0">
              <a:lnSpc>
                <a:spcPct val="7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" marR="0" lvl="1" indent="0" algn="l" rtl="0">
              <a:lnSpc>
                <a:spcPct val="7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27000" algn="l" rtl="0">
              <a:lnSpc>
                <a:spcPct val="7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</a:pPr>
            <a:r>
              <a:rPr lang="es-E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cambio de las formas familiares (divorcios, incorporación de la mujer en el mundo laboral, familias monoparentales, familias homosexuales, etc.)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" marR="0" lvl="1" indent="0" algn="l" rtl="0">
              <a:lnSpc>
                <a:spcPct val="7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" marR="0" lvl="1" indent="0" algn="l" rtl="0">
              <a:lnSpc>
                <a:spcPct val="7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27000" algn="l" rtl="0">
              <a:lnSpc>
                <a:spcPct val="7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</a:pPr>
            <a:r>
              <a:rPr lang="es-E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Tendencia hacia una mayor inclusividad profesional. Interdisciplina.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" marR="0" lvl="1" indent="0" algn="l" rtl="0">
              <a:lnSpc>
                <a:spcPct val="7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" marR="0" lvl="1" indent="0" algn="l" rtl="0">
              <a:lnSpc>
                <a:spcPct val="7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27000" algn="l" rtl="0">
              <a:lnSpc>
                <a:spcPct val="7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</a:pPr>
            <a:r>
              <a:rPr lang="es-E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Tendencia hacia una mayor diversidad teórica y metodológica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" marR="0" lvl="1" indent="0" algn="l" rtl="0">
              <a:lnSpc>
                <a:spcPct val="7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" marR="0" lvl="1" indent="0" algn="l" rtl="0">
              <a:lnSpc>
                <a:spcPct val="7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2700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</a:pPr>
            <a:r>
              <a:rPr lang="es-E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Mayor preocupación por el lenguaje y el significado. Análisis cualitativos y acercamiento hermenéutico.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30"/>
          <p:cNvSpPr/>
          <p:nvPr/>
        </p:nvSpPr>
        <p:spPr>
          <a:xfrm>
            <a:off x="500034" y="714356"/>
            <a:ext cx="8229600" cy="571504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10000" y="0"/>
                </a:moveTo>
                <a:close/>
                <a:lnTo>
                  <a:pt x="-10000" y="120000"/>
                </a:lnTo>
              </a:path>
              <a:path w="120000" h="120000" fill="none" extrusionOk="0">
                <a:moveTo>
                  <a:pt x="-10000" y="22500"/>
                </a:moveTo>
                <a:lnTo>
                  <a:pt x="-46000" y="135000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114300" marR="0" lvl="1" indent="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27000" algn="l" rtl="0">
              <a:lnSpc>
                <a:spcPct val="7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</a:pPr>
            <a:r>
              <a:rPr lang="es-E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Movimiento hacia acercamientos más constructivistas y contextuales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" marR="0" lvl="1" indent="0" algn="l" rtl="0">
              <a:lnSpc>
                <a:spcPct val="7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" marR="0" lvl="1" indent="0" algn="l" rtl="0">
              <a:lnSpc>
                <a:spcPct val="7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27000" algn="l" rtl="0">
              <a:lnSpc>
                <a:spcPct val="7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</a:pPr>
            <a:r>
              <a:rPr lang="es-E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Mayor preocupación por cuestiones éticas, valores y religión. Importancia de comprender las interrelaciones entre valores de la familia y de los investigadores, relación entre familia y religión, etc.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" marR="0" lvl="1" indent="0" algn="l" rtl="0">
              <a:lnSpc>
                <a:spcPct val="7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" marR="0" lvl="1" indent="0" algn="l" rtl="0">
              <a:lnSpc>
                <a:spcPct val="7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27000" algn="l" rtl="0">
              <a:lnSpc>
                <a:spcPct val="7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</a:pPr>
            <a:r>
              <a:rPr lang="es-E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Tendencia a romper la dicotomía entre las esferas pública y privada de la vida familiar. 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" marR="0" lvl="1" indent="0" algn="l" rtl="0">
              <a:lnSpc>
                <a:spcPct val="7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" marR="0" lvl="1" indent="0" algn="l" rtl="0">
              <a:lnSpc>
                <a:spcPct val="7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27000" algn="l" rtl="0">
              <a:lnSpc>
                <a:spcPct val="7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</a:pPr>
            <a:r>
              <a:rPr lang="es-E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Tendencia a romper la dicotomía entre la ciencia social de la familia y la intervención familiar. Declive de los acercamientos tradicionales objetivistas y “libres de valores”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" marR="0" lvl="1" indent="0" algn="l" rtl="0">
              <a:lnSpc>
                <a:spcPct val="7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" marR="0" lvl="1" indent="0" algn="l" rtl="0">
              <a:lnSpc>
                <a:spcPct val="7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27000" algn="l" rtl="0">
              <a:lnSpc>
                <a:spcPct val="7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</a:pPr>
            <a:r>
              <a:rPr lang="es-E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 mayor reconocimiento de los investigadores de la familia de los límites contextuales de la teoría familiar y del conocimiento basado en la investigación.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955294-9902-447A-B51C-9B477A08B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Familia y Rol del Estado</a:t>
            </a:r>
            <a:endParaRPr lang="es-AR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953C26E-96A1-451D-ABA4-F39B5BECEF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Los cambios sociales, las crisis económicas y el aumento de la tasa de desempleo generan una </a:t>
            </a:r>
            <a:r>
              <a:rPr lang="es-MX" b="1" dirty="0"/>
              <a:t>paradoja</a:t>
            </a:r>
            <a:r>
              <a:rPr lang="es-MX" dirty="0"/>
              <a:t>: si las familias deben ser una fuente de sostén y protección para sus miembros, ¿Cómo cumplir estas funciones en un contexto de gran inseguridad? ¿Puede la familia ser garante de derechos?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915569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528FB91-1733-4444-A2B0-831D54E207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801858"/>
            <a:ext cx="8229600" cy="5324305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s-MX" b="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Familia como </a:t>
            </a:r>
            <a:r>
              <a:rPr lang="es-MX" b="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highlight>
                  <a:srgbClr val="C0C0C0"/>
                </a:highlight>
                <a:latin typeface="Arial" panose="020B0604020202020204" pitchFamily="34" charset="0"/>
              </a:rPr>
              <a:t>“Elemento </a:t>
            </a:r>
            <a:r>
              <a:rPr lang="es-MX" b="1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highlight>
                  <a:srgbClr val="C0C0C0"/>
                </a:highlight>
                <a:latin typeface="Arial" panose="020B0604020202020204" pitchFamily="34" charset="0"/>
              </a:rPr>
              <a:t>natural, universal y fundamental </a:t>
            </a:r>
            <a:r>
              <a:rPr lang="es-MX" b="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highlight>
                  <a:srgbClr val="C0C0C0"/>
                </a:highlight>
                <a:latin typeface="Arial" panose="020B0604020202020204" pitchFamily="34" charset="0"/>
              </a:rPr>
              <a:t>de la sociedad, tiene derecho a la protección de la sociedad y del Estado”</a:t>
            </a:r>
            <a:endParaRPr lang="es-MX" i="1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C0C0C0"/>
              </a:highlight>
              <a:latin typeface="Arial" panose="020B0604020202020204" pitchFamily="34" charset="0"/>
            </a:endParaRPr>
          </a:p>
          <a:p>
            <a:pPr marL="114300" indent="0">
              <a:buNone/>
            </a:pPr>
            <a:r>
              <a:rPr lang="es-MX" b="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 (Declaración de los Derechos </a:t>
            </a:r>
            <a:r>
              <a:rPr lang="es-MX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H</a:t>
            </a:r>
            <a:r>
              <a:rPr lang="es-MX" b="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umanos)</a:t>
            </a:r>
          </a:p>
          <a:p>
            <a:pPr marL="114300" indent="0">
              <a:buNone/>
            </a:pPr>
            <a:endParaRPr lang="es-MX" b="0" i="1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114300" indent="0">
              <a:buNone/>
            </a:pPr>
            <a:r>
              <a:rPr lang="es-MX" sz="2800" dirty="0">
                <a:solidFill>
                  <a:schemeClr val="tx1"/>
                </a:solidFill>
                <a:latin typeface="Arial" panose="020B0604020202020204" pitchFamily="34" charset="0"/>
              </a:rPr>
              <a:t>El Estado es quien esta a cargo del diseño e implementación de políticas publicas integrales y transversales de equidad y protección de los miembros de la familia, apoyando sus funciones.</a:t>
            </a:r>
            <a:endParaRPr lang="es-A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0541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089E002-404C-4185-9426-DBA9150968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478302"/>
            <a:ext cx="8229600" cy="5647861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es-MX" dirty="0"/>
              <a:t>Lo que define a la familia, en todo caso, es el conjunto de </a:t>
            </a:r>
            <a:r>
              <a:rPr lang="es-MX" b="1" dirty="0"/>
              <a:t>funciones, tareas</a:t>
            </a:r>
            <a:r>
              <a:rPr lang="es-MX" dirty="0"/>
              <a:t>, </a:t>
            </a:r>
            <a:r>
              <a:rPr lang="es-MX" b="1" dirty="0"/>
              <a:t>obligaciones y roles </a:t>
            </a:r>
            <a:r>
              <a:rPr lang="es-MX" dirty="0"/>
              <a:t>que pueden ser desempeñadas por cualquiera de sus miembros, mas allá de la forma específica que pueda adoptar.</a:t>
            </a:r>
          </a:p>
          <a:p>
            <a:pPr marL="114300" indent="0">
              <a:buNone/>
            </a:pPr>
            <a:endParaRPr lang="es-MX" dirty="0"/>
          </a:p>
          <a:p>
            <a:pPr marL="114300" indent="0">
              <a:buNone/>
            </a:pPr>
            <a:r>
              <a:rPr lang="es-MX" dirty="0"/>
              <a:t>Esto sugiere una concepción de la dinámica de la vida familiar como un </a:t>
            </a:r>
            <a:r>
              <a:rPr lang="es-MX" b="1" dirty="0"/>
              <a:t>proceso</a:t>
            </a:r>
            <a:r>
              <a:rPr lang="es-MX" dirty="0"/>
              <a:t>. Esto es, son los intentos continuos de solucionar esas tareas que personifican o expresan la vida familiar más que la forma particular —nuclear, </a:t>
            </a:r>
            <a:r>
              <a:rPr lang="es-MX" dirty="0" err="1"/>
              <a:t>uniparental</a:t>
            </a:r>
            <a:r>
              <a:rPr lang="es-MX" dirty="0"/>
              <a:t>, </a:t>
            </a:r>
            <a:r>
              <a:rPr lang="es-MX" dirty="0" err="1"/>
              <a:t>recímstítuida</a:t>
            </a:r>
            <a:r>
              <a:rPr lang="es-MX" dirty="0"/>
              <a:t>, extensa, comuna, etc.— lo que emerge como un intento de solución. 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833737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D64DB3-64FD-434D-9E87-2BA4059CD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Algunas definiciones…</a:t>
            </a:r>
            <a:endParaRPr lang="es-AR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FB72E08-F8FE-4D4E-84DE-D9C62E8225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2264898"/>
            <a:ext cx="8229600" cy="3861265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s-MX" b="1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rebuchet MS" panose="020B0603020202020204" pitchFamily="34" charset="0"/>
              </a:rPr>
              <a:t>“</a:t>
            </a:r>
            <a:r>
              <a:rPr lang="es-MX" b="1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rebuchet MS" panose="020B0603020202020204" pitchFamily="34" charset="0"/>
              </a:rPr>
              <a:t>Los </a:t>
            </a:r>
            <a:r>
              <a:rPr lang="es-MX" b="1" i="1" u="sng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rebuchet MS" panose="020B0603020202020204" pitchFamily="34" charset="0"/>
              </a:rPr>
              <a:t>miembros del hogar emparentados</a:t>
            </a:r>
            <a:r>
              <a:rPr lang="es-MX" b="1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rebuchet MS" panose="020B0603020202020204" pitchFamily="34" charset="0"/>
              </a:rPr>
              <a:t> entre sí, hasta un grado</a:t>
            </a:r>
            <a:br>
              <a:rPr lang="es-MX" i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s-MX" b="1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rebuchet MS" panose="020B0603020202020204" pitchFamily="34" charset="0"/>
              </a:rPr>
              <a:t>determinado </a:t>
            </a:r>
            <a:r>
              <a:rPr lang="es-MX" b="1" i="1" u="sng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rebuchet MS" panose="020B0603020202020204" pitchFamily="34" charset="0"/>
              </a:rPr>
              <a:t>por sangre, adopción y matrimonio</a:t>
            </a:r>
            <a:r>
              <a:rPr lang="es-MX" b="1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rebuchet MS" panose="020B0603020202020204" pitchFamily="34" charset="0"/>
              </a:rPr>
              <a:t>” </a:t>
            </a:r>
          </a:p>
          <a:p>
            <a:endParaRPr lang="es-MX" b="1" i="1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marL="114300" indent="0">
              <a:buNone/>
            </a:pPr>
            <a:r>
              <a:rPr lang="es-MX" b="1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rebuchet MS" panose="020B0603020202020204" pitchFamily="34" charset="0"/>
              </a:rPr>
              <a:t>(OMS)</a:t>
            </a:r>
            <a:endParaRPr lang="es-AR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35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7B4E4"/>
            </a:gs>
            <a:gs pos="50000">
              <a:srgbClr val="BFCFEC"/>
            </a:gs>
            <a:gs pos="100000">
              <a:srgbClr val="E0E8F4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0"/>
          <p:cNvSpPr txBox="1">
            <a:spLocks noGrp="1"/>
          </p:cNvSpPr>
          <p:nvPr>
            <p:ph type="title"/>
          </p:nvPr>
        </p:nvSpPr>
        <p:spPr>
          <a:xfrm>
            <a:off x="500034" y="135729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mbria"/>
              <a:buNone/>
            </a:pPr>
            <a:r>
              <a:rPr lang="es-ES" b="1">
                <a:latin typeface="Cambria"/>
                <a:ea typeface="Cambria"/>
                <a:cs typeface="Cambria"/>
                <a:sym typeface="Cambria"/>
              </a:rPr>
              <a:t>ACTIVIDAD PRÁCTICA</a:t>
            </a:r>
            <a:endParaRPr b="1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04" name="Google Shape;204;p20"/>
          <p:cNvSpPr txBox="1">
            <a:spLocks noGrp="1"/>
          </p:cNvSpPr>
          <p:nvPr>
            <p:ph type="body" idx="1"/>
          </p:nvPr>
        </p:nvSpPr>
        <p:spPr>
          <a:xfrm>
            <a:off x="428596" y="1643050"/>
            <a:ext cx="8229600" cy="4522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b="1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b="1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s-ES" b="1">
                <a:latin typeface="Cambria"/>
                <a:ea typeface="Cambria"/>
                <a:cs typeface="Cambria"/>
                <a:sym typeface="Cambria"/>
              </a:rPr>
              <a:t>Censo de Población 2010</a:t>
            </a:r>
            <a:endParaRPr>
              <a:latin typeface="Cambria"/>
              <a:ea typeface="Cambria"/>
              <a:cs typeface="Cambria"/>
              <a:sym typeface="Cambria"/>
            </a:endParaRP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s-ES" i="1">
                <a:latin typeface="Cambria"/>
                <a:ea typeface="Cambria"/>
                <a:cs typeface="Cambria"/>
                <a:sym typeface="Cambria"/>
              </a:rPr>
              <a:t>Algunos datos para analizar los cambios en la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s-ES" i="1">
                <a:latin typeface="Cambria"/>
                <a:ea typeface="Cambria"/>
                <a:cs typeface="Cambria"/>
                <a:sym typeface="Cambria"/>
              </a:rPr>
              <a:t>composición de las familias argentinas*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i="1">
              <a:latin typeface="Cambria"/>
              <a:ea typeface="Cambria"/>
              <a:cs typeface="Cambria"/>
              <a:sym typeface="Cambria"/>
            </a:endParaRP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i="1">
              <a:latin typeface="Cambria"/>
              <a:ea typeface="Cambria"/>
              <a:cs typeface="Cambria"/>
              <a:sym typeface="Cambria"/>
            </a:endParaRPr>
          </a:p>
          <a:p>
            <a:pPr marL="342900" lvl="0" indent="-342900" algn="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s-ES" sz="2000" i="1">
                <a:latin typeface="Cambria"/>
                <a:ea typeface="Cambria"/>
                <a:cs typeface="Cambria"/>
                <a:sym typeface="Cambria"/>
              </a:rPr>
              <a:t>*ver archivo Actividad Práctica</a:t>
            </a:r>
            <a:endParaRPr sz="2000"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38398F8-ACB9-479A-A3CA-8732C72DB6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199" y="323557"/>
            <a:ext cx="8278837" cy="6316393"/>
          </a:xfrm>
        </p:spPr>
        <p:txBody>
          <a:bodyPr>
            <a:normAutofit fontScale="77500" lnSpcReduction="20000"/>
          </a:bodyPr>
          <a:lstStyle/>
          <a:p>
            <a:pPr marL="114300" indent="0" algn="l">
              <a:buNone/>
            </a:pPr>
            <a:r>
              <a:rPr lang="es-MX" b="0" i="0" dirty="0">
                <a:solidFill>
                  <a:srgbClr val="050505"/>
                </a:solidFill>
                <a:effectLst/>
                <a:latin typeface="inherit"/>
              </a:rPr>
              <a:t>A continuación se presentan algunos datos extraídos del informe presentado por el Instituto Nacional de Estadísticas y Censos (INDEC) tras el censo de población efectuado en 2010, en el cual se publica información relativa a la composición de los hogares argentinos en el momento de efectuar las encuestas, y que marcan la comparación con el censo poblacional del período anterior (2001). La consigna se divide en dos partes:</a:t>
            </a:r>
          </a:p>
          <a:p>
            <a:pPr algn="l"/>
            <a:r>
              <a:rPr lang="es-MX" b="0" i="0" dirty="0">
                <a:solidFill>
                  <a:srgbClr val="050505"/>
                </a:solidFill>
                <a:effectLst/>
                <a:latin typeface="inherit"/>
              </a:rPr>
              <a:t>- En primer lugar, a partir de los datos expuestos, analizar: </a:t>
            </a:r>
            <a:r>
              <a:rPr lang="es-MX" b="1" i="0" dirty="0">
                <a:solidFill>
                  <a:srgbClr val="050505"/>
                </a:solidFill>
                <a:effectLst/>
                <a:latin typeface="inherit"/>
              </a:rPr>
              <a:t>¿cuáles son los cambios principales que pueden registrarse en la estructura de las familias en estos 10 años (2001-2010)?</a:t>
            </a:r>
          </a:p>
          <a:p>
            <a:pPr algn="l"/>
            <a:r>
              <a:rPr lang="es-MX" b="0" i="0" dirty="0">
                <a:solidFill>
                  <a:srgbClr val="050505"/>
                </a:solidFill>
                <a:effectLst/>
                <a:latin typeface="inherit"/>
              </a:rPr>
              <a:t>- En segundo lugar, </a:t>
            </a:r>
            <a:r>
              <a:rPr lang="es-MX" b="1" dirty="0">
                <a:solidFill>
                  <a:srgbClr val="050505"/>
                </a:solidFill>
                <a:effectLst/>
                <a:latin typeface="inherit"/>
              </a:rPr>
              <a:t>¿cuáles serían posibles factores explicativos –ya sean de índole social, política, económica, subjetiva– que incidieron para que se produzcan estos cambios? ¿Y cuáles podrían ser las implicaciones y consecuencias de estas transformaciones en la composición de las familias, tanto a nivel social e interpersonal como en el desarrollo de la subjetividad?</a:t>
            </a:r>
          </a:p>
          <a:p>
            <a:pPr marL="11430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2368437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31"/>
          <p:cNvSpPr txBox="1">
            <a:spLocks noGrp="1"/>
          </p:cNvSpPr>
          <p:nvPr>
            <p:ph type="title"/>
          </p:nvPr>
        </p:nvSpPr>
        <p:spPr>
          <a:xfrm>
            <a:off x="323528" y="188640"/>
            <a:ext cx="5915000" cy="850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mbria"/>
              <a:buNone/>
            </a:pPr>
            <a:r>
              <a:rPr lang="es-ES" sz="3600" b="1">
                <a:latin typeface="Cambria"/>
                <a:ea typeface="Cambria"/>
                <a:cs typeface="Cambria"/>
                <a:sym typeface="Cambria"/>
              </a:rPr>
              <a:t>Bibliografía</a:t>
            </a:r>
            <a:r>
              <a:rPr lang="es-ES" b="1">
                <a:latin typeface="Cambria"/>
                <a:ea typeface="Cambria"/>
                <a:cs typeface="Cambria"/>
                <a:sym typeface="Cambria"/>
              </a:rPr>
              <a:t> Consultada</a:t>
            </a:r>
            <a:endParaRPr b="1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68" name="Google Shape;268;p31"/>
          <p:cNvSpPr txBox="1">
            <a:spLocks noGrp="1"/>
          </p:cNvSpPr>
          <p:nvPr>
            <p:ph type="body" idx="1"/>
          </p:nvPr>
        </p:nvSpPr>
        <p:spPr>
          <a:xfrm>
            <a:off x="395536" y="1196752"/>
            <a:ext cx="8435280" cy="51125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s-ES" sz="1400" dirty="0"/>
              <a:t>Ariño, M. y </a:t>
            </a:r>
            <a:r>
              <a:rPr lang="es-ES" sz="1400" dirty="0" err="1"/>
              <a:t>Geldstein</a:t>
            </a:r>
            <a:r>
              <a:rPr lang="es-ES" sz="1400" dirty="0"/>
              <a:t>, R. (2003). “Transformaciones en las organizaciones familiares” (pp. 43-61). En Abán, G. et al. 	Familia y género: aportes a una política social integral. Bs. As.: Consejo Nacional de la Mujer.</a:t>
            </a:r>
            <a:endParaRPr dirty="0"/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s-ES" sz="1400" dirty="0"/>
              <a:t>Ficha interna de cátedra Psicología Social UCSF: Censo de Población 2010. Algunos datos para analizar los cambios 	en la composición de las familias argentinas.</a:t>
            </a:r>
            <a:endParaRPr dirty="0"/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s-ES" sz="1400" dirty="0" err="1"/>
              <a:t>Giri</a:t>
            </a:r>
            <a:r>
              <a:rPr lang="es-ES" sz="1400" dirty="0"/>
              <a:t>, B.; Córdoba, C. (2003). “Abordaje integral de la familia” (pp. 13-22). En Abán, G. et al. Familia y género: 	aportes a una política social integral. Bs. As.: Consejo Nacional de la Mujer.</a:t>
            </a:r>
            <a:endParaRPr dirty="0"/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s-ES" sz="1400" dirty="0"/>
              <a:t>Gracia Fuster, E. y Musitu Ochoa, G. (2000). Capítulo 3: “Desarrollo teórico en el estudio de la familia” (pp.79-82), 	Capítulo 4: “La familia como interacción” (pp. 96-124), Capítulo 5: “La familia como sistema” (pp. 126-	155) y Capítulo 6: “La familia como construcción social” (157-160/175-182). En Psicología Social de la 	Familia. Barcelona: Paidós Ibérica.</a:t>
            </a:r>
            <a:endParaRPr dirty="0"/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s-ES" sz="1400" dirty="0" err="1"/>
              <a:t>Burin</a:t>
            </a:r>
            <a:r>
              <a:rPr lang="es-ES" sz="1400" dirty="0"/>
              <a:t>, M. (2008). ‘Yo soy trabajador como mi mamá’. Hombres que acceden al mundo laboral por identificación 	con la madre. Recuperado de http://www.pagina12.com.ar/diario/psicologia/9-100571-2008-03-	13.html</a:t>
            </a:r>
            <a:endParaRPr sz="1400" dirty="0"/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s-ES" sz="1400" dirty="0" err="1"/>
              <a:t>Burin</a:t>
            </a:r>
            <a:r>
              <a:rPr lang="es-ES" sz="1400" dirty="0"/>
              <a:t>, M. y </a:t>
            </a:r>
            <a:r>
              <a:rPr lang="es-ES" sz="1400" dirty="0" err="1"/>
              <a:t>Meler</a:t>
            </a:r>
            <a:r>
              <a:rPr lang="es-ES" sz="1400" dirty="0"/>
              <a:t>, I. (1998). Género y Familia. Poder, amor y sexualidad en la construcción de la subjetividad. Bs. 	As.: Paidós.</a:t>
            </a:r>
            <a:endParaRPr dirty="0"/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s-ES" sz="1400" dirty="0"/>
              <a:t>Instituto Nacional de Estadística y Censos (2012). Censo nacional de población, hogares y viviendas 2010: censo 	del Bicentenario: resultados definitivos. Serie B </a:t>
            </a:r>
            <a:r>
              <a:rPr lang="es-ES" sz="1400" dirty="0" err="1"/>
              <a:t>nº</a:t>
            </a:r>
            <a:r>
              <a:rPr lang="es-ES" sz="1400" dirty="0"/>
              <a:t> 2. 1a ed. Bs. As.: INDEC.</a:t>
            </a:r>
            <a:endParaRPr dirty="0"/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s-ES" sz="1400" dirty="0" err="1"/>
              <a:t>Meler</a:t>
            </a:r>
            <a:r>
              <a:rPr lang="es-ES" sz="1400" dirty="0"/>
              <a:t>, I. (2013). </a:t>
            </a:r>
            <a:r>
              <a:rPr lang="es-ES" sz="1400" dirty="0" err="1"/>
              <a:t>Desmatrimonio</a:t>
            </a:r>
            <a:r>
              <a:rPr lang="es-ES" sz="1400" dirty="0"/>
              <a:t>. ‘Daños colaterales’ del divorcio. Recuperado de http://www.pagina12.com.ar/</a:t>
            </a:r>
            <a:endParaRPr dirty="0"/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s-ES" sz="1400" dirty="0"/>
              <a:t>	diario/</a:t>
            </a:r>
            <a:r>
              <a:rPr lang="es-ES" sz="1400" dirty="0" err="1"/>
              <a:t>psicologia</a:t>
            </a:r>
            <a:r>
              <a:rPr lang="es-ES" sz="1400" dirty="0"/>
              <a:t>/9-226780-2013-08-15.html</a:t>
            </a:r>
            <a:endParaRPr sz="1400" dirty="0"/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s-ES" sz="1400" dirty="0" err="1"/>
              <a:t>Moguillansky</a:t>
            </a:r>
            <a:r>
              <a:rPr lang="es-ES" sz="1400" dirty="0"/>
              <a:t>, R. y Nussbaum, S. (2013). Malestar en la familia. De la ilusión moderna al desencanto posmoderno. 	Recuperado de http://www.pagina12.com.ar/diario/psicologia/9-227781-2013-08-29.html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D1974B-8A31-40BD-AA62-DE279847B9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s-MX" b="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Raleway"/>
              </a:rPr>
              <a:t>“Conjunto de personas que </a:t>
            </a:r>
            <a:r>
              <a:rPr lang="es-MX" b="0" i="1" u="sng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Raleway"/>
              </a:rPr>
              <a:t>conviven</a:t>
            </a:r>
            <a:r>
              <a:rPr lang="es-MX" b="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Raleway"/>
              </a:rPr>
              <a:t> bajo el mismo techo, organizadas en </a:t>
            </a:r>
            <a:r>
              <a:rPr lang="es-MX" b="0" i="1" u="sng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Raleway"/>
              </a:rPr>
              <a:t>roles</a:t>
            </a:r>
            <a:r>
              <a:rPr lang="es-MX" b="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Raleway"/>
              </a:rPr>
              <a:t> fijos (padre, madre, hermanos, etc.) con </a:t>
            </a:r>
            <a:r>
              <a:rPr lang="es-MX" b="0" i="1" u="sng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Raleway"/>
              </a:rPr>
              <a:t>vínculos consanguíneos o no</a:t>
            </a:r>
            <a:r>
              <a:rPr lang="es-MX" b="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Raleway"/>
              </a:rPr>
              <a:t>, con un </a:t>
            </a:r>
            <a:r>
              <a:rPr lang="es-MX" b="0" i="1" u="sng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Raleway"/>
              </a:rPr>
              <a:t>modo de existencia</a:t>
            </a:r>
            <a:r>
              <a:rPr lang="es-MX" b="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Raleway"/>
              </a:rPr>
              <a:t> económico y social </a:t>
            </a:r>
            <a:r>
              <a:rPr lang="es-MX" b="0" i="1" u="sng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Raleway"/>
              </a:rPr>
              <a:t>comunes</a:t>
            </a:r>
            <a:r>
              <a:rPr lang="es-MX" b="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Raleway"/>
              </a:rPr>
              <a:t>, con </a:t>
            </a:r>
            <a:r>
              <a:rPr lang="es-MX" b="0" i="1" u="sng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Raleway"/>
              </a:rPr>
              <a:t>sentimientos afectivos </a:t>
            </a:r>
            <a:r>
              <a:rPr lang="es-MX" b="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Raleway"/>
              </a:rPr>
              <a:t>que los </a:t>
            </a:r>
            <a:r>
              <a:rPr lang="es-MX" b="0" i="1" u="sng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Raleway"/>
              </a:rPr>
              <a:t>unen</a:t>
            </a:r>
            <a:r>
              <a:rPr lang="es-MX" b="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Raleway"/>
              </a:rPr>
              <a:t> y </a:t>
            </a:r>
            <a:r>
              <a:rPr lang="es-MX" b="0" i="1" u="sng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Raleway"/>
              </a:rPr>
              <a:t>aglutinan</a:t>
            </a:r>
            <a:r>
              <a:rPr lang="es-MX" b="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Raleway"/>
              </a:rPr>
              <a:t>”. </a:t>
            </a:r>
          </a:p>
          <a:p>
            <a:pPr marL="114300" indent="0">
              <a:buNone/>
            </a:pPr>
            <a:endParaRPr lang="es-MX" i="1" dirty="0">
              <a:solidFill>
                <a:schemeClr val="tx1">
                  <a:lumMod val="65000"/>
                  <a:lumOff val="35000"/>
                </a:schemeClr>
              </a:solidFill>
              <a:latin typeface="Raleway"/>
            </a:endParaRPr>
          </a:p>
          <a:p>
            <a:pPr marL="114300" indent="0">
              <a:buNone/>
            </a:pPr>
            <a:r>
              <a:rPr lang="es-MX" b="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Raleway"/>
              </a:rPr>
              <a:t>(OMS)</a:t>
            </a:r>
            <a:endParaRPr lang="es-AR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500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9448529A-B211-4155-8425-626049C314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1267" y="1351508"/>
            <a:ext cx="8447649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altLang="es-AR" sz="240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es-AR" altLang="es-AR" sz="2400" i="1" u="none" strike="noStrike" cap="none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</a:rPr>
              <a:t>“Grupo de personas emparentadas entre sí que viven juntas”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altLang="es-AR" sz="2400" i="1" u="none" strike="noStrike" cap="none" normalizeH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</a:rPr>
              <a:t> “</a:t>
            </a:r>
            <a:r>
              <a:rPr kumimoji="0" lang="es-AR" altLang="es-AR" sz="2400" i="1" u="none" strike="noStrike" cap="none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</a:rPr>
              <a:t>Conjunto de ascendientes, descendientes, colaterales y afines de un linaje”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altLang="es-AR" sz="2400" i="1" u="none" strike="noStrike" cap="none" normalizeH="0" baseline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AR" altLang="es-AR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“</a:t>
            </a:r>
            <a:r>
              <a:rPr kumimoji="0" lang="es-AR" altLang="es-AR" sz="2400" i="1" u="none" strike="noStrike" cap="none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</a:rPr>
              <a:t>Hijos o descendencia”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altLang="es-AR" sz="2400" i="1" u="none" strike="noStrike" cap="none" normalizeH="0" baseline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altLang="es-AR" sz="2400" i="1" u="none" strike="noStrike" cap="none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</a:rPr>
              <a:t>“ Grupo de personas relacionadas por amistad o trato”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altLang="es-AR" sz="2400" i="1" u="none" strike="noStrike" cap="none" normalizeH="0" baseline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altLang="es-AR" sz="2400" i="1" u="none" strike="noStrike" cap="none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</a:rPr>
              <a:t> (Real Academia Española)</a:t>
            </a:r>
          </a:p>
        </p:txBody>
      </p:sp>
    </p:spTree>
    <p:extLst>
      <p:ext uri="{BB962C8B-B14F-4D97-AF65-F5344CB8AC3E}">
        <p14:creationId xmlns:p14="http://schemas.microsoft.com/office/powerpoint/2010/main" val="2668758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029B0D2-44B7-4AD4-BAFE-9E03D35B60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es-MX" b="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</a:rPr>
              <a:t>“Un </a:t>
            </a:r>
            <a:r>
              <a:rPr lang="es-MX" b="1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</a:rPr>
              <a:t>hombre y una mujer </a:t>
            </a:r>
            <a:r>
              <a:rPr lang="es-MX" b="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</a:rPr>
              <a:t>unidos en </a:t>
            </a:r>
            <a:r>
              <a:rPr lang="es-MX" b="1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</a:rPr>
              <a:t>matrimonio</a:t>
            </a:r>
            <a:r>
              <a:rPr lang="es-MX" b="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</a:rPr>
              <a:t> forman </a:t>
            </a:r>
            <a:r>
              <a:rPr lang="es-MX" b="1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</a:rPr>
              <a:t>con sus hijos </a:t>
            </a:r>
            <a:r>
              <a:rPr lang="es-MX" b="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</a:rPr>
              <a:t>una familia. Esta disposición es anterior a todo reconocimiento por la autoridad pública; se impone a ella. Se la considerará como la </a:t>
            </a:r>
            <a:r>
              <a:rPr lang="es-MX" b="1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</a:rPr>
              <a:t>referencia normal </a:t>
            </a:r>
            <a:r>
              <a:rPr lang="es-MX" b="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</a:rPr>
              <a:t>en función de la cual deben ser apreciadas las diversas formas de parentesco”</a:t>
            </a:r>
          </a:p>
          <a:p>
            <a:endParaRPr lang="es-MX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es-MX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</a:rPr>
              <a:t>(Catolicismo de la Iglesia Católica)</a:t>
            </a:r>
            <a:endParaRPr lang="es-AR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38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3938E5-690D-4025-B6BA-3AD8321619B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s-MX" dirty="0"/>
              <a:t>Estereotipo de “familia”</a:t>
            </a:r>
            <a:endParaRPr lang="es-AR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B7742EB-788C-4FDD-936C-9ED491115C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s-MX" dirty="0"/>
              <a:t>“Pequeña unidad que se configura a partir de las relaciones entre un hombre y una mujer, legalmente unidos por el matrimonio, con uno o más hijos en común.</a:t>
            </a:r>
          </a:p>
          <a:p>
            <a:pPr marL="114300" indent="0">
              <a:buNone/>
            </a:pPr>
            <a:r>
              <a:rPr lang="es-MX" dirty="0"/>
              <a:t>Comparten una residencia y vínculos de afecto, apoyo mutuo y una identidad común”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713861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noAutofit/>
          </a:bodyPr>
          <a:lstStyle/>
          <a:p>
            <a:r>
              <a:rPr lang="es-ES" sz="36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Familia nuclear y familia extensa: </a:t>
            </a:r>
            <a:br>
              <a:rPr lang="es-ES" sz="3600" b="1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</a:br>
            <a:r>
              <a:rPr lang="es-ES" sz="3600" b="1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El discurso ideológico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2214554"/>
            <a:ext cx="8229600" cy="342902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ES" dirty="0"/>
              <a:t>	El discurso ideológico en el pasado y en el momento actual gira en torno a dos tipos simplificados de familia supuestamente idealizados que forman parte de la imaginería popular y de algunos científicos sociales, generadores de una dicotomía entre lo “bueno” y lo “malo”:</a:t>
            </a:r>
          </a:p>
          <a:p>
            <a:pPr>
              <a:buNone/>
            </a:pPr>
            <a:endParaRPr lang="es-ES" dirty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500034" y="928670"/>
          <a:ext cx="8229600" cy="50720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4768</TotalTime>
  <Words>2375</Words>
  <Application>Microsoft Office PowerPoint</Application>
  <PresentationFormat>Presentación en pantalla (4:3)</PresentationFormat>
  <Paragraphs>188</Paragraphs>
  <Slides>32</Slides>
  <Notes>17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42" baseType="lpstr">
      <vt:lpstr>Batang</vt:lpstr>
      <vt:lpstr>Arial</vt:lpstr>
      <vt:lpstr>Calibri</vt:lpstr>
      <vt:lpstr>Cambria</vt:lpstr>
      <vt:lpstr>inherit</vt:lpstr>
      <vt:lpstr>Noto Sans Symbols</vt:lpstr>
      <vt:lpstr>Raleway</vt:lpstr>
      <vt:lpstr>Times New Roman</vt:lpstr>
      <vt:lpstr>Trebuchet MS</vt:lpstr>
      <vt:lpstr>Tema de Office</vt:lpstr>
      <vt:lpstr>UNIDAD 4</vt:lpstr>
      <vt:lpstr>La (in)definición de la Familia</vt:lpstr>
      <vt:lpstr>Algunas definiciones…</vt:lpstr>
      <vt:lpstr>Presentación de PowerPoint</vt:lpstr>
      <vt:lpstr>Presentación de PowerPoint</vt:lpstr>
      <vt:lpstr>Presentación de PowerPoint</vt:lpstr>
      <vt:lpstr>Estereotipo de “familia”</vt:lpstr>
      <vt:lpstr>Familia nuclear y familia extensa:  El discurso ideológico</vt:lpstr>
      <vt:lpstr>Presentación de PowerPoint</vt:lpstr>
      <vt:lpstr>Estereotipo de familia  Unidad doméstica, heterosexual, conyugal y nuclear Definición unitaria y normativa  de la organización familiar  que omite, olvida y  margina otras posibilidades, que son  consideradas como “desviadas”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Búsqueda en Google: «familia» Resultados en imágenes</vt:lpstr>
      <vt:lpstr>Entonces… ¿de qué hablamos cuando hablamos de Familia?</vt:lpstr>
      <vt:lpstr>Presentación de PowerPoint</vt:lpstr>
      <vt:lpstr>Presentación de PowerPoint</vt:lpstr>
      <vt:lpstr>Presentación de PowerPoint</vt:lpstr>
      <vt:lpstr>Tipos de hogares</vt:lpstr>
      <vt:lpstr>¿Por qué están dadas las transformaciones en la “familia”?</vt:lpstr>
      <vt:lpstr>Presentación de PowerPoint</vt:lpstr>
      <vt:lpstr>Las claves de la diversidad familiar (Rapaport y Rapaport, 1982)</vt:lpstr>
      <vt:lpstr>Características del estudio de las familias en los años ‘90</vt:lpstr>
      <vt:lpstr>Presentación de PowerPoint</vt:lpstr>
      <vt:lpstr>Familia y Rol del Estado</vt:lpstr>
      <vt:lpstr>Presentación de PowerPoint</vt:lpstr>
      <vt:lpstr>Presentación de PowerPoint</vt:lpstr>
      <vt:lpstr>ACTIVIDAD PRÁCTICA</vt:lpstr>
      <vt:lpstr>Presentación de PowerPoint</vt:lpstr>
      <vt:lpstr>Bibliografía Consultada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 4</dc:title>
  <dc:creator>Pablo</dc:creator>
  <cp:lastModifiedBy>Fiorella Giorgi</cp:lastModifiedBy>
  <cp:revision>19</cp:revision>
  <dcterms:created xsi:type="dcterms:W3CDTF">2012-08-29T19:25:09Z</dcterms:created>
  <dcterms:modified xsi:type="dcterms:W3CDTF">2022-09-20T00:26:24Z</dcterms:modified>
</cp:coreProperties>
</file>