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handoutMasterIdLst>
    <p:handoutMasterId r:id="rId21"/>
  </p:handoutMasterIdLst>
  <p:sldIdLst>
    <p:sldId id="256" r:id="rId2"/>
    <p:sldId id="257" r:id="rId3"/>
    <p:sldId id="261" r:id="rId4"/>
    <p:sldId id="258" r:id="rId5"/>
    <p:sldId id="259" r:id="rId6"/>
    <p:sldId id="262" r:id="rId7"/>
    <p:sldId id="263" r:id="rId8"/>
    <p:sldId id="264" r:id="rId9"/>
    <p:sldId id="265" r:id="rId10"/>
    <p:sldId id="266" r:id="rId11"/>
    <p:sldId id="267" r:id="rId12"/>
    <p:sldId id="268" r:id="rId13"/>
    <p:sldId id="269" r:id="rId14"/>
    <p:sldId id="270" r:id="rId15"/>
    <p:sldId id="271" r:id="rId16"/>
    <p:sldId id="278" r:id="rId17"/>
    <p:sldId id="279" r:id="rId18"/>
    <p:sldId id="280" r:id="rId19"/>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C71EB-89C2-8124-EB83-E48A68BAD3A9}" v="109" dt="2022-04-26T18:48:39.541"/>
    <p1510:client id="{07C08DB0-2A14-4CB1-C31D-12B79BDF7122}" v="134" dt="2022-04-26T18:42:57.107"/>
    <p1510:client id="{3AA2ED0F-4F43-2919-8FE4-C7561511EFFB}" v="3" dt="2022-04-26T15:33:54.648"/>
    <p1510:client id="{1C40610D-86F8-0F0C-4BEF-EACD240536B9}" v="15" dt="2022-04-26T15:23:30.776"/>
    <p1510:client id="{0A0A5FAA-BBFC-6FE7-2400-74A67BDE539F}" v="73" dt="2022-04-26T18:29:30.022"/>
    <p1510:client id="{1E533665-26D7-C1B5-E098-5310BB409720}" v="118" dt="2022-04-26T17:37:45.200"/>
    <p1510:client id="{FB24C796-FB00-3CD0-8FCB-3A00172A9D2D}" v="37" dt="2022-04-26T18:51:32.075"/>
    <p1510:client id="{2813D89B-8C0D-C84C-0E6E-431AC7DC9E19}" v="364" dt="2022-04-26T17:22:42.910"/>
    <p1510:client id="{332B9B4B-D292-9A68-2C65-0A451205135E}" v="77" dt="2022-04-26T19:29:46.320"/>
    <p1510:client id="{F286223C-43F0-2920-C187-7888F94DA35F}" v="15" dt="2022-04-26T19:20:59.651"/>
    <p1510:client id="{4C7E38CE-F72F-E4BD-63B3-A22700D818C8}" v="102" dt="2022-04-26T17:31:24.733"/>
    <p1510:client id="{5ABEC643-D0FB-F797-EEAD-070A74740B87}" v="1" dt="2022-04-26T18:21:08.774"/>
    <p1510:client id="{6C210BA6-E8E9-D57A-F50E-6C34FDC7F6D5}" v="66" dt="2022-04-26T17:49:32.383"/>
    <p1510:client id="{74FED418-D08E-D625-EECF-4286A94EBE00}" v="3" dt="2022-04-26T18:32:56.980"/>
    <p1510:client id="{7EC154D4-EC8C-438D-3C5D-854E7FE25091}" v="28" dt="2022-04-26T14:38:15.601"/>
    <p1510:client id="{962FBD40-1679-2CB4-AF90-2303124192D0}" v="43" dt="2022-04-26T18:19:19.844"/>
    <p1510:client id="{A19D47B7-392B-0250-8BD1-BC38BE391FAE}" v="17" dt="2022-04-26T18:37:01.721"/>
    <p1510:client id="{AC296ABC-8290-76F8-5DD3-A26094663318}" v="2" dt="2022-04-26T19:07:28.030"/>
    <p1510:client id="{B9356F68-CA8C-D875-4754-F8DAB2109C87}" v="2" dt="2022-04-26T18:31:52.620"/>
    <p1510:client id="{D8BB2662-0477-8289-4782-CFBD413FDCED}" v="283" dt="2022-04-26T19:05:11.263"/>
    <p1510:client id="{EDFDD9D8-572F-4A30-8E22-6B73D621EC4A}" v="11" dt="2022-04-26T11:57:43.537"/>
    <p1510:client id="{FA14753A-E318-78A8-C663-623B8DA77B2D}" v="9" dt="2022-04-26T13:53:43.5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0"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34A9365-6C99-4A21-B921-694414D508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1001039C-1D46-4936-BB5F-92DB55CA4A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9A1F89-CFB7-4BE2-A588-1ABEFA8A34CF}" type="datetimeFigureOut">
              <a:rPr lang="es-ES" smtClean="0"/>
              <a:t>08/09/2022</a:t>
            </a:fld>
            <a:endParaRPr lang="es-ES"/>
          </a:p>
        </p:txBody>
      </p:sp>
      <p:sp>
        <p:nvSpPr>
          <p:cNvPr id="4" name="Marcador de pie de página 3">
            <a:extLst>
              <a:ext uri="{FF2B5EF4-FFF2-40B4-BE49-F238E27FC236}">
                <a16:creationId xmlns:a16="http://schemas.microsoft.com/office/drawing/2014/main" id="{491BABF2-47CC-4AF0-95A0-9AFCE89036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77AD8275-082A-4C77-B76D-653D15E08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31D22D-23AD-4F11-AA92-3D84482F2922}" type="slidenum">
              <a:rPr lang="es-ES" smtClean="0"/>
              <a:t>‹Nº›</a:t>
            </a:fld>
            <a:endParaRPr lang="es-ES"/>
          </a:p>
        </p:txBody>
      </p:sp>
    </p:spTree>
    <p:extLst>
      <p:ext uri="{BB962C8B-B14F-4D97-AF65-F5344CB8AC3E}">
        <p14:creationId xmlns:p14="http://schemas.microsoft.com/office/powerpoint/2010/main" val="15507928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FA90F-0772-477F-ABF5-70A62C23999F}" type="datetimeFigureOut">
              <a:rPr lang="es-ES" noProof="0" smtClean="0"/>
              <a:t>08/09/2022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F3B0E-AB85-4AE2-B55D-2683C3C06EC4}" type="slidenum">
              <a:rPr lang="es-ES" noProof="0" smtClean="0"/>
              <a:t>‹Nº›</a:t>
            </a:fld>
            <a:endParaRPr lang="es-ES" noProof="0"/>
          </a:p>
        </p:txBody>
      </p:sp>
    </p:spTree>
    <p:extLst>
      <p:ext uri="{BB962C8B-B14F-4D97-AF65-F5344CB8AC3E}">
        <p14:creationId xmlns:p14="http://schemas.microsoft.com/office/powerpoint/2010/main" val="3385159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BAEF3B0E-AB85-4AE2-B55D-2683C3C06EC4}" type="slidenum">
              <a:rPr lang="es-ES" smtClean="0"/>
              <a:t>1</a:t>
            </a:fld>
            <a:endParaRPr lang="es-ES"/>
          </a:p>
        </p:txBody>
      </p:sp>
    </p:spTree>
    <p:extLst>
      <p:ext uri="{BB962C8B-B14F-4D97-AF65-F5344CB8AC3E}">
        <p14:creationId xmlns:p14="http://schemas.microsoft.com/office/powerpoint/2010/main" val="2280476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Imagen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ángulo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ángulo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680322" y="2733709"/>
            <a:ext cx="8144134" cy="1373070"/>
          </a:xfrm>
        </p:spPr>
        <p:txBody>
          <a:bodyPr rtlCol="0" anchor="b">
            <a:noAutofit/>
          </a:bodyPr>
          <a:lstStyle>
            <a:lvl1pPr algn="r">
              <a:defRPr sz="5400"/>
            </a:lvl1pPr>
          </a:lstStyle>
          <a:p>
            <a:pPr rtl="0"/>
            <a:r>
              <a:rPr lang="es-ES" noProof="0"/>
              <a:t>Haga clic para modificar el estilo de título del patrón</a:t>
            </a:r>
          </a:p>
        </p:txBody>
      </p:sp>
      <p:sp>
        <p:nvSpPr>
          <p:cNvPr id="3" name="Subtítulo 2"/>
          <p:cNvSpPr>
            <a:spLocks noGrp="1"/>
          </p:cNvSpPr>
          <p:nvPr>
            <p:ph type="subTitle" idx="1"/>
          </p:nvPr>
        </p:nvSpPr>
        <p:spPr>
          <a:xfrm>
            <a:off x="680322" y="4394039"/>
            <a:ext cx="8144134" cy="1117687"/>
          </a:xfrm>
        </p:spPr>
        <p:txBody>
          <a:bodyPr rtlCol="0">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
        <p:nvSpPr>
          <p:cNvPr id="4" name="Marcador de fecha 3"/>
          <p:cNvSpPr>
            <a:spLocks noGrp="1"/>
          </p:cNvSpPr>
          <p:nvPr>
            <p:ph type="dt" sz="half" idx="10"/>
          </p:nvPr>
        </p:nvSpPr>
        <p:spPr/>
        <p:txBody>
          <a:bodyPr rtlCol="0"/>
          <a:lstStyle/>
          <a:p>
            <a:pPr rtl="0"/>
            <a:fld id="{47C51E74-21E2-4792-8621-71454069137F}" type="datetime1">
              <a:rPr lang="es-ES" noProof="0" smtClean="0"/>
              <a:t>08/09/2022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a:xfrm>
            <a:off x="9255346" y="2750337"/>
            <a:ext cx="1171888" cy="1356442"/>
          </a:xfrm>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ángulo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4711616"/>
            <a:ext cx="9613859" cy="453051"/>
          </a:xfrm>
        </p:spPr>
        <p:txBody>
          <a:bodyPr rtlCol="0" anchor="b">
            <a:normAutofit/>
          </a:bodyPr>
          <a:lstStyle>
            <a:lvl1pPr>
              <a:defRPr sz="240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texto 3"/>
          <p:cNvSpPr>
            <a:spLocks noGrp="1"/>
          </p:cNvSpPr>
          <p:nvPr>
            <p:ph type="body" sz="half" idx="2" hasCustomPrompt="1"/>
          </p:nvPr>
        </p:nvSpPr>
        <p:spPr>
          <a:xfrm>
            <a:off x="680319" y="5169583"/>
            <a:ext cx="9613862" cy="622971"/>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CF5540E9-8431-433E-9BE4-5EBA4D4AFEE1}" type="datetime1">
              <a:rPr lang="es-ES" noProof="0" smtClean="0"/>
              <a:t>08/09/2022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a:xfrm>
            <a:off x="10729455" y="4711309"/>
            <a:ext cx="1154151" cy="1090789"/>
          </a:xfrm>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ángulo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609597"/>
            <a:ext cx="9613858" cy="3592750"/>
          </a:xfrm>
        </p:spPr>
        <p:txBody>
          <a:bodyPr rtlCol="0" anchor="ctr"/>
          <a:lstStyle>
            <a:lvl1pPr>
              <a:defRPr sz="3200"/>
            </a:lvl1pPr>
          </a:lstStyle>
          <a:p>
            <a:pPr rtl="0"/>
            <a:r>
              <a:rPr lang="es-ES" noProof="0"/>
              <a:t>Haga clic para modificar el estilo de título del patrón</a:t>
            </a:r>
          </a:p>
        </p:txBody>
      </p:sp>
      <p:sp>
        <p:nvSpPr>
          <p:cNvPr id="4" name="Marcador de texto 3"/>
          <p:cNvSpPr>
            <a:spLocks noGrp="1"/>
          </p:cNvSpPr>
          <p:nvPr>
            <p:ph type="body" sz="half" idx="2" hasCustomPrompt="1"/>
          </p:nvPr>
        </p:nvSpPr>
        <p:spPr>
          <a:xfrm>
            <a:off x="680322" y="4711615"/>
            <a:ext cx="9613859" cy="1090789"/>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43D427E4-3968-4037-8DE4-8E349AC8C317}" type="datetime1">
              <a:rPr lang="es-ES" noProof="0" smtClean="0"/>
              <a:t>08/09/2022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a:xfrm>
            <a:off x="10729455" y="4711615"/>
            <a:ext cx="1154151" cy="1090789"/>
          </a:xfrm>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título">
    <p:spTree>
      <p:nvGrpSpPr>
        <p:cNvPr id="1" name=""/>
        <p:cNvGrpSpPr/>
        <p:nvPr/>
      </p:nvGrpSpPr>
      <p:grpSpPr>
        <a:xfrm>
          <a:off x="0" y="0"/>
          <a:ext cx="0" cy="0"/>
          <a:chOff x="0" y="0"/>
          <a:chExt cx="0" cy="0"/>
        </a:xfrm>
      </p:grpSpPr>
      <p:pic>
        <p:nvPicPr>
          <p:cNvPr id="11" name="Imagen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Imagen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ángulo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ángulo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127856" y="609598"/>
            <a:ext cx="8718877" cy="3036061"/>
          </a:xfrm>
        </p:spPr>
        <p:txBody>
          <a:bodyPr rtlCol="0" anchor="ctr"/>
          <a:lstStyle>
            <a:lvl1pPr>
              <a:defRPr sz="3200"/>
            </a:lvl1pPr>
          </a:lstStyle>
          <a:p>
            <a:pPr rtl="0"/>
            <a:r>
              <a:rPr lang="es-ES" noProof="0"/>
              <a:t>Haga clic para modificar el estilo de título del patrón</a:t>
            </a:r>
          </a:p>
        </p:txBody>
      </p:sp>
      <p:sp>
        <p:nvSpPr>
          <p:cNvPr id="12" name="Marcador de texto 3"/>
          <p:cNvSpPr>
            <a:spLocks noGrp="1"/>
          </p:cNvSpPr>
          <p:nvPr>
            <p:ph type="body" sz="half" idx="13" hasCustomPrompt="1"/>
          </p:nvPr>
        </p:nvSpPr>
        <p:spPr>
          <a:xfrm>
            <a:off x="1402288" y="3653379"/>
            <a:ext cx="815657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4" name="Marcador de texto 3"/>
          <p:cNvSpPr>
            <a:spLocks noGrp="1"/>
          </p:cNvSpPr>
          <p:nvPr>
            <p:ph type="body" sz="half" idx="2" hasCustomPrompt="1"/>
          </p:nvPr>
        </p:nvSpPr>
        <p:spPr>
          <a:xfrm>
            <a:off x="680322" y="4711615"/>
            <a:ext cx="9613859" cy="1090789"/>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53FEEEA5-AB89-4698-93C8-213E65CF6CCC}" type="datetime1">
              <a:rPr lang="es-ES" noProof="0" smtClean="0"/>
              <a:t>08/09/2022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a:xfrm>
            <a:off x="10729455" y="4709925"/>
            <a:ext cx="1154151" cy="1090789"/>
          </a:xfrm>
        </p:spPr>
        <p:txBody>
          <a:bodyPr rtlCol="0"/>
          <a:lstStyle/>
          <a:p>
            <a:pPr rtl="0"/>
            <a:fld id="{6D22F896-40B5-4ADD-8801-0D06FADFA095}" type="slidenum">
              <a:rPr lang="es-ES" noProof="0" smtClean="0"/>
              <a:t>‹Nº›</a:t>
            </a:fld>
            <a:endParaRPr lang="es-ES" noProof="0"/>
          </a:p>
        </p:txBody>
      </p:sp>
      <p:sp>
        <p:nvSpPr>
          <p:cNvPr id="16" name="Cuadro de texto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s-ES" sz="7200" noProof="0">
                <a:solidFill>
                  <a:schemeClr val="tx1"/>
                </a:solidFill>
                <a:effectLst/>
              </a:rPr>
              <a:t>“</a:t>
            </a:r>
          </a:p>
        </p:txBody>
      </p:sp>
      <p:sp>
        <p:nvSpPr>
          <p:cNvPr id="17" name="Cuadro de texto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7200" noProof="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Imagen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Imagen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ángulo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ángulo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19" y="4711615"/>
            <a:ext cx="9613862" cy="588535"/>
          </a:xfrm>
        </p:spPr>
        <p:txBody>
          <a:bodyPr rtlCol="0" anchor="b"/>
          <a:lstStyle>
            <a:lvl1pPr>
              <a:defRPr sz="3200"/>
            </a:lvl1pPr>
          </a:lstStyle>
          <a:p>
            <a:pPr rtl="0"/>
            <a:r>
              <a:rPr lang="es-ES" noProof="0"/>
              <a:t>Haga clic para modificar el estilo de título del patrón</a:t>
            </a:r>
          </a:p>
        </p:txBody>
      </p:sp>
      <p:sp>
        <p:nvSpPr>
          <p:cNvPr id="4" name="Marcador de texto 3"/>
          <p:cNvSpPr>
            <a:spLocks noGrp="1"/>
          </p:cNvSpPr>
          <p:nvPr>
            <p:ph type="body" sz="half" idx="2" hasCustomPrompt="1"/>
          </p:nvPr>
        </p:nvSpPr>
        <p:spPr>
          <a:xfrm>
            <a:off x="680320" y="5300149"/>
            <a:ext cx="9613862" cy="502255"/>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00C4AB32-4667-4B81-B515-6714111A1E2B}" type="datetime1">
              <a:rPr lang="es-ES" noProof="0" smtClean="0"/>
              <a:t>08/09/2022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a:xfrm>
            <a:off x="10729455" y="4709925"/>
            <a:ext cx="1154151" cy="1090789"/>
          </a:xfrm>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as">
    <p:spTree>
      <p:nvGrpSpPr>
        <p:cNvPr id="1" name=""/>
        <p:cNvGrpSpPr/>
        <p:nvPr/>
      </p:nvGrpSpPr>
      <p:grpSpPr>
        <a:xfrm>
          <a:off x="0" y="0"/>
          <a:ext cx="0" cy="0"/>
          <a:chOff x="0" y="0"/>
          <a:chExt cx="0" cy="0"/>
        </a:xfrm>
      </p:grpSpPr>
      <p:pic>
        <p:nvPicPr>
          <p:cNvPr id="13" name="Imagen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Imagen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ángulo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ángulo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ítulo 1"/>
          <p:cNvSpPr>
            <a:spLocks noGrp="1"/>
          </p:cNvSpPr>
          <p:nvPr>
            <p:ph type="title"/>
          </p:nvPr>
        </p:nvSpPr>
        <p:spPr>
          <a:xfrm>
            <a:off x="669222" y="753228"/>
            <a:ext cx="9624960" cy="1080938"/>
          </a:xfrm>
        </p:spPr>
        <p:txBody>
          <a:bodyPr rtlCol="0"/>
          <a:lstStyle/>
          <a:p>
            <a:pPr rtl="0"/>
            <a:r>
              <a:rPr lang="es-ES" noProof="0"/>
              <a:t>Haga clic para modificar el estilo de título del patrón</a:t>
            </a:r>
          </a:p>
        </p:txBody>
      </p:sp>
      <p:sp>
        <p:nvSpPr>
          <p:cNvPr id="7" name="Marcador de texto 2"/>
          <p:cNvSpPr>
            <a:spLocks noGrp="1"/>
          </p:cNvSpPr>
          <p:nvPr>
            <p:ph type="body" idx="1" hasCustomPrompt="1"/>
          </p:nvPr>
        </p:nvSpPr>
        <p:spPr>
          <a:xfrm>
            <a:off x="660946" y="2336873"/>
            <a:ext cx="3070034"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8" name="Marcador de texto 3"/>
          <p:cNvSpPr>
            <a:spLocks noGrp="1"/>
          </p:cNvSpPr>
          <p:nvPr>
            <p:ph type="body" sz="half" idx="15" hasCustomPrompt="1"/>
          </p:nvPr>
        </p:nvSpPr>
        <p:spPr>
          <a:xfrm>
            <a:off x="680322" y="3022673"/>
            <a:ext cx="3049702"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9" name="Marcador de texto 4"/>
          <p:cNvSpPr>
            <a:spLocks noGrp="1"/>
          </p:cNvSpPr>
          <p:nvPr>
            <p:ph type="body" sz="quarter" idx="3" hasCustomPrompt="1"/>
          </p:nvPr>
        </p:nvSpPr>
        <p:spPr>
          <a:xfrm>
            <a:off x="3956025" y="2336873"/>
            <a:ext cx="3063240"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0" name="Marcador de texto 3"/>
          <p:cNvSpPr>
            <a:spLocks noGrp="1"/>
          </p:cNvSpPr>
          <p:nvPr>
            <p:ph type="body" sz="half" idx="16" hasCustomPrompt="1"/>
          </p:nvPr>
        </p:nvSpPr>
        <p:spPr>
          <a:xfrm>
            <a:off x="3945470" y="3022673"/>
            <a:ext cx="3063240"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11" name="Marcador de texto 4"/>
          <p:cNvSpPr>
            <a:spLocks noGrp="1"/>
          </p:cNvSpPr>
          <p:nvPr>
            <p:ph type="body" sz="quarter" idx="13" hasCustomPrompt="1"/>
          </p:nvPr>
        </p:nvSpPr>
        <p:spPr>
          <a:xfrm>
            <a:off x="7224156" y="2336873"/>
            <a:ext cx="307002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2" name="Marcador de texto 3"/>
          <p:cNvSpPr>
            <a:spLocks noGrp="1"/>
          </p:cNvSpPr>
          <p:nvPr>
            <p:ph type="body" sz="half" idx="17" hasCustomPrompt="1"/>
          </p:nvPr>
        </p:nvSpPr>
        <p:spPr>
          <a:xfrm>
            <a:off x="7224156" y="3022673"/>
            <a:ext cx="3070025"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3" name="Marcador de fecha 2"/>
          <p:cNvSpPr>
            <a:spLocks noGrp="1"/>
          </p:cNvSpPr>
          <p:nvPr>
            <p:ph type="dt" sz="half" idx="10"/>
          </p:nvPr>
        </p:nvSpPr>
        <p:spPr/>
        <p:txBody>
          <a:bodyPr rtlCol="0"/>
          <a:lstStyle/>
          <a:p>
            <a:pPr rtl="0"/>
            <a:fld id="{A9EC6982-9DFE-47ED-9CD1-39B9C7E12BE4}" type="datetime1">
              <a:rPr lang="es-ES" noProof="0" smtClean="0"/>
              <a:t>08/09/2022</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as de imagen">
    <p:spTree>
      <p:nvGrpSpPr>
        <p:cNvPr id="1" name=""/>
        <p:cNvGrpSpPr/>
        <p:nvPr/>
      </p:nvGrpSpPr>
      <p:grpSpPr>
        <a:xfrm>
          <a:off x="0" y="0"/>
          <a:ext cx="0" cy="0"/>
          <a:chOff x="0" y="0"/>
          <a:chExt cx="0" cy="0"/>
        </a:xfrm>
      </p:grpSpPr>
      <p:pic>
        <p:nvPicPr>
          <p:cNvPr id="15" name="Imagen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n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ángulo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ángulo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ítulo 1"/>
          <p:cNvSpPr>
            <a:spLocks noGrp="1"/>
          </p:cNvSpPr>
          <p:nvPr>
            <p:ph type="title"/>
          </p:nvPr>
        </p:nvSpPr>
        <p:spPr>
          <a:xfrm>
            <a:off x="680322" y="753228"/>
            <a:ext cx="9613860" cy="1080938"/>
          </a:xfrm>
        </p:spPr>
        <p:txBody>
          <a:bodyPr rtlCol="0"/>
          <a:lstStyle/>
          <a:p>
            <a:pPr rtl="0"/>
            <a:r>
              <a:rPr lang="es-ES" noProof="0"/>
              <a:t>Haga clic para modificar el estilo de título del patrón</a:t>
            </a:r>
          </a:p>
        </p:txBody>
      </p:sp>
      <p:sp>
        <p:nvSpPr>
          <p:cNvPr id="19" name="Marcador de texto 2"/>
          <p:cNvSpPr>
            <a:spLocks noGrp="1"/>
          </p:cNvSpPr>
          <p:nvPr>
            <p:ph type="body" idx="1" hasCustomPrompt="1"/>
          </p:nvPr>
        </p:nvSpPr>
        <p:spPr>
          <a:xfrm>
            <a:off x="680318" y="4297503"/>
            <a:ext cx="304970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0" name="Marcador de posición de imagen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21" name="Marcador de texto 3"/>
          <p:cNvSpPr>
            <a:spLocks noGrp="1"/>
          </p:cNvSpPr>
          <p:nvPr>
            <p:ph type="body" sz="half" idx="18" hasCustomPrompt="1"/>
          </p:nvPr>
        </p:nvSpPr>
        <p:spPr>
          <a:xfrm>
            <a:off x="680318" y="4873765"/>
            <a:ext cx="3049705"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22" name="Marcador de texto 4"/>
          <p:cNvSpPr>
            <a:spLocks noGrp="1"/>
          </p:cNvSpPr>
          <p:nvPr>
            <p:ph type="body" sz="quarter" idx="3" hasCustomPrompt="1"/>
          </p:nvPr>
        </p:nvSpPr>
        <p:spPr>
          <a:xfrm>
            <a:off x="3945471" y="4297503"/>
            <a:ext cx="3063240"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3" name="Marcador de posición de imagen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24" name="Marcador de texto 3"/>
          <p:cNvSpPr>
            <a:spLocks noGrp="1"/>
          </p:cNvSpPr>
          <p:nvPr>
            <p:ph type="body" sz="half" idx="19" hasCustomPrompt="1"/>
          </p:nvPr>
        </p:nvSpPr>
        <p:spPr>
          <a:xfrm>
            <a:off x="3944117" y="4873764"/>
            <a:ext cx="3067297"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25" name="Marcador de texto 4"/>
          <p:cNvSpPr>
            <a:spLocks noGrp="1"/>
          </p:cNvSpPr>
          <p:nvPr>
            <p:ph type="body" sz="quarter" idx="13" hasCustomPrompt="1"/>
          </p:nvPr>
        </p:nvSpPr>
        <p:spPr>
          <a:xfrm>
            <a:off x="7230678" y="4297503"/>
            <a:ext cx="306350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6" name="Marcador de posición de imagen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27" name="Marcador de texto 3"/>
          <p:cNvSpPr>
            <a:spLocks noGrp="1"/>
          </p:cNvSpPr>
          <p:nvPr>
            <p:ph type="body" sz="half" idx="20" hasCustomPrompt="1"/>
          </p:nvPr>
        </p:nvSpPr>
        <p:spPr>
          <a:xfrm>
            <a:off x="7230553" y="4873762"/>
            <a:ext cx="3067563"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3" name="Marcador de fecha 2"/>
          <p:cNvSpPr>
            <a:spLocks noGrp="1"/>
          </p:cNvSpPr>
          <p:nvPr>
            <p:ph type="dt" sz="half" idx="10"/>
          </p:nvPr>
        </p:nvSpPr>
        <p:spPr/>
        <p:txBody>
          <a:bodyPr rtlCol="0"/>
          <a:lstStyle/>
          <a:p>
            <a:pPr rtl="0"/>
            <a:fld id="{A6775D82-8AD8-4BDD-BBE1-25288AA92235}" type="datetime1">
              <a:rPr lang="es-ES" noProof="0" smtClean="0"/>
              <a:t>08/09/2022</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Imagen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Imagen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ángulo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ángulo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rtlCol="0"/>
          <a:lstStyle>
            <a:lvl1pPr algn="r">
              <a:defRPr/>
            </a:lvl1pPr>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FD461C77-BA55-41E5-B7BF-38FDD5CDD607}" type="datetime1">
              <a:rPr lang="es-ES" noProof="0" smtClean="0"/>
              <a:t>08/09/2022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ángulo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ángulo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vertical 1"/>
          <p:cNvSpPr>
            <a:spLocks noGrp="1"/>
          </p:cNvSpPr>
          <p:nvPr>
            <p:ph type="title" orient="vert"/>
          </p:nvPr>
        </p:nvSpPr>
        <p:spPr>
          <a:xfrm>
            <a:off x="10129231" y="609597"/>
            <a:ext cx="1073802" cy="4353760"/>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680322" y="609597"/>
            <a:ext cx="8870004" cy="5326589"/>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a:xfrm>
            <a:off x="6807126" y="5936187"/>
            <a:ext cx="2743200" cy="365125"/>
          </a:xfrm>
        </p:spPr>
        <p:txBody>
          <a:bodyPr rtlCol="0"/>
          <a:lstStyle/>
          <a:p>
            <a:pPr rtl="0"/>
            <a:fld id="{C56027E9-0343-44FC-9EE7-82E0AE294C31}" type="datetime1">
              <a:rPr lang="es-ES" noProof="0" smtClean="0"/>
              <a:t>08/09/2022</a:t>
            </a:fld>
            <a:endParaRPr lang="es-ES" noProof="0"/>
          </a:p>
        </p:txBody>
      </p:sp>
      <p:sp>
        <p:nvSpPr>
          <p:cNvPr id="5" name="Marcador de pie de página 4"/>
          <p:cNvSpPr>
            <a:spLocks noGrp="1"/>
          </p:cNvSpPr>
          <p:nvPr>
            <p:ph type="ftr" sz="quarter" idx="11"/>
          </p:nvPr>
        </p:nvSpPr>
        <p:spPr>
          <a:xfrm>
            <a:off x="680321" y="5936188"/>
            <a:ext cx="6126805" cy="365125"/>
          </a:xfrm>
        </p:spPr>
        <p:txBody>
          <a:bodyPr rtlCol="0"/>
          <a:lstStyle/>
          <a:p>
            <a:pPr rtl="0"/>
            <a:endParaRPr lang="es-ES" noProof="0"/>
          </a:p>
        </p:txBody>
      </p:sp>
      <p:sp>
        <p:nvSpPr>
          <p:cNvPr id="6" name="Marcador de número de diapositiva 5"/>
          <p:cNvSpPr>
            <a:spLocks noGrp="1"/>
          </p:cNvSpPr>
          <p:nvPr>
            <p:ph type="sldNum" sz="quarter" idx="12"/>
          </p:nvPr>
        </p:nvSpPr>
        <p:spPr>
          <a:xfrm>
            <a:off x="10097550" y="5398633"/>
            <a:ext cx="1154151" cy="1090789"/>
          </a:xfrm>
        </p:spPr>
        <p:txBody>
          <a:bodyPr rtlCol="0" anchor="t"/>
          <a:lstStyle>
            <a:lvl1pPr algn="ctr">
              <a:defRPr/>
            </a:lvl1pPr>
          </a:lstStyle>
          <a:p>
            <a:pPr rtl="0"/>
            <a:fld id="{6D22F896-40B5-4ADD-8801-0D06FADFA095}" type="slidenum">
              <a:rPr lang="es-ES" noProof="0" smtClean="0"/>
              <a:pPr rtl="0"/>
              <a:t>‹Nº›</a:t>
            </a:fld>
            <a:endParaRPr lang="es-E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pic>
        <p:nvPicPr>
          <p:cNvPr id="15" name="Imagen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n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ángulo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ángulo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AA08FF85-94D9-4F62-9308-D146E4FEC8FD}" type="datetime1">
              <a:rPr lang="es-ES" noProof="0" smtClean="0"/>
              <a:t>08/09/2022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Imagen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ángulo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ángulo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2869895"/>
            <a:ext cx="9613860" cy="1090788"/>
          </a:xfrm>
        </p:spPr>
        <p:txBody>
          <a:bodyPr rtlCol="0" anchor="ctr">
            <a:normAutofit/>
          </a:bodyPr>
          <a:lstStyle>
            <a:lvl1pPr algn="r">
              <a:defRPr sz="3600"/>
            </a:lvl1pPr>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680322" y="4232171"/>
            <a:ext cx="9613860" cy="1704017"/>
          </a:xfrm>
        </p:spPr>
        <p:txBody>
          <a:bodyPr rtlCol="0">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9FDC1146-B94E-4947-842F-C7841BC1A9C3}" type="datetime1">
              <a:rPr lang="es-ES" noProof="0" smtClean="0"/>
              <a:t>08/09/2022</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a:xfrm>
            <a:off x="10729455" y="2869895"/>
            <a:ext cx="1154151" cy="1090789"/>
          </a:xfrm>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ángulo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sz="half" idx="1" hasCustomPrompt="1"/>
          </p:nvPr>
        </p:nvSpPr>
        <p:spPr>
          <a:xfrm>
            <a:off x="680320" y="2336873"/>
            <a:ext cx="4698358" cy="3599316"/>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hasCustomPrompt="1"/>
          </p:nvPr>
        </p:nvSpPr>
        <p:spPr>
          <a:xfrm>
            <a:off x="5594123" y="2336873"/>
            <a:ext cx="4700058" cy="3599316"/>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4E646E5A-0D3F-4E38-B154-D2629ED338C4}" type="datetime1">
              <a:rPr lang="es-ES" noProof="0" smtClean="0"/>
              <a:t>08/09/2022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Imagen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ángulo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ángulo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19" y="753229"/>
            <a:ext cx="9613863" cy="1080937"/>
          </a:xfrm>
        </p:spPr>
        <p:txBody>
          <a:bodyPr rtlCol="0"/>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906350" y="2336873"/>
            <a:ext cx="4472327" cy="69313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3"/>
          <p:cNvSpPr>
            <a:spLocks noGrp="1"/>
          </p:cNvSpPr>
          <p:nvPr>
            <p:ph sz="half" idx="2" hasCustomPrompt="1"/>
          </p:nvPr>
        </p:nvSpPr>
        <p:spPr>
          <a:xfrm>
            <a:off x="680322" y="3030008"/>
            <a:ext cx="4698355" cy="2906179"/>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hasCustomPrompt="1"/>
          </p:nvPr>
        </p:nvSpPr>
        <p:spPr>
          <a:xfrm>
            <a:off x="5820154" y="2336873"/>
            <a:ext cx="4474028" cy="692076"/>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contenido 5"/>
          <p:cNvSpPr>
            <a:spLocks noGrp="1"/>
          </p:cNvSpPr>
          <p:nvPr>
            <p:ph sz="quarter" idx="4" hasCustomPrompt="1"/>
          </p:nvPr>
        </p:nvSpPr>
        <p:spPr>
          <a:xfrm>
            <a:off x="5594123" y="3030008"/>
            <a:ext cx="4700059" cy="2906179"/>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3A23F706-1717-44E6-917B-2CE54F17E448}" type="datetime1">
              <a:rPr lang="es-ES" noProof="0" smtClean="0"/>
              <a:t>08/09/2022</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n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ángulo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ángulo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AC47CBCB-2C76-4827-B3E4-BDCAC9BED19C}" type="datetime1">
              <a:rPr lang="es-ES" noProof="0" smtClean="0"/>
              <a:t>08/09/2022</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ángulo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fecha 1"/>
          <p:cNvSpPr>
            <a:spLocks noGrp="1"/>
          </p:cNvSpPr>
          <p:nvPr>
            <p:ph type="dt" sz="half" idx="10"/>
          </p:nvPr>
        </p:nvSpPr>
        <p:spPr/>
        <p:txBody>
          <a:bodyPr rtlCol="0"/>
          <a:lstStyle/>
          <a:p>
            <a:pPr rtl="0"/>
            <a:fld id="{DE60D9F8-CFE0-4204-AE79-75C9BAA6AD6F}" type="datetime1">
              <a:rPr lang="es-ES" noProof="0" smtClean="0"/>
              <a:t>08/09/2022</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ángulo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1" y="753227"/>
            <a:ext cx="9613859" cy="1080940"/>
          </a:xfrm>
        </p:spPr>
        <p:txBody>
          <a:bodyPr rtlCol="0" anchor="ctr">
            <a:normAutofit/>
          </a:bodyPr>
          <a:lstStyle>
            <a:lvl1pPr>
              <a:defRPr sz="3600"/>
            </a:lvl1pPr>
          </a:lstStyle>
          <a:p>
            <a:pPr rtl="0"/>
            <a:r>
              <a:rPr lang="es-ES" noProof="0"/>
              <a:t>Haga clic para modificar el estilo de título del patrón</a:t>
            </a:r>
          </a:p>
        </p:txBody>
      </p:sp>
      <p:sp>
        <p:nvSpPr>
          <p:cNvPr id="3" name="Marcador de contenido 2"/>
          <p:cNvSpPr>
            <a:spLocks noGrp="1"/>
          </p:cNvSpPr>
          <p:nvPr>
            <p:ph idx="1" hasCustomPrompt="1"/>
          </p:nvPr>
        </p:nvSpPr>
        <p:spPr>
          <a:xfrm>
            <a:off x="4685846" y="2336873"/>
            <a:ext cx="5608336" cy="3599313"/>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hasCustomPrompt="1"/>
          </p:nvPr>
        </p:nvSpPr>
        <p:spPr>
          <a:xfrm>
            <a:off x="680322" y="2336872"/>
            <a:ext cx="3790078" cy="3599317"/>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DF51244D-0D8B-4C51-BE63-4A0FD7EE5E47}" type="datetime1">
              <a:rPr lang="es-ES" noProof="0" smtClean="0"/>
              <a:t>08/09/2022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ángulo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3" y="753228"/>
            <a:ext cx="9613857" cy="1080938"/>
          </a:xfrm>
        </p:spPr>
        <p:txBody>
          <a:bodyPr rtlCol="0" anchor="ctr">
            <a:normAutofit/>
          </a:bodyPr>
          <a:lstStyle>
            <a:lvl1pPr>
              <a:defRPr sz="360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texto 3"/>
          <p:cNvSpPr>
            <a:spLocks noGrp="1"/>
          </p:cNvSpPr>
          <p:nvPr>
            <p:ph type="body" sz="half" idx="2" hasCustomPrompt="1"/>
          </p:nvPr>
        </p:nvSpPr>
        <p:spPr>
          <a:xfrm>
            <a:off x="680323" y="2336873"/>
            <a:ext cx="3876256" cy="3599315"/>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EEB054F9-E867-4FAB-8779-DA127533565D}" type="datetime1">
              <a:rPr lang="es-ES" noProof="0" smtClean="0"/>
              <a:t>08/09/2022</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n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83BD3D68-FB92-4DC2-BFE4-535801E2E00A}" type="datetime1">
              <a:rPr lang="es-ES" noProof="0" smtClean="0"/>
              <a:t>08/09/2022</a:t>
            </a:fld>
            <a:endParaRPr lang="es-ES" noProof="0"/>
          </a:p>
        </p:txBody>
      </p:sp>
      <p:sp>
        <p:nvSpPr>
          <p:cNvPr id="5" name="Marcador de pie de página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es-ES" noProof="0"/>
          </a:p>
        </p:txBody>
      </p:sp>
      <p:sp>
        <p:nvSpPr>
          <p:cNvPr id="6" name="Marcador de número de diapositiva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rtl="0"/>
            <a:fld id="{6D22F896-40B5-4ADD-8801-0D06FADFA095}" type="slidenum">
              <a:rPr lang="es-ES" noProof="0" smtClean="0"/>
              <a:pPr rtl="0"/>
              <a:t>‹Nº›</a:t>
            </a:fld>
            <a:endParaRPr lang="es-ES"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0322" y="2665056"/>
            <a:ext cx="8144134" cy="1510377"/>
          </a:xfrm>
        </p:spPr>
        <p:txBody>
          <a:bodyPr rtlCol="0"/>
          <a:lstStyle/>
          <a:p>
            <a:r>
              <a:rPr lang="es-ES" dirty="0"/>
              <a:t>La persona humana y su último significado</a:t>
            </a:r>
          </a:p>
        </p:txBody>
      </p:sp>
      <p:sp>
        <p:nvSpPr>
          <p:cNvPr id="3" name="Subtítulo 2"/>
          <p:cNvSpPr>
            <a:spLocks noGrp="1"/>
          </p:cNvSpPr>
          <p:nvPr>
            <p:ph type="subTitle" idx="1"/>
          </p:nvPr>
        </p:nvSpPr>
        <p:spPr/>
        <p:txBody>
          <a:bodyPr vert="horz" lIns="91440" tIns="45720" rIns="91440" bIns="45720" rtlCol="0" anchor="t">
            <a:normAutofit/>
          </a:bodyPr>
          <a:lstStyle/>
          <a:p>
            <a:r>
              <a:rPr lang="es-ES" dirty="0"/>
              <a:t>Unidad IV - Filosofía</a:t>
            </a:r>
          </a:p>
        </p:txBody>
      </p:sp>
    </p:spTree>
    <p:extLst>
      <p:ext uri="{BB962C8B-B14F-4D97-AF65-F5344CB8AC3E}">
        <p14:creationId xmlns:p14="http://schemas.microsoft.com/office/powerpoint/2010/main" val="4144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Casas coloridas">
            <a:extLst>
              <a:ext uri="{FF2B5EF4-FFF2-40B4-BE49-F238E27FC236}">
                <a16:creationId xmlns:a16="http://schemas.microsoft.com/office/drawing/2014/main" id="{6EDC4726-E044-C94E-A287-4AAC8604E229}"/>
              </a:ext>
            </a:extLst>
          </p:cNvPr>
          <p:cNvPicPr>
            <a:picLocks noChangeAspect="1"/>
          </p:cNvPicPr>
          <p:nvPr/>
        </p:nvPicPr>
        <p:blipFill rotWithShape="1">
          <a:blip r:embed="rId3"/>
          <a:srcRect l="11312" r="13116" b="1"/>
          <a:stretch/>
        </p:blipFill>
        <p:spPr>
          <a:xfrm>
            <a:off x="4636008" y="10"/>
            <a:ext cx="7552815" cy="6856310"/>
          </a:xfrm>
          <a:prstGeom prst="rect">
            <a:avLst/>
          </a:prstGeom>
          <a:ln>
            <a:noFill/>
          </a:ln>
          <a:effectLst/>
        </p:spPr>
      </p:pic>
      <p:sp>
        <p:nvSpPr>
          <p:cNvPr id="13" name="Rectangle 12">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ACC0FF32-F1DD-5113-9DE8-727865E98A0C}"/>
              </a:ext>
            </a:extLst>
          </p:cNvPr>
          <p:cNvSpPr>
            <a:spLocks noGrp="1"/>
          </p:cNvSpPr>
          <p:nvPr>
            <p:ph type="title"/>
          </p:nvPr>
        </p:nvSpPr>
        <p:spPr>
          <a:xfrm>
            <a:off x="680322" y="753228"/>
            <a:ext cx="3679028" cy="1080938"/>
          </a:xfrm>
        </p:spPr>
        <p:txBody>
          <a:bodyPr>
            <a:normAutofit/>
          </a:bodyPr>
          <a:lstStyle/>
          <a:p>
            <a:r>
              <a:rPr lang="es-ES" sz="2200"/>
              <a:t>Principales características de la persona</a:t>
            </a:r>
          </a:p>
        </p:txBody>
      </p:sp>
      <p:pic>
        <p:nvPicPr>
          <p:cNvPr id="15" name="Picture 14">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Marcador de contenido 2">
            <a:extLst>
              <a:ext uri="{FF2B5EF4-FFF2-40B4-BE49-F238E27FC236}">
                <a16:creationId xmlns:a16="http://schemas.microsoft.com/office/drawing/2014/main" id="{5DCD4394-73A2-A37A-329A-5578644CA12E}"/>
              </a:ext>
            </a:extLst>
          </p:cNvPr>
          <p:cNvSpPr>
            <a:spLocks noGrp="1"/>
          </p:cNvSpPr>
          <p:nvPr>
            <p:ph idx="1"/>
          </p:nvPr>
        </p:nvSpPr>
        <p:spPr>
          <a:xfrm>
            <a:off x="680322" y="2336873"/>
            <a:ext cx="3581635" cy="3599316"/>
          </a:xfrm>
        </p:spPr>
        <p:txBody>
          <a:bodyPr vert="horz" lIns="91440" tIns="45720" rIns="91440" bIns="45720" rtlCol="0" anchor="t">
            <a:normAutofit/>
          </a:bodyPr>
          <a:lstStyle/>
          <a:p>
            <a:r>
              <a:rPr lang="es-ES" sz="1600" err="1"/>
              <a:t>Substancialidad</a:t>
            </a:r>
            <a:r>
              <a:rPr lang="es-ES" sz="1600"/>
              <a:t> – Subsistencia</a:t>
            </a:r>
            <a:endParaRPr lang="es-ES"/>
          </a:p>
          <a:p>
            <a:r>
              <a:rPr lang="es-ES" sz="1600"/>
              <a:t>Intimidad – Subjetividad</a:t>
            </a:r>
          </a:p>
          <a:p>
            <a:r>
              <a:rPr lang="es-ES" sz="1600"/>
              <a:t>Ser corporal – espacial – temporal</a:t>
            </a:r>
          </a:p>
          <a:p>
            <a:r>
              <a:rPr lang="es-ES" sz="1600"/>
              <a:t>Apertura y definición</a:t>
            </a:r>
          </a:p>
          <a:p>
            <a:r>
              <a:rPr lang="es-ES" sz="1600"/>
              <a:t>Varón y mujer</a:t>
            </a:r>
          </a:p>
        </p:txBody>
      </p:sp>
    </p:spTree>
    <p:extLst>
      <p:ext uri="{BB962C8B-B14F-4D97-AF65-F5344CB8AC3E}">
        <p14:creationId xmlns:p14="http://schemas.microsoft.com/office/powerpoint/2010/main" val="4076846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0FBEA148-8225-C455-56A7-B84CD6769DFE}"/>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a:t>Substancialidad-Subsistencia</a:t>
            </a:r>
          </a:p>
        </p:txBody>
      </p:sp>
      <p:sp>
        <p:nvSpPr>
          <p:cNvPr id="3" name="Marcador de contenido 2">
            <a:extLst>
              <a:ext uri="{FF2B5EF4-FFF2-40B4-BE49-F238E27FC236}">
                <a16:creationId xmlns:a16="http://schemas.microsoft.com/office/drawing/2014/main" id="{940452F8-A80A-6DDC-B3CE-6AF52571BDD8}"/>
              </a:ext>
            </a:extLst>
          </p:cNvPr>
          <p:cNvSpPr>
            <a:spLocks noGrp="1"/>
          </p:cNvSpPr>
          <p:nvPr>
            <p:ph type="body" sz="half" idx="2"/>
          </p:nvPr>
        </p:nvSpPr>
        <p:spPr>
          <a:xfrm>
            <a:off x="680321" y="2336873"/>
            <a:ext cx="6472510" cy="3599316"/>
          </a:xfrm>
        </p:spPr>
        <p:txBody>
          <a:bodyPr vert="horz" lIns="91440" tIns="45720" rIns="91440" bIns="45720" rtlCol="0">
            <a:normAutofit/>
          </a:bodyPr>
          <a:lstStyle/>
          <a:p>
            <a:pPr indent="-228600">
              <a:buFont typeface="Arial" panose="020B0604020202020204" pitchFamily="34" charset="0"/>
              <a:buChar char="•"/>
            </a:pPr>
            <a:r>
              <a:rPr lang="en-US" sz="2000"/>
              <a:t>La persona permanece en el tiempo, incluso a pesar de los cambios radicales que le podrían sobrevenir. Hay un fondo permanente de cada persona que le conserva en una única identidad.</a:t>
            </a:r>
          </a:p>
        </p:txBody>
      </p:sp>
      <p:pic>
        <p:nvPicPr>
          <p:cNvPr id="5" name="Imagen 5">
            <a:extLst>
              <a:ext uri="{FF2B5EF4-FFF2-40B4-BE49-F238E27FC236}">
                <a16:creationId xmlns:a16="http://schemas.microsoft.com/office/drawing/2014/main" id="{83488B0F-DDCA-39B1-05CD-8C4F5D598695}"/>
              </a:ext>
            </a:extLst>
          </p:cNvPr>
          <p:cNvPicPr>
            <a:picLocks noGrp="1" noChangeAspect="1"/>
          </p:cNvPicPr>
          <p:nvPr>
            <p:ph type="pic" idx="1"/>
          </p:nvPr>
        </p:nvPicPr>
        <p:blipFill rotWithShape="1">
          <a:blip r:embed="rId5"/>
          <a:srcRect l="9859" r="9859"/>
          <a:stretch/>
        </p:blipFill>
        <p:spPr>
          <a:xfrm>
            <a:off x="7637463" y="3255202"/>
            <a:ext cx="2656718" cy="176205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731365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19">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1" name="Rectangle 20">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Imagen 5" descr="Imagen que contiene reloj&#10;&#10;Descripción generada automáticamente">
            <a:extLst>
              <a:ext uri="{FF2B5EF4-FFF2-40B4-BE49-F238E27FC236}">
                <a16:creationId xmlns:a16="http://schemas.microsoft.com/office/drawing/2014/main" id="{776692B3-A708-D3A7-D48C-F53077375846}"/>
              </a:ext>
            </a:extLst>
          </p:cNvPr>
          <p:cNvPicPr>
            <a:picLocks noGrp="1" noChangeAspect="1"/>
          </p:cNvPicPr>
          <p:nvPr>
            <p:ph type="pic" idx="1"/>
          </p:nvPr>
        </p:nvPicPr>
        <p:blipFill rotWithShape="1">
          <a:blip r:embed="rId5"/>
          <a:srcRect l="7714" r="26087" b="-1"/>
          <a:stretch/>
        </p:blipFill>
        <p:spPr>
          <a:xfrm>
            <a:off x="7547810" y="10"/>
            <a:ext cx="4641013" cy="6856310"/>
          </a:xfrm>
          <a:prstGeom prst="rect">
            <a:avLst/>
          </a:prstGeom>
          <a:ln>
            <a:noFill/>
          </a:ln>
          <a:effectLst/>
        </p:spPr>
      </p:pic>
      <p:sp>
        <p:nvSpPr>
          <p:cNvPr id="24" name="Rectangle 23">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E16D0FE5-E596-E2E9-2EA2-4AA6BC561C4D}"/>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Intimidad-Subjetividad</a:t>
            </a:r>
          </a:p>
        </p:txBody>
      </p:sp>
      <p:pic>
        <p:nvPicPr>
          <p:cNvPr id="26" name="Picture 25">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 name="Marcador de texto 3">
            <a:extLst>
              <a:ext uri="{FF2B5EF4-FFF2-40B4-BE49-F238E27FC236}">
                <a16:creationId xmlns:a16="http://schemas.microsoft.com/office/drawing/2014/main" id="{F62E3D3E-DC47-F15B-8BDD-D446CE9EA459}"/>
              </a:ext>
            </a:extLst>
          </p:cNvPr>
          <p:cNvSpPr>
            <a:spLocks noGrp="1"/>
          </p:cNvSpPr>
          <p:nvPr>
            <p:ph type="body" sz="half" idx="2"/>
          </p:nvPr>
        </p:nvSpPr>
        <p:spPr>
          <a:xfrm>
            <a:off x="680321" y="2336873"/>
            <a:ext cx="6423211" cy="3599316"/>
          </a:xfrm>
        </p:spPr>
        <p:txBody>
          <a:bodyPr vert="horz" lIns="91440" tIns="45720" rIns="91440" bIns="45720" rtlCol="0">
            <a:normAutofit lnSpcReduction="10000"/>
          </a:bodyPr>
          <a:lstStyle/>
          <a:p>
            <a:pPr indent="-228600">
              <a:buFont typeface="Arial" panose="020B0604020202020204" pitchFamily="34" charset="0"/>
              <a:buChar char="•"/>
            </a:pPr>
            <a:r>
              <a:rPr lang="en-US" sz="1700"/>
              <a:t>La persona no se reduce a lo </a:t>
            </a:r>
            <a:r>
              <a:rPr lang="en-US" sz="1700" err="1"/>
              <a:t>exteriormente</a:t>
            </a:r>
            <a:r>
              <a:rPr lang="en-US" sz="1700"/>
              <a:t> </a:t>
            </a:r>
            <a:r>
              <a:rPr lang="en-US" sz="1700" err="1"/>
              <a:t>verificable</a:t>
            </a:r>
            <a:r>
              <a:rPr lang="en-US" sz="1700"/>
              <a:t>, </a:t>
            </a:r>
            <a:r>
              <a:rPr lang="en-US" sz="1700" err="1"/>
              <a:t>sino</a:t>
            </a:r>
            <a:r>
              <a:rPr lang="en-US" sz="1700"/>
              <a:t> que le </a:t>
            </a:r>
            <a:r>
              <a:rPr lang="en-US" sz="1700" err="1"/>
              <a:t>pertenece</a:t>
            </a:r>
            <a:r>
              <a:rPr lang="en-US" sz="1700"/>
              <a:t> un </a:t>
            </a:r>
            <a:r>
              <a:rPr lang="en-US" sz="1700" err="1"/>
              <a:t>mundo</a:t>
            </a:r>
            <a:r>
              <a:rPr lang="en-US" sz="1700"/>
              <a:t> invisible, </a:t>
            </a:r>
            <a:r>
              <a:rPr lang="en-US" sz="1700" err="1"/>
              <a:t>compuesto</a:t>
            </a:r>
            <a:r>
              <a:rPr lang="en-US" sz="1700"/>
              <a:t> de </a:t>
            </a:r>
            <a:r>
              <a:rPr lang="en-US" sz="1700" err="1"/>
              <a:t>vivencias</a:t>
            </a:r>
            <a:r>
              <a:rPr lang="en-US" sz="1700"/>
              <a:t>, </a:t>
            </a:r>
            <a:r>
              <a:rPr lang="en-US" sz="1700" err="1"/>
              <a:t>impresiones</a:t>
            </a:r>
            <a:r>
              <a:rPr lang="en-US" sz="1700"/>
              <a:t>, </a:t>
            </a:r>
            <a:r>
              <a:rPr lang="en-US" sz="1700" err="1"/>
              <a:t>sentimientos</a:t>
            </a:r>
            <a:r>
              <a:rPr lang="en-US" sz="1700"/>
              <a:t>, </a:t>
            </a:r>
            <a:r>
              <a:rPr lang="en-US" sz="1700" err="1"/>
              <a:t>afectos</a:t>
            </a:r>
            <a:r>
              <a:rPr lang="en-US" sz="1700"/>
              <a:t>, </a:t>
            </a:r>
            <a:r>
              <a:rPr lang="en-US" sz="1700" err="1"/>
              <a:t>pensamientos</a:t>
            </a:r>
            <a:r>
              <a:rPr lang="en-US" sz="1700"/>
              <a:t>, etc. </a:t>
            </a:r>
            <a:endParaRPr lang="es-ES"/>
          </a:p>
          <a:p>
            <a:pPr indent="-228600">
              <a:buFont typeface="Arial" panose="020B0604020202020204" pitchFamily="34" charset="0"/>
              <a:buChar char="•"/>
            </a:pPr>
            <a:r>
              <a:rPr lang="en-US" sz="1700"/>
              <a:t> </a:t>
            </a:r>
            <a:r>
              <a:rPr lang="en-US" sz="1700" err="1"/>
              <a:t>Aunque</a:t>
            </a:r>
            <a:r>
              <a:rPr lang="en-US" sz="1700"/>
              <a:t> algo de </a:t>
            </a:r>
            <a:r>
              <a:rPr lang="en-US" sz="1700" err="1"/>
              <a:t>este</a:t>
            </a:r>
            <a:r>
              <a:rPr lang="en-US" sz="1700"/>
              <a:t> </a:t>
            </a:r>
            <a:r>
              <a:rPr lang="en-US" sz="1700" err="1"/>
              <a:t>mundo</a:t>
            </a:r>
            <a:r>
              <a:rPr lang="en-US" sz="1700"/>
              <a:t> interior invisible se </a:t>
            </a:r>
            <a:r>
              <a:rPr lang="en-US" sz="1700" err="1"/>
              <a:t>puede</a:t>
            </a:r>
            <a:r>
              <a:rPr lang="en-US" sz="1700"/>
              <a:t> </a:t>
            </a:r>
            <a:r>
              <a:rPr lang="en-US" sz="1700" err="1"/>
              <a:t>manifestar</a:t>
            </a:r>
            <a:r>
              <a:rPr lang="en-US" sz="1700"/>
              <a:t> </a:t>
            </a:r>
            <a:r>
              <a:rPr lang="en-US" sz="1700" err="1"/>
              <a:t>hacia</a:t>
            </a:r>
            <a:r>
              <a:rPr lang="en-US" sz="1700"/>
              <a:t> </a:t>
            </a:r>
            <a:r>
              <a:rPr lang="en-US" sz="1700" err="1"/>
              <a:t>fuera</a:t>
            </a:r>
            <a:r>
              <a:rPr lang="en-US" sz="1700"/>
              <a:t>, a </a:t>
            </a:r>
            <a:r>
              <a:rPr lang="en-US" sz="1700" err="1"/>
              <a:t>través</a:t>
            </a:r>
            <a:r>
              <a:rPr lang="en-US" sz="1700"/>
              <a:t> del </a:t>
            </a:r>
            <a:r>
              <a:rPr lang="en-US" sz="1700" err="1"/>
              <a:t>cuerpo</a:t>
            </a:r>
            <a:r>
              <a:rPr lang="en-US" sz="1700"/>
              <a:t>, sin embargo, </a:t>
            </a:r>
            <a:r>
              <a:rPr lang="en-US" sz="1700" err="1"/>
              <a:t>nunca</a:t>
            </a:r>
            <a:r>
              <a:rPr lang="en-US" sz="1700"/>
              <a:t> del </a:t>
            </a:r>
            <a:r>
              <a:rPr lang="en-US" sz="1700" err="1"/>
              <a:t>todo</a:t>
            </a:r>
            <a:r>
              <a:rPr lang="en-US" sz="1700"/>
              <a:t>. La </a:t>
            </a:r>
            <a:r>
              <a:rPr lang="en-US" sz="1700" err="1"/>
              <a:t>subjetividad</a:t>
            </a:r>
            <a:r>
              <a:rPr lang="en-US" sz="1700"/>
              <a:t> de la persona es algo </a:t>
            </a:r>
            <a:r>
              <a:rPr lang="en-US" sz="1700" err="1"/>
              <a:t>radicalmente</a:t>
            </a:r>
            <a:r>
              <a:rPr lang="en-US" sz="1700"/>
              <a:t> </a:t>
            </a:r>
            <a:r>
              <a:rPr lang="en-US" sz="1700" err="1"/>
              <a:t>propio</a:t>
            </a:r>
            <a:r>
              <a:rPr lang="en-US" sz="1700"/>
              <a:t> y </a:t>
            </a:r>
            <a:r>
              <a:rPr lang="en-US" sz="1700" err="1"/>
              <a:t>esencialmente</a:t>
            </a:r>
            <a:r>
              <a:rPr lang="en-US" sz="1700"/>
              <a:t> </a:t>
            </a:r>
            <a:r>
              <a:rPr lang="en-US" sz="1700" err="1"/>
              <a:t>intransferible</a:t>
            </a:r>
            <a:r>
              <a:rPr lang="en-US" sz="1700"/>
              <a:t>. </a:t>
            </a:r>
            <a:r>
              <a:rPr lang="en-US" sz="1700" err="1"/>
              <a:t>Ninguna</a:t>
            </a:r>
            <a:r>
              <a:rPr lang="en-US" sz="1700"/>
              <a:t> </a:t>
            </a:r>
            <a:r>
              <a:rPr lang="en-US" sz="1700" err="1"/>
              <a:t>otra</a:t>
            </a:r>
            <a:r>
              <a:rPr lang="en-US" sz="1700"/>
              <a:t> persona </a:t>
            </a:r>
            <a:r>
              <a:rPr lang="en-US" sz="1700" err="1"/>
              <a:t>puede</a:t>
            </a:r>
            <a:r>
              <a:rPr lang="en-US" sz="1700"/>
              <a:t> </a:t>
            </a:r>
            <a:r>
              <a:rPr lang="en-US" sz="1700" err="1"/>
              <a:t>entrar</a:t>
            </a:r>
            <a:r>
              <a:rPr lang="en-US" sz="1700"/>
              <a:t> </a:t>
            </a:r>
            <a:r>
              <a:rPr lang="en-US" sz="1700" err="1"/>
              <a:t>plenamente</a:t>
            </a:r>
            <a:r>
              <a:rPr lang="en-US" sz="1700"/>
              <a:t> </a:t>
            </a:r>
            <a:r>
              <a:rPr lang="en-US" sz="1700" err="1"/>
              <a:t>en</a:t>
            </a:r>
            <a:r>
              <a:rPr lang="en-US" sz="1700"/>
              <a:t> mi </a:t>
            </a:r>
            <a:r>
              <a:rPr lang="en-US" sz="1700" err="1"/>
              <a:t>intimidad</a:t>
            </a:r>
            <a:r>
              <a:rPr lang="en-US" sz="1700"/>
              <a:t>, </a:t>
            </a:r>
            <a:r>
              <a:rPr lang="en-US" sz="1700" err="1"/>
              <a:t>ni</a:t>
            </a:r>
            <a:r>
              <a:rPr lang="en-US" sz="1700"/>
              <a:t> </a:t>
            </a:r>
            <a:r>
              <a:rPr lang="en-US" sz="1700" err="1"/>
              <a:t>puede</a:t>
            </a:r>
            <a:r>
              <a:rPr lang="en-US" sz="1700"/>
              <a:t> </a:t>
            </a:r>
            <a:r>
              <a:rPr lang="en-US" sz="1700" err="1"/>
              <a:t>experimentar</a:t>
            </a:r>
            <a:r>
              <a:rPr lang="en-US" sz="1700"/>
              <a:t> </a:t>
            </a:r>
            <a:r>
              <a:rPr lang="en-US" sz="1700" err="1"/>
              <a:t>plenamente</a:t>
            </a:r>
            <a:r>
              <a:rPr lang="en-US" sz="1700"/>
              <a:t> lo que </a:t>
            </a:r>
            <a:r>
              <a:rPr lang="en-US" sz="1700" err="1"/>
              <a:t>yo</a:t>
            </a:r>
            <a:r>
              <a:rPr lang="en-US" sz="1700"/>
              <a:t> </a:t>
            </a:r>
            <a:r>
              <a:rPr lang="en-US" sz="1700" err="1"/>
              <a:t>experimento</a:t>
            </a:r>
            <a:r>
              <a:rPr lang="en-US" sz="1700"/>
              <a:t>. </a:t>
            </a:r>
            <a:endParaRPr lang="en-US"/>
          </a:p>
          <a:p>
            <a:pPr indent="-228600">
              <a:buFont typeface="Arial" panose="020B0604020202020204" pitchFamily="34" charset="0"/>
              <a:buChar char="•"/>
            </a:pPr>
            <a:r>
              <a:rPr lang="en-US" sz="1700"/>
              <a:t> Este </a:t>
            </a:r>
            <a:r>
              <a:rPr lang="en-US" sz="1700" err="1"/>
              <a:t>aspecto</a:t>
            </a:r>
            <a:r>
              <a:rPr lang="en-US" sz="1700"/>
              <a:t> de la persona </a:t>
            </a:r>
            <a:r>
              <a:rPr lang="en-US" sz="1700" err="1"/>
              <a:t>implica</a:t>
            </a:r>
            <a:r>
              <a:rPr lang="en-US" sz="1700"/>
              <a:t> </a:t>
            </a:r>
            <a:r>
              <a:rPr lang="en-US" sz="1700" err="1"/>
              <a:t>también</a:t>
            </a:r>
            <a:r>
              <a:rPr lang="en-US" sz="1700"/>
              <a:t> que la persona </a:t>
            </a:r>
            <a:r>
              <a:rPr lang="en-US" sz="1700" err="1"/>
              <a:t>tiene</a:t>
            </a:r>
            <a:r>
              <a:rPr lang="en-US" sz="1700"/>
              <a:t> </a:t>
            </a:r>
            <a:r>
              <a:rPr lang="en-US" sz="1700" err="1"/>
              <a:t>una</a:t>
            </a:r>
            <a:r>
              <a:rPr lang="en-US" sz="1700"/>
              <a:t> </a:t>
            </a:r>
            <a:r>
              <a:rPr lang="en-US" sz="1700" err="1"/>
              <a:t>autonomía</a:t>
            </a:r>
            <a:r>
              <a:rPr lang="en-US" sz="1700"/>
              <a:t> </a:t>
            </a:r>
            <a:r>
              <a:rPr lang="en-US" sz="1700" err="1"/>
              <a:t>sobre</a:t>
            </a:r>
            <a:r>
              <a:rPr lang="en-US" sz="1700"/>
              <a:t> </a:t>
            </a:r>
            <a:r>
              <a:rPr lang="en-US" sz="1700" err="1"/>
              <a:t>su</a:t>
            </a:r>
            <a:r>
              <a:rPr lang="en-US" sz="1700"/>
              <a:t> interior. </a:t>
            </a:r>
            <a:r>
              <a:rPr lang="en-US" sz="1700" err="1"/>
              <a:t>Aunque</a:t>
            </a:r>
            <a:r>
              <a:rPr lang="en-US" sz="1700"/>
              <a:t> se </a:t>
            </a:r>
            <a:r>
              <a:rPr lang="en-US" sz="1700" err="1"/>
              <a:t>puede</a:t>
            </a:r>
            <a:r>
              <a:rPr lang="en-US" sz="1700"/>
              <a:t> </a:t>
            </a:r>
            <a:r>
              <a:rPr lang="en-US" sz="1700" err="1"/>
              <a:t>aplicar</a:t>
            </a:r>
            <a:r>
              <a:rPr lang="en-US" sz="1700"/>
              <a:t> </a:t>
            </a:r>
            <a:r>
              <a:rPr lang="en-US" sz="1700" err="1"/>
              <a:t>violencia</a:t>
            </a:r>
            <a:r>
              <a:rPr lang="en-US" sz="1700"/>
              <a:t> </a:t>
            </a:r>
            <a:r>
              <a:rPr lang="en-US" sz="1700" err="1"/>
              <a:t>sobre</a:t>
            </a:r>
            <a:r>
              <a:rPr lang="en-US" sz="1700"/>
              <a:t> la persona </a:t>
            </a:r>
            <a:r>
              <a:rPr lang="en-US" sz="1700" err="1"/>
              <a:t>desde</a:t>
            </a:r>
            <a:r>
              <a:rPr lang="en-US" sz="1700"/>
              <a:t> </a:t>
            </a:r>
            <a:r>
              <a:rPr lang="en-US" sz="1700" err="1"/>
              <a:t>fuera</a:t>
            </a:r>
            <a:r>
              <a:rPr lang="en-US" sz="1700"/>
              <a:t>, sin embargo la </a:t>
            </a:r>
            <a:r>
              <a:rPr lang="en-US" sz="1700" err="1"/>
              <a:t>interioridad</a:t>
            </a:r>
            <a:r>
              <a:rPr lang="en-US" sz="1700"/>
              <a:t> de la persona solo </a:t>
            </a:r>
            <a:r>
              <a:rPr lang="en-US" sz="1700" err="1"/>
              <a:t>está</a:t>
            </a:r>
            <a:r>
              <a:rPr lang="en-US" sz="1700"/>
              <a:t> </a:t>
            </a:r>
            <a:r>
              <a:rPr lang="en-US" sz="1700" err="1"/>
              <a:t>sujeta</a:t>
            </a:r>
            <a:r>
              <a:rPr lang="en-US" sz="1700"/>
              <a:t> a la persona </a:t>
            </a:r>
            <a:r>
              <a:rPr lang="en-US" sz="1700" err="1"/>
              <a:t>misma</a:t>
            </a:r>
            <a:r>
              <a:rPr lang="en-US" sz="1700"/>
              <a:t>. La persona se </a:t>
            </a:r>
            <a:r>
              <a:rPr lang="en-US" sz="1700" err="1"/>
              <a:t>posee</a:t>
            </a:r>
            <a:r>
              <a:rPr lang="en-US" sz="1700"/>
              <a:t> a </a:t>
            </a:r>
            <a:r>
              <a:rPr lang="en-US" sz="1700" err="1"/>
              <a:t>sí</a:t>
            </a:r>
            <a:r>
              <a:rPr lang="en-US" sz="1700"/>
              <a:t> </a:t>
            </a:r>
            <a:r>
              <a:rPr lang="en-US" sz="1700" err="1"/>
              <a:t>misma</a:t>
            </a:r>
            <a:r>
              <a:rPr lang="en-US" sz="1700"/>
              <a:t>.</a:t>
            </a:r>
            <a:endParaRPr lang="en-US"/>
          </a:p>
        </p:txBody>
      </p:sp>
    </p:spTree>
    <p:extLst>
      <p:ext uri="{BB962C8B-B14F-4D97-AF65-F5344CB8AC3E}">
        <p14:creationId xmlns:p14="http://schemas.microsoft.com/office/powerpoint/2010/main" val="330527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3" name="Picture 32">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5" name="Picture 34">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7" name="Rectangle 36">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1" name="Group 40">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42" name="Rectangle 41">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5" descr="Arte en 3D de una persona">
            <a:extLst>
              <a:ext uri="{FF2B5EF4-FFF2-40B4-BE49-F238E27FC236}">
                <a16:creationId xmlns:a16="http://schemas.microsoft.com/office/drawing/2014/main" id="{2F47EBAF-24F2-9671-A199-4A4EB2CA575E}"/>
              </a:ext>
            </a:extLst>
          </p:cNvPr>
          <p:cNvPicPr>
            <a:picLocks noChangeAspect="1"/>
          </p:cNvPicPr>
          <p:nvPr/>
        </p:nvPicPr>
        <p:blipFill rotWithShape="1">
          <a:blip r:embed="rId5"/>
          <a:srcRect l="4255" r="28056" b="1"/>
          <a:stretch/>
        </p:blipFill>
        <p:spPr>
          <a:xfrm>
            <a:off x="7547810" y="10"/>
            <a:ext cx="4641013" cy="6856310"/>
          </a:xfrm>
          <a:prstGeom prst="rect">
            <a:avLst/>
          </a:prstGeom>
          <a:ln>
            <a:noFill/>
          </a:ln>
          <a:effectLst/>
        </p:spPr>
      </p:pic>
      <p:sp>
        <p:nvSpPr>
          <p:cNvPr id="45" name="Rectangle 44">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FEB4EB82-92EC-5D3F-A7BC-98851524C67D}"/>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Ser corporal – espacial - temporal</a:t>
            </a:r>
          </a:p>
        </p:txBody>
      </p:sp>
      <p:pic>
        <p:nvPicPr>
          <p:cNvPr id="47" name="Picture 46">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 name="Marcador de texto 3">
            <a:extLst>
              <a:ext uri="{FF2B5EF4-FFF2-40B4-BE49-F238E27FC236}">
                <a16:creationId xmlns:a16="http://schemas.microsoft.com/office/drawing/2014/main" id="{6706460A-C972-5383-8A1A-3B7408A935AC}"/>
              </a:ext>
            </a:extLst>
          </p:cNvPr>
          <p:cNvSpPr>
            <a:spLocks noGrp="1"/>
          </p:cNvSpPr>
          <p:nvPr>
            <p:ph type="body" sz="half" idx="2"/>
          </p:nvPr>
        </p:nvSpPr>
        <p:spPr>
          <a:xfrm>
            <a:off x="680321" y="2336873"/>
            <a:ext cx="6423211" cy="3599316"/>
          </a:xfrm>
        </p:spPr>
        <p:txBody>
          <a:bodyPr vert="horz" lIns="91440" tIns="45720" rIns="91440" bIns="45720" rtlCol="0">
            <a:normAutofit/>
          </a:bodyPr>
          <a:lstStyle/>
          <a:p>
            <a:pPr indent="-228600">
              <a:buFont typeface="Arial" panose="020B0604020202020204" pitchFamily="34" charset="0"/>
              <a:buChar char="•"/>
            </a:pPr>
            <a:endParaRPr lang="en-US" sz="1700"/>
          </a:p>
          <a:p>
            <a:pPr indent="-228600">
              <a:buFont typeface="Arial" panose="020B0604020202020204" pitchFamily="34" charset="0"/>
              <a:buChar char="•"/>
            </a:pPr>
            <a:r>
              <a:rPr lang="en-US" sz="1700" err="1"/>
              <a:t>Igual</a:t>
            </a:r>
            <a:r>
              <a:rPr lang="en-US" sz="1700"/>
              <a:t> de </a:t>
            </a:r>
            <a:r>
              <a:rPr lang="en-US" sz="1700" err="1"/>
              <a:t>esencial</a:t>
            </a:r>
            <a:r>
              <a:rPr lang="en-US" sz="1700"/>
              <a:t> que </a:t>
            </a:r>
            <a:r>
              <a:rPr lang="en-US" sz="1700" err="1"/>
              <a:t>su</a:t>
            </a:r>
            <a:r>
              <a:rPr lang="en-US" sz="1700"/>
              <a:t> </a:t>
            </a:r>
            <a:r>
              <a:rPr lang="en-US" sz="1700" err="1"/>
              <a:t>interioridad</a:t>
            </a:r>
            <a:r>
              <a:rPr lang="en-US" sz="1700"/>
              <a:t> es, para </a:t>
            </a:r>
            <a:r>
              <a:rPr lang="en-US" sz="1700" err="1"/>
              <a:t>el</a:t>
            </a:r>
            <a:r>
              <a:rPr lang="en-US" sz="1700"/>
              <a:t> hombre, </a:t>
            </a:r>
            <a:r>
              <a:rPr lang="en-US" sz="1700" err="1"/>
              <a:t>su</a:t>
            </a:r>
            <a:r>
              <a:rPr lang="en-US" sz="1700"/>
              <a:t> </a:t>
            </a:r>
            <a:r>
              <a:rPr lang="en-US" sz="1700" err="1"/>
              <a:t>exterioridad</a:t>
            </a:r>
            <a:r>
              <a:rPr lang="en-US" sz="1700"/>
              <a:t>, </a:t>
            </a:r>
            <a:r>
              <a:rPr lang="en-US" sz="1700" err="1"/>
              <a:t>su</a:t>
            </a:r>
            <a:r>
              <a:rPr lang="en-US" sz="1700"/>
              <a:t> </a:t>
            </a:r>
            <a:r>
              <a:rPr lang="en-US" sz="1700" err="1"/>
              <a:t>estar</a:t>
            </a:r>
            <a:r>
              <a:rPr lang="en-US" sz="1700"/>
              <a:t> </a:t>
            </a:r>
            <a:r>
              <a:rPr lang="en-US" sz="1700" err="1"/>
              <a:t>inserto</a:t>
            </a:r>
            <a:r>
              <a:rPr lang="en-US" sz="1700"/>
              <a:t> </a:t>
            </a:r>
            <a:r>
              <a:rPr lang="en-US" sz="1700" err="1"/>
              <a:t>en</a:t>
            </a:r>
            <a:r>
              <a:rPr lang="en-US" sz="1700"/>
              <a:t> </a:t>
            </a:r>
            <a:r>
              <a:rPr lang="en-US" sz="1700" err="1"/>
              <a:t>el</a:t>
            </a:r>
            <a:r>
              <a:rPr lang="en-US" sz="1700"/>
              <a:t> </a:t>
            </a:r>
            <a:r>
              <a:rPr lang="en-US" sz="1700" err="1"/>
              <a:t>mundo</a:t>
            </a:r>
            <a:r>
              <a:rPr lang="en-US" sz="1700"/>
              <a:t>. Y </a:t>
            </a:r>
            <a:r>
              <a:rPr lang="en-US" sz="1700" err="1"/>
              <a:t>este</a:t>
            </a:r>
            <a:r>
              <a:rPr lang="en-US" sz="1700"/>
              <a:t> </a:t>
            </a:r>
            <a:r>
              <a:rPr lang="en-US" sz="1700" err="1"/>
              <a:t>estar</a:t>
            </a:r>
            <a:r>
              <a:rPr lang="en-US" sz="1700"/>
              <a:t> </a:t>
            </a:r>
            <a:r>
              <a:rPr lang="en-US" sz="1700" err="1"/>
              <a:t>en</a:t>
            </a:r>
            <a:r>
              <a:rPr lang="en-US" sz="1700"/>
              <a:t> </a:t>
            </a:r>
            <a:r>
              <a:rPr lang="en-US" sz="1700" err="1"/>
              <a:t>el</a:t>
            </a:r>
            <a:r>
              <a:rPr lang="en-US" sz="1700"/>
              <a:t> </a:t>
            </a:r>
            <a:r>
              <a:rPr lang="en-US" sz="1700" err="1"/>
              <a:t>mundo</a:t>
            </a:r>
            <a:r>
              <a:rPr lang="en-US" sz="1700"/>
              <a:t> se </a:t>
            </a:r>
            <a:r>
              <a:rPr lang="en-US" sz="1700" err="1"/>
              <a:t>realiza</a:t>
            </a:r>
            <a:r>
              <a:rPr lang="en-US" sz="1700"/>
              <a:t> a </a:t>
            </a:r>
            <a:r>
              <a:rPr lang="en-US" sz="1700" err="1"/>
              <a:t>través</a:t>
            </a:r>
            <a:r>
              <a:rPr lang="en-US" sz="1700"/>
              <a:t> del </a:t>
            </a:r>
            <a:r>
              <a:rPr lang="en-US" sz="1700" err="1"/>
              <a:t>cuerpo</a:t>
            </a:r>
            <a:r>
              <a:rPr lang="en-US" sz="1700"/>
              <a:t>. El </a:t>
            </a:r>
            <a:r>
              <a:rPr lang="en-US" sz="1700" err="1"/>
              <a:t>cuerpo</a:t>
            </a:r>
            <a:r>
              <a:rPr lang="en-US" sz="1700"/>
              <a:t> es la persona </a:t>
            </a:r>
            <a:r>
              <a:rPr lang="en-US" sz="1700" err="1"/>
              <a:t>en</a:t>
            </a:r>
            <a:r>
              <a:rPr lang="en-US" sz="1700"/>
              <a:t> </a:t>
            </a:r>
            <a:r>
              <a:rPr lang="en-US" sz="1700" err="1"/>
              <a:t>cuanto</a:t>
            </a:r>
            <a:r>
              <a:rPr lang="en-US" sz="1700"/>
              <a:t> </a:t>
            </a:r>
            <a:r>
              <a:rPr lang="en-US" sz="1700" err="1"/>
              <a:t>está</a:t>
            </a:r>
            <a:r>
              <a:rPr lang="en-US" sz="1700"/>
              <a:t> </a:t>
            </a:r>
            <a:r>
              <a:rPr lang="en-US" sz="1700" err="1"/>
              <a:t>en</a:t>
            </a:r>
            <a:r>
              <a:rPr lang="en-US" sz="1700"/>
              <a:t> </a:t>
            </a:r>
            <a:r>
              <a:rPr lang="en-US" sz="1700" err="1"/>
              <a:t>el</a:t>
            </a:r>
            <a:r>
              <a:rPr lang="en-US" sz="1700"/>
              <a:t> </a:t>
            </a:r>
            <a:r>
              <a:rPr lang="en-US" sz="1700" err="1"/>
              <a:t>mundo</a:t>
            </a:r>
            <a:r>
              <a:rPr lang="en-US" sz="1700"/>
              <a:t>. Y </a:t>
            </a:r>
            <a:r>
              <a:rPr lang="en-US" sz="1700" err="1"/>
              <a:t>puesto</a:t>
            </a:r>
            <a:r>
              <a:rPr lang="en-US" sz="1700"/>
              <a:t> que </a:t>
            </a:r>
            <a:r>
              <a:rPr lang="en-US" sz="1700" err="1"/>
              <a:t>el</a:t>
            </a:r>
            <a:r>
              <a:rPr lang="en-US" sz="1700"/>
              <a:t> </a:t>
            </a:r>
            <a:r>
              <a:rPr lang="en-US" sz="1700" err="1"/>
              <a:t>mundo</a:t>
            </a:r>
            <a:r>
              <a:rPr lang="en-US" sz="1700"/>
              <a:t> es material, y lo material </a:t>
            </a:r>
            <a:r>
              <a:rPr lang="en-US" sz="1700" err="1"/>
              <a:t>está</a:t>
            </a:r>
            <a:r>
              <a:rPr lang="en-US" sz="1700"/>
              <a:t> </a:t>
            </a:r>
            <a:r>
              <a:rPr lang="en-US" sz="1700" err="1"/>
              <a:t>sujeto</a:t>
            </a:r>
            <a:r>
              <a:rPr lang="en-US" sz="1700"/>
              <a:t> al </a:t>
            </a:r>
            <a:r>
              <a:rPr lang="en-US" sz="1700" err="1"/>
              <a:t>espacio</a:t>
            </a:r>
            <a:r>
              <a:rPr lang="en-US" sz="1700"/>
              <a:t> y al </a:t>
            </a:r>
            <a:r>
              <a:rPr lang="en-US" sz="1700" err="1"/>
              <a:t>tiempo</a:t>
            </a:r>
            <a:r>
              <a:rPr lang="en-US" sz="1700"/>
              <a:t>, </a:t>
            </a:r>
            <a:r>
              <a:rPr lang="en-US" sz="1700" err="1"/>
              <a:t>el</a:t>
            </a:r>
            <a:r>
              <a:rPr lang="en-US" sz="1700"/>
              <a:t> </a:t>
            </a:r>
            <a:r>
              <a:rPr lang="en-US" sz="1700" err="1"/>
              <a:t>cuerpo</a:t>
            </a:r>
            <a:r>
              <a:rPr lang="en-US" sz="1700"/>
              <a:t> </a:t>
            </a:r>
            <a:r>
              <a:rPr lang="en-US" sz="1700" err="1"/>
              <a:t>también</a:t>
            </a:r>
            <a:r>
              <a:rPr lang="en-US" sz="1700"/>
              <a:t> </a:t>
            </a:r>
            <a:r>
              <a:rPr lang="en-US" sz="1700" err="1"/>
              <a:t>tiene</a:t>
            </a:r>
            <a:r>
              <a:rPr lang="en-US" sz="1700"/>
              <a:t> </a:t>
            </a:r>
            <a:r>
              <a:rPr lang="en-US" sz="1700" err="1"/>
              <a:t>estas</a:t>
            </a:r>
            <a:r>
              <a:rPr lang="en-US" sz="1700"/>
              <a:t> </a:t>
            </a:r>
            <a:r>
              <a:rPr lang="en-US" sz="1700" err="1"/>
              <a:t>mismas</a:t>
            </a:r>
            <a:r>
              <a:rPr lang="en-US" sz="1700"/>
              <a:t> </a:t>
            </a:r>
            <a:r>
              <a:rPr lang="en-US" sz="1700" err="1"/>
              <a:t>características</a:t>
            </a:r>
            <a:r>
              <a:rPr lang="en-US" sz="1700"/>
              <a:t>.</a:t>
            </a:r>
          </a:p>
        </p:txBody>
      </p:sp>
    </p:spTree>
    <p:extLst>
      <p:ext uri="{BB962C8B-B14F-4D97-AF65-F5344CB8AC3E}">
        <p14:creationId xmlns:p14="http://schemas.microsoft.com/office/powerpoint/2010/main" val="527663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3" name="Picture 32">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5" name="Picture 34">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7" name="Rectangle 36">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1" name="Group 40">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42" name="Rectangle 41">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5" descr="Arte digital de montañas con un filtro de gradiente pastel">
            <a:extLst>
              <a:ext uri="{FF2B5EF4-FFF2-40B4-BE49-F238E27FC236}">
                <a16:creationId xmlns:a16="http://schemas.microsoft.com/office/drawing/2014/main" id="{50BD1AC2-7F8D-CCFB-B8D6-24CDB3D3D0A9}"/>
              </a:ext>
            </a:extLst>
          </p:cNvPr>
          <p:cNvPicPr>
            <a:picLocks noChangeAspect="1"/>
          </p:cNvPicPr>
          <p:nvPr/>
        </p:nvPicPr>
        <p:blipFill rotWithShape="1">
          <a:blip r:embed="rId5"/>
          <a:srcRect l="28172" r="26645"/>
          <a:stretch/>
        </p:blipFill>
        <p:spPr>
          <a:xfrm>
            <a:off x="7547810" y="10"/>
            <a:ext cx="4641013" cy="6856310"/>
          </a:xfrm>
          <a:prstGeom prst="rect">
            <a:avLst/>
          </a:prstGeom>
          <a:ln>
            <a:noFill/>
          </a:ln>
          <a:effectLst/>
        </p:spPr>
      </p:pic>
      <p:sp>
        <p:nvSpPr>
          <p:cNvPr id="45" name="Rectangle 44">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2672E721-CE3B-FC56-D8B0-37A3F004147A}"/>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a:t>Apertura y definición</a:t>
            </a:r>
          </a:p>
        </p:txBody>
      </p:sp>
      <p:pic>
        <p:nvPicPr>
          <p:cNvPr id="47" name="Picture 46">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 name="Marcador de texto 3">
            <a:extLst>
              <a:ext uri="{FF2B5EF4-FFF2-40B4-BE49-F238E27FC236}">
                <a16:creationId xmlns:a16="http://schemas.microsoft.com/office/drawing/2014/main" id="{364EBD46-8E79-42A4-C46F-9A80CD32ABA3}"/>
              </a:ext>
            </a:extLst>
          </p:cNvPr>
          <p:cNvSpPr>
            <a:spLocks noGrp="1"/>
          </p:cNvSpPr>
          <p:nvPr>
            <p:ph type="body" sz="half" idx="2"/>
          </p:nvPr>
        </p:nvSpPr>
        <p:spPr>
          <a:xfrm>
            <a:off x="680321" y="2336873"/>
            <a:ext cx="6423211" cy="3599316"/>
          </a:xfrm>
        </p:spPr>
        <p:txBody>
          <a:bodyPr vert="horz" lIns="91440" tIns="45720" rIns="91440" bIns="45720" rtlCol="0">
            <a:normAutofit/>
          </a:bodyPr>
          <a:lstStyle/>
          <a:p>
            <a:pPr marL="285750" indent="-228600">
              <a:buFont typeface="Arial" panose="020B0604020202020204" pitchFamily="34" charset="0"/>
              <a:buChar char="•"/>
            </a:pPr>
            <a:r>
              <a:rPr lang="en-US"/>
              <a:t>  La persona </a:t>
            </a:r>
            <a:r>
              <a:rPr lang="en-US" err="1"/>
              <a:t>está</a:t>
            </a:r>
            <a:r>
              <a:rPr lang="en-US"/>
              <a:t> </a:t>
            </a:r>
            <a:r>
              <a:rPr lang="en-US" err="1"/>
              <a:t>abierta</a:t>
            </a:r>
            <a:r>
              <a:rPr lang="en-US"/>
              <a:t> a la </a:t>
            </a:r>
            <a:r>
              <a:rPr lang="en-US" err="1"/>
              <a:t>realidad</a:t>
            </a:r>
            <a:r>
              <a:rPr lang="en-US"/>
              <a:t>. La </a:t>
            </a:r>
            <a:r>
              <a:rPr lang="en-US" err="1"/>
              <a:t>subjetividad</a:t>
            </a:r>
            <a:r>
              <a:rPr lang="en-US"/>
              <a:t> de la persona no la </a:t>
            </a:r>
            <a:r>
              <a:rPr lang="en-US" err="1"/>
              <a:t>encierra</a:t>
            </a:r>
            <a:r>
              <a:rPr lang="en-US"/>
              <a:t> </a:t>
            </a:r>
            <a:r>
              <a:rPr lang="en-US" err="1"/>
              <a:t>en</a:t>
            </a:r>
            <a:r>
              <a:rPr lang="en-US"/>
              <a:t> </a:t>
            </a:r>
            <a:r>
              <a:rPr lang="en-US" err="1"/>
              <a:t>sí</a:t>
            </a:r>
            <a:r>
              <a:rPr lang="en-US"/>
              <a:t> </a:t>
            </a:r>
            <a:r>
              <a:rPr lang="en-US" err="1"/>
              <a:t>misma</a:t>
            </a:r>
            <a:r>
              <a:rPr lang="en-US"/>
              <a:t>. Al </a:t>
            </a:r>
            <a:r>
              <a:rPr lang="en-US" err="1"/>
              <a:t>contrario</a:t>
            </a:r>
            <a:r>
              <a:rPr lang="en-US"/>
              <a:t>, la persona solo </a:t>
            </a:r>
            <a:r>
              <a:rPr lang="en-US" err="1"/>
              <a:t>logra</a:t>
            </a:r>
            <a:r>
              <a:rPr lang="en-US"/>
              <a:t> </a:t>
            </a:r>
            <a:r>
              <a:rPr lang="en-US" err="1"/>
              <a:t>su</a:t>
            </a:r>
            <a:r>
              <a:rPr lang="en-US"/>
              <a:t> </a:t>
            </a:r>
            <a:r>
              <a:rPr lang="en-US" err="1"/>
              <a:t>plenitud</a:t>
            </a:r>
            <a:r>
              <a:rPr lang="en-US"/>
              <a:t> </a:t>
            </a:r>
            <a:r>
              <a:rPr lang="en-US" err="1"/>
              <a:t>en</a:t>
            </a:r>
            <a:r>
              <a:rPr lang="en-US"/>
              <a:t> </a:t>
            </a:r>
            <a:r>
              <a:rPr lang="en-US" err="1"/>
              <a:t>relación</a:t>
            </a:r>
            <a:r>
              <a:rPr lang="en-US"/>
              <a:t>  con </a:t>
            </a:r>
            <a:r>
              <a:rPr lang="en-US" err="1"/>
              <a:t>el</a:t>
            </a:r>
            <a:r>
              <a:rPr lang="en-US"/>
              <a:t> </a:t>
            </a:r>
            <a:r>
              <a:rPr lang="en-US" err="1"/>
              <a:t>mundo</a:t>
            </a:r>
            <a:r>
              <a:rPr lang="en-US"/>
              <a:t> que le </a:t>
            </a:r>
            <a:r>
              <a:rPr lang="en-US" err="1"/>
              <a:t>rodea</a:t>
            </a:r>
            <a:r>
              <a:rPr lang="en-US"/>
              <a:t>, y </a:t>
            </a:r>
            <a:r>
              <a:rPr lang="en-US" err="1"/>
              <a:t>sobre</a:t>
            </a:r>
            <a:r>
              <a:rPr lang="en-US"/>
              <a:t> </a:t>
            </a:r>
            <a:r>
              <a:rPr lang="en-US" err="1"/>
              <a:t>todo</a:t>
            </a:r>
            <a:r>
              <a:rPr lang="en-US"/>
              <a:t> </a:t>
            </a:r>
            <a:r>
              <a:rPr lang="en-US" err="1"/>
              <a:t>en</a:t>
            </a:r>
            <a:r>
              <a:rPr lang="en-US"/>
              <a:t> </a:t>
            </a:r>
            <a:r>
              <a:rPr lang="en-US" err="1"/>
              <a:t>relación</a:t>
            </a:r>
            <a:r>
              <a:rPr lang="en-US"/>
              <a:t> con </a:t>
            </a:r>
            <a:r>
              <a:rPr lang="en-US" err="1"/>
              <a:t>otras</a:t>
            </a:r>
            <a:r>
              <a:rPr lang="en-US"/>
              <a:t>  personas. De </a:t>
            </a:r>
            <a:r>
              <a:rPr lang="en-US" err="1"/>
              <a:t>hecho</a:t>
            </a:r>
            <a:r>
              <a:rPr lang="en-US"/>
              <a:t>, las </a:t>
            </a:r>
            <a:r>
              <a:rPr lang="en-US" err="1"/>
              <a:t>facultades</a:t>
            </a:r>
            <a:r>
              <a:rPr lang="en-US"/>
              <a:t> </a:t>
            </a:r>
            <a:r>
              <a:rPr lang="en-US" err="1"/>
              <a:t>humanas</a:t>
            </a:r>
            <a:r>
              <a:rPr lang="en-US"/>
              <a:t> </a:t>
            </a:r>
            <a:r>
              <a:rPr lang="en-US" err="1"/>
              <a:t>principales</a:t>
            </a:r>
            <a:r>
              <a:rPr lang="en-US"/>
              <a:t>  (</a:t>
            </a:r>
            <a:r>
              <a:rPr lang="en-US" err="1"/>
              <a:t>afectividad</a:t>
            </a:r>
            <a:r>
              <a:rPr lang="en-US"/>
              <a:t>, </a:t>
            </a:r>
            <a:r>
              <a:rPr lang="en-US" err="1"/>
              <a:t>intelecto</a:t>
            </a:r>
            <a:r>
              <a:rPr lang="en-US"/>
              <a:t> y </a:t>
            </a:r>
            <a:r>
              <a:rPr lang="en-US" err="1"/>
              <a:t>voluntad</a:t>
            </a:r>
            <a:r>
              <a:rPr lang="en-US"/>
              <a:t>) son </a:t>
            </a:r>
            <a:r>
              <a:rPr lang="en-US" err="1"/>
              <a:t>precisamente</a:t>
            </a:r>
            <a:r>
              <a:rPr lang="en-US"/>
              <a:t> </a:t>
            </a:r>
            <a:r>
              <a:rPr lang="en-US" err="1"/>
              <a:t>herramientas</a:t>
            </a:r>
            <a:r>
              <a:rPr lang="en-US"/>
              <a:t> que </a:t>
            </a:r>
            <a:r>
              <a:rPr lang="en-US" err="1"/>
              <a:t>usamos</a:t>
            </a:r>
            <a:r>
              <a:rPr lang="en-US"/>
              <a:t> para </a:t>
            </a:r>
            <a:r>
              <a:rPr lang="en-US" err="1"/>
              <a:t>relacionarnos</a:t>
            </a:r>
            <a:r>
              <a:rPr lang="en-US"/>
              <a:t>  con lo que es </a:t>
            </a:r>
            <a:r>
              <a:rPr lang="en-US" err="1"/>
              <a:t>diferente</a:t>
            </a:r>
            <a:r>
              <a:rPr lang="en-US"/>
              <a:t> de </a:t>
            </a:r>
            <a:r>
              <a:rPr lang="en-US" err="1"/>
              <a:t>nosotros</a:t>
            </a:r>
            <a:r>
              <a:rPr lang="en-US"/>
              <a:t>.</a:t>
            </a:r>
          </a:p>
          <a:p>
            <a:pPr marL="285750" indent="-228600">
              <a:buFont typeface="Arial" panose="020B0604020202020204" pitchFamily="34" charset="0"/>
              <a:buChar char="•"/>
            </a:pPr>
            <a:r>
              <a:rPr lang="en-US"/>
              <a:t>La persona es un ser </a:t>
            </a:r>
            <a:r>
              <a:rPr lang="en-US" err="1"/>
              <a:t>definido</a:t>
            </a:r>
            <a:r>
              <a:rPr lang="en-US"/>
              <a:t>. La persona </a:t>
            </a:r>
            <a:r>
              <a:rPr lang="en-US" err="1"/>
              <a:t>humana</a:t>
            </a:r>
            <a:r>
              <a:rPr lang="en-US"/>
              <a:t> es </a:t>
            </a:r>
            <a:r>
              <a:rPr lang="en-US" err="1"/>
              <a:t>verdaderamente</a:t>
            </a:r>
            <a:r>
              <a:rPr lang="en-US"/>
              <a:t> libre, </a:t>
            </a:r>
            <a:r>
              <a:rPr lang="en-US" err="1"/>
              <a:t>pero</a:t>
            </a:r>
            <a:r>
              <a:rPr lang="en-US"/>
              <a:t> </a:t>
            </a:r>
            <a:r>
              <a:rPr lang="en-US" err="1"/>
              <a:t>esa</a:t>
            </a:r>
            <a:r>
              <a:rPr lang="en-US"/>
              <a:t> </a:t>
            </a:r>
            <a:r>
              <a:rPr lang="en-US" err="1"/>
              <a:t>libertad</a:t>
            </a:r>
            <a:r>
              <a:rPr lang="en-US"/>
              <a:t> no es </a:t>
            </a:r>
            <a:r>
              <a:rPr lang="en-US" err="1"/>
              <a:t>absoluta</a:t>
            </a:r>
            <a:r>
              <a:rPr lang="en-US"/>
              <a:t>. La persona no </a:t>
            </a:r>
            <a:r>
              <a:rPr lang="en-US" err="1"/>
              <a:t>puede</a:t>
            </a:r>
            <a:r>
              <a:rPr lang="en-US"/>
              <a:t> </a:t>
            </a:r>
            <a:r>
              <a:rPr lang="en-US" err="1"/>
              <a:t>modificarse</a:t>
            </a:r>
            <a:r>
              <a:rPr lang="en-US"/>
              <a:t> </a:t>
            </a:r>
            <a:r>
              <a:rPr lang="en-US" err="1"/>
              <a:t>indefinidamente</a:t>
            </a:r>
            <a:r>
              <a:rPr lang="en-US"/>
              <a:t>. Hay </a:t>
            </a:r>
            <a:r>
              <a:rPr lang="en-US" err="1"/>
              <a:t>unos</a:t>
            </a:r>
            <a:r>
              <a:rPr lang="en-US"/>
              <a:t> </a:t>
            </a:r>
            <a:r>
              <a:rPr lang="en-US" err="1"/>
              <a:t>límites</a:t>
            </a:r>
            <a:r>
              <a:rPr lang="en-US"/>
              <a:t> </a:t>
            </a:r>
            <a:r>
              <a:rPr lang="en-US" err="1"/>
              <a:t>en</a:t>
            </a:r>
            <a:r>
              <a:rPr lang="en-US"/>
              <a:t> las </a:t>
            </a:r>
            <a:r>
              <a:rPr lang="en-US" err="1"/>
              <a:t>posibilidades</a:t>
            </a:r>
            <a:r>
              <a:rPr lang="en-US"/>
              <a:t> de </a:t>
            </a:r>
            <a:r>
              <a:rPr lang="en-US" err="1"/>
              <a:t>modificación</a:t>
            </a:r>
            <a:r>
              <a:rPr lang="en-US"/>
              <a:t>, que </a:t>
            </a:r>
            <a:r>
              <a:rPr lang="en-US" err="1"/>
              <a:t>hacen</a:t>
            </a:r>
            <a:r>
              <a:rPr lang="en-US"/>
              <a:t> que </a:t>
            </a:r>
            <a:r>
              <a:rPr lang="en-US" err="1"/>
              <a:t>el</a:t>
            </a:r>
            <a:r>
              <a:rPr lang="en-US"/>
              <a:t> hombre sea </a:t>
            </a:r>
            <a:r>
              <a:rPr lang="en-US" err="1"/>
              <a:t>siempre</a:t>
            </a:r>
            <a:r>
              <a:rPr lang="en-US"/>
              <a:t> hombre. Esto es lo que </a:t>
            </a:r>
            <a:r>
              <a:rPr lang="en-US" err="1"/>
              <a:t>llamamos</a:t>
            </a:r>
            <a:r>
              <a:rPr lang="en-US"/>
              <a:t> </a:t>
            </a:r>
            <a:r>
              <a:rPr lang="en-US" err="1"/>
              <a:t>una</a:t>
            </a:r>
            <a:r>
              <a:rPr lang="en-US"/>
              <a:t> </a:t>
            </a:r>
            <a:r>
              <a:rPr lang="en-US" err="1"/>
              <a:t>naturaleza</a:t>
            </a:r>
          </a:p>
          <a:p>
            <a:pPr indent="-228600">
              <a:buFont typeface="Arial" panose="020B0604020202020204" pitchFamily="34" charset="0"/>
              <a:buChar char="•"/>
            </a:pPr>
            <a:endParaRPr lang="en-US"/>
          </a:p>
        </p:txBody>
      </p:sp>
    </p:spTree>
    <p:extLst>
      <p:ext uri="{BB962C8B-B14F-4D97-AF65-F5344CB8AC3E}">
        <p14:creationId xmlns:p14="http://schemas.microsoft.com/office/powerpoint/2010/main" val="933522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EA9AF86E-3597-2947-C584-9D241A12D81E}"/>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a:t>Varón y mujer</a:t>
            </a:r>
          </a:p>
        </p:txBody>
      </p:sp>
      <p:sp>
        <p:nvSpPr>
          <p:cNvPr id="4" name="Marcador de texto 3">
            <a:extLst>
              <a:ext uri="{FF2B5EF4-FFF2-40B4-BE49-F238E27FC236}">
                <a16:creationId xmlns:a16="http://schemas.microsoft.com/office/drawing/2014/main" id="{67E463AA-871D-F7B0-419A-6727136C7669}"/>
              </a:ext>
            </a:extLst>
          </p:cNvPr>
          <p:cNvSpPr>
            <a:spLocks noGrp="1"/>
          </p:cNvSpPr>
          <p:nvPr>
            <p:ph type="body" sz="half" idx="2"/>
          </p:nvPr>
        </p:nvSpPr>
        <p:spPr>
          <a:xfrm>
            <a:off x="3777672" y="2336873"/>
            <a:ext cx="6516509" cy="3599316"/>
          </a:xfrm>
        </p:spPr>
        <p:txBody>
          <a:bodyPr vert="horz" lIns="91440" tIns="45720" rIns="91440" bIns="45720" rtlCol="0">
            <a:normAutofit/>
          </a:bodyPr>
          <a:lstStyle/>
          <a:p>
            <a:pPr indent="-228600">
              <a:buFont typeface="Arial" panose="020B0604020202020204" pitchFamily="34" charset="0"/>
              <a:buChar char="•"/>
            </a:pPr>
            <a:r>
              <a:rPr lang="en-US"/>
              <a:t>La persona humana es masculina o femenina, es varón o mujer. Esto no quiere decir que son dos seres diferentes. Al contrario, tanto el varón como la mujer son personas humanas. Lo más esencial de la persona humana es igual en ambos, lo que implica en ambos una igual dignidad. Sin embargo, hay también importantes diferencias en la manera en que el ser persona se concreta en el varón y en la mujer. Ignorar o negar estas diferencias tendrá inevitablemente muchas consecuencias.</a:t>
            </a:r>
          </a:p>
        </p:txBody>
      </p:sp>
      <p:pic>
        <p:nvPicPr>
          <p:cNvPr id="5" name="Imagen 5">
            <a:extLst>
              <a:ext uri="{FF2B5EF4-FFF2-40B4-BE49-F238E27FC236}">
                <a16:creationId xmlns:a16="http://schemas.microsoft.com/office/drawing/2014/main" id="{43CAA29E-A1E6-8A10-F0E3-10A5AC477480}"/>
              </a:ext>
            </a:extLst>
          </p:cNvPr>
          <p:cNvPicPr>
            <a:picLocks noGrp="1" noChangeAspect="1"/>
          </p:cNvPicPr>
          <p:nvPr>
            <p:ph type="pic" idx="1"/>
          </p:nvPr>
        </p:nvPicPr>
        <p:blipFill rotWithShape="1">
          <a:blip r:embed="rId5"/>
          <a:srcRect l="14877" r="32154" b="-1"/>
          <a:stretch/>
        </p:blipFill>
        <p:spPr>
          <a:xfrm>
            <a:off x="794325" y="2336872"/>
            <a:ext cx="2692907" cy="359878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045461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1" name="Picture 10">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3" name="Rectangle 12">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87C031CB-DEB3-405F-9996-5322C24A6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92031F0E-C3FA-4DAF-BD13-4AC665CFF0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a:extLst>
              <a:ext uri="{FF2B5EF4-FFF2-40B4-BE49-F238E27FC236}">
                <a16:creationId xmlns:a16="http://schemas.microsoft.com/office/drawing/2014/main" id="{BE685C68-BF28-4330-A4FE-33ABD8851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5349629"/>
            <a:ext cx="11525954" cy="275942"/>
          </a:xfrm>
          <a:prstGeom prst="rect">
            <a:avLst/>
          </a:prstGeom>
        </p:spPr>
      </p:pic>
      <p:sp>
        <p:nvSpPr>
          <p:cNvPr id="23" name="Rectangle 22">
            <a:extLst>
              <a:ext uri="{FF2B5EF4-FFF2-40B4-BE49-F238E27FC236}">
                <a16:creationId xmlns:a16="http://schemas.microsoft.com/office/drawing/2014/main" id="{273350E1-40B5-47D9-8DDD-3C2A17B4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1525954" cy="537949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ítulo 1">
            <a:extLst>
              <a:ext uri="{FF2B5EF4-FFF2-40B4-BE49-F238E27FC236}">
                <a16:creationId xmlns:a16="http://schemas.microsoft.com/office/drawing/2014/main" id="{00D922BB-CF25-2E74-2DFD-2A965C3F432E}"/>
              </a:ext>
            </a:extLst>
          </p:cNvPr>
          <p:cNvSpPr>
            <a:spLocks noGrp="1"/>
          </p:cNvSpPr>
          <p:nvPr>
            <p:ph type="title"/>
          </p:nvPr>
        </p:nvSpPr>
        <p:spPr>
          <a:xfrm>
            <a:off x="4063113" y="1997765"/>
            <a:ext cx="5872891" cy="2696635"/>
          </a:xfrm>
        </p:spPr>
        <p:txBody>
          <a:bodyPr vert="horz" lIns="91440" tIns="45720" rIns="91440" bIns="45720" rtlCol="0" anchor="b">
            <a:normAutofit/>
          </a:bodyPr>
          <a:lstStyle/>
          <a:p>
            <a:pPr algn="r"/>
            <a:r>
              <a:rPr lang="en-US" sz="6000">
                <a:solidFill>
                  <a:srgbClr val="FFFFFF"/>
                </a:solidFill>
              </a:rPr>
              <a:t>La dignidad de la persona</a:t>
            </a:r>
          </a:p>
        </p:txBody>
      </p:sp>
      <p:pic>
        <p:nvPicPr>
          <p:cNvPr id="25" name="Picture 24">
            <a:extLst>
              <a:ext uri="{FF2B5EF4-FFF2-40B4-BE49-F238E27FC236}">
                <a16:creationId xmlns:a16="http://schemas.microsoft.com/office/drawing/2014/main" id="{A1500D0A-0DCA-4E06-8B25-618E6299CC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4686838"/>
            <a:ext cx="1602997" cy="144270"/>
          </a:xfrm>
          <a:prstGeom prst="rect">
            <a:avLst/>
          </a:prstGeom>
        </p:spPr>
      </p:pic>
      <p:sp>
        <p:nvSpPr>
          <p:cNvPr id="27" name="Rectangle 26">
            <a:extLst>
              <a:ext uri="{FF2B5EF4-FFF2-40B4-BE49-F238E27FC236}">
                <a16:creationId xmlns:a16="http://schemas.microsoft.com/office/drawing/2014/main" id="{108AC4DC-69B5-4DD1-84BC-850C5A286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3034068"/>
            <a:ext cx="1602997"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231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2D29D462-2D36-8C2E-9E9C-180787F31144}"/>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dirty="0"/>
              <a:t>La </a:t>
            </a:r>
            <a:r>
              <a:rPr lang="en-US" dirty="0" err="1"/>
              <a:t>dignidad</a:t>
            </a:r>
            <a:r>
              <a:rPr lang="en-US" dirty="0"/>
              <a:t> de la persona:</a:t>
            </a:r>
          </a:p>
        </p:txBody>
      </p:sp>
      <p:sp>
        <p:nvSpPr>
          <p:cNvPr id="3" name="Marcador de contenido 2">
            <a:extLst>
              <a:ext uri="{FF2B5EF4-FFF2-40B4-BE49-F238E27FC236}">
                <a16:creationId xmlns:a16="http://schemas.microsoft.com/office/drawing/2014/main" id="{CAEC5808-BD63-E657-8DFE-0AB0311C676F}"/>
              </a:ext>
            </a:extLst>
          </p:cNvPr>
          <p:cNvSpPr>
            <a:spLocks noGrp="1"/>
          </p:cNvSpPr>
          <p:nvPr>
            <p:ph type="body" sz="half" idx="2"/>
          </p:nvPr>
        </p:nvSpPr>
        <p:spPr>
          <a:xfrm>
            <a:off x="3777672" y="2336873"/>
            <a:ext cx="6516509" cy="3599316"/>
          </a:xfrm>
        </p:spPr>
        <p:txBody>
          <a:bodyPr vert="horz" lIns="91440" tIns="45720" rIns="91440" bIns="45720" rtlCol="0">
            <a:normAutofit/>
          </a:bodyPr>
          <a:lstStyle/>
          <a:p>
            <a:pPr indent="-228600">
              <a:buFont typeface="Arial" panose="020B0604020202020204" pitchFamily="34" charset="0"/>
              <a:buChar char="•"/>
            </a:pPr>
            <a:r>
              <a:rPr lang="en-US"/>
              <a:t>Es </a:t>
            </a:r>
            <a:r>
              <a:rPr lang="en-US" err="1"/>
              <a:t>una</a:t>
            </a:r>
            <a:r>
              <a:rPr lang="en-US"/>
              <a:t> </a:t>
            </a:r>
            <a:r>
              <a:rPr lang="en-US" err="1"/>
              <a:t>perfección</a:t>
            </a:r>
            <a:r>
              <a:rPr lang="en-US"/>
              <a:t> </a:t>
            </a:r>
            <a:r>
              <a:rPr lang="en-US" err="1"/>
              <a:t>intrínseca</a:t>
            </a:r>
            <a:r>
              <a:rPr lang="en-US"/>
              <a:t> y </a:t>
            </a:r>
            <a:r>
              <a:rPr lang="en-US" err="1"/>
              <a:t>constitutiva</a:t>
            </a:r>
            <a:endParaRPr lang="en-US"/>
          </a:p>
          <a:p>
            <a:pPr indent="-228600">
              <a:buFont typeface="Arial" panose="020B0604020202020204" pitchFamily="34" charset="0"/>
              <a:buChar char="•"/>
            </a:pPr>
            <a:r>
              <a:rPr lang="en-US"/>
              <a:t>Es un valor </a:t>
            </a:r>
            <a:r>
              <a:rPr lang="en-US" err="1"/>
              <a:t>en</a:t>
            </a:r>
            <a:r>
              <a:rPr lang="en-US"/>
              <a:t> </a:t>
            </a:r>
            <a:r>
              <a:rPr lang="en-US" err="1"/>
              <a:t>sí</a:t>
            </a:r>
            <a:r>
              <a:rPr lang="en-US"/>
              <a:t> </a:t>
            </a:r>
            <a:r>
              <a:rPr lang="en-US" err="1"/>
              <a:t>misma</a:t>
            </a:r>
            <a:r>
              <a:rPr lang="en-US"/>
              <a:t> y </a:t>
            </a:r>
            <a:r>
              <a:rPr lang="en-US" err="1"/>
              <a:t>hace</a:t>
            </a:r>
            <a:r>
              <a:rPr lang="en-US"/>
              <a:t> que no </a:t>
            </a:r>
            <a:r>
              <a:rPr lang="en-US" err="1"/>
              <a:t>pueda</a:t>
            </a:r>
            <a:r>
              <a:rPr lang="en-US"/>
              <a:t> ser </a:t>
            </a:r>
            <a:r>
              <a:rPr lang="en-US" err="1"/>
              <a:t>instrumentalizada</a:t>
            </a:r>
            <a:r>
              <a:rPr lang="en-US"/>
              <a:t>.</a:t>
            </a:r>
          </a:p>
          <a:p>
            <a:pPr indent="-228600">
              <a:buFont typeface="Arial" panose="020B0604020202020204" pitchFamily="34" charset="0"/>
              <a:buChar char="•"/>
            </a:pPr>
            <a:r>
              <a:rPr lang="en-US"/>
              <a:t>Es un valor </a:t>
            </a:r>
            <a:r>
              <a:rPr lang="en-US" err="1"/>
              <a:t>absoluto</a:t>
            </a:r>
            <a:r>
              <a:rPr lang="en-US"/>
              <a:t>.</a:t>
            </a:r>
          </a:p>
          <a:p>
            <a:pPr indent="-228600">
              <a:buFont typeface="Arial" panose="020B0604020202020204" pitchFamily="34" charset="0"/>
              <a:buChar char="•"/>
            </a:pPr>
            <a:r>
              <a:rPr lang="en-US"/>
              <a:t>Es </a:t>
            </a:r>
            <a:r>
              <a:rPr lang="en-US" err="1"/>
              <a:t>el</a:t>
            </a:r>
            <a:r>
              <a:rPr lang="en-US"/>
              <a:t> </a:t>
            </a:r>
            <a:r>
              <a:rPr lang="en-US" err="1"/>
              <a:t>fundamento</a:t>
            </a:r>
            <a:r>
              <a:rPr lang="en-US"/>
              <a:t> de </a:t>
            </a:r>
            <a:r>
              <a:rPr lang="en-US" err="1"/>
              <a:t>los</a:t>
            </a:r>
            <a:r>
              <a:rPr lang="en-US"/>
              <a:t> derechos </a:t>
            </a:r>
            <a:r>
              <a:rPr lang="en-US" err="1"/>
              <a:t>humanos</a:t>
            </a:r>
            <a:r>
              <a:rPr lang="en-US"/>
              <a:t>.</a:t>
            </a:r>
          </a:p>
          <a:p>
            <a:pPr indent="-228600">
              <a:buFont typeface="Arial" panose="020B0604020202020204" pitchFamily="34" charset="0"/>
              <a:buChar char="•"/>
            </a:pPr>
            <a:r>
              <a:rPr lang="en-US" err="1"/>
              <a:t>Hace</a:t>
            </a:r>
            <a:r>
              <a:rPr lang="en-US"/>
              <a:t> que </a:t>
            </a:r>
            <a:r>
              <a:rPr lang="en-US" err="1"/>
              <a:t>cada</a:t>
            </a:r>
            <a:r>
              <a:rPr lang="en-US"/>
              <a:t> </a:t>
            </a:r>
            <a:r>
              <a:rPr lang="en-US" err="1"/>
              <a:t>varón</a:t>
            </a:r>
            <a:r>
              <a:rPr lang="en-US"/>
              <a:t> y </a:t>
            </a:r>
            <a:r>
              <a:rPr lang="en-US" err="1"/>
              <a:t>cada</a:t>
            </a:r>
            <a:r>
              <a:rPr lang="en-US"/>
              <a:t> </a:t>
            </a:r>
            <a:r>
              <a:rPr lang="en-US" err="1"/>
              <a:t>mujer</a:t>
            </a:r>
            <a:r>
              <a:rPr lang="en-US"/>
              <a:t> </a:t>
            </a:r>
            <a:r>
              <a:rPr lang="en-US" err="1"/>
              <a:t>sean</a:t>
            </a:r>
            <a:r>
              <a:rPr lang="en-US"/>
              <a:t> </a:t>
            </a:r>
            <a:r>
              <a:rPr lang="en-US" err="1"/>
              <a:t>irrepetibles</a:t>
            </a:r>
            <a:r>
              <a:rPr lang="en-US"/>
              <a:t> e </a:t>
            </a:r>
            <a:r>
              <a:rPr lang="en-US" err="1"/>
              <a:t>insustituibles</a:t>
            </a:r>
            <a:r>
              <a:rPr lang="en-US"/>
              <a:t>.</a:t>
            </a:r>
          </a:p>
          <a:p>
            <a:pPr indent="-228600">
              <a:buFont typeface="Arial" panose="020B0604020202020204" pitchFamily="34" charset="0"/>
              <a:buChar char="•"/>
            </a:pPr>
            <a:r>
              <a:rPr lang="en-US" err="1"/>
              <a:t>Está</a:t>
            </a:r>
            <a:r>
              <a:rPr lang="en-US"/>
              <a:t> </a:t>
            </a:r>
            <a:r>
              <a:rPr lang="en-US" err="1"/>
              <a:t>históricamente</a:t>
            </a:r>
            <a:r>
              <a:rPr lang="en-US"/>
              <a:t> </a:t>
            </a:r>
            <a:r>
              <a:rPr lang="en-US" err="1"/>
              <a:t>ligada</a:t>
            </a:r>
            <a:r>
              <a:rPr lang="en-US"/>
              <a:t> al </a:t>
            </a:r>
            <a:r>
              <a:rPr lang="en-US" err="1"/>
              <a:t>cristianismo</a:t>
            </a:r>
            <a:r>
              <a:rPr lang="en-US"/>
              <a:t>.</a:t>
            </a:r>
          </a:p>
        </p:txBody>
      </p:sp>
      <p:pic>
        <p:nvPicPr>
          <p:cNvPr id="5" name="Imagen 5">
            <a:extLst>
              <a:ext uri="{FF2B5EF4-FFF2-40B4-BE49-F238E27FC236}">
                <a16:creationId xmlns:a16="http://schemas.microsoft.com/office/drawing/2014/main" id="{F78D25C3-F5F8-9822-F0AC-DB9560C769C2}"/>
              </a:ext>
            </a:extLst>
          </p:cNvPr>
          <p:cNvPicPr>
            <a:picLocks noGrp="1" noChangeAspect="1"/>
          </p:cNvPicPr>
          <p:nvPr>
            <p:ph type="pic" idx="1"/>
          </p:nvPr>
        </p:nvPicPr>
        <p:blipFill rotWithShape="1">
          <a:blip r:embed="rId5"/>
          <a:srcRect l="26848" r="31107" b="-2"/>
          <a:stretch/>
        </p:blipFill>
        <p:spPr>
          <a:xfrm>
            <a:off x="794325" y="2336872"/>
            <a:ext cx="2692907" cy="359878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54765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F02FC336-5C19-D7B4-1026-6E56B0B0FDFA}"/>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a:t>La naturaleza humana</a:t>
            </a:r>
          </a:p>
        </p:txBody>
      </p:sp>
      <p:sp>
        <p:nvSpPr>
          <p:cNvPr id="4" name="Marcador de texto 3">
            <a:extLst>
              <a:ext uri="{FF2B5EF4-FFF2-40B4-BE49-F238E27FC236}">
                <a16:creationId xmlns:a16="http://schemas.microsoft.com/office/drawing/2014/main" id="{576A65FA-E96B-9C48-EEA9-ABCF8EF446F4}"/>
              </a:ext>
            </a:extLst>
          </p:cNvPr>
          <p:cNvSpPr>
            <a:spLocks noGrp="1"/>
          </p:cNvSpPr>
          <p:nvPr>
            <p:ph type="body" sz="half" idx="2"/>
          </p:nvPr>
        </p:nvSpPr>
        <p:spPr>
          <a:xfrm>
            <a:off x="3777672" y="2336873"/>
            <a:ext cx="6516509" cy="3599316"/>
          </a:xfrm>
        </p:spPr>
        <p:txBody>
          <a:bodyPr vert="horz" lIns="91440" tIns="45720" rIns="91440" bIns="45720" rtlCol="0">
            <a:normAutofit/>
          </a:bodyPr>
          <a:lstStyle/>
          <a:p>
            <a:pPr indent="-228600">
              <a:buFont typeface="Arial" panose="020B0604020202020204" pitchFamily="34" charset="0"/>
              <a:buChar char="•"/>
            </a:pPr>
            <a:r>
              <a:rPr lang="en-US"/>
              <a:t>Dicha </a:t>
            </a:r>
            <a:r>
              <a:rPr lang="en-US" err="1"/>
              <a:t>noción</a:t>
            </a:r>
            <a:r>
              <a:rPr lang="en-US"/>
              <a:t> </a:t>
            </a:r>
            <a:r>
              <a:rPr lang="en-US" err="1"/>
              <a:t>procede</a:t>
            </a:r>
            <a:r>
              <a:rPr lang="en-US"/>
              <a:t> de la </a:t>
            </a:r>
            <a:r>
              <a:rPr lang="en-US" err="1"/>
              <a:t>tradición</a:t>
            </a:r>
            <a:r>
              <a:rPr lang="en-US"/>
              <a:t> </a:t>
            </a:r>
            <a:r>
              <a:rPr lang="en-US" err="1"/>
              <a:t>aristotélico-tomista</a:t>
            </a:r>
            <a:r>
              <a:rPr lang="en-US"/>
              <a:t>: </a:t>
            </a:r>
            <a:r>
              <a:rPr lang="en-US" err="1"/>
              <a:t>los</a:t>
            </a:r>
            <a:r>
              <a:rPr lang="en-US"/>
              <a:t> </a:t>
            </a:r>
            <a:r>
              <a:rPr lang="en-US" err="1"/>
              <a:t>seres</a:t>
            </a:r>
            <a:r>
              <a:rPr lang="en-US"/>
              <a:t> naturales </a:t>
            </a:r>
            <a:r>
              <a:rPr lang="en-US" err="1"/>
              <a:t>obran</a:t>
            </a:r>
            <a:r>
              <a:rPr lang="en-US"/>
              <a:t> </a:t>
            </a:r>
            <a:r>
              <a:rPr lang="en-US" err="1"/>
              <a:t>espontáneamente</a:t>
            </a:r>
            <a:r>
              <a:rPr lang="en-US"/>
              <a:t> de </a:t>
            </a:r>
            <a:r>
              <a:rPr lang="en-US" err="1"/>
              <a:t>acuerdo</a:t>
            </a:r>
            <a:r>
              <a:rPr lang="en-US"/>
              <a:t> con </a:t>
            </a:r>
            <a:r>
              <a:rPr lang="en-US" err="1"/>
              <a:t>su</a:t>
            </a:r>
            <a:r>
              <a:rPr lang="en-US"/>
              <a:t> </a:t>
            </a:r>
            <a:r>
              <a:rPr lang="en-US" err="1"/>
              <a:t>naturaleza</a:t>
            </a:r>
            <a:r>
              <a:rPr lang="en-US"/>
              <a:t> y de </a:t>
            </a:r>
            <a:r>
              <a:rPr lang="en-US" err="1"/>
              <a:t>esta</a:t>
            </a:r>
            <a:r>
              <a:rPr lang="en-US"/>
              <a:t> </a:t>
            </a:r>
            <a:r>
              <a:rPr lang="en-US" err="1"/>
              <a:t>manera</a:t>
            </a:r>
            <a:r>
              <a:rPr lang="en-US"/>
              <a:t> </a:t>
            </a:r>
            <a:r>
              <a:rPr lang="en-US" err="1"/>
              <a:t>logran</a:t>
            </a:r>
            <a:r>
              <a:rPr lang="en-US"/>
              <a:t> </a:t>
            </a:r>
            <a:r>
              <a:rPr lang="en-US" err="1"/>
              <a:t>su</a:t>
            </a:r>
            <a:r>
              <a:rPr lang="en-US"/>
              <a:t> </a:t>
            </a:r>
            <a:r>
              <a:rPr lang="en-US" err="1"/>
              <a:t>plenitud</a:t>
            </a:r>
            <a:r>
              <a:rPr lang="en-US"/>
              <a:t> </a:t>
            </a:r>
            <a:r>
              <a:rPr lang="en-US" err="1"/>
              <a:t>propia</a:t>
            </a:r>
            <a:r>
              <a:rPr lang="en-US"/>
              <a:t> y </a:t>
            </a:r>
            <a:r>
              <a:rPr lang="en-US" err="1"/>
              <a:t>aquello</a:t>
            </a:r>
            <a:r>
              <a:rPr lang="en-US"/>
              <a:t> que les </a:t>
            </a:r>
            <a:r>
              <a:rPr lang="en-US" err="1"/>
              <a:t>conviene</a:t>
            </a:r>
            <a:r>
              <a:rPr lang="en-US"/>
              <a:t>.</a:t>
            </a:r>
          </a:p>
          <a:p>
            <a:pPr indent="-228600">
              <a:buFont typeface="Arial" panose="020B0604020202020204" pitchFamily="34" charset="0"/>
              <a:buChar char="•"/>
            </a:pPr>
            <a:r>
              <a:rPr lang="en-US"/>
              <a:t>En </a:t>
            </a:r>
            <a:r>
              <a:rPr lang="en-US" err="1"/>
              <a:t>el</a:t>
            </a:r>
            <a:r>
              <a:rPr lang="en-US"/>
              <a:t> hombre </a:t>
            </a:r>
            <a:r>
              <a:rPr lang="en-US" err="1"/>
              <a:t>sucede</a:t>
            </a:r>
            <a:r>
              <a:rPr lang="en-US"/>
              <a:t> lo </a:t>
            </a:r>
            <a:r>
              <a:rPr lang="en-US" err="1"/>
              <a:t>mismo</a:t>
            </a:r>
            <a:r>
              <a:rPr lang="en-US"/>
              <a:t> con </a:t>
            </a:r>
            <a:r>
              <a:rPr lang="en-US" err="1"/>
              <a:t>una</a:t>
            </a:r>
            <a:r>
              <a:rPr lang="en-US"/>
              <a:t> </a:t>
            </a:r>
            <a:r>
              <a:rPr lang="en-US" err="1"/>
              <a:t>diferencia</a:t>
            </a:r>
            <a:r>
              <a:rPr lang="en-US"/>
              <a:t> fundamental: la </a:t>
            </a:r>
            <a:r>
              <a:rPr lang="en-US" err="1"/>
              <a:t>libertad</a:t>
            </a:r>
            <a:r>
              <a:rPr lang="en-US"/>
              <a:t>. </a:t>
            </a:r>
          </a:p>
          <a:p>
            <a:pPr indent="-228600">
              <a:buFont typeface="Arial" panose="020B0604020202020204" pitchFamily="34" charset="0"/>
              <a:buChar char="•"/>
            </a:pPr>
            <a:r>
              <a:rPr lang="en-US"/>
              <a:t>Tiene </a:t>
            </a:r>
            <a:r>
              <a:rPr lang="en-US" err="1"/>
              <a:t>importantes</a:t>
            </a:r>
            <a:r>
              <a:rPr lang="en-US"/>
              <a:t> </a:t>
            </a:r>
            <a:r>
              <a:rPr lang="en-US" err="1"/>
              <a:t>aplicaciones</a:t>
            </a:r>
            <a:r>
              <a:rPr lang="en-US"/>
              <a:t> </a:t>
            </a:r>
            <a:r>
              <a:rPr lang="en-US" err="1"/>
              <a:t>éticas</a:t>
            </a:r>
            <a:r>
              <a:rPr lang="en-US"/>
              <a:t> y </a:t>
            </a:r>
            <a:r>
              <a:rPr lang="en-US" err="1"/>
              <a:t>culturales</a:t>
            </a:r>
            <a:r>
              <a:rPr lang="en-US"/>
              <a:t>:</a:t>
            </a:r>
          </a:p>
          <a:p>
            <a:pPr indent="-228600">
              <a:buFont typeface="Arial" panose="020B0604020202020204" pitchFamily="34" charset="0"/>
              <a:buChar char="•"/>
            </a:pPr>
            <a:r>
              <a:rPr lang="en-US"/>
              <a:t>- permite </a:t>
            </a:r>
            <a:r>
              <a:rPr lang="en-US" err="1"/>
              <a:t>fundamentar</a:t>
            </a:r>
            <a:r>
              <a:rPr lang="en-US"/>
              <a:t> la </a:t>
            </a:r>
            <a:r>
              <a:rPr lang="en-US" err="1"/>
              <a:t>igualdad</a:t>
            </a:r>
            <a:r>
              <a:rPr lang="en-US"/>
              <a:t> </a:t>
            </a:r>
            <a:r>
              <a:rPr lang="en-US" err="1"/>
              <a:t>esencial</a:t>
            </a:r>
            <a:r>
              <a:rPr lang="en-US"/>
              <a:t> de </a:t>
            </a:r>
            <a:r>
              <a:rPr lang="en-US" err="1"/>
              <a:t>todos</a:t>
            </a:r>
            <a:r>
              <a:rPr lang="en-US"/>
              <a:t> </a:t>
            </a:r>
            <a:r>
              <a:rPr lang="en-US" err="1"/>
              <a:t>los</a:t>
            </a:r>
            <a:r>
              <a:rPr lang="en-US"/>
              <a:t> hombres.</a:t>
            </a:r>
          </a:p>
          <a:p>
            <a:pPr indent="-228600">
              <a:buFont typeface="Arial" panose="020B0604020202020204" pitchFamily="34" charset="0"/>
              <a:buChar char="•"/>
            </a:pPr>
            <a:r>
              <a:rPr lang="en-US"/>
              <a:t>- permite </a:t>
            </a:r>
            <a:r>
              <a:rPr lang="en-US" err="1"/>
              <a:t>fundamentar</a:t>
            </a:r>
            <a:r>
              <a:rPr lang="en-US"/>
              <a:t> </a:t>
            </a:r>
            <a:r>
              <a:rPr lang="en-US" err="1"/>
              <a:t>una</a:t>
            </a:r>
            <a:r>
              <a:rPr lang="en-US"/>
              <a:t> </a:t>
            </a:r>
            <a:r>
              <a:rPr lang="en-US" err="1"/>
              <a:t>ética</a:t>
            </a:r>
            <a:r>
              <a:rPr lang="en-US"/>
              <a:t> universal.</a:t>
            </a:r>
          </a:p>
          <a:p>
            <a:pPr indent="-228600">
              <a:buFont typeface="Arial" panose="020B0604020202020204" pitchFamily="34" charset="0"/>
              <a:buChar char="•"/>
            </a:pPr>
            <a:r>
              <a:rPr lang="en-US"/>
              <a:t>- permite </a:t>
            </a:r>
            <a:r>
              <a:rPr lang="en-US" err="1"/>
              <a:t>fundar</a:t>
            </a:r>
            <a:r>
              <a:rPr lang="en-US"/>
              <a:t> la </a:t>
            </a:r>
            <a:r>
              <a:rPr lang="en-US" err="1"/>
              <a:t>existencia</a:t>
            </a:r>
            <a:r>
              <a:rPr lang="en-US"/>
              <a:t> de </a:t>
            </a:r>
            <a:r>
              <a:rPr lang="en-US" err="1"/>
              <a:t>imperativos</a:t>
            </a:r>
            <a:r>
              <a:rPr lang="en-US"/>
              <a:t> </a:t>
            </a:r>
            <a:r>
              <a:rPr lang="en-US" err="1"/>
              <a:t>morales</a:t>
            </a:r>
            <a:r>
              <a:rPr lang="en-US"/>
              <a:t> </a:t>
            </a:r>
            <a:r>
              <a:rPr lang="en-US" err="1"/>
              <a:t>absolutos</a:t>
            </a:r>
            <a:r>
              <a:rPr lang="en-US"/>
              <a:t>,</a:t>
            </a:r>
          </a:p>
          <a:p>
            <a:pPr indent="-228600">
              <a:buFont typeface="Arial" panose="020B0604020202020204" pitchFamily="34" charset="0"/>
              <a:buChar char="•"/>
            </a:pPr>
            <a:r>
              <a:rPr lang="en-US"/>
              <a:t>- permite </a:t>
            </a:r>
            <a:r>
              <a:rPr lang="en-US" err="1"/>
              <a:t>una</a:t>
            </a:r>
            <a:r>
              <a:rPr lang="en-US"/>
              <a:t> </a:t>
            </a:r>
            <a:r>
              <a:rPr lang="en-US" err="1"/>
              <a:t>fundamentación</a:t>
            </a:r>
            <a:r>
              <a:rPr lang="en-US"/>
              <a:t> </a:t>
            </a:r>
            <a:r>
              <a:rPr lang="en-US" err="1"/>
              <a:t>trascendente</a:t>
            </a:r>
            <a:r>
              <a:rPr lang="en-US"/>
              <a:t> de la persona.</a:t>
            </a:r>
          </a:p>
          <a:p>
            <a:pPr indent="-228600">
              <a:buFont typeface="Arial" panose="020B0604020202020204" pitchFamily="34" charset="0"/>
              <a:buChar char="•"/>
            </a:pPr>
            <a:endParaRPr lang="en-US"/>
          </a:p>
        </p:txBody>
      </p:sp>
      <p:pic>
        <p:nvPicPr>
          <p:cNvPr id="5" name="Imagen 5" descr="Imagen que contiene animal, agua&#10;&#10;Descripción generada automáticamente">
            <a:extLst>
              <a:ext uri="{FF2B5EF4-FFF2-40B4-BE49-F238E27FC236}">
                <a16:creationId xmlns:a16="http://schemas.microsoft.com/office/drawing/2014/main" id="{F8D66C37-8BDE-BA93-045C-B8FD186C42C1}"/>
              </a:ext>
            </a:extLst>
          </p:cNvPr>
          <p:cNvPicPr>
            <a:picLocks noGrp="1" noChangeAspect="1"/>
          </p:cNvPicPr>
          <p:nvPr>
            <p:ph type="pic" idx="1"/>
          </p:nvPr>
        </p:nvPicPr>
        <p:blipFill rotWithShape="1">
          <a:blip r:embed="rId5"/>
          <a:srcRect l="5897" r="5897"/>
          <a:stretch/>
        </p:blipFill>
        <p:spPr>
          <a:xfrm>
            <a:off x="794325" y="3243220"/>
            <a:ext cx="2692907" cy="178609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96163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3ADB58AB-DA11-18AB-37E6-A523C3C8C6D5}"/>
              </a:ext>
            </a:extLst>
          </p:cNvPr>
          <p:cNvSpPr>
            <a:spLocks noGrp="1"/>
          </p:cNvSpPr>
          <p:nvPr>
            <p:ph type="title"/>
          </p:nvPr>
        </p:nvSpPr>
        <p:spPr>
          <a:xfrm>
            <a:off x="680321" y="2063262"/>
            <a:ext cx="3739279" cy="2661052"/>
          </a:xfrm>
        </p:spPr>
        <p:txBody>
          <a:bodyPr>
            <a:normAutofit/>
          </a:bodyPr>
          <a:lstStyle/>
          <a:p>
            <a:pPr algn="r"/>
            <a:r>
              <a:rPr lang="es-ES" sz="3700">
                <a:solidFill>
                  <a:srgbClr val="FFFFFF"/>
                </a:solidFill>
              </a:rPr>
              <a:t>Aproximaciones al concepto de "persona"</a:t>
            </a:r>
          </a:p>
        </p:txBody>
      </p:sp>
      <p:sp>
        <p:nvSpPr>
          <p:cNvPr id="3" name="Marcador de contenido 2">
            <a:extLst>
              <a:ext uri="{FF2B5EF4-FFF2-40B4-BE49-F238E27FC236}">
                <a16:creationId xmlns:a16="http://schemas.microsoft.com/office/drawing/2014/main" id="{B58ED184-6C0D-0E0B-1B8F-55C84557DA5A}"/>
              </a:ext>
            </a:extLst>
          </p:cNvPr>
          <p:cNvSpPr>
            <a:spLocks noGrp="1"/>
          </p:cNvSpPr>
          <p:nvPr>
            <p:ph idx="1"/>
          </p:nvPr>
        </p:nvSpPr>
        <p:spPr>
          <a:xfrm>
            <a:off x="5287995" y="661106"/>
            <a:ext cx="6257362" cy="5503101"/>
          </a:xfrm>
        </p:spPr>
        <p:txBody>
          <a:bodyPr vert="horz" lIns="91440" tIns="45720" rIns="91440" bIns="45720" rtlCol="0" anchor="ctr">
            <a:normAutofit/>
          </a:bodyPr>
          <a:lstStyle/>
          <a:p>
            <a:r>
              <a:rPr lang="es-ES" sz="2000">
                <a:solidFill>
                  <a:srgbClr val="FFFFFF"/>
                </a:solidFill>
                <a:ea typeface="+mn-lt"/>
                <a:cs typeface="+mn-lt"/>
              </a:rPr>
              <a:t>• Etimología:</a:t>
            </a:r>
            <a:endParaRPr lang="es-ES" sz="2000">
              <a:solidFill>
                <a:srgbClr val="FFFFFF"/>
              </a:solidFill>
            </a:endParaRPr>
          </a:p>
          <a:p>
            <a:r>
              <a:rPr lang="es-ES" sz="2000">
                <a:solidFill>
                  <a:srgbClr val="FFFFFF"/>
                </a:solidFill>
                <a:ea typeface="+mn-lt"/>
                <a:cs typeface="+mn-lt"/>
              </a:rPr>
              <a:t>• Sentido común:</a:t>
            </a:r>
            <a:endParaRPr lang="es-ES" sz="2000">
              <a:solidFill>
                <a:srgbClr val="FFFFFF"/>
              </a:solidFill>
            </a:endParaRPr>
          </a:p>
          <a:p>
            <a:r>
              <a:rPr lang="es-ES" sz="2000">
                <a:solidFill>
                  <a:srgbClr val="FFFFFF"/>
                </a:solidFill>
                <a:ea typeface="+mn-lt"/>
                <a:cs typeface="+mn-lt"/>
              </a:rPr>
              <a:t>• Sentido general:</a:t>
            </a:r>
            <a:endParaRPr lang="es-ES" sz="2000">
              <a:solidFill>
                <a:srgbClr val="FFFFFF"/>
              </a:solidFill>
            </a:endParaRPr>
          </a:p>
          <a:p>
            <a:r>
              <a:rPr lang="es-ES" sz="2000">
                <a:solidFill>
                  <a:srgbClr val="FFFFFF"/>
                </a:solidFill>
                <a:ea typeface="+mn-lt"/>
                <a:cs typeface="+mn-lt"/>
              </a:rPr>
              <a:t>•Relación entre cuerpo y alma</a:t>
            </a:r>
            <a:endParaRPr lang="es-ES" sz="2000">
              <a:solidFill>
                <a:srgbClr val="FFFFFF"/>
              </a:solidFill>
            </a:endParaRPr>
          </a:p>
          <a:p>
            <a:endParaRPr lang="es-ES" sz="2000">
              <a:solidFill>
                <a:srgbClr val="FFFFFF"/>
              </a:solidFill>
            </a:endParaRPr>
          </a:p>
        </p:txBody>
      </p:sp>
    </p:spTree>
    <p:extLst>
      <p:ext uri="{BB962C8B-B14F-4D97-AF65-F5344CB8AC3E}">
        <p14:creationId xmlns:p14="http://schemas.microsoft.com/office/powerpoint/2010/main" val="183401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Rectangle 23">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79922A95-6759-B552-8BC4-6752309AF40F}"/>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Etimológicamente:</a:t>
            </a:r>
          </a:p>
        </p:txBody>
      </p:sp>
      <p:pic>
        <p:nvPicPr>
          <p:cNvPr id="26" name="Picture 25">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 name="Marcador de texto 3">
            <a:extLst>
              <a:ext uri="{FF2B5EF4-FFF2-40B4-BE49-F238E27FC236}">
                <a16:creationId xmlns:a16="http://schemas.microsoft.com/office/drawing/2014/main" id="{1BED9FD4-C626-650F-0806-B6B673EFC645}"/>
              </a:ext>
            </a:extLst>
          </p:cNvPr>
          <p:cNvSpPr>
            <a:spLocks noGrp="1"/>
          </p:cNvSpPr>
          <p:nvPr>
            <p:ph type="body" sz="half" idx="2"/>
          </p:nvPr>
        </p:nvSpPr>
        <p:spPr>
          <a:xfrm>
            <a:off x="680321" y="2336873"/>
            <a:ext cx="4136123" cy="3599316"/>
          </a:xfrm>
        </p:spPr>
        <p:txBody>
          <a:bodyPr vert="horz" lIns="91440" tIns="45720" rIns="91440" bIns="45720" rtlCol="0">
            <a:normAutofit/>
          </a:bodyPr>
          <a:lstStyle/>
          <a:p>
            <a:pPr indent="-228600">
              <a:buFont typeface="Arial" panose="020B0604020202020204" pitchFamily="34" charset="0"/>
              <a:buChar char="•"/>
            </a:pPr>
            <a:r>
              <a:rPr lang="en-US" sz="1700"/>
              <a:t>•Del griego: </a:t>
            </a:r>
            <a:r>
              <a:rPr lang="en-US" sz="1700" i="1"/>
              <a:t>prosopon</a:t>
            </a:r>
            <a:endParaRPr lang="en-US" sz="1700"/>
          </a:p>
          <a:p>
            <a:pPr indent="-228600">
              <a:buFont typeface="Arial" panose="020B0604020202020204" pitchFamily="34" charset="0"/>
              <a:buChar char="•"/>
            </a:pPr>
            <a:r>
              <a:rPr lang="en-US" sz="1700"/>
              <a:t>•“Recuerda que tú no eres otra cosa que actor de un drama, el cual será breve o largo según la voluntad del poeta. Y si a éste le place que representes la persona de un mendigo, trata de representarla en forma adecuada. De igual modo, si te es asignada la persona de un cojo, de un magistrado, de un hombre común. Puesto que a ti sólo te corresponde el representar bien a la persona que se te destina, cualquiera que sea: corresponde a otro elegirla”. (Epicteto)</a:t>
            </a:r>
          </a:p>
          <a:p>
            <a:pPr indent="-228600">
              <a:buFont typeface="Arial" panose="020B0604020202020204" pitchFamily="34" charset="0"/>
              <a:buChar char="•"/>
            </a:pPr>
            <a:endParaRPr lang="en-US" sz="1700"/>
          </a:p>
        </p:txBody>
      </p:sp>
      <p:pic>
        <p:nvPicPr>
          <p:cNvPr id="5" name="Imagen 5">
            <a:extLst>
              <a:ext uri="{FF2B5EF4-FFF2-40B4-BE49-F238E27FC236}">
                <a16:creationId xmlns:a16="http://schemas.microsoft.com/office/drawing/2014/main" id="{4CF98C46-7CFD-24DA-2B02-9C2BE3517B0F}"/>
              </a:ext>
            </a:extLst>
          </p:cNvPr>
          <p:cNvPicPr>
            <a:picLocks noGrp="1" noChangeAspect="1"/>
          </p:cNvPicPr>
          <p:nvPr>
            <p:ph type="pic" idx="1"/>
          </p:nvPr>
        </p:nvPicPr>
        <p:blipFill rotWithShape="1">
          <a:blip r:embed="rId5"/>
          <a:srcRect t="5726" b="5726"/>
          <a:stretch/>
        </p:blipFill>
        <p:spPr>
          <a:xfrm>
            <a:off x="5276090" y="1323466"/>
            <a:ext cx="6303134" cy="418058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33681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Persona subiendo escaleras">
            <a:extLst>
              <a:ext uri="{FF2B5EF4-FFF2-40B4-BE49-F238E27FC236}">
                <a16:creationId xmlns:a16="http://schemas.microsoft.com/office/drawing/2014/main" id="{84D6079C-1918-8023-D523-26469535959E}"/>
              </a:ext>
            </a:extLst>
          </p:cNvPr>
          <p:cNvPicPr>
            <a:picLocks noChangeAspect="1"/>
          </p:cNvPicPr>
          <p:nvPr/>
        </p:nvPicPr>
        <p:blipFill rotWithShape="1">
          <a:blip r:embed="rId3"/>
          <a:srcRect l="22259" r="4320" b="1"/>
          <a:stretch/>
        </p:blipFill>
        <p:spPr>
          <a:xfrm>
            <a:off x="4636008" y="10"/>
            <a:ext cx="7552815" cy="6856310"/>
          </a:xfrm>
          <a:prstGeom prst="rect">
            <a:avLst/>
          </a:prstGeom>
          <a:ln>
            <a:noFill/>
          </a:ln>
          <a:effectLst/>
        </p:spPr>
      </p:pic>
      <p:sp>
        <p:nvSpPr>
          <p:cNvPr id="13" name="Rectangle 12">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787FB27B-5AFF-A483-F038-7D70C37E4F1E}"/>
              </a:ext>
            </a:extLst>
          </p:cNvPr>
          <p:cNvSpPr>
            <a:spLocks noGrp="1"/>
          </p:cNvSpPr>
          <p:nvPr>
            <p:ph type="title"/>
          </p:nvPr>
        </p:nvSpPr>
        <p:spPr>
          <a:xfrm>
            <a:off x="680322" y="753228"/>
            <a:ext cx="3679028" cy="1080938"/>
          </a:xfrm>
        </p:spPr>
        <p:txBody>
          <a:bodyPr>
            <a:normAutofit/>
          </a:bodyPr>
          <a:lstStyle/>
          <a:p>
            <a:r>
              <a:rPr lang="es-ES" sz="3200"/>
              <a:t>Sentido común:</a:t>
            </a:r>
          </a:p>
        </p:txBody>
      </p:sp>
      <p:pic>
        <p:nvPicPr>
          <p:cNvPr id="15" name="Picture 14">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Marcador de contenido 2">
            <a:extLst>
              <a:ext uri="{FF2B5EF4-FFF2-40B4-BE49-F238E27FC236}">
                <a16:creationId xmlns:a16="http://schemas.microsoft.com/office/drawing/2014/main" id="{7499E37F-F72A-5C6F-0DBB-71B808D60379}"/>
              </a:ext>
            </a:extLst>
          </p:cNvPr>
          <p:cNvSpPr>
            <a:spLocks noGrp="1"/>
          </p:cNvSpPr>
          <p:nvPr>
            <p:ph idx="1"/>
          </p:nvPr>
        </p:nvSpPr>
        <p:spPr>
          <a:xfrm>
            <a:off x="680322" y="2336873"/>
            <a:ext cx="3581635" cy="3599316"/>
          </a:xfrm>
        </p:spPr>
        <p:txBody>
          <a:bodyPr vert="horz" lIns="91440" tIns="45720" rIns="91440" bIns="45720" rtlCol="0" anchor="t">
            <a:normAutofit/>
          </a:bodyPr>
          <a:lstStyle/>
          <a:p>
            <a:endParaRPr lang="es-ES" sz="1600"/>
          </a:p>
          <a:p>
            <a:r>
              <a:rPr lang="es-ES">
                <a:ea typeface="+mn-lt"/>
                <a:cs typeface="+mn-lt"/>
              </a:rPr>
              <a:t>Al hombre y a sus relaciones con el mundo y consigo mismo.</a:t>
            </a:r>
            <a:endParaRPr lang="es-ES"/>
          </a:p>
          <a:p>
            <a:endParaRPr lang="es-ES"/>
          </a:p>
        </p:txBody>
      </p:sp>
    </p:spTree>
    <p:extLst>
      <p:ext uri="{BB962C8B-B14F-4D97-AF65-F5344CB8AC3E}">
        <p14:creationId xmlns:p14="http://schemas.microsoft.com/office/powerpoint/2010/main" val="19477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E4655D52-F2FA-4137-8A31-499A4FE629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3" name="Picture 12">
            <a:extLst>
              <a:ext uri="{FF2B5EF4-FFF2-40B4-BE49-F238E27FC236}">
                <a16:creationId xmlns:a16="http://schemas.microsoft.com/office/drawing/2014/main" id="{8519FA1D-01C2-425F-B9AA-D69B4DD0A1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5" name="Rectangle 14">
            <a:extLst>
              <a:ext uri="{FF2B5EF4-FFF2-40B4-BE49-F238E27FC236}">
                <a16:creationId xmlns:a16="http://schemas.microsoft.com/office/drawing/2014/main" id="{DC0D803F-BF83-4194-8691-90B027BD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4316132F-CC4B-4C96-9C75-95DC7CD48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7" name="Rectangle 26">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CA89F92C-58B3-0624-A8CB-50CCF5E9B53E}"/>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solidFill>
                  <a:srgbClr val="FFFFFF"/>
                </a:solidFill>
              </a:rPr>
              <a:t>Sentido general:</a:t>
            </a:r>
          </a:p>
        </p:txBody>
      </p:sp>
      <p:sp>
        <p:nvSpPr>
          <p:cNvPr id="4" name="Marcador de contenido 3">
            <a:extLst>
              <a:ext uri="{FF2B5EF4-FFF2-40B4-BE49-F238E27FC236}">
                <a16:creationId xmlns:a16="http://schemas.microsoft.com/office/drawing/2014/main" id="{823A80C4-4F12-3E23-EC03-F6ED926E199C}"/>
              </a:ext>
            </a:extLst>
          </p:cNvPr>
          <p:cNvSpPr>
            <a:spLocks noGrp="1"/>
          </p:cNvSpPr>
          <p:nvPr>
            <p:ph type="body" sz="half" idx="2"/>
          </p:nvPr>
        </p:nvSpPr>
        <p:spPr>
          <a:xfrm>
            <a:off x="5287995" y="661106"/>
            <a:ext cx="6257362" cy="5503101"/>
          </a:xfrm>
        </p:spPr>
        <p:txBody>
          <a:bodyPr vert="horz" lIns="91440" tIns="45720" rIns="91440" bIns="45720" rtlCol="0" anchor="ctr">
            <a:normAutofit/>
          </a:bodyPr>
          <a:lstStyle/>
          <a:p>
            <a:pPr indent="-228600">
              <a:buFont typeface="Arial" panose="020B0604020202020204" pitchFamily="34" charset="0"/>
              <a:buChar char="•"/>
            </a:pPr>
            <a:r>
              <a:rPr lang="en-US" sz="2000">
                <a:solidFill>
                  <a:srgbClr val="FFFFFF"/>
                </a:solidFill>
              </a:rPr>
              <a:t>•Sujeto de relaciones</a:t>
            </a:r>
          </a:p>
          <a:p>
            <a:pPr indent="-228600">
              <a:buFont typeface="Arial" panose="020B0604020202020204" pitchFamily="34" charset="0"/>
              <a:buChar char="•"/>
            </a:pPr>
            <a:endParaRPr lang="en-US" sz="2000">
              <a:solidFill>
                <a:srgbClr val="FFFFFF"/>
              </a:solidFill>
            </a:endParaRPr>
          </a:p>
          <a:p>
            <a:pPr indent="-228600">
              <a:buFont typeface="Arial" panose="020B0604020202020204" pitchFamily="34" charset="0"/>
              <a:buChar char="•"/>
            </a:pPr>
            <a:r>
              <a:rPr lang="en-US" sz="2000">
                <a:solidFill>
                  <a:srgbClr val="FFFFFF"/>
                </a:solidFill>
              </a:rPr>
              <a:t>1)Como tarea (de hacerse o mostrarse) y relación-sustancia;</a:t>
            </a:r>
          </a:p>
          <a:p>
            <a:pPr indent="-228600">
              <a:buFont typeface="Arial" panose="020B0604020202020204" pitchFamily="34" charset="0"/>
              <a:buChar char="•"/>
            </a:pPr>
            <a:r>
              <a:rPr lang="en-US" sz="2000">
                <a:solidFill>
                  <a:srgbClr val="FFFFFF"/>
                </a:solidFill>
              </a:rPr>
              <a:t>2)Como auto relación: es decir, en relación consigo mismo;</a:t>
            </a:r>
          </a:p>
          <a:p>
            <a:pPr indent="-228600">
              <a:buFont typeface="Arial" panose="020B0604020202020204" pitchFamily="34" charset="0"/>
              <a:buChar char="•"/>
            </a:pPr>
            <a:r>
              <a:rPr lang="en-US" sz="2000">
                <a:solidFill>
                  <a:srgbClr val="FFFFFF"/>
                </a:solidFill>
              </a:rPr>
              <a:t>3)Como hetero relación, es decir, en relación con el mundo.</a:t>
            </a:r>
          </a:p>
          <a:p>
            <a:pPr indent="-228600">
              <a:buFont typeface="Arial" panose="020B0604020202020204" pitchFamily="34" charset="0"/>
              <a:buChar char="•"/>
            </a:pPr>
            <a:endParaRPr lang="en-US" sz="2000">
              <a:solidFill>
                <a:srgbClr val="FFFFFF"/>
              </a:solidFill>
            </a:endParaRPr>
          </a:p>
        </p:txBody>
      </p:sp>
    </p:spTree>
    <p:extLst>
      <p:ext uri="{BB962C8B-B14F-4D97-AF65-F5344CB8AC3E}">
        <p14:creationId xmlns:p14="http://schemas.microsoft.com/office/powerpoint/2010/main" val="1921942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35B6E6C6-F6A6-257D-4F36-C383675F8E59}"/>
              </a:ext>
            </a:extLst>
          </p:cNvPr>
          <p:cNvSpPr>
            <a:spLocks noGrp="1"/>
          </p:cNvSpPr>
          <p:nvPr>
            <p:ph type="title"/>
          </p:nvPr>
        </p:nvSpPr>
        <p:spPr>
          <a:xfrm>
            <a:off x="680321" y="2063262"/>
            <a:ext cx="3739279" cy="2661052"/>
          </a:xfrm>
        </p:spPr>
        <p:txBody>
          <a:bodyPr>
            <a:normAutofit/>
          </a:bodyPr>
          <a:lstStyle/>
          <a:p>
            <a:pPr algn="r"/>
            <a:r>
              <a:rPr lang="es-ES" sz="4400">
                <a:solidFill>
                  <a:srgbClr val="FFFFFF"/>
                </a:solidFill>
              </a:rPr>
              <a:t>Persona como tarea:</a:t>
            </a:r>
          </a:p>
        </p:txBody>
      </p:sp>
      <p:sp>
        <p:nvSpPr>
          <p:cNvPr id="3" name="Marcador de posición de imagen 2">
            <a:extLst>
              <a:ext uri="{FF2B5EF4-FFF2-40B4-BE49-F238E27FC236}">
                <a16:creationId xmlns:a16="http://schemas.microsoft.com/office/drawing/2014/main" id="{5ABED773-EDF0-C1E9-3010-FB503A3DF5DB}"/>
              </a:ext>
            </a:extLst>
          </p:cNvPr>
          <p:cNvSpPr>
            <a:spLocks noGrp="1"/>
          </p:cNvSpPr>
          <p:nvPr>
            <p:ph idx="1"/>
          </p:nvPr>
        </p:nvSpPr>
        <p:spPr>
          <a:xfrm>
            <a:off x="5287995" y="661106"/>
            <a:ext cx="6257362" cy="5503101"/>
          </a:xfrm>
        </p:spPr>
        <p:txBody>
          <a:bodyPr vert="horz" lIns="91440" tIns="45720" rIns="91440" bIns="45720" rtlCol="0" anchor="ctr">
            <a:normAutofit/>
          </a:bodyPr>
          <a:lstStyle/>
          <a:p>
            <a:r>
              <a:rPr lang="es-ES" sz="2000">
                <a:solidFill>
                  <a:srgbClr val="FFFFFF"/>
                </a:solidFill>
                <a:ea typeface="+mn-lt"/>
                <a:cs typeface="+mn-lt"/>
              </a:rPr>
              <a:t>“</a:t>
            </a:r>
            <a:r>
              <a:rPr lang="es-ES" sz="2000" i="1">
                <a:solidFill>
                  <a:srgbClr val="FFFFFF"/>
                </a:solidFill>
                <a:ea typeface="+mn-lt"/>
                <a:cs typeface="+mn-lt"/>
              </a:rPr>
              <a:t>Es la sustancia individual de naturaleza racional</a:t>
            </a:r>
            <a:r>
              <a:rPr lang="es-ES" sz="2000">
                <a:solidFill>
                  <a:srgbClr val="FFFFFF"/>
                </a:solidFill>
                <a:ea typeface="+mn-lt"/>
                <a:cs typeface="+mn-lt"/>
              </a:rPr>
              <a:t>” (Boecio, 480-524)</a:t>
            </a:r>
            <a:endParaRPr lang="es-ES" sz="2000">
              <a:solidFill>
                <a:srgbClr val="FFFFFF"/>
              </a:solidFill>
            </a:endParaRPr>
          </a:p>
          <a:p>
            <a:r>
              <a:rPr lang="es-ES" sz="2000">
                <a:solidFill>
                  <a:srgbClr val="FFFFFF"/>
                </a:solidFill>
                <a:ea typeface="+mn-lt"/>
                <a:cs typeface="+mn-lt"/>
              </a:rPr>
              <a:t>Pone de relieve muchos aspectos importantes del ser humano:</a:t>
            </a:r>
            <a:endParaRPr lang="es-ES" sz="2000">
              <a:solidFill>
                <a:srgbClr val="FFFFFF"/>
              </a:solidFill>
            </a:endParaRPr>
          </a:p>
          <a:p>
            <a:r>
              <a:rPr lang="es-ES" sz="2000">
                <a:solidFill>
                  <a:srgbClr val="FFFFFF"/>
                </a:solidFill>
                <a:ea typeface="+mn-lt"/>
                <a:cs typeface="+mn-lt"/>
              </a:rPr>
              <a:t>La sustancialidad, la individualidad y la naturaleza racional.</a:t>
            </a:r>
            <a:endParaRPr lang="es-ES" sz="2000">
              <a:solidFill>
                <a:srgbClr val="FFFFFF"/>
              </a:solidFill>
            </a:endParaRPr>
          </a:p>
          <a:p>
            <a:r>
              <a:rPr lang="es-ES" sz="2000">
                <a:solidFill>
                  <a:srgbClr val="FFFFFF"/>
                </a:solidFill>
                <a:ea typeface="+mn-lt"/>
                <a:cs typeface="+mn-lt"/>
              </a:rPr>
              <a:t>Pero no tiene en cuenta la libertad, la conciencia, las relaciones interpersonales o el “yo”.</a:t>
            </a:r>
            <a:endParaRPr lang="es-ES" sz="2000">
              <a:solidFill>
                <a:srgbClr val="FFFFFF"/>
              </a:solidFill>
            </a:endParaRPr>
          </a:p>
          <a:p>
            <a:r>
              <a:rPr lang="es-ES" sz="2000">
                <a:solidFill>
                  <a:srgbClr val="FFFFFF"/>
                </a:solidFill>
              </a:rPr>
              <a:t>Como anticipamos, Santo Tomás adhiere al carácter "sustancial" de la persona.</a:t>
            </a:r>
          </a:p>
          <a:p>
            <a:endParaRPr lang="es-ES" sz="2000">
              <a:solidFill>
                <a:srgbClr val="FFFFFF"/>
              </a:solidFill>
            </a:endParaRPr>
          </a:p>
        </p:txBody>
      </p:sp>
    </p:spTree>
    <p:extLst>
      <p:ext uri="{BB962C8B-B14F-4D97-AF65-F5344CB8AC3E}">
        <p14:creationId xmlns:p14="http://schemas.microsoft.com/office/powerpoint/2010/main" val="2323532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17AD8-8725-B66A-7ACF-DC5EDC462F9D}"/>
              </a:ext>
            </a:extLst>
          </p:cNvPr>
          <p:cNvSpPr>
            <a:spLocks noGrp="1"/>
          </p:cNvSpPr>
          <p:nvPr>
            <p:ph type="title"/>
          </p:nvPr>
        </p:nvSpPr>
        <p:spPr/>
        <p:txBody>
          <a:bodyPr/>
          <a:lstStyle/>
          <a:p>
            <a:r>
              <a:rPr lang="es-ES"/>
              <a:t>Persona como </a:t>
            </a:r>
            <a:r>
              <a:rPr lang="es-ES" err="1"/>
              <a:t>auto-relación</a:t>
            </a:r>
          </a:p>
        </p:txBody>
      </p:sp>
      <p:sp>
        <p:nvSpPr>
          <p:cNvPr id="3" name="Marcador de contenido 2">
            <a:extLst>
              <a:ext uri="{FF2B5EF4-FFF2-40B4-BE49-F238E27FC236}">
                <a16:creationId xmlns:a16="http://schemas.microsoft.com/office/drawing/2014/main" id="{D4AFE5D1-7AF2-5974-B64F-29E8EB66A895}"/>
              </a:ext>
            </a:extLst>
          </p:cNvPr>
          <p:cNvSpPr>
            <a:spLocks noGrp="1"/>
          </p:cNvSpPr>
          <p:nvPr>
            <p:ph idx="1"/>
          </p:nvPr>
        </p:nvSpPr>
        <p:spPr/>
        <p:txBody>
          <a:bodyPr vert="horz" lIns="91440" tIns="45720" rIns="91440" bIns="45720" rtlCol="0" anchor="t">
            <a:normAutofit fontScale="92500" lnSpcReduction="10000"/>
          </a:bodyPr>
          <a:lstStyle/>
          <a:p>
            <a:r>
              <a:rPr lang="es-ES">
                <a:ea typeface="+mn-lt"/>
                <a:cs typeface="+mn-lt"/>
              </a:rPr>
              <a:t>Recordemos lo dicho anteriormente: con Descartes se iguala el concepto de persona con el de "yo" como conciencia.</a:t>
            </a:r>
          </a:p>
          <a:p>
            <a:r>
              <a:rPr lang="es-ES">
                <a:ea typeface="+mn-lt"/>
                <a:cs typeface="+mn-lt"/>
              </a:rPr>
              <a:t>“</a:t>
            </a:r>
            <a:r>
              <a:rPr lang="es-ES" i="1">
                <a:ea typeface="+mn-lt"/>
                <a:cs typeface="+mn-lt"/>
              </a:rPr>
              <a:t>Mientras quería pensar así que todo era falso, era menester necesariamente que yo, que lo pensaba, fuese algo; y observando que esta verdad: pienso, luego soy, era tan firme y tan segura que todas las más extravagantes suposiciones de los escépticos no son capaces de quebrantarla, juzgué que podía admitirla sin escrúpulo como el primer principio de la filosofía que buscaba</a:t>
            </a:r>
            <a:r>
              <a:rPr lang="es-ES">
                <a:ea typeface="+mn-lt"/>
                <a:cs typeface="+mn-lt"/>
              </a:rPr>
              <a:t>” (Discurso del método, 4ª parte)</a:t>
            </a:r>
            <a:endParaRPr lang="es-ES"/>
          </a:p>
          <a:p>
            <a:r>
              <a:rPr lang="es-ES">
                <a:ea typeface="+mn-lt"/>
                <a:cs typeface="+mn-lt"/>
              </a:rPr>
              <a:t>Y... ¿qué soy “yo”? Descartes dice que “yo” soy “</a:t>
            </a:r>
            <a:r>
              <a:rPr lang="es-ES" i="1">
                <a:ea typeface="+mn-lt"/>
                <a:cs typeface="+mn-lt"/>
              </a:rPr>
              <a:t>una cosa que piensa"</a:t>
            </a:r>
            <a:r>
              <a:rPr lang="es-ES">
                <a:ea typeface="+mn-lt"/>
                <a:cs typeface="+mn-lt"/>
              </a:rPr>
              <a:t>. Para él, el “yo” consiste en ser ante todo razón, no un ser corporal. Es así como comienza una nueva etapa de la filosofía: el idealismo. </a:t>
            </a:r>
            <a:endParaRPr lang="es-ES"/>
          </a:p>
          <a:p>
            <a:endParaRPr lang="es-ES"/>
          </a:p>
        </p:txBody>
      </p:sp>
    </p:spTree>
    <p:extLst>
      <p:ext uri="{BB962C8B-B14F-4D97-AF65-F5344CB8AC3E}">
        <p14:creationId xmlns:p14="http://schemas.microsoft.com/office/powerpoint/2010/main" val="297638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9ABA3-17F6-0A04-89EC-D921E115CE4E}"/>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583618F7-1900-4AB0-0C50-483EA66F5BD3}"/>
              </a:ext>
            </a:extLst>
          </p:cNvPr>
          <p:cNvSpPr>
            <a:spLocks noGrp="1"/>
          </p:cNvSpPr>
          <p:nvPr>
            <p:ph idx="1"/>
          </p:nvPr>
        </p:nvSpPr>
        <p:spPr/>
        <p:txBody>
          <a:bodyPr vert="horz" lIns="91440" tIns="45720" rIns="91440" bIns="45720" rtlCol="0" anchor="t">
            <a:normAutofit/>
          </a:bodyPr>
          <a:lstStyle/>
          <a:p>
            <a:r>
              <a:rPr lang="es-ES">
                <a:ea typeface="+mn-lt"/>
                <a:cs typeface="+mn-lt"/>
              </a:rPr>
              <a:t>•Por su parte, Kant sostiene que el espíritu humano es el fundamento de la ciencia y del orden del mundo. </a:t>
            </a:r>
            <a:endParaRPr lang="es-ES"/>
          </a:p>
          <a:p>
            <a:r>
              <a:rPr lang="es-ES">
                <a:ea typeface="+mn-lt"/>
                <a:cs typeface="+mn-lt"/>
              </a:rPr>
              <a:t>•A partir de Kant, el hecho de que el hombre pueda representarse su propio yo, lo eleva infinitamente por sobre todos los seres vivientes de la tierra. Por esto es una persona y conforme a la unidad de conciencia, persistente a través de todas las alteraciones que puedan tocarlo, es una y misma persona. En síntesis, se es persona porque se </a:t>
            </a:r>
            <a:r>
              <a:rPr lang="es-ES" err="1">
                <a:ea typeface="+mn-lt"/>
                <a:cs typeface="+mn-lt"/>
              </a:rPr>
              <a:t>auto-concibe</a:t>
            </a:r>
            <a:r>
              <a:rPr lang="es-ES">
                <a:ea typeface="+mn-lt"/>
                <a:cs typeface="+mn-lt"/>
              </a:rPr>
              <a:t> y permanece.</a:t>
            </a:r>
            <a:endParaRPr lang="es-ES"/>
          </a:p>
          <a:p>
            <a:endParaRPr lang="es-ES"/>
          </a:p>
        </p:txBody>
      </p:sp>
    </p:spTree>
    <p:extLst>
      <p:ext uri="{BB962C8B-B14F-4D97-AF65-F5344CB8AC3E}">
        <p14:creationId xmlns:p14="http://schemas.microsoft.com/office/powerpoint/2010/main" val="1169119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6" name="Rectangle 35">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Figuras talladas de seres humanos coloridas">
            <a:extLst>
              <a:ext uri="{FF2B5EF4-FFF2-40B4-BE49-F238E27FC236}">
                <a16:creationId xmlns:a16="http://schemas.microsoft.com/office/drawing/2014/main" id="{6F4B6EEB-4523-37D2-F64A-8A5B36E2AC06}"/>
              </a:ext>
            </a:extLst>
          </p:cNvPr>
          <p:cNvPicPr>
            <a:picLocks noChangeAspect="1"/>
          </p:cNvPicPr>
          <p:nvPr/>
        </p:nvPicPr>
        <p:blipFill rotWithShape="1">
          <a:blip r:embed="rId3"/>
          <a:srcRect l="26131" r="25640" b="-1"/>
          <a:stretch/>
        </p:blipFill>
        <p:spPr>
          <a:xfrm>
            <a:off x="7547810" y="10"/>
            <a:ext cx="4641013" cy="6856310"/>
          </a:xfrm>
          <a:prstGeom prst="rect">
            <a:avLst/>
          </a:prstGeom>
          <a:ln>
            <a:noFill/>
          </a:ln>
          <a:effectLst/>
        </p:spPr>
      </p:pic>
      <p:sp>
        <p:nvSpPr>
          <p:cNvPr id="39" name="Rectangle 38">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6178BDE8-003C-DB99-93DC-BB343E81F275}"/>
              </a:ext>
            </a:extLst>
          </p:cNvPr>
          <p:cNvSpPr>
            <a:spLocks noGrp="1"/>
          </p:cNvSpPr>
          <p:nvPr>
            <p:ph type="title"/>
          </p:nvPr>
        </p:nvSpPr>
        <p:spPr>
          <a:xfrm>
            <a:off x="680321" y="753228"/>
            <a:ext cx="7087552" cy="1080938"/>
          </a:xfrm>
        </p:spPr>
        <p:txBody>
          <a:bodyPr>
            <a:normAutofit/>
          </a:bodyPr>
          <a:lstStyle/>
          <a:p>
            <a:r>
              <a:rPr lang="es-ES"/>
              <a:t>Persona en relación con otros</a:t>
            </a:r>
          </a:p>
        </p:txBody>
      </p:sp>
      <p:pic>
        <p:nvPicPr>
          <p:cNvPr id="41" name="Picture 40">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Marcador de contenido 2">
            <a:extLst>
              <a:ext uri="{FF2B5EF4-FFF2-40B4-BE49-F238E27FC236}">
                <a16:creationId xmlns:a16="http://schemas.microsoft.com/office/drawing/2014/main" id="{C1B5D339-557E-FA91-684F-29AA10000B3F}"/>
              </a:ext>
            </a:extLst>
          </p:cNvPr>
          <p:cNvSpPr>
            <a:spLocks noGrp="1"/>
          </p:cNvSpPr>
          <p:nvPr>
            <p:ph idx="1"/>
          </p:nvPr>
        </p:nvSpPr>
        <p:spPr>
          <a:xfrm>
            <a:off x="680321" y="2336873"/>
            <a:ext cx="6423211" cy="3599316"/>
          </a:xfrm>
        </p:spPr>
        <p:txBody>
          <a:bodyPr vert="horz" lIns="91440" tIns="45720" rIns="91440" bIns="45720" rtlCol="0">
            <a:normAutofit/>
          </a:bodyPr>
          <a:lstStyle/>
          <a:p>
            <a:r>
              <a:rPr lang="es-ES" sz="1600">
                <a:ea typeface="+mn-lt"/>
                <a:cs typeface="+mn-lt"/>
              </a:rPr>
              <a:t>Las antropologías hegeliana y marxista señalan como novedad el que la persona esté constituida por “relaciones de producción o de trabajo”.</a:t>
            </a:r>
            <a:endParaRPr lang="es-ES" sz="1600"/>
          </a:p>
          <a:p>
            <a:r>
              <a:rPr lang="es-ES" sz="1600">
                <a:ea typeface="+mn-lt"/>
                <a:cs typeface="+mn-lt"/>
              </a:rPr>
              <a:t>Ya mencionamos el carácter deshumanizante que se desprende de la cultura capitalista: el hombre se traduce en mercancía. </a:t>
            </a:r>
            <a:endParaRPr lang="es-ES" sz="1600"/>
          </a:p>
          <a:p>
            <a:r>
              <a:rPr lang="es-ES" sz="1600">
                <a:ea typeface="+mn-lt"/>
                <a:cs typeface="+mn-lt"/>
              </a:rPr>
              <a:t>Sin embargo, no es la única manera de estar en relación-con. En otra línea de pensamiento, E. Stein encuentra que en la condición humana concreta existe una ley de su estructura que todos pueden captar y que puede manifestarse en cada material concreto. Partiendo de lo concreto se capta al hombre como espíritu. Lo interior se exterioriza y lo exterior alude a lo interior: en su letra, en sus obras, en definitiva, en lo producido por el hombre se manifiesta el modo de ser propio de una persona. </a:t>
            </a:r>
            <a:endParaRPr lang="es-ES" sz="1600"/>
          </a:p>
          <a:p>
            <a:endParaRPr lang="es-ES" sz="1600"/>
          </a:p>
        </p:txBody>
      </p:sp>
    </p:spTree>
    <p:extLst>
      <p:ext uri="{BB962C8B-B14F-4D97-AF65-F5344CB8AC3E}">
        <p14:creationId xmlns:p14="http://schemas.microsoft.com/office/powerpoint/2010/main" val="384365527"/>
      </p:ext>
    </p:extLst>
  </p:cSld>
  <p:clrMapOvr>
    <a:masterClrMapping/>
  </p:clrMapOvr>
</p:sld>
</file>

<file path=ppt/theme/theme1.xml><?xml version="1.0" encoding="utf-8"?>
<a:theme xmlns:a="http://schemas.openxmlformats.org/drawingml/2006/main" name="TM04033917[[fn=Berlin]]_novariants">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TM00001032</Template>
  <TotalTime>8</TotalTime>
  <Words>1404</Words>
  <Application>Microsoft Office PowerPoint</Application>
  <PresentationFormat>Panorámica</PresentationFormat>
  <Paragraphs>72</Paragraphs>
  <Slides>18</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Trebuchet MS</vt:lpstr>
      <vt:lpstr>TM04033917[[fn=Berlin]]_novariants</vt:lpstr>
      <vt:lpstr>La persona humana y su último significado</vt:lpstr>
      <vt:lpstr>Aproximaciones al concepto de "persona"</vt:lpstr>
      <vt:lpstr>Etimológicamente:</vt:lpstr>
      <vt:lpstr>Sentido común:</vt:lpstr>
      <vt:lpstr>Sentido general:</vt:lpstr>
      <vt:lpstr>Persona como tarea:</vt:lpstr>
      <vt:lpstr>Persona como auto-relación</vt:lpstr>
      <vt:lpstr>Presentación de PowerPoint</vt:lpstr>
      <vt:lpstr>Persona en relación con otros</vt:lpstr>
      <vt:lpstr>Principales características de la persona</vt:lpstr>
      <vt:lpstr>Substancialidad-Subsistencia</vt:lpstr>
      <vt:lpstr>Intimidad-Subjetividad</vt:lpstr>
      <vt:lpstr>Ser corporal – espacial - temporal</vt:lpstr>
      <vt:lpstr>Apertura y definición</vt:lpstr>
      <vt:lpstr>Varón y mujer</vt:lpstr>
      <vt:lpstr>La dignidad de la persona</vt:lpstr>
      <vt:lpstr>La dignidad de la persona:</vt:lpstr>
      <vt:lpstr>La naturaleza humana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Ballabeni Maria Laura</dc:creator>
  <cp:lastModifiedBy>Ballabeni Maria Laura</cp:lastModifiedBy>
  <cp:revision>5</cp:revision>
  <dcterms:created xsi:type="dcterms:W3CDTF">2022-04-26T11:56:04Z</dcterms:created>
  <dcterms:modified xsi:type="dcterms:W3CDTF">2022-09-08T20:27:46Z</dcterms:modified>
</cp:coreProperties>
</file>