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70" r:id="rId9"/>
    <p:sldId id="269" r:id="rId10"/>
    <p:sldId id="263" r:id="rId11"/>
    <p:sldId id="266" r:id="rId12"/>
    <p:sldId id="267" r:id="rId13"/>
    <p:sldId id="264" r:id="rId14"/>
    <p:sldId id="265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8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0976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247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 dirty="0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5269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749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3693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 dirty="0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4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9314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 dirty="0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5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 dirty="0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5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40000">
              <a:schemeClr val="bg1">
                <a:tint val="90000"/>
                <a:shade val="90000"/>
                <a:satMod val="120000"/>
              </a:schemeClr>
            </a:gs>
            <a:gs pos="100000">
              <a:schemeClr val="bg1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6BB43F-A5F5-47F2-80AF-422882BD0C6C}" type="datetimeFigureOut">
              <a:rPr lang="es-AR" smtClean="0">
                <a:solidFill>
                  <a:srgbClr val="676A55"/>
                </a:solidFill>
              </a:rPr>
              <a:pPr/>
              <a:t>15/6/2022</a:t>
            </a:fld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 dirty="0">
              <a:solidFill>
                <a:srgbClr val="676A55"/>
              </a:solidFill>
            </a:endParaRPr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654F0D-FEC6-4CAF-AEE1-34D3BB930370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1659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DrhDb_3BCo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57422" y="428604"/>
            <a:ext cx="6072230" cy="1041397"/>
          </a:xfrm>
        </p:spPr>
        <p:txBody>
          <a:bodyPr>
            <a:noAutofit/>
          </a:bodyPr>
          <a:lstStyle/>
          <a:p>
            <a:r>
              <a:rPr lang="es-MX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Psicología Social</a:t>
            </a:r>
            <a:endParaRPr lang="es-AR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0298" y="1857364"/>
            <a:ext cx="5500726" cy="4214842"/>
          </a:xfrm>
        </p:spPr>
        <p:txBody>
          <a:bodyPr>
            <a:noAutofit/>
          </a:bodyPr>
          <a:lstStyle/>
          <a:p>
            <a:endParaRPr lang="es-AR" b="1" dirty="0">
              <a:solidFill>
                <a:schemeClr val="tx1"/>
              </a:solidFill>
            </a:endParaRPr>
          </a:p>
          <a:p>
            <a:endParaRPr lang="es-AR" dirty="0">
              <a:solidFill>
                <a:schemeClr val="tx1"/>
              </a:solidFill>
            </a:endParaRPr>
          </a:p>
          <a:p>
            <a:r>
              <a:rPr lang="es-AR" b="1" dirty="0">
                <a:solidFill>
                  <a:schemeClr val="tx1"/>
                </a:solidFill>
              </a:rPr>
              <a:t>Docentes:</a:t>
            </a:r>
            <a:endParaRPr lang="es-AR" dirty="0">
              <a:solidFill>
                <a:schemeClr val="tx1"/>
              </a:solidFill>
            </a:endParaRPr>
          </a:p>
          <a:p>
            <a:r>
              <a:rPr lang="es-AR" b="0" dirty="0" err="1">
                <a:solidFill>
                  <a:schemeClr val="tx1"/>
                </a:solidFill>
              </a:rPr>
              <a:t>Fiorell</a:t>
            </a:r>
            <a:r>
              <a:rPr lang="es-AR" b="0" dirty="0">
                <a:solidFill>
                  <a:schemeClr val="tx1"/>
                </a:solidFill>
              </a:rPr>
              <a:t> </a:t>
            </a:r>
            <a:r>
              <a:rPr lang="es-AR" b="0" dirty="0" err="1">
                <a:solidFill>
                  <a:schemeClr val="tx1"/>
                </a:solidFill>
              </a:rPr>
              <a:t>Giorgi</a:t>
            </a:r>
            <a:endParaRPr lang="es-AR" b="0" dirty="0">
              <a:solidFill>
                <a:schemeClr val="tx1"/>
              </a:solidFill>
            </a:endParaRPr>
          </a:p>
          <a:p>
            <a:r>
              <a:rPr lang="es-AR" b="0" dirty="0" err="1">
                <a:solidFill>
                  <a:schemeClr val="tx1"/>
                </a:solidFill>
              </a:rPr>
              <a:t>Yanina</a:t>
            </a:r>
            <a:r>
              <a:rPr lang="es-AR" b="0" dirty="0">
                <a:solidFill>
                  <a:schemeClr val="tx1"/>
                </a:solidFill>
              </a:rPr>
              <a:t> Alarcón</a:t>
            </a:r>
          </a:p>
          <a:p>
            <a:r>
              <a:rPr lang="es-AR" dirty="0">
                <a:solidFill>
                  <a:schemeClr val="tx1"/>
                </a:solidFill>
              </a:rPr>
              <a:t> </a:t>
            </a:r>
            <a:endParaRPr lang="es-MX" dirty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b="1" dirty="0">
                <a:solidFill>
                  <a:schemeClr val="tx1"/>
                </a:solidFill>
              </a:rPr>
              <a:t>Ciclo lectivo 2021</a:t>
            </a:r>
            <a:endParaRPr lang="es-MX" b="0" dirty="0">
              <a:solidFill>
                <a:schemeClr val="tx1"/>
              </a:solidFill>
            </a:endParaRP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1240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67600" cy="592016"/>
          </a:xfrm>
        </p:spPr>
        <p:txBody>
          <a:bodyPr>
            <a:norm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Socialización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secundaria</a:t>
            </a:r>
            <a:endParaRPr lang="es-A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075528"/>
            <a:ext cx="8424936" cy="5377808"/>
          </a:xfrm>
        </p:spPr>
        <p:txBody>
          <a:bodyPr>
            <a:noAutofit/>
          </a:bodyPr>
          <a:lstStyle/>
          <a:p>
            <a:pPr marL="7938" indent="-7938" algn="ctr">
              <a:buNone/>
            </a:pPr>
            <a:r>
              <a:rPr lang="es-MX" dirty="0"/>
              <a:t>Refiere a todo proceso posterior que induce al individuo ya socializado a </a:t>
            </a:r>
            <a:r>
              <a:rPr lang="es-MX" b="1" dirty="0"/>
              <a:t>nuevos sectores del mundo objetivo de su sociedad</a:t>
            </a:r>
            <a:r>
              <a:rPr lang="es-MX" dirty="0"/>
              <a:t>. </a:t>
            </a:r>
          </a:p>
          <a:p>
            <a:pPr marL="7938" indent="-7938">
              <a:buNone/>
            </a:pPr>
            <a:endParaRPr lang="es-MX" dirty="0"/>
          </a:p>
          <a:p>
            <a:pPr marL="7938" indent="-7938" algn="r">
              <a:buNone/>
            </a:pPr>
            <a:r>
              <a:rPr lang="es-MX" dirty="0"/>
              <a:t>	Es la internalización de “</a:t>
            </a:r>
            <a:r>
              <a:rPr lang="es-MX" b="1" dirty="0"/>
              <a:t>submundos</a:t>
            </a:r>
            <a:r>
              <a:rPr lang="es-MX" dirty="0"/>
              <a:t>” institucionales o basados sobre instituciones.</a:t>
            </a:r>
          </a:p>
          <a:p>
            <a:pPr marL="7938" indent="-7938">
              <a:buNone/>
            </a:pPr>
            <a:r>
              <a:rPr lang="es-MX" sz="2300" dirty="0"/>
              <a:t>Es la </a:t>
            </a:r>
            <a:r>
              <a:rPr lang="es-MX" sz="2300" b="1" dirty="0"/>
              <a:t>adquisición del conocimiento específico de roles.</a:t>
            </a:r>
          </a:p>
          <a:p>
            <a:pPr marL="7938" indent="-7938">
              <a:buNone/>
            </a:pPr>
            <a:endParaRPr lang="es-MX" dirty="0"/>
          </a:p>
          <a:p>
            <a:pPr marL="7938" indent="-7938" algn="r">
              <a:buNone/>
            </a:pPr>
            <a:r>
              <a:rPr lang="es-MX" dirty="0"/>
              <a:t>	Estos submundos internalizados en la socialización secundaria son generalmente </a:t>
            </a:r>
            <a:r>
              <a:rPr lang="es-MX" b="1" dirty="0"/>
              <a:t>realidades parciales que contrastan con el “mundo de base”, aprehendido en la socialización primaria</a:t>
            </a:r>
            <a:r>
              <a:rPr lang="es-MX" dirty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9269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280920" cy="6192688"/>
          </a:xfrm>
        </p:spPr>
        <p:txBody>
          <a:bodyPr>
            <a:noAutofit/>
          </a:bodyPr>
          <a:lstStyle/>
          <a:p>
            <a:pPr marL="7938" indent="-7938">
              <a:buNone/>
            </a:pPr>
            <a:r>
              <a:rPr lang="es-MX" sz="2300" dirty="0"/>
              <a:t>	</a:t>
            </a:r>
            <a:r>
              <a:rPr lang="es-MX" sz="2300" b="1" dirty="0"/>
              <a:t>Problemas formales de la socialización secundaria</a:t>
            </a:r>
            <a:endParaRPr lang="es-MX" sz="2300" dirty="0"/>
          </a:p>
          <a:p>
            <a:pPr marL="7938" indent="-7938" algn="ctr">
              <a:buNone/>
            </a:pPr>
            <a:r>
              <a:rPr lang="es-MX" sz="2300" dirty="0"/>
              <a:t>Se determinan por </a:t>
            </a:r>
            <a:r>
              <a:rPr lang="es-MX" sz="2300" b="1" u="sng" dirty="0"/>
              <a:t>su problema fundamental</a:t>
            </a:r>
          </a:p>
          <a:p>
            <a:pPr marL="7938" indent="-7938" algn="ctr">
              <a:buNone/>
            </a:pPr>
            <a:endParaRPr lang="es-MX" sz="2300" dirty="0"/>
          </a:p>
          <a:p>
            <a:pPr marL="7938" indent="-7938" algn="ctr">
              <a:buNone/>
            </a:pPr>
            <a:endParaRPr lang="es-MX" sz="600" b="1" dirty="0"/>
          </a:p>
          <a:p>
            <a:pPr marL="7938" indent="-7938" algn="ctr">
              <a:buNone/>
            </a:pPr>
            <a:r>
              <a:rPr lang="es-MX" sz="2300" b="1" dirty="0"/>
              <a:t>Siempre presupone un proceso previo de socialización primaria. </a:t>
            </a:r>
            <a:r>
              <a:rPr lang="es-MX" sz="2300" dirty="0"/>
              <a:t>O sea, que debe tratar con un yo formado con anterioridad y con un mundo ya internalizado.</a:t>
            </a:r>
          </a:p>
          <a:p>
            <a:pPr marL="7938" indent="-7938" algn="ctr">
              <a:buNone/>
            </a:pPr>
            <a:r>
              <a:rPr lang="es-MX" sz="2300" dirty="0"/>
              <a:t>Cualesquiera que sean los nuevos contenidos que ahora haya que internalizar, deben -en cierta manera- </a:t>
            </a:r>
            <a:r>
              <a:rPr lang="es-MX" sz="2300" b="1" dirty="0"/>
              <a:t>superponerse con esa realidad ya presente.</a:t>
            </a:r>
          </a:p>
          <a:p>
            <a:pPr marL="7938" indent="-7938" algn="ctr">
              <a:buNone/>
            </a:pP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---</a:t>
            </a:r>
          </a:p>
          <a:p>
            <a:pPr marL="0" indent="0" algn="ctr">
              <a:buNone/>
            </a:pPr>
            <a:r>
              <a:rPr lang="es-AR" sz="2300" dirty="0"/>
              <a:t>Existe, pues, un </a:t>
            </a:r>
            <a:r>
              <a:rPr lang="es-AR" sz="2300" b="1" dirty="0"/>
              <a:t>problema de coherencia entre las internalizaciones originales y las nuevas</a:t>
            </a:r>
            <a:r>
              <a:rPr lang="es-AR" sz="2300" dirty="0"/>
              <a:t>.</a:t>
            </a:r>
          </a:p>
          <a:p>
            <a:pPr marL="0" indent="0" algn="ctr">
              <a:buNone/>
            </a:pPr>
            <a:r>
              <a:rPr lang="es-AR" sz="2300" dirty="0"/>
              <a:t>Problema que puede resultar más o menos arduo de resolver en los diferentes casos.</a:t>
            </a:r>
          </a:p>
          <a:p>
            <a:pPr marL="7938" indent="-7938" algn="ctr">
              <a:buNone/>
            </a:pPr>
            <a:endParaRPr lang="es-AR" sz="2300" b="1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211960" y="1227006"/>
            <a:ext cx="434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17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008777"/>
              </p:ext>
            </p:extLst>
          </p:nvPr>
        </p:nvGraphicFramePr>
        <p:xfrm>
          <a:off x="611560" y="404664"/>
          <a:ext cx="7931150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5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2200" dirty="0"/>
                        <a:t>Socialización primaria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200" dirty="0"/>
                        <a:t>Socialización secundaria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No</a:t>
                      </a:r>
                      <a:r>
                        <a:rPr lang="es-AR" baseline="0" dirty="0"/>
                        <a:t> puede efectuarse sin una identificación con carga emocional del niño con sus otros significantes.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La mayor parte de la socialización</a:t>
                      </a:r>
                      <a:r>
                        <a:rPr lang="es-AR" baseline="0" dirty="0"/>
                        <a:t> secundaria </a:t>
                      </a:r>
                      <a:r>
                        <a:rPr lang="es-AR" b="1" baseline="0" dirty="0"/>
                        <a:t>puede prescindir de esta clase de identificación</a:t>
                      </a:r>
                      <a:r>
                        <a:rPr lang="es-AR" baseline="0" dirty="0"/>
                        <a:t>.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AR" i="1" dirty="0"/>
                        <a:t>«Es necesario amar a la propia madre, pero no a la maestra propia»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Los</a:t>
                      </a:r>
                      <a:r>
                        <a:rPr lang="es-AR" baseline="0" dirty="0"/>
                        <a:t> roles de la socialización secundaria comportan un </a:t>
                      </a:r>
                      <a:r>
                        <a:rPr lang="es-AR" b="1" baseline="0" dirty="0"/>
                        <a:t>alto grado de anonimato</a:t>
                      </a:r>
                      <a:r>
                        <a:rPr lang="es-AR" baseline="0" dirty="0"/>
                        <a:t>, vale decir, se separan fácilmente de los individuos que lo desempeñan.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AR" i="1" dirty="0"/>
                        <a:t>Se necesitan fuertes impactos biográficos para poder desintegrar la realidad</a:t>
                      </a:r>
                      <a:r>
                        <a:rPr lang="es-AR" i="1" baseline="0" dirty="0"/>
                        <a:t> masiva internalizada en la primera infancia.</a:t>
                      </a:r>
                      <a:endParaRPr lang="es-A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El acento de realidad de conocimiento internalizado</a:t>
                      </a:r>
                      <a:r>
                        <a:rPr lang="es-AR" baseline="0" dirty="0"/>
                        <a:t> en la socialización primaria se da casi automáticamente.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Mientras que en la socialización</a:t>
                      </a:r>
                      <a:r>
                        <a:rPr lang="es-AR" baseline="0" dirty="0"/>
                        <a:t> secundaria debe ser </a:t>
                      </a:r>
                      <a:r>
                        <a:rPr lang="es-AR" b="1" baseline="0" dirty="0"/>
                        <a:t>reforzado por técnicas pedagógicas específicas</a:t>
                      </a:r>
                      <a:r>
                        <a:rPr lang="es-AR" baseline="0" dirty="0"/>
                        <a:t>, debe hacérselo sentir al individuo como algo «familiar» (ej. 180-181).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26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83568" y="836712"/>
            <a:ext cx="7467600" cy="1204186"/>
          </a:xfrm>
        </p:spPr>
        <p:txBody>
          <a:bodyPr/>
          <a:lstStyle/>
          <a:p>
            <a:pPr algn="ctr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ADQUISICIÓN  DEL CONOCIMIENTO ESPECÍFICO DE ROLES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sz="2000" dirty="0"/>
          </a:p>
          <a:p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AR" dirty="0"/>
          </a:p>
        </p:txBody>
      </p:sp>
      <p:sp>
        <p:nvSpPr>
          <p:cNvPr id="4" name="3 Llamada de flecha hacia abajo"/>
          <p:cNvSpPr/>
          <p:nvPr/>
        </p:nvSpPr>
        <p:spPr>
          <a:xfrm>
            <a:off x="2000232" y="2357430"/>
            <a:ext cx="5072098" cy="1714512"/>
          </a:xfrm>
          <a:prstGeom prst="downArrowCallout">
            <a:avLst>
              <a:gd name="adj1" fmla="val 0"/>
              <a:gd name="adj2" fmla="val 16024"/>
              <a:gd name="adj3" fmla="val 16024"/>
              <a:gd name="adj4" fmla="val 505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prstClr val="white"/>
                </a:solidFill>
              </a:rPr>
              <a:t>Tendencia actual</a:t>
            </a:r>
            <a:endParaRPr lang="es-AR" sz="3600" b="1" dirty="0">
              <a:solidFill>
                <a:prstClr val="white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94097" y="4188831"/>
            <a:ext cx="78843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ts val="600"/>
              </a:spcBef>
              <a:buClr>
                <a:srgbClr val="72A376"/>
              </a:buClr>
              <a:buSzPct val="70000"/>
              <a:buFont typeface="Wingdings"/>
              <a:buChar char=""/>
            </a:pPr>
            <a:r>
              <a:rPr lang="es-MX" sz="2400" dirty="0">
                <a:solidFill>
                  <a:prstClr val="black"/>
                </a:solidFill>
              </a:rPr>
              <a:t>Manejo más reflexivo de las imágenes sociales. </a:t>
            </a:r>
          </a:p>
          <a:p>
            <a:pPr marL="274320" indent="-274320">
              <a:spcBef>
                <a:spcPts val="600"/>
              </a:spcBef>
              <a:buClr>
                <a:srgbClr val="72A376"/>
              </a:buClr>
              <a:buSzPct val="70000"/>
              <a:buFont typeface="Wingdings"/>
              <a:buChar char=""/>
            </a:pPr>
            <a:r>
              <a:rPr lang="es-MX" sz="2400" dirty="0">
                <a:solidFill>
                  <a:prstClr val="black"/>
                </a:solidFill>
              </a:rPr>
              <a:t>Habilitar el cuestionamiento de los roles “dados”. </a:t>
            </a:r>
          </a:p>
          <a:p>
            <a:pPr marL="274320" indent="-274320">
              <a:spcBef>
                <a:spcPts val="600"/>
              </a:spcBef>
              <a:buClr>
                <a:srgbClr val="72A376"/>
              </a:buClr>
              <a:buSzPct val="70000"/>
              <a:buFont typeface="Wingdings"/>
              <a:buChar char=""/>
            </a:pPr>
            <a:r>
              <a:rPr lang="es-MX" sz="2400" dirty="0">
                <a:solidFill>
                  <a:prstClr val="black"/>
                </a:solidFill>
              </a:rPr>
              <a:t>Problematizar y desnaturalizar los estereotipos dominantes en una sociedad.</a:t>
            </a:r>
            <a:endParaRPr lang="es-A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6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1588142"/>
            <a:ext cx="7467600" cy="3929090"/>
          </a:xfrm>
        </p:spPr>
        <p:txBody>
          <a:bodyPr/>
          <a:lstStyle/>
          <a:p>
            <a:pPr>
              <a:buNone/>
            </a:pPr>
            <a:r>
              <a:rPr lang="es-AR" dirty="0"/>
              <a:t>	</a:t>
            </a:r>
            <a:r>
              <a:rPr lang="es-AR" sz="2600" dirty="0"/>
              <a:t>En este sentido, la realidad se ha vuelto problemática, ya no se trata de una realidad eterna, esencial o inmutable, sino de una realidad fluida en continua formación, deformación y transformación. </a:t>
            </a:r>
          </a:p>
          <a:p>
            <a:pPr>
              <a:buNone/>
            </a:pPr>
            <a:endParaRPr lang="es-AR" sz="2600" dirty="0"/>
          </a:p>
          <a:p>
            <a:pPr>
              <a:buNone/>
            </a:pPr>
            <a:r>
              <a:rPr lang="es-AR" sz="2600" dirty="0"/>
              <a:t>	Así podemos hablar de realidades plurales, es decir, de </a:t>
            </a:r>
            <a:r>
              <a:rPr lang="es-AR" sz="2600" i="1" dirty="0"/>
              <a:t>muchos mundos en el mundo.</a:t>
            </a:r>
            <a:endParaRPr lang="es-AR" sz="2600" dirty="0"/>
          </a:p>
        </p:txBody>
      </p:sp>
    </p:spTree>
    <p:extLst>
      <p:ext uri="{BB962C8B-B14F-4D97-AF65-F5344CB8AC3E}">
        <p14:creationId xmlns:p14="http://schemas.microsoft.com/office/powerpoint/2010/main" val="362715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Mantenimiento y transformación de la realidad subjetiva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960240"/>
            <a:ext cx="8075240" cy="3701008"/>
          </a:xfrm>
        </p:spPr>
        <p:txBody>
          <a:bodyPr>
            <a:normAutofit/>
          </a:bodyPr>
          <a:lstStyle/>
          <a:p>
            <a:r>
              <a:rPr lang="es-AR" dirty="0"/>
              <a:t>Mantenimiento de la realidad </a:t>
            </a:r>
            <a:r>
              <a:rPr lang="es-AR" b="1" dirty="0"/>
              <a:t>de rutina</a:t>
            </a:r>
          </a:p>
          <a:p>
            <a:pPr marL="0" indent="0" algn="r">
              <a:buNone/>
            </a:pPr>
            <a:r>
              <a:rPr lang="es-AR" sz="1700" dirty="0"/>
              <a:t>La realidad de la vida cotidiana se mantiene porque se concreta en rutinas.</a:t>
            </a:r>
          </a:p>
          <a:p>
            <a:pPr marL="0" indent="0" algn="r">
              <a:buNone/>
            </a:pPr>
            <a:r>
              <a:rPr lang="es-AR" sz="1700" dirty="0"/>
              <a:t>Se reafirma continuamente en la interacción con los otros.</a:t>
            </a:r>
          </a:p>
          <a:p>
            <a:pPr marL="0" indent="0" algn="r">
              <a:buNone/>
            </a:pPr>
            <a:r>
              <a:rPr lang="es-AR" sz="1700" dirty="0"/>
              <a:t>El vehículo más importante del mantenimiento de la realidad es el diálogo.</a:t>
            </a:r>
          </a:p>
          <a:p>
            <a:endParaRPr lang="es-AR" sz="1900" dirty="0"/>
          </a:p>
          <a:p>
            <a:endParaRPr lang="es-AR" dirty="0"/>
          </a:p>
          <a:p>
            <a:r>
              <a:rPr lang="es-AR" dirty="0"/>
              <a:t>Mantenimiento de la realidad </a:t>
            </a:r>
            <a:r>
              <a:rPr lang="es-AR" b="1" dirty="0"/>
              <a:t>de crisis</a:t>
            </a:r>
          </a:p>
          <a:p>
            <a:pPr marL="0" indent="0" algn="r">
              <a:buNone/>
            </a:pPr>
            <a:r>
              <a:rPr lang="es-AR" sz="1600" dirty="0"/>
              <a:t>Se utilizan esencialmente los mismos procedimientos que para el mantenimiento de rutinas, excepto que las confirmaciones de la realidad tienen que ser explícitas e intensivas. Con frecuencia, se ponen en juego técnicas de ritual.</a:t>
            </a:r>
          </a:p>
        </p:txBody>
      </p:sp>
    </p:spTree>
    <p:extLst>
      <p:ext uri="{BB962C8B-B14F-4D97-AF65-F5344CB8AC3E}">
        <p14:creationId xmlns:p14="http://schemas.microsoft.com/office/powerpoint/2010/main" val="422595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99802"/>
            <a:ext cx="7467600" cy="652934"/>
          </a:xfrm>
        </p:spPr>
        <p:txBody>
          <a:bodyPr/>
          <a:lstStyle/>
          <a:p>
            <a:r>
              <a:rPr lang="es-AR" b="1" dirty="0"/>
              <a:t>RE-SOCIALIZACIÓN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992888" cy="525658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AR" sz="2300" dirty="0"/>
              <a:t>Vivir en sociedad comporta un proceso continuo de modificación de la realidad subjetiva… es decir, la realidad subjetiva puede transformarse.</a:t>
            </a:r>
          </a:p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sz="3300" b="1" dirty="0"/>
              <a:t>Procesos de re-socialización</a:t>
            </a:r>
          </a:p>
          <a:p>
            <a:pPr marL="0" indent="0" algn="ctr">
              <a:buNone/>
            </a:pPr>
            <a:r>
              <a:rPr lang="es-AR" sz="3300" b="1" dirty="0"/>
              <a:t>(alternación)</a:t>
            </a:r>
          </a:p>
          <a:p>
            <a:pPr marL="0" indent="0" algn="ctr">
              <a:buNone/>
            </a:pPr>
            <a:r>
              <a:rPr lang="es-AR" sz="3100" dirty="0"/>
              <a:t>Discontinuidades abruptas dentro de la biografía subjetiva de un individuo.</a:t>
            </a:r>
          </a:p>
          <a:p>
            <a:pPr marL="0" indent="0" algn="ctr">
              <a:buNone/>
            </a:pPr>
            <a:endParaRPr lang="es-AR" b="1" dirty="0"/>
          </a:p>
          <a:p>
            <a:r>
              <a:rPr lang="es-AR" b="1" dirty="0"/>
              <a:t>Se asemejan a la socialización primaria</a:t>
            </a:r>
            <a:r>
              <a:rPr lang="es-AR" dirty="0"/>
              <a:t>, porque radicalmente tienen que volver a atribuir acentos de realidad y, consecuentemente, deben reproducir en gran medida la </a:t>
            </a:r>
            <a:r>
              <a:rPr lang="es-AR" u="sng" dirty="0"/>
              <a:t>identificación fuertemente afectiva </a:t>
            </a:r>
            <a:r>
              <a:rPr lang="es-AR" dirty="0"/>
              <a:t>con los elencos socializadores que era característica de la niñez.</a:t>
            </a:r>
          </a:p>
          <a:p>
            <a:r>
              <a:rPr lang="es-AR" b="1" dirty="0"/>
              <a:t>Son diferentes de la socialización primaria</a:t>
            </a:r>
            <a:r>
              <a:rPr lang="es-AR" dirty="0"/>
              <a:t>, porque no surgen </a:t>
            </a:r>
            <a:r>
              <a:rPr lang="es-AR" i="1" dirty="0"/>
              <a:t>ex </a:t>
            </a:r>
            <a:r>
              <a:rPr lang="es-AR" i="1" dirty="0" err="1"/>
              <a:t>nihilo</a:t>
            </a:r>
            <a:r>
              <a:rPr lang="es-AR" i="1" dirty="0"/>
              <a:t> (de la nada) </a:t>
            </a:r>
            <a:r>
              <a:rPr lang="es-AR" dirty="0"/>
              <a:t>y deben </a:t>
            </a:r>
            <a:r>
              <a:rPr lang="es-AR" u="sng" dirty="0"/>
              <a:t>contender con un problema de desmantelamiento</a:t>
            </a:r>
            <a:r>
              <a:rPr lang="es-AR" dirty="0"/>
              <a:t>, al desintegrar la anterior estructura.</a:t>
            </a:r>
          </a:p>
          <a:p>
            <a:pPr marL="0" indent="0">
              <a:buNone/>
            </a:pPr>
            <a:endParaRPr lang="es-AR" sz="1900" dirty="0"/>
          </a:p>
          <a:p>
            <a:pPr marL="0" indent="0">
              <a:buNone/>
            </a:pPr>
            <a:r>
              <a:rPr lang="es-AR" sz="2600" dirty="0"/>
              <a:t>Ejemplo prototípico: conversión religiosa (pág. 198)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3672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lementos multimedia en línea 3" title="Diamante de Sangre">
            <a:hlinkClick r:id="" action="ppaction://media"/>
            <a:extLst>
              <a:ext uri="{FF2B5EF4-FFF2-40B4-BE49-F238E27FC236}">
                <a16:creationId xmlns:a16="http://schemas.microsoft.com/office/drawing/2014/main" id="{9FE173B5-AC26-C391-678B-1648FFDA100B}"/>
              </a:ext>
            </a:extLst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5536" y="1268760"/>
            <a:ext cx="8003232" cy="452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0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1143000"/>
          </a:xfrm>
        </p:spPr>
        <p:txBody>
          <a:bodyPr>
            <a:normAutofit/>
          </a:bodyPr>
          <a:lstStyle/>
          <a:p>
            <a:r>
              <a:rPr lang="es-A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 Y SOCIEDAD</a:t>
            </a: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AR" dirty="0"/>
              <a:t>	El ser humano es un </a:t>
            </a:r>
            <a:r>
              <a:rPr lang="es-AR" i="1" dirty="0"/>
              <a:t>ser social</a:t>
            </a:r>
            <a:r>
              <a:rPr lang="es-AR" dirty="0"/>
              <a:t>, cuya única posesión es la cultura. Las formas culturales cambian, se fusionan, se irradian y se extinguen. 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r>
              <a:rPr lang="es-AR" dirty="0"/>
              <a:t>	Así, se torna necesario realizar algunas dilucidaciones respecto de dos términos:</a:t>
            </a:r>
          </a:p>
          <a:p>
            <a:pPr algn="just">
              <a:buNone/>
            </a:pPr>
            <a:r>
              <a:rPr lang="es-AR" dirty="0"/>
              <a:t> 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endParaRPr lang="es-AR" dirty="0"/>
          </a:p>
          <a:p>
            <a:pPr algn="just">
              <a:buNone/>
            </a:pPr>
            <a:r>
              <a:rPr lang="es-AR" dirty="0"/>
              <a:t>						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endParaRPr lang="es-AR" dirty="0"/>
          </a:p>
        </p:txBody>
      </p:sp>
      <p:cxnSp>
        <p:nvCxnSpPr>
          <p:cNvPr id="5" name="4 Conector angular"/>
          <p:cNvCxnSpPr/>
          <p:nvPr/>
        </p:nvCxnSpPr>
        <p:spPr>
          <a:xfrm rot="10800000">
            <a:off x="3857620" y="4857760"/>
            <a:ext cx="1143008" cy="15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857224" y="4572008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AR" sz="3200" b="1" cap="all" dirty="0">
                <a:ln w="0"/>
                <a:gradFill flip="none">
                  <a:gsLst>
                    <a:gs pos="0">
                      <a:srgbClr val="72A376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72A376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72A376">
                        <a:shade val="65000"/>
                        <a:satMod val="130000"/>
                      </a:srgbClr>
                    </a:gs>
                    <a:gs pos="92000">
                      <a:srgbClr val="72A376">
                        <a:shade val="50000"/>
                        <a:satMod val="120000"/>
                      </a:srgbClr>
                    </a:gs>
                    <a:gs pos="100000">
                      <a:srgbClr val="72A376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Sociedad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214942" y="457200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AR" sz="3200" b="1" cap="all" dirty="0">
                <a:ln w="0"/>
                <a:gradFill flip="none">
                  <a:gsLst>
                    <a:gs pos="0">
                      <a:srgbClr val="72A376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72A376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72A376">
                        <a:shade val="65000"/>
                        <a:satMod val="130000"/>
                      </a:srgbClr>
                    </a:gs>
                    <a:gs pos="92000">
                      <a:srgbClr val="72A376">
                        <a:shade val="50000"/>
                        <a:satMod val="120000"/>
                      </a:srgbClr>
                    </a:gs>
                    <a:gs pos="100000">
                      <a:srgbClr val="72A376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Cultura</a:t>
            </a:r>
          </a:p>
        </p:txBody>
      </p:sp>
    </p:spTree>
    <p:extLst>
      <p:ext uri="{BB962C8B-B14F-4D97-AF65-F5344CB8AC3E}">
        <p14:creationId xmlns:p14="http://schemas.microsoft.com/office/powerpoint/2010/main" val="53942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24" cy="3971940"/>
          </a:xfrm>
        </p:spPr>
        <p:txBody>
          <a:bodyPr/>
          <a:lstStyle/>
          <a:p>
            <a:pPr>
              <a:buNone/>
            </a:pPr>
            <a:r>
              <a:rPr lang="es-AR" dirty="0"/>
              <a:t>	Cuando decimos </a:t>
            </a:r>
            <a:r>
              <a:rPr lang="es-AR" i="1" dirty="0"/>
              <a:t>sociedad</a:t>
            </a:r>
            <a:r>
              <a:rPr lang="es-AR" dirty="0"/>
              <a:t> nos referimos a un grupo de personas que han aprendido a vivir y trabajar juntas. La sociedad es un holón y, dentro de la sociedad, la </a:t>
            </a:r>
            <a:r>
              <a:rPr lang="es-AR" i="1" dirty="0"/>
              <a:t>cultura</a:t>
            </a:r>
            <a:r>
              <a:rPr lang="es-AR" dirty="0"/>
              <a:t> está constituida por la forma de vida que el grupo (la sociedad) adopta. Entonces la cultura viene a ser lo que mantiene unida a una sociedad concreta: sus costumbres y moral, sus herramientas y sus técnicas.</a:t>
            </a:r>
          </a:p>
          <a:p>
            <a:pPr>
              <a:buNone/>
            </a:pPr>
            <a:endParaRPr lang="es-MX" dirty="0"/>
          </a:p>
          <a:p>
            <a:pPr algn="r">
              <a:buNone/>
            </a:pPr>
            <a:r>
              <a:rPr lang="es-MX" dirty="0"/>
              <a:t>Anderson y Carter, 1994.</a:t>
            </a:r>
            <a:endParaRPr lang="es-AR" dirty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860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6867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/>
              <a:t>	</a:t>
            </a:r>
          </a:p>
          <a:p>
            <a:pPr>
              <a:buNone/>
            </a:pPr>
            <a:r>
              <a:rPr lang="es-MX" dirty="0"/>
              <a:t>	“El individuo no nace miembro de una sociedad: nace con una predisposición hacia la socialidad”.</a:t>
            </a:r>
          </a:p>
          <a:p>
            <a:pPr>
              <a:buNone/>
            </a:pPr>
            <a:r>
              <a:rPr lang="es-MX" dirty="0"/>
              <a:t> </a:t>
            </a:r>
          </a:p>
          <a:p>
            <a:pPr algn="r">
              <a:buNone/>
            </a:pPr>
            <a:r>
              <a:rPr lang="es-MX" dirty="0"/>
              <a:t>Berger y Luckmann, 1994.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/>
              <a:t>	Al hablar del proceso de internalización de la realidad debemos tener en cuenta dos conceptos:</a:t>
            </a:r>
          </a:p>
          <a:p>
            <a:pPr>
              <a:buNone/>
            </a:pPr>
            <a:endParaRPr lang="es-MX" dirty="0"/>
          </a:p>
          <a:p>
            <a:pPr marL="536575" indent="-273050">
              <a:buFont typeface="Wingdings"/>
              <a:buChar char="à"/>
              <a:tabLst>
                <a:tab pos="530225" algn="l"/>
              </a:tabLst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Socialización primaria</a:t>
            </a:r>
          </a:p>
          <a:p>
            <a:pPr marL="536575" indent="-273050">
              <a:buNone/>
              <a:tabLst>
                <a:tab pos="530225" algn="l"/>
              </a:tabLst>
            </a:pP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536575" indent="-273050">
              <a:buFont typeface="Wingdings"/>
              <a:buChar char="à"/>
              <a:tabLst>
                <a:tab pos="530225" algn="l"/>
              </a:tabLst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Socialización secundaria</a:t>
            </a:r>
          </a:p>
        </p:txBody>
      </p:sp>
    </p:spTree>
    <p:extLst>
      <p:ext uri="{BB962C8B-B14F-4D97-AF65-F5344CB8AC3E}">
        <p14:creationId xmlns:p14="http://schemas.microsoft.com/office/powerpoint/2010/main" val="171407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67600" cy="652934"/>
          </a:xfrm>
        </p:spPr>
        <p:txBody>
          <a:bodyPr>
            <a:norm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Socialización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primaria</a:t>
            </a:r>
            <a:endParaRPr lang="es-A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787208" cy="4536504"/>
          </a:xfrm>
        </p:spPr>
        <p:txBody>
          <a:bodyPr>
            <a:normAutofit/>
          </a:bodyPr>
          <a:lstStyle/>
          <a:p>
            <a:r>
              <a:rPr lang="es-MX" dirty="0"/>
              <a:t>El punto de partida de este proceso lo constituye la internalización.</a:t>
            </a:r>
          </a:p>
          <a:p>
            <a:r>
              <a:rPr lang="es-MX" dirty="0"/>
              <a:t>Es atravesada en la niñez; por medio de ella nos convertimos en miembro de la sociedad.</a:t>
            </a:r>
          </a:p>
          <a:p>
            <a:r>
              <a:rPr lang="es-MX" dirty="0"/>
              <a:t>Comporta algo más que un aprendizaje puramente cognoscitivo. Se efectúa en circunstancias de enorme carga emocional.</a:t>
            </a:r>
          </a:p>
          <a:p>
            <a:r>
              <a:rPr lang="es-MX" dirty="0"/>
              <a:t>La internalización se origina sólo a partir de la identificación.</a:t>
            </a:r>
          </a:p>
          <a:p>
            <a:r>
              <a:rPr lang="es-MX" dirty="0"/>
              <a:t>En la socialización primaria, pues, se construye el primer mundo del individuo.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9651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857232"/>
            <a:ext cx="74676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3000" dirty="0"/>
              <a:t>	“El niño no internaliza el mundo de sus otros significantes como uno de los tantos mundos posibles: lo internaliza como </a:t>
            </a:r>
            <a:r>
              <a:rPr lang="es-MX" sz="3000" b="1" i="1" dirty="0"/>
              <a:t>el</a:t>
            </a:r>
            <a:r>
              <a:rPr lang="es-MX" sz="3000" b="1" dirty="0"/>
              <a:t> mundo</a:t>
            </a:r>
            <a:r>
              <a:rPr lang="es-MX" sz="3000" dirty="0"/>
              <a:t>, el único que existe y que se puede concebir.</a:t>
            </a:r>
          </a:p>
          <a:p>
            <a:pPr>
              <a:buNone/>
            </a:pPr>
            <a:endParaRPr lang="es-MX" sz="3000" dirty="0"/>
          </a:p>
          <a:p>
            <a:pPr>
              <a:buNone/>
            </a:pPr>
            <a:r>
              <a:rPr lang="es-MX" sz="3000" dirty="0"/>
              <a:t>	Sólo más adelante el individuo puede permitirse el lujo de tener, por lo menos, una pizca de duda”.</a:t>
            </a:r>
            <a:endParaRPr lang="es-AR" sz="3000" dirty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  <a:p>
            <a:pPr algn="r">
              <a:buNone/>
            </a:pPr>
            <a:r>
              <a:rPr lang="es-MX" dirty="0"/>
              <a:t>Berger y Luckmann, 1994.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139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/>
              <a:t>En la socialización primaria se construye el primer mundo del individuo. Su </a:t>
            </a:r>
            <a:r>
              <a:rPr lang="es-AR" b="1" dirty="0"/>
              <a:t>particular calidad de firmeza </a:t>
            </a:r>
            <a:r>
              <a:rPr lang="es-AR" dirty="0"/>
              <a:t>debe atribuirse, al menos en parte, a la </a:t>
            </a:r>
            <a:r>
              <a:rPr lang="es-AR" b="1" dirty="0"/>
              <a:t>inevitabilidad de la relación del individuo con sus otros significantes del comienzo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pPr marL="0" indent="0" algn="r">
              <a:buNone/>
            </a:pPr>
            <a:r>
              <a:rPr lang="es-AR" dirty="0"/>
              <a:t>El descubrimiento posterior de que algunas cosas distan de ese mundo original, puede resultar más o menos chocante según las circunstancias biográficas, pero </a:t>
            </a:r>
            <a:r>
              <a:rPr lang="es-AR" b="1" dirty="0"/>
              <a:t>es probable que el mundo de la niñez retenga su realidad peculiar en la retrospección, y siga siendo el «mundo del hogar»</a:t>
            </a:r>
            <a:r>
              <a:rPr lang="es-AR" dirty="0"/>
              <a:t> por mucho que podamos alejarnos de él en épocas posteriores.</a:t>
            </a:r>
          </a:p>
        </p:txBody>
      </p:sp>
    </p:spTree>
    <p:extLst>
      <p:ext uri="{BB962C8B-B14F-4D97-AF65-F5344CB8AC3E}">
        <p14:creationId xmlns:p14="http://schemas.microsoft.com/office/powerpoint/2010/main" val="2671925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848872" cy="56166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AR" dirty="0"/>
              <a:t>La socialización primaria crea en la conciencia del niño una </a:t>
            </a:r>
            <a:r>
              <a:rPr lang="es-AR" b="1" dirty="0"/>
              <a:t>abstracción progresiva </a:t>
            </a:r>
            <a:r>
              <a:rPr lang="es-AR" dirty="0"/>
              <a:t>que va de los «roles» y actitudes </a:t>
            </a:r>
            <a:r>
              <a:rPr lang="es-AR" b="1" dirty="0"/>
              <a:t>de otros específicos</a:t>
            </a:r>
            <a:r>
              <a:rPr lang="es-AR" dirty="0"/>
              <a:t>, a los «roles» y actitudes </a:t>
            </a:r>
            <a:r>
              <a:rPr lang="es-AR" b="1" dirty="0"/>
              <a:t>en general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sz="1800" u="sng" dirty="0"/>
              <a:t>Ejemplo</a:t>
            </a:r>
            <a:r>
              <a:rPr lang="es-AR" sz="1800" dirty="0"/>
              <a:t>:</a:t>
            </a:r>
          </a:p>
          <a:p>
            <a:pPr marL="0" indent="0">
              <a:buNone/>
            </a:pPr>
            <a:r>
              <a:rPr lang="es-AR" sz="1800" dirty="0"/>
              <a:t>1- Mamá está enojada conmigo </a:t>
            </a:r>
            <a:r>
              <a:rPr lang="es-AR" sz="1800" i="1" dirty="0"/>
              <a:t>ahora.</a:t>
            </a:r>
          </a:p>
          <a:p>
            <a:pPr marL="0" indent="0">
              <a:buNone/>
            </a:pPr>
            <a:r>
              <a:rPr lang="es-AR" sz="1800" dirty="0"/>
              <a:t>2- Mamá se enoja conmigo </a:t>
            </a:r>
            <a:r>
              <a:rPr lang="es-AR" sz="1800" i="1" dirty="0"/>
              <a:t>cada vez que </a:t>
            </a:r>
            <a:r>
              <a:rPr lang="es-AR" sz="1800" dirty="0"/>
              <a:t>derramo sopa.</a:t>
            </a:r>
          </a:p>
          <a:p>
            <a:pPr marL="0" indent="0">
              <a:buNone/>
            </a:pPr>
            <a:r>
              <a:rPr lang="es-AR" sz="1800" dirty="0"/>
              <a:t>3- Padres, abuelos, hermanos apoyan la actitud de la madre – la generalidad de la norma se extiende subjetivamente.</a:t>
            </a:r>
          </a:p>
          <a:p>
            <a:pPr marL="0" indent="0">
              <a:buNone/>
            </a:pPr>
            <a:r>
              <a:rPr lang="es-AR" sz="1800" dirty="0"/>
              <a:t>4- Paso decisivo: </a:t>
            </a:r>
            <a:r>
              <a:rPr lang="es-AR" sz="1800" i="1" dirty="0"/>
              <a:t>Todos</a:t>
            </a:r>
            <a:r>
              <a:rPr lang="es-AR" sz="1800" dirty="0"/>
              <a:t> se oponen a que derrame la sopa.</a:t>
            </a:r>
          </a:p>
          <a:p>
            <a:pPr marL="0" indent="0">
              <a:buNone/>
            </a:pPr>
            <a:r>
              <a:rPr lang="es-AR" sz="1800" dirty="0"/>
              <a:t>5- La norma se generaliza como: </a:t>
            </a:r>
            <a:r>
              <a:rPr lang="es-AR" sz="1800" i="1" dirty="0"/>
              <a:t>Uno</a:t>
            </a:r>
            <a:r>
              <a:rPr lang="es-AR" sz="1800" dirty="0"/>
              <a:t> no debe derramar la sopa.</a:t>
            </a:r>
          </a:p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b="1" dirty="0"/>
              <a:t>Otro generalizado</a:t>
            </a:r>
            <a:r>
              <a:rPr lang="es-AR" dirty="0"/>
              <a:t>:</a:t>
            </a:r>
            <a:r>
              <a:rPr lang="es-AR" b="1" dirty="0"/>
              <a:t> </a:t>
            </a:r>
            <a:r>
              <a:rPr lang="es-AR" dirty="0"/>
              <a:t>ahora el individuo se identifica no solo con otros concretos, sino con una </a:t>
            </a:r>
            <a:r>
              <a:rPr lang="es-AR" b="1" dirty="0"/>
              <a:t>generalidad de otros, o sea, con una sociedad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637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es-AR" sz="2800" b="1" dirty="0"/>
              <a:t>¿Cuándo termina la socialización primaria?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992888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dirty="0"/>
              <a:t>La socialización primaria finaliza </a:t>
            </a:r>
            <a:r>
              <a:rPr lang="es-AR" b="1" dirty="0"/>
              <a:t>cuando el concepto del otro generalizado se ha establecido en la conciencia del individuo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b="1" dirty="0"/>
              <a:t>A esta altura, ya es miembro efectivo de la sociedad y está en posesión subjetiva de un yo y un mundo.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Pero la socialización nunca es total, y nunca termina…</a:t>
            </a:r>
          </a:p>
          <a:p>
            <a:pPr marL="0" indent="0">
              <a:buNone/>
            </a:pPr>
            <a:r>
              <a:rPr lang="es-AR" sz="2000" i="1" dirty="0"/>
              <a:t>Socialización secundaria</a:t>
            </a:r>
          </a:p>
          <a:p>
            <a:pPr marL="0" indent="0" algn="r">
              <a:buNone/>
            </a:pPr>
            <a:r>
              <a:rPr lang="es-AR" sz="2000" i="1" dirty="0"/>
              <a:t>Mantenimiento y transformación de la realidad subjetiva</a:t>
            </a:r>
          </a:p>
        </p:txBody>
      </p:sp>
    </p:spTree>
    <p:extLst>
      <p:ext uri="{BB962C8B-B14F-4D97-AF65-F5344CB8AC3E}">
        <p14:creationId xmlns:p14="http://schemas.microsoft.com/office/powerpoint/2010/main" val="2007317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1258</Words>
  <Application>Microsoft Office PowerPoint</Application>
  <PresentationFormat>Presentación en pantalla (4:3)</PresentationFormat>
  <Paragraphs>131</Paragraphs>
  <Slides>17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Century Schoolbook</vt:lpstr>
      <vt:lpstr>Wingdings</vt:lpstr>
      <vt:lpstr>Wingdings 2</vt:lpstr>
      <vt:lpstr>Mirador</vt:lpstr>
      <vt:lpstr>Psicología Social</vt:lpstr>
      <vt:lpstr>CULTURA Y SOCIEDAD</vt:lpstr>
      <vt:lpstr>Presentación de PowerPoint</vt:lpstr>
      <vt:lpstr>Presentación de PowerPoint</vt:lpstr>
      <vt:lpstr>Socialización primaria</vt:lpstr>
      <vt:lpstr>Presentación de PowerPoint</vt:lpstr>
      <vt:lpstr>Presentación de PowerPoint</vt:lpstr>
      <vt:lpstr>Presentación de PowerPoint</vt:lpstr>
      <vt:lpstr>¿Cuándo termina la socialización primaria?</vt:lpstr>
      <vt:lpstr>Socialización secundaria</vt:lpstr>
      <vt:lpstr>Presentación de PowerPoint</vt:lpstr>
      <vt:lpstr>Presentación de PowerPoint</vt:lpstr>
      <vt:lpstr>Presentación de PowerPoint</vt:lpstr>
      <vt:lpstr>Presentación de PowerPoint</vt:lpstr>
      <vt:lpstr>Mantenimiento y transformación de la realidad subjetiva</vt:lpstr>
      <vt:lpstr>RE-SOCIALIZACIÓN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Social</dc:title>
  <dc:creator>paulakratje@hotmail.com</dc:creator>
  <cp:lastModifiedBy>Fiorella Giorgi</cp:lastModifiedBy>
  <cp:revision>17</cp:revision>
  <dcterms:created xsi:type="dcterms:W3CDTF">2014-11-19T10:07:02Z</dcterms:created>
  <dcterms:modified xsi:type="dcterms:W3CDTF">2022-06-15T13:18:43Z</dcterms:modified>
</cp:coreProperties>
</file>