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65" r:id="rId3"/>
    <p:sldId id="266" r:id="rId4"/>
    <p:sldId id="267" r:id="rId5"/>
    <p:sldId id="268" r:id="rId6"/>
    <p:sldId id="269" r:id="rId7"/>
    <p:sldId id="271" r:id="rId8"/>
    <p:sldId id="273" r:id="rId9"/>
    <p:sldId id="260" r:id="rId10"/>
    <p:sldId id="259" r:id="rId11"/>
    <p:sldId id="274" r:id="rId12"/>
    <p:sldId id="257" r:id="rId13"/>
    <p:sldId id="258" r:id="rId14"/>
    <p:sldId id="261" r:id="rId15"/>
    <p:sldId id="262" r:id="rId16"/>
    <p:sldId id="264" r:id="rId17"/>
    <p:sldId id="263" r:id="rId18"/>
    <p:sldId id="276"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CDB708-03C7-4678-9D64-C1B78E6024E7}" type="doc">
      <dgm:prSet loTypeId="urn:microsoft.com/office/officeart/2005/8/layout/radial5" loCatId="relationship" qsTypeId="urn:microsoft.com/office/officeart/2005/8/quickstyle/simple1" qsCatId="simple" csTypeId="urn:microsoft.com/office/officeart/2005/8/colors/accent1_2" csCatId="accent1" phldr="1"/>
      <dgm:spPr/>
      <dgm:t>
        <a:bodyPr/>
        <a:lstStyle/>
        <a:p>
          <a:endParaRPr lang="es-AR"/>
        </a:p>
      </dgm:t>
    </dgm:pt>
    <dgm:pt modelId="{6EC1AA23-6D0C-4547-B7B8-DAF50E6CA219}">
      <dgm:prSet phldrT="[Texto]"/>
      <dgm:spPr/>
      <dgm:t>
        <a:bodyPr/>
        <a:lstStyle/>
        <a:p>
          <a:r>
            <a:rPr lang="es-MX" dirty="0"/>
            <a:t>SUJETO</a:t>
          </a:r>
          <a:endParaRPr lang="es-AR" dirty="0"/>
        </a:p>
      </dgm:t>
    </dgm:pt>
    <dgm:pt modelId="{7448C1F2-28D3-4FB3-BE4B-F4445DA67C00}" type="parTrans" cxnId="{4ED0806E-C0F2-4371-BC9C-A7D1637334C6}">
      <dgm:prSet/>
      <dgm:spPr/>
      <dgm:t>
        <a:bodyPr/>
        <a:lstStyle/>
        <a:p>
          <a:endParaRPr lang="es-AR"/>
        </a:p>
      </dgm:t>
    </dgm:pt>
    <dgm:pt modelId="{E01BA979-DCF5-4B28-9828-8C22AA8E8824}" type="sibTrans" cxnId="{4ED0806E-C0F2-4371-BC9C-A7D1637334C6}">
      <dgm:prSet/>
      <dgm:spPr/>
      <dgm:t>
        <a:bodyPr/>
        <a:lstStyle/>
        <a:p>
          <a:endParaRPr lang="es-AR"/>
        </a:p>
      </dgm:t>
    </dgm:pt>
    <dgm:pt modelId="{4751470C-786C-4562-A5A1-B80CD88EFF04}">
      <dgm:prSet phldrT="[Texto]"/>
      <dgm:spPr/>
      <dgm:t>
        <a:bodyPr/>
        <a:lstStyle/>
        <a:p>
          <a:r>
            <a:rPr lang="es-MX" dirty="0"/>
            <a:t>Histórico/Social</a:t>
          </a:r>
          <a:endParaRPr lang="es-AR" dirty="0"/>
        </a:p>
      </dgm:t>
    </dgm:pt>
    <dgm:pt modelId="{5A2494DF-6B11-4F4A-93A7-61278F573C4C}" type="parTrans" cxnId="{849B72F0-E2B3-424B-89DD-EA8CB64C123F}">
      <dgm:prSet/>
      <dgm:spPr/>
      <dgm:t>
        <a:bodyPr/>
        <a:lstStyle/>
        <a:p>
          <a:endParaRPr lang="es-AR"/>
        </a:p>
      </dgm:t>
    </dgm:pt>
    <dgm:pt modelId="{E8BF6CC5-97A4-4DC8-9381-693C1B26E713}" type="sibTrans" cxnId="{849B72F0-E2B3-424B-89DD-EA8CB64C123F}">
      <dgm:prSet/>
      <dgm:spPr/>
      <dgm:t>
        <a:bodyPr/>
        <a:lstStyle/>
        <a:p>
          <a:endParaRPr lang="es-AR"/>
        </a:p>
      </dgm:t>
    </dgm:pt>
    <dgm:pt modelId="{E73AEEC5-D31B-4749-B02D-1EAF30EA8D08}">
      <dgm:prSet phldrT="[Texto]"/>
      <dgm:spPr/>
      <dgm:t>
        <a:bodyPr/>
        <a:lstStyle/>
        <a:p>
          <a:r>
            <a:rPr lang="es-MX" dirty="0"/>
            <a:t>Producido</a:t>
          </a:r>
          <a:endParaRPr lang="es-AR" dirty="0"/>
        </a:p>
      </dgm:t>
    </dgm:pt>
    <dgm:pt modelId="{F6E1367E-DEC7-4789-BDA2-D9325E4796E9}" type="parTrans" cxnId="{4893021F-AAFA-4D92-B21A-25E05ADA4738}">
      <dgm:prSet/>
      <dgm:spPr/>
      <dgm:t>
        <a:bodyPr/>
        <a:lstStyle/>
        <a:p>
          <a:endParaRPr lang="es-AR"/>
        </a:p>
      </dgm:t>
    </dgm:pt>
    <dgm:pt modelId="{7FA2BC93-2DEA-40C4-87C6-C104DD11DDC9}" type="sibTrans" cxnId="{4893021F-AAFA-4D92-B21A-25E05ADA4738}">
      <dgm:prSet/>
      <dgm:spPr/>
      <dgm:t>
        <a:bodyPr/>
        <a:lstStyle/>
        <a:p>
          <a:endParaRPr lang="es-AR"/>
        </a:p>
      </dgm:t>
    </dgm:pt>
    <dgm:pt modelId="{E3D27955-8D71-4ADB-A157-41DC5CA7CCD6}">
      <dgm:prSet phldrT="[Texto]"/>
      <dgm:spPr/>
      <dgm:t>
        <a:bodyPr/>
        <a:lstStyle/>
        <a:p>
          <a:r>
            <a:rPr lang="es-MX" dirty="0"/>
            <a:t>De necesidades</a:t>
          </a:r>
          <a:endParaRPr lang="es-AR" dirty="0"/>
        </a:p>
      </dgm:t>
    </dgm:pt>
    <dgm:pt modelId="{98D17189-22A7-482B-8455-50FDC5553303}" type="parTrans" cxnId="{EEB41693-0F83-459C-AC85-6823BCBBAEAE}">
      <dgm:prSet/>
      <dgm:spPr/>
      <dgm:t>
        <a:bodyPr/>
        <a:lstStyle/>
        <a:p>
          <a:endParaRPr lang="es-AR"/>
        </a:p>
      </dgm:t>
    </dgm:pt>
    <dgm:pt modelId="{AFFA7117-7892-45F6-B4FF-69CB93BFFB27}" type="sibTrans" cxnId="{EEB41693-0F83-459C-AC85-6823BCBBAEAE}">
      <dgm:prSet/>
      <dgm:spPr/>
      <dgm:t>
        <a:bodyPr/>
        <a:lstStyle/>
        <a:p>
          <a:endParaRPr lang="es-AR"/>
        </a:p>
      </dgm:t>
    </dgm:pt>
    <dgm:pt modelId="{768E7AD7-2720-4AB0-9944-1AA44A336BFB}">
      <dgm:prSet phldrT="[Texto]"/>
      <dgm:spPr/>
      <dgm:t>
        <a:bodyPr/>
        <a:lstStyle/>
        <a:p>
          <a:r>
            <a:rPr lang="es-MX" dirty="0"/>
            <a:t>Productor</a:t>
          </a:r>
          <a:endParaRPr lang="es-AR" dirty="0"/>
        </a:p>
      </dgm:t>
    </dgm:pt>
    <dgm:pt modelId="{D6170533-EA7D-48F2-9116-9FBC4031C78B}" type="parTrans" cxnId="{735A5330-27FA-4B36-B362-CD1506BF55BE}">
      <dgm:prSet/>
      <dgm:spPr/>
      <dgm:t>
        <a:bodyPr/>
        <a:lstStyle/>
        <a:p>
          <a:endParaRPr lang="es-AR"/>
        </a:p>
      </dgm:t>
    </dgm:pt>
    <dgm:pt modelId="{6058B8F5-32DC-41BB-BE75-322CBB4D4B69}" type="sibTrans" cxnId="{735A5330-27FA-4B36-B362-CD1506BF55BE}">
      <dgm:prSet/>
      <dgm:spPr/>
      <dgm:t>
        <a:bodyPr/>
        <a:lstStyle/>
        <a:p>
          <a:endParaRPr lang="es-AR"/>
        </a:p>
      </dgm:t>
    </dgm:pt>
    <dgm:pt modelId="{51D99DD7-CFF7-4405-BDF1-206D2BA3097B}" type="pres">
      <dgm:prSet presAssocID="{E3CDB708-03C7-4678-9D64-C1B78E6024E7}" presName="Name0" presStyleCnt="0">
        <dgm:presLayoutVars>
          <dgm:chMax val="1"/>
          <dgm:dir/>
          <dgm:animLvl val="ctr"/>
          <dgm:resizeHandles val="exact"/>
        </dgm:presLayoutVars>
      </dgm:prSet>
      <dgm:spPr/>
    </dgm:pt>
    <dgm:pt modelId="{494E0014-C89D-4669-8477-30B5BB2E7CA9}" type="pres">
      <dgm:prSet presAssocID="{6EC1AA23-6D0C-4547-B7B8-DAF50E6CA219}" presName="centerShape" presStyleLbl="node0" presStyleIdx="0" presStyleCnt="1" custScaleX="171437" custScaleY="136102"/>
      <dgm:spPr/>
    </dgm:pt>
    <dgm:pt modelId="{938A897B-6344-4883-803E-5B3ADB566B07}" type="pres">
      <dgm:prSet presAssocID="{5A2494DF-6B11-4F4A-93A7-61278F573C4C}" presName="parTrans" presStyleLbl="sibTrans2D1" presStyleIdx="0" presStyleCnt="4"/>
      <dgm:spPr/>
    </dgm:pt>
    <dgm:pt modelId="{A1ACF711-E215-4A88-B65E-E64B4B501FDF}" type="pres">
      <dgm:prSet presAssocID="{5A2494DF-6B11-4F4A-93A7-61278F573C4C}" presName="connectorText" presStyleLbl="sibTrans2D1" presStyleIdx="0" presStyleCnt="4"/>
      <dgm:spPr/>
    </dgm:pt>
    <dgm:pt modelId="{400CFAF0-FDB7-4BEE-A091-48EE164F31CD}" type="pres">
      <dgm:prSet presAssocID="{4751470C-786C-4562-A5A1-B80CD88EFF04}" presName="node" presStyleLbl="node1" presStyleIdx="0" presStyleCnt="4" custScaleX="116620" custScaleY="105606">
        <dgm:presLayoutVars>
          <dgm:bulletEnabled val="1"/>
        </dgm:presLayoutVars>
      </dgm:prSet>
      <dgm:spPr/>
    </dgm:pt>
    <dgm:pt modelId="{BBD445DC-D41E-4546-A892-A62FB0F29DD2}" type="pres">
      <dgm:prSet presAssocID="{F6E1367E-DEC7-4789-BDA2-D9325E4796E9}" presName="parTrans" presStyleLbl="sibTrans2D1" presStyleIdx="1" presStyleCnt="4" custScaleX="124662" custScaleY="110798"/>
      <dgm:spPr/>
    </dgm:pt>
    <dgm:pt modelId="{206BFA27-7E66-49CB-BDD2-38A918B31AC4}" type="pres">
      <dgm:prSet presAssocID="{F6E1367E-DEC7-4789-BDA2-D9325E4796E9}" presName="connectorText" presStyleLbl="sibTrans2D1" presStyleIdx="1" presStyleCnt="4"/>
      <dgm:spPr/>
    </dgm:pt>
    <dgm:pt modelId="{E7769680-E861-4665-9137-576714E2E27B}" type="pres">
      <dgm:prSet presAssocID="{E73AEEC5-D31B-4749-B02D-1EAF30EA8D08}" presName="node" presStyleLbl="node1" presStyleIdx="1" presStyleCnt="4" custScaleX="122214" custScaleY="119072" custRadScaleRad="144978" custRadScaleInc="1162">
        <dgm:presLayoutVars>
          <dgm:bulletEnabled val="1"/>
        </dgm:presLayoutVars>
      </dgm:prSet>
      <dgm:spPr/>
    </dgm:pt>
    <dgm:pt modelId="{AAC22650-9C2A-4121-9EA0-F3594EC444DF}" type="pres">
      <dgm:prSet presAssocID="{98D17189-22A7-482B-8455-50FDC5553303}" presName="parTrans" presStyleLbl="sibTrans2D1" presStyleIdx="2" presStyleCnt="4"/>
      <dgm:spPr/>
    </dgm:pt>
    <dgm:pt modelId="{43E9875F-00D6-44F6-90FA-88241542908C}" type="pres">
      <dgm:prSet presAssocID="{98D17189-22A7-482B-8455-50FDC5553303}" presName="connectorText" presStyleLbl="sibTrans2D1" presStyleIdx="2" presStyleCnt="4"/>
      <dgm:spPr/>
    </dgm:pt>
    <dgm:pt modelId="{721F26EB-4B1F-4E39-B207-9B8188DB6CA3}" type="pres">
      <dgm:prSet presAssocID="{E3D27955-8D71-4ADB-A157-41DC5CA7CCD6}" presName="node" presStyleLbl="node1" presStyleIdx="2" presStyleCnt="4" custScaleX="136505" custScaleY="96438">
        <dgm:presLayoutVars>
          <dgm:bulletEnabled val="1"/>
        </dgm:presLayoutVars>
      </dgm:prSet>
      <dgm:spPr/>
    </dgm:pt>
    <dgm:pt modelId="{2D2C19CE-BED4-4B99-9137-C482AF73A799}" type="pres">
      <dgm:prSet presAssocID="{D6170533-EA7D-48F2-9116-9FBC4031C78B}" presName="parTrans" presStyleLbl="sibTrans2D1" presStyleIdx="3" presStyleCnt="4" custScaleX="137208" custScaleY="119537"/>
      <dgm:spPr/>
    </dgm:pt>
    <dgm:pt modelId="{BAA9D696-2098-46D6-B813-076140A3D7FA}" type="pres">
      <dgm:prSet presAssocID="{D6170533-EA7D-48F2-9116-9FBC4031C78B}" presName="connectorText" presStyleLbl="sibTrans2D1" presStyleIdx="3" presStyleCnt="4"/>
      <dgm:spPr/>
    </dgm:pt>
    <dgm:pt modelId="{95492CED-817D-4179-9C6A-2057D174281E}" type="pres">
      <dgm:prSet presAssocID="{768E7AD7-2720-4AB0-9944-1AA44A336BFB}" presName="node" presStyleLbl="node1" presStyleIdx="3" presStyleCnt="4" custScaleX="121512" custScaleY="108745" custRadScaleRad="126497" custRadScaleInc="-3329">
        <dgm:presLayoutVars>
          <dgm:bulletEnabled val="1"/>
        </dgm:presLayoutVars>
      </dgm:prSet>
      <dgm:spPr/>
    </dgm:pt>
  </dgm:ptLst>
  <dgm:cxnLst>
    <dgm:cxn modelId="{EC93EF0A-7A16-4783-A4F3-F07DC3D7375A}" type="presOf" srcId="{F6E1367E-DEC7-4789-BDA2-D9325E4796E9}" destId="{BBD445DC-D41E-4546-A892-A62FB0F29DD2}" srcOrd="0" destOrd="0" presId="urn:microsoft.com/office/officeart/2005/8/layout/radial5"/>
    <dgm:cxn modelId="{4893021F-AAFA-4D92-B21A-25E05ADA4738}" srcId="{6EC1AA23-6D0C-4547-B7B8-DAF50E6CA219}" destId="{E73AEEC5-D31B-4749-B02D-1EAF30EA8D08}" srcOrd="1" destOrd="0" parTransId="{F6E1367E-DEC7-4789-BDA2-D9325E4796E9}" sibTransId="{7FA2BC93-2DEA-40C4-87C6-C104DD11DDC9}"/>
    <dgm:cxn modelId="{E3E7B628-5856-4318-9ACE-4294001B2C93}" type="presOf" srcId="{E3CDB708-03C7-4678-9D64-C1B78E6024E7}" destId="{51D99DD7-CFF7-4405-BDF1-206D2BA3097B}" srcOrd="0" destOrd="0" presId="urn:microsoft.com/office/officeart/2005/8/layout/radial5"/>
    <dgm:cxn modelId="{1CD39229-8703-4E4C-9C57-679F115F1B1F}" type="presOf" srcId="{768E7AD7-2720-4AB0-9944-1AA44A336BFB}" destId="{95492CED-817D-4179-9C6A-2057D174281E}" srcOrd="0" destOrd="0" presId="urn:microsoft.com/office/officeart/2005/8/layout/radial5"/>
    <dgm:cxn modelId="{735A5330-27FA-4B36-B362-CD1506BF55BE}" srcId="{6EC1AA23-6D0C-4547-B7B8-DAF50E6CA219}" destId="{768E7AD7-2720-4AB0-9944-1AA44A336BFB}" srcOrd="3" destOrd="0" parTransId="{D6170533-EA7D-48F2-9116-9FBC4031C78B}" sibTransId="{6058B8F5-32DC-41BB-BE75-322CBB4D4B69}"/>
    <dgm:cxn modelId="{9837806A-B88F-4F39-97A8-25294ABC88AB}" type="presOf" srcId="{E73AEEC5-D31B-4749-B02D-1EAF30EA8D08}" destId="{E7769680-E861-4665-9137-576714E2E27B}" srcOrd="0" destOrd="0" presId="urn:microsoft.com/office/officeart/2005/8/layout/radial5"/>
    <dgm:cxn modelId="{4ED0806E-C0F2-4371-BC9C-A7D1637334C6}" srcId="{E3CDB708-03C7-4678-9D64-C1B78E6024E7}" destId="{6EC1AA23-6D0C-4547-B7B8-DAF50E6CA219}" srcOrd="0" destOrd="0" parTransId="{7448C1F2-28D3-4FB3-BE4B-F4445DA67C00}" sibTransId="{E01BA979-DCF5-4B28-9828-8C22AA8E8824}"/>
    <dgm:cxn modelId="{AA5FA84F-5169-47BC-A1A7-5DA32D41C5EC}" type="presOf" srcId="{98D17189-22A7-482B-8455-50FDC5553303}" destId="{AAC22650-9C2A-4121-9EA0-F3594EC444DF}" srcOrd="0" destOrd="0" presId="urn:microsoft.com/office/officeart/2005/8/layout/radial5"/>
    <dgm:cxn modelId="{C3DE8153-3A04-49AC-ABDB-85707163D99B}" type="presOf" srcId="{E3D27955-8D71-4ADB-A157-41DC5CA7CCD6}" destId="{721F26EB-4B1F-4E39-B207-9B8188DB6CA3}" srcOrd="0" destOrd="0" presId="urn:microsoft.com/office/officeart/2005/8/layout/radial5"/>
    <dgm:cxn modelId="{563FE586-7903-4602-908A-E34EA7F8901A}" type="presOf" srcId="{4751470C-786C-4562-A5A1-B80CD88EFF04}" destId="{400CFAF0-FDB7-4BEE-A091-48EE164F31CD}" srcOrd="0" destOrd="0" presId="urn:microsoft.com/office/officeart/2005/8/layout/radial5"/>
    <dgm:cxn modelId="{EEB41693-0F83-459C-AC85-6823BCBBAEAE}" srcId="{6EC1AA23-6D0C-4547-B7B8-DAF50E6CA219}" destId="{E3D27955-8D71-4ADB-A157-41DC5CA7CCD6}" srcOrd="2" destOrd="0" parTransId="{98D17189-22A7-482B-8455-50FDC5553303}" sibTransId="{AFFA7117-7892-45F6-B4FF-69CB93BFFB27}"/>
    <dgm:cxn modelId="{E4AB18B3-E0B4-446F-802E-B672B8DDFFA9}" type="presOf" srcId="{D6170533-EA7D-48F2-9116-9FBC4031C78B}" destId="{2D2C19CE-BED4-4B99-9137-C482AF73A799}" srcOrd="0" destOrd="0" presId="urn:microsoft.com/office/officeart/2005/8/layout/radial5"/>
    <dgm:cxn modelId="{28A82FB5-969F-4FAC-9536-3BA438640683}" type="presOf" srcId="{98D17189-22A7-482B-8455-50FDC5553303}" destId="{43E9875F-00D6-44F6-90FA-88241542908C}" srcOrd="1" destOrd="0" presId="urn:microsoft.com/office/officeart/2005/8/layout/radial5"/>
    <dgm:cxn modelId="{EAAE3CD3-8E19-4EEA-A9D8-DE63F7A9B4A2}" type="presOf" srcId="{5A2494DF-6B11-4F4A-93A7-61278F573C4C}" destId="{A1ACF711-E215-4A88-B65E-E64B4B501FDF}" srcOrd="1" destOrd="0" presId="urn:microsoft.com/office/officeart/2005/8/layout/radial5"/>
    <dgm:cxn modelId="{041C8FD4-8EF6-4B09-8276-195134DF7D50}" type="presOf" srcId="{D6170533-EA7D-48F2-9116-9FBC4031C78B}" destId="{BAA9D696-2098-46D6-B813-076140A3D7FA}" srcOrd="1" destOrd="0" presId="urn:microsoft.com/office/officeart/2005/8/layout/radial5"/>
    <dgm:cxn modelId="{D02053EE-58D4-43AF-B06A-BD7E8878E8AD}" type="presOf" srcId="{F6E1367E-DEC7-4789-BDA2-D9325E4796E9}" destId="{206BFA27-7E66-49CB-BDD2-38A918B31AC4}" srcOrd="1" destOrd="0" presId="urn:microsoft.com/office/officeart/2005/8/layout/radial5"/>
    <dgm:cxn modelId="{849B72F0-E2B3-424B-89DD-EA8CB64C123F}" srcId="{6EC1AA23-6D0C-4547-B7B8-DAF50E6CA219}" destId="{4751470C-786C-4562-A5A1-B80CD88EFF04}" srcOrd="0" destOrd="0" parTransId="{5A2494DF-6B11-4F4A-93A7-61278F573C4C}" sibTransId="{E8BF6CC5-97A4-4DC8-9381-693C1B26E713}"/>
    <dgm:cxn modelId="{425194F5-D453-40CC-A63C-AAEB14A40F0F}" type="presOf" srcId="{5A2494DF-6B11-4F4A-93A7-61278F573C4C}" destId="{938A897B-6344-4883-803E-5B3ADB566B07}" srcOrd="0" destOrd="0" presId="urn:microsoft.com/office/officeart/2005/8/layout/radial5"/>
    <dgm:cxn modelId="{F27DDDFF-36A1-4DDC-92A3-D623424D6F1A}" type="presOf" srcId="{6EC1AA23-6D0C-4547-B7B8-DAF50E6CA219}" destId="{494E0014-C89D-4669-8477-30B5BB2E7CA9}" srcOrd="0" destOrd="0" presId="urn:microsoft.com/office/officeart/2005/8/layout/radial5"/>
    <dgm:cxn modelId="{FA6958F4-4510-4AC1-BA94-25CF91BC8775}" type="presParOf" srcId="{51D99DD7-CFF7-4405-BDF1-206D2BA3097B}" destId="{494E0014-C89D-4669-8477-30B5BB2E7CA9}" srcOrd="0" destOrd="0" presId="urn:microsoft.com/office/officeart/2005/8/layout/radial5"/>
    <dgm:cxn modelId="{B41421FD-AA7D-438A-8656-1D1FDE6C9DFF}" type="presParOf" srcId="{51D99DD7-CFF7-4405-BDF1-206D2BA3097B}" destId="{938A897B-6344-4883-803E-5B3ADB566B07}" srcOrd="1" destOrd="0" presId="urn:microsoft.com/office/officeart/2005/8/layout/radial5"/>
    <dgm:cxn modelId="{B04125CC-B75C-4C3A-ADD4-2A52C9D109BB}" type="presParOf" srcId="{938A897B-6344-4883-803E-5B3ADB566B07}" destId="{A1ACF711-E215-4A88-B65E-E64B4B501FDF}" srcOrd="0" destOrd="0" presId="urn:microsoft.com/office/officeart/2005/8/layout/radial5"/>
    <dgm:cxn modelId="{FCC14CFD-761A-47D8-BF20-025CEDDE510C}" type="presParOf" srcId="{51D99DD7-CFF7-4405-BDF1-206D2BA3097B}" destId="{400CFAF0-FDB7-4BEE-A091-48EE164F31CD}" srcOrd="2" destOrd="0" presId="urn:microsoft.com/office/officeart/2005/8/layout/radial5"/>
    <dgm:cxn modelId="{3D8E371E-6462-48B0-AC39-5902ED590FF1}" type="presParOf" srcId="{51D99DD7-CFF7-4405-BDF1-206D2BA3097B}" destId="{BBD445DC-D41E-4546-A892-A62FB0F29DD2}" srcOrd="3" destOrd="0" presId="urn:microsoft.com/office/officeart/2005/8/layout/radial5"/>
    <dgm:cxn modelId="{7D53929B-43AD-4B54-A459-8C67B436A2C3}" type="presParOf" srcId="{BBD445DC-D41E-4546-A892-A62FB0F29DD2}" destId="{206BFA27-7E66-49CB-BDD2-38A918B31AC4}" srcOrd="0" destOrd="0" presId="urn:microsoft.com/office/officeart/2005/8/layout/radial5"/>
    <dgm:cxn modelId="{78E8D523-CDBC-4DB2-8470-C99042A9EF96}" type="presParOf" srcId="{51D99DD7-CFF7-4405-BDF1-206D2BA3097B}" destId="{E7769680-E861-4665-9137-576714E2E27B}" srcOrd="4" destOrd="0" presId="urn:microsoft.com/office/officeart/2005/8/layout/radial5"/>
    <dgm:cxn modelId="{132FB581-138A-40D9-BA3C-557CABC94CE9}" type="presParOf" srcId="{51D99DD7-CFF7-4405-BDF1-206D2BA3097B}" destId="{AAC22650-9C2A-4121-9EA0-F3594EC444DF}" srcOrd="5" destOrd="0" presId="urn:microsoft.com/office/officeart/2005/8/layout/radial5"/>
    <dgm:cxn modelId="{D2DE50CB-D731-4AB0-B290-D41669ADF121}" type="presParOf" srcId="{AAC22650-9C2A-4121-9EA0-F3594EC444DF}" destId="{43E9875F-00D6-44F6-90FA-88241542908C}" srcOrd="0" destOrd="0" presId="urn:microsoft.com/office/officeart/2005/8/layout/radial5"/>
    <dgm:cxn modelId="{F8A29B54-E02D-4CE1-ABD6-AC8C7DD0329F}" type="presParOf" srcId="{51D99DD7-CFF7-4405-BDF1-206D2BA3097B}" destId="{721F26EB-4B1F-4E39-B207-9B8188DB6CA3}" srcOrd="6" destOrd="0" presId="urn:microsoft.com/office/officeart/2005/8/layout/radial5"/>
    <dgm:cxn modelId="{30E2412C-0F4C-40DE-B1D9-08629F66F9C7}" type="presParOf" srcId="{51D99DD7-CFF7-4405-BDF1-206D2BA3097B}" destId="{2D2C19CE-BED4-4B99-9137-C482AF73A799}" srcOrd="7" destOrd="0" presId="urn:microsoft.com/office/officeart/2005/8/layout/radial5"/>
    <dgm:cxn modelId="{9510A116-D99C-4974-A7E6-5FEBDADB9A44}" type="presParOf" srcId="{2D2C19CE-BED4-4B99-9137-C482AF73A799}" destId="{BAA9D696-2098-46D6-B813-076140A3D7FA}" srcOrd="0" destOrd="0" presId="urn:microsoft.com/office/officeart/2005/8/layout/radial5"/>
    <dgm:cxn modelId="{A42AE84B-AEEC-48E2-A59C-53861E7F99FA}" type="presParOf" srcId="{51D99DD7-CFF7-4405-BDF1-206D2BA3097B}" destId="{95492CED-817D-4179-9C6A-2057D174281E}"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4E0014-C89D-4669-8477-30B5BB2E7CA9}">
      <dsp:nvSpPr>
        <dsp:cNvPr id="0" name=""/>
        <dsp:cNvSpPr/>
      </dsp:nvSpPr>
      <dsp:spPr>
        <a:xfrm>
          <a:off x="2891653" y="2157442"/>
          <a:ext cx="2640130" cy="2095971"/>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ct val="35000"/>
            </a:spcAft>
            <a:buNone/>
          </a:pPr>
          <a:r>
            <a:rPr lang="es-MX" sz="4000" kern="1200" dirty="0"/>
            <a:t>SUJETO</a:t>
          </a:r>
          <a:endParaRPr lang="es-AR" sz="4000" kern="1200" dirty="0"/>
        </a:p>
      </dsp:txBody>
      <dsp:txXfrm>
        <a:off x="3278291" y="2464390"/>
        <a:ext cx="1866854" cy="1482075"/>
      </dsp:txXfrm>
    </dsp:sp>
    <dsp:sp modelId="{938A897B-6344-4883-803E-5B3ADB566B07}">
      <dsp:nvSpPr>
        <dsp:cNvPr id="0" name=""/>
        <dsp:cNvSpPr/>
      </dsp:nvSpPr>
      <dsp:spPr>
        <a:xfrm rot="16200000">
          <a:off x="4105113" y="1679308"/>
          <a:ext cx="213210" cy="56605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s-AR" sz="1600" kern="1200"/>
        </a:p>
      </dsp:txBody>
      <dsp:txXfrm>
        <a:off x="4137095" y="1824501"/>
        <a:ext cx="149247" cy="339632"/>
      </dsp:txXfrm>
    </dsp:sp>
    <dsp:sp modelId="{400CFAF0-FDB7-4BEE-A091-48EE164F31CD}">
      <dsp:nvSpPr>
        <dsp:cNvPr id="0" name=""/>
        <dsp:cNvSpPr/>
      </dsp:nvSpPr>
      <dsp:spPr>
        <a:xfrm>
          <a:off x="3240935" y="-3038"/>
          <a:ext cx="1941565" cy="1758197"/>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s-MX" sz="1600" kern="1200" dirty="0"/>
            <a:t>Histórico/Social</a:t>
          </a:r>
          <a:endParaRPr lang="es-AR" sz="1600" kern="1200" dirty="0"/>
        </a:p>
      </dsp:txBody>
      <dsp:txXfrm>
        <a:off x="3525271" y="254444"/>
        <a:ext cx="1372893" cy="1243233"/>
      </dsp:txXfrm>
    </dsp:sp>
    <dsp:sp modelId="{BBD445DC-D41E-4546-A892-A62FB0F29DD2}">
      <dsp:nvSpPr>
        <dsp:cNvPr id="0" name=""/>
        <dsp:cNvSpPr/>
      </dsp:nvSpPr>
      <dsp:spPr>
        <a:xfrm rot="33106">
          <a:off x="5665123" y="2908582"/>
          <a:ext cx="570181" cy="62717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s-AR" sz="1600" kern="1200"/>
        </a:p>
      </dsp:txBody>
      <dsp:txXfrm>
        <a:off x="5665127" y="3033193"/>
        <a:ext cx="399127" cy="376306"/>
      </dsp:txXfrm>
    </dsp:sp>
    <dsp:sp modelId="{E7769680-E861-4665-9137-576714E2E27B}">
      <dsp:nvSpPr>
        <dsp:cNvPr id="0" name=""/>
        <dsp:cNvSpPr/>
      </dsp:nvSpPr>
      <dsp:spPr>
        <a:xfrm>
          <a:off x="6394581" y="2245053"/>
          <a:ext cx="2034698" cy="1982388"/>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s-MX" sz="1600" kern="1200" dirty="0"/>
            <a:t>Producido</a:t>
          </a:r>
          <a:endParaRPr lang="es-AR" sz="1600" kern="1200" dirty="0"/>
        </a:p>
      </dsp:txBody>
      <dsp:txXfrm>
        <a:off x="6692556" y="2535367"/>
        <a:ext cx="1438748" cy="1401760"/>
      </dsp:txXfrm>
    </dsp:sp>
    <dsp:sp modelId="{AAC22650-9C2A-4121-9EA0-F3594EC444DF}">
      <dsp:nvSpPr>
        <dsp:cNvPr id="0" name=""/>
        <dsp:cNvSpPr/>
      </dsp:nvSpPr>
      <dsp:spPr>
        <a:xfrm rot="5400000">
          <a:off x="4084888" y="4202508"/>
          <a:ext cx="253658" cy="56605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s-AR" sz="1600" kern="1200"/>
        </a:p>
      </dsp:txBody>
      <dsp:txXfrm>
        <a:off x="4122937" y="4277671"/>
        <a:ext cx="177561" cy="339632"/>
      </dsp:txXfrm>
    </dsp:sp>
    <dsp:sp modelId="{721F26EB-4B1F-4E39-B207-9B8188DB6CA3}">
      <dsp:nvSpPr>
        <dsp:cNvPr id="0" name=""/>
        <dsp:cNvSpPr/>
      </dsp:nvSpPr>
      <dsp:spPr>
        <a:xfrm>
          <a:off x="3075406" y="4732014"/>
          <a:ext cx="2272624" cy="1605562"/>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s-MX" sz="1600" kern="1200" dirty="0"/>
            <a:t>De necesidades</a:t>
          </a:r>
          <a:endParaRPr lang="es-AR" sz="1600" kern="1200" dirty="0"/>
        </a:p>
      </dsp:txBody>
      <dsp:txXfrm>
        <a:off x="3408224" y="4967143"/>
        <a:ext cx="1606988" cy="1135304"/>
      </dsp:txXfrm>
    </dsp:sp>
    <dsp:sp modelId="{2D2C19CE-BED4-4B99-9137-C482AF73A799}">
      <dsp:nvSpPr>
        <dsp:cNvPr id="0" name=""/>
        <dsp:cNvSpPr/>
      </dsp:nvSpPr>
      <dsp:spPr>
        <a:xfrm rot="10710117">
          <a:off x="2370275" y="2909411"/>
          <a:ext cx="447491" cy="6766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s-AR" sz="1600" kern="1200"/>
        </a:p>
      </dsp:txBody>
      <dsp:txXfrm rot="10800000">
        <a:off x="2504499" y="3042985"/>
        <a:ext cx="313244" cy="405986"/>
      </dsp:txXfrm>
    </dsp:sp>
    <dsp:sp modelId="{95492CED-817D-4179-9C6A-2057D174281E}">
      <dsp:nvSpPr>
        <dsp:cNvPr id="0" name=""/>
        <dsp:cNvSpPr/>
      </dsp:nvSpPr>
      <dsp:spPr>
        <a:xfrm>
          <a:off x="254639" y="2377231"/>
          <a:ext cx="2023010" cy="1810457"/>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s-MX" sz="1600" kern="1200" dirty="0"/>
            <a:t>Productor</a:t>
          </a:r>
          <a:endParaRPr lang="es-AR" sz="1600" kern="1200" dirty="0"/>
        </a:p>
      </dsp:txBody>
      <dsp:txXfrm>
        <a:off x="550902" y="2642366"/>
        <a:ext cx="1430484" cy="1280187"/>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8/4/2024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8/4/2024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8/4/2024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8/4/2024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586B75A-687E-405C-8A0B-8D00578BA2C3}" type="datetimeFigureOut">
              <a:rPr lang="en-US" dirty="0"/>
              <a:pPr/>
              <a:t>8/4/2024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8/4/2024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8/4/2024</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8/4/2024</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8/4/2024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pPr/>
              <a:t>8/4/2024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pPr/>
              <a:t>8/4/2024</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8/4/2024</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vinculando.org/psicolog%C3%ADa/psicoterapia/critica-a-la-vida-cotidiana-la-psicologia-social.html"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D2A135-7AA7-F5F4-EA14-C842C447A072}"/>
              </a:ext>
            </a:extLst>
          </p:cNvPr>
          <p:cNvSpPr>
            <a:spLocks noGrp="1"/>
          </p:cNvSpPr>
          <p:nvPr>
            <p:ph type="ctrTitle"/>
          </p:nvPr>
        </p:nvSpPr>
        <p:spPr>
          <a:xfrm>
            <a:off x="924073" y="3339282"/>
            <a:ext cx="7315200" cy="2226630"/>
          </a:xfrm>
        </p:spPr>
        <p:txBody>
          <a:bodyPr>
            <a:noAutofit/>
          </a:bodyPr>
          <a:lstStyle/>
          <a:p>
            <a:pPr>
              <a:lnSpc>
                <a:spcPct val="107000"/>
              </a:lnSpc>
              <a:spcAft>
                <a:spcPts val="1200"/>
              </a:spcAft>
            </a:pPr>
            <a:r>
              <a:rPr lang="es-AR" sz="4000" b="1" kern="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Psicología Social: Concepto, Historia y Paradigmas</a:t>
            </a:r>
            <a:br>
              <a:rPr lang="es-AR" sz="4000" b="1" kern="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br>
            <a:br>
              <a:rPr lang="es-AR" sz="4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br>
              <a:rPr lang="es-AR" sz="4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br>
              <a:rPr lang="es-AR" sz="4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s-AR" sz="3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Prof. Giorgi Fiorella</a:t>
            </a:r>
            <a:br>
              <a:rPr lang="es-AR" sz="3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s-AR" sz="3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Prof. Bolea Luciana</a:t>
            </a:r>
            <a:endParaRPr lang="es-AR" sz="4000" u="sng"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4417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A0BDF82-A03A-F32B-7ACC-77F2AE0513C2}"/>
              </a:ext>
            </a:extLst>
          </p:cNvPr>
          <p:cNvSpPr>
            <a:spLocks noGrp="1"/>
          </p:cNvSpPr>
          <p:nvPr>
            <p:ph idx="4294967295"/>
          </p:nvPr>
        </p:nvSpPr>
        <p:spPr>
          <a:xfrm>
            <a:off x="225083" y="863600"/>
            <a:ext cx="11966917" cy="5121275"/>
          </a:xfrm>
        </p:spPr>
        <p:txBody>
          <a:bodyPr>
            <a:normAutofit/>
          </a:bodyPr>
          <a:lstStyle/>
          <a:p>
            <a:pPr marL="0" indent="0" algn="ctr">
              <a:buNone/>
            </a:pPr>
            <a:r>
              <a:rPr lang="es-AR" sz="2800" dirty="0">
                <a:solidFill>
                  <a:srgbClr val="333333"/>
                </a:solidFill>
                <a:latin typeface="Arial" panose="020B0604020202020204" pitchFamily="34" charset="0"/>
                <a:ea typeface="Times New Roman" panose="02020603050405020304" pitchFamily="18" charset="0"/>
              </a:rPr>
              <a:t>A</a:t>
            </a:r>
            <a:r>
              <a:rPr lang="es-AR" sz="2800" dirty="0">
                <a:solidFill>
                  <a:srgbClr val="333333"/>
                </a:solidFill>
                <a:effectLst/>
                <a:latin typeface="Arial" panose="020B0604020202020204" pitchFamily="34" charset="0"/>
                <a:ea typeface="Times New Roman" panose="02020603050405020304" pitchFamily="18" charset="0"/>
              </a:rPr>
              <a:t>bordamos al </a:t>
            </a:r>
            <a:r>
              <a:rPr lang="es-AR" sz="2800" b="1" dirty="0">
                <a:solidFill>
                  <a:srgbClr val="333333"/>
                </a:solidFill>
                <a:effectLst/>
                <a:latin typeface="Arial" panose="020B0604020202020204" pitchFamily="34" charset="0"/>
                <a:ea typeface="Times New Roman" panose="02020603050405020304" pitchFamily="18" charset="0"/>
              </a:rPr>
              <a:t>sujeto</a:t>
            </a:r>
            <a:r>
              <a:rPr lang="es-AR" sz="2800" dirty="0">
                <a:solidFill>
                  <a:srgbClr val="333333"/>
                </a:solidFill>
                <a:effectLst/>
                <a:latin typeface="Arial" panose="020B0604020202020204" pitchFamily="34" charset="0"/>
                <a:ea typeface="Times New Roman" panose="02020603050405020304" pitchFamily="18" charset="0"/>
              </a:rPr>
              <a:t> en la interioridad de sus vínculos, en el seno de las tramas de relación en la que sus necesidades emergen, son decodificadas y significadas, cumpliendo su destino vincular y social de gratificación o frustración.</a:t>
            </a:r>
            <a:endParaRPr lang="es-AR" sz="3200" dirty="0"/>
          </a:p>
        </p:txBody>
      </p:sp>
    </p:spTree>
    <p:extLst>
      <p:ext uri="{BB962C8B-B14F-4D97-AF65-F5344CB8AC3E}">
        <p14:creationId xmlns:p14="http://schemas.microsoft.com/office/powerpoint/2010/main" val="1218011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A0BDF82-A03A-F32B-7ACC-77F2AE0513C2}"/>
              </a:ext>
            </a:extLst>
          </p:cNvPr>
          <p:cNvSpPr>
            <a:spLocks noGrp="1"/>
          </p:cNvSpPr>
          <p:nvPr>
            <p:ph idx="4294967295"/>
          </p:nvPr>
        </p:nvSpPr>
        <p:spPr>
          <a:xfrm>
            <a:off x="225083" y="863600"/>
            <a:ext cx="11966917" cy="5121275"/>
          </a:xfrm>
        </p:spPr>
        <p:txBody>
          <a:bodyPr>
            <a:normAutofit/>
          </a:bodyPr>
          <a:lstStyle/>
          <a:p>
            <a:pPr marL="0" indent="0" algn="ctr">
              <a:buNone/>
            </a:pPr>
            <a:r>
              <a:rPr lang="es-AR" sz="2800" dirty="0">
                <a:solidFill>
                  <a:srgbClr val="333333"/>
                </a:solidFill>
                <a:latin typeface="Arial" panose="020B0604020202020204" pitchFamily="34" charset="0"/>
                <a:ea typeface="Times New Roman" panose="02020603050405020304" pitchFamily="18" charset="0"/>
              </a:rPr>
              <a:t>Desde este punto de vista la Psicología Social se encargará de estudiar qué vínculos, qué estructuras grupales, 	qué organizaciones institucionales y comunitarias promueven la adaptación activa de sus integrantes, de qué forma esas estructuras organizan y determinan la experiencia de los hombres, en qué medida favorece u obstruye el encuentro con los objetos de su necesidad…</a:t>
            </a:r>
          </a:p>
          <a:p>
            <a:pPr marL="0" indent="0" algn="ctr">
              <a:buNone/>
            </a:pPr>
            <a:r>
              <a:rPr lang="es-AR" sz="2800" dirty="0">
                <a:solidFill>
                  <a:srgbClr val="333333"/>
                </a:solidFill>
                <a:latin typeface="Arial" panose="020B0604020202020204" pitchFamily="34" charset="0"/>
              </a:rPr>
              <a:t>…esto significa analizar la cotidianeidad en que se desenvuelven los sujetos dentro de una determinada estructura socio-histórica.</a:t>
            </a:r>
            <a:endParaRPr lang="es-AR" sz="3200" dirty="0"/>
          </a:p>
        </p:txBody>
      </p:sp>
    </p:spTree>
    <p:extLst>
      <p:ext uri="{BB962C8B-B14F-4D97-AF65-F5344CB8AC3E}">
        <p14:creationId xmlns:p14="http://schemas.microsoft.com/office/powerpoint/2010/main" val="9516950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D3078C-90D5-E7D1-DE25-0C0EC1E8D42C}"/>
              </a:ext>
            </a:extLst>
          </p:cNvPr>
          <p:cNvSpPr>
            <a:spLocks noGrp="1"/>
          </p:cNvSpPr>
          <p:nvPr>
            <p:ph type="title"/>
          </p:nvPr>
        </p:nvSpPr>
        <p:spPr/>
        <p:txBody>
          <a:bodyPr/>
          <a:lstStyle/>
          <a:p>
            <a:r>
              <a:rPr lang="es-MX" dirty="0"/>
              <a:t>DEFINICIÓN</a:t>
            </a:r>
            <a:endParaRPr lang="es-AR" dirty="0"/>
          </a:p>
        </p:txBody>
      </p:sp>
      <p:sp>
        <p:nvSpPr>
          <p:cNvPr id="3" name="Marcador de contenido 2">
            <a:extLst>
              <a:ext uri="{FF2B5EF4-FFF2-40B4-BE49-F238E27FC236}">
                <a16:creationId xmlns:a16="http://schemas.microsoft.com/office/drawing/2014/main" id="{AFA613E8-5FA4-C752-6DA0-EA7FB2805E28}"/>
              </a:ext>
            </a:extLst>
          </p:cNvPr>
          <p:cNvSpPr>
            <a:spLocks noGrp="1"/>
          </p:cNvSpPr>
          <p:nvPr>
            <p:ph idx="1"/>
          </p:nvPr>
        </p:nvSpPr>
        <p:spPr/>
        <p:txBody>
          <a:bodyPr>
            <a:normAutofit/>
          </a:bodyPr>
          <a:lstStyle/>
          <a:p>
            <a:pPr marL="0" indent="0">
              <a:buNone/>
            </a:pPr>
            <a:r>
              <a:rPr lang="es-AR" sz="2400" dirty="0">
                <a:solidFill>
                  <a:srgbClr val="333333"/>
                </a:solidFill>
                <a:effectLst/>
                <a:latin typeface="Arial" panose="020B0604020202020204" pitchFamily="34" charset="0"/>
                <a:ea typeface="Times New Roman" panose="02020603050405020304" pitchFamily="18" charset="0"/>
              </a:rPr>
              <a:t>La vida cotidiana se entiende “…como el espacio y el tiempo en que se manifiestan, en forma inmediata, las relaciones que los hombres establecen entre si y con la naturaleza en función de sus necesidades, configurándose así lo que hemos denominado condiciones concretas de existencia”.</a:t>
            </a:r>
          </a:p>
          <a:p>
            <a:pPr marL="0" indent="0">
              <a:buNone/>
            </a:pPr>
            <a:endParaRPr lang="es-AR" sz="2400" dirty="0">
              <a:solidFill>
                <a:srgbClr val="333333"/>
              </a:solidFill>
              <a:latin typeface="Arial" panose="020B0604020202020204" pitchFamily="34" charset="0"/>
            </a:endParaRPr>
          </a:p>
          <a:p>
            <a:pPr marL="0" indent="0">
              <a:buNone/>
            </a:pPr>
            <a:r>
              <a:rPr lang="es-AR" sz="2400" dirty="0">
                <a:solidFill>
                  <a:srgbClr val="333333"/>
                </a:solidFill>
                <a:latin typeface="Arial" panose="020B0604020202020204" pitchFamily="34" charset="0"/>
              </a:rPr>
              <a:t>Es revestida por una organización social, cultural, temporal y espacial determinada. Es </a:t>
            </a:r>
            <a:r>
              <a:rPr lang="es-AR" sz="2400" dirty="0" err="1">
                <a:solidFill>
                  <a:srgbClr val="333333"/>
                </a:solidFill>
                <a:latin typeface="Arial" panose="020B0604020202020204" pitchFamily="34" charset="0"/>
              </a:rPr>
              <a:t>situable</a:t>
            </a:r>
            <a:r>
              <a:rPr lang="es-AR" sz="2400" dirty="0">
                <a:solidFill>
                  <a:srgbClr val="333333"/>
                </a:solidFill>
                <a:latin typeface="Arial" panose="020B0604020202020204" pitchFamily="34" charset="0"/>
              </a:rPr>
              <a:t>.</a:t>
            </a:r>
            <a:endParaRPr lang="es-AR" sz="2800" dirty="0"/>
          </a:p>
        </p:txBody>
      </p:sp>
    </p:spTree>
    <p:extLst>
      <p:ext uri="{BB962C8B-B14F-4D97-AF65-F5344CB8AC3E}">
        <p14:creationId xmlns:p14="http://schemas.microsoft.com/office/powerpoint/2010/main" val="1755954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53EBF99-A9C9-285C-5281-43F00F3697EA}"/>
              </a:ext>
            </a:extLst>
          </p:cNvPr>
          <p:cNvSpPr>
            <a:spLocks noGrp="1"/>
          </p:cNvSpPr>
          <p:nvPr>
            <p:ph idx="1"/>
          </p:nvPr>
        </p:nvSpPr>
        <p:spPr/>
        <p:txBody>
          <a:bodyPr>
            <a:normAutofit/>
          </a:bodyPr>
          <a:lstStyle/>
          <a:p>
            <a:r>
              <a:rPr lang="es-AR" sz="2400" dirty="0">
                <a:solidFill>
                  <a:srgbClr val="333333"/>
                </a:solidFill>
                <a:effectLst/>
                <a:latin typeface="Arial" panose="020B0604020202020204" pitchFamily="34" charset="0"/>
                <a:ea typeface="Times New Roman" panose="02020603050405020304" pitchFamily="18" charset="0"/>
              </a:rPr>
              <a:t>Cotidianidad es la </a:t>
            </a:r>
            <a:r>
              <a:rPr lang="es-AR" sz="2400" b="1" dirty="0">
                <a:solidFill>
                  <a:srgbClr val="333333"/>
                </a:solidFill>
                <a:effectLst/>
                <a:latin typeface="Arial" panose="020B0604020202020204" pitchFamily="34" charset="0"/>
                <a:ea typeface="Times New Roman" panose="02020603050405020304" pitchFamily="18" charset="0"/>
              </a:rPr>
              <a:t>manifestación</a:t>
            </a:r>
            <a:r>
              <a:rPr lang="es-AR" sz="2400" dirty="0">
                <a:solidFill>
                  <a:srgbClr val="333333"/>
                </a:solidFill>
                <a:effectLst/>
                <a:latin typeface="Arial" panose="020B0604020202020204" pitchFamily="34" charset="0"/>
                <a:ea typeface="Times New Roman" panose="02020603050405020304" pitchFamily="18" charset="0"/>
              </a:rPr>
              <a:t> inmediata en un tiempo, en un ritmo, en un espacio de las </a:t>
            </a:r>
            <a:r>
              <a:rPr lang="es-AR" sz="2400" b="1" dirty="0">
                <a:solidFill>
                  <a:srgbClr val="333333"/>
                </a:solidFill>
                <a:effectLst/>
                <a:latin typeface="Arial" panose="020B0604020202020204" pitchFamily="34" charset="0"/>
                <a:ea typeface="Times New Roman" panose="02020603050405020304" pitchFamily="18" charset="0"/>
              </a:rPr>
              <a:t>complejas relaciones sociales </a:t>
            </a:r>
            <a:r>
              <a:rPr lang="es-AR" sz="2400" dirty="0">
                <a:solidFill>
                  <a:srgbClr val="333333"/>
                </a:solidFill>
                <a:effectLst/>
                <a:latin typeface="Arial" panose="020B0604020202020204" pitchFamily="34" charset="0"/>
                <a:ea typeface="Times New Roman" panose="02020603050405020304" pitchFamily="18" charset="0"/>
              </a:rPr>
              <a:t>que regulan la vida de los hombres en una </a:t>
            </a:r>
            <a:r>
              <a:rPr lang="es-AR" sz="2400" b="1" dirty="0">
                <a:solidFill>
                  <a:srgbClr val="333333"/>
                </a:solidFill>
                <a:effectLst/>
                <a:latin typeface="Arial" panose="020B0604020202020204" pitchFamily="34" charset="0"/>
                <a:ea typeface="Times New Roman" panose="02020603050405020304" pitchFamily="18" charset="0"/>
              </a:rPr>
              <a:t>época histórica determinada</a:t>
            </a:r>
            <a:r>
              <a:rPr lang="es-AR" sz="2400" dirty="0">
                <a:solidFill>
                  <a:srgbClr val="333333"/>
                </a:solidFill>
                <a:effectLst/>
                <a:latin typeface="Arial" panose="020B0604020202020204" pitchFamily="34" charset="0"/>
                <a:ea typeface="Times New Roman" panose="02020603050405020304" pitchFamily="18" charset="0"/>
              </a:rPr>
              <a:t>. </a:t>
            </a:r>
          </a:p>
          <a:p>
            <a:r>
              <a:rPr lang="es-AR" sz="2400" dirty="0">
                <a:solidFill>
                  <a:srgbClr val="333333"/>
                </a:solidFill>
                <a:effectLst/>
                <a:latin typeface="Arial" panose="020B0604020202020204" pitchFamily="34" charset="0"/>
                <a:ea typeface="Times New Roman" panose="02020603050405020304" pitchFamily="18" charset="0"/>
              </a:rPr>
              <a:t>A cada época y a cada organización social corresponde un tipo de vida cotidiana singular. </a:t>
            </a:r>
          </a:p>
          <a:p>
            <a:r>
              <a:rPr lang="es-AR" sz="2400" dirty="0">
                <a:solidFill>
                  <a:srgbClr val="333333"/>
                </a:solidFill>
                <a:effectLst/>
                <a:latin typeface="Arial" panose="020B0604020202020204" pitchFamily="34" charset="0"/>
                <a:ea typeface="Times New Roman" panose="02020603050405020304" pitchFamily="18" charset="0"/>
              </a:rPr>
              <a:t>La vida cotidiana </a:t>
            </a:r>
            <a:r>
              <a:rPr lang="es-AR" sz="2400" b="1" dirty="0">
                <a:solidFill>
                  <a:srgbClr val="333333"/>
                </a:solidFill>
                <a:effectLst/>
                <a:latin typeface="Arial" panose="020B0604020202020204" pitchFamily="34" charset="0"/>
                <a:ea typeface="Times New Roman" panose="02020603050405020304" pitchFamily="18" charset="0"/>
              </a:rPr>
              <a:t>se manifiesta como un conjunto multitudinario de hechos, de actos, objetos, relaciones y actividades </a:t>
            </a:r>
            <a:endParaRPr lang="es-AR" sz="2800" b="1" dirty="0"/>
          </a:p>
        </p:txBody>
      </p:sp>
    </p:spTree>
    <p:extLst>
      <p:ext uri="{BB962C8B-B14F-4D97-AF65-F5344CB8AC3E}">
        <p14:creationId xmlns:p14="http://schemas.microsoft.com/office/powerpoint/2010/main" val="3561692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91818A-89C0-EF50-FF5A-C8FB8680EFF2}"/>
              </a:ext>
            </a:extLst>
          </p:cNvPr>
          <p:cNvSpPr>
            <a:spLocks noGrp="1"/>
          </p:cNvSpPr>
          <p:nvPr>
            <p:ph type="title"/>
          </p:nvPr>
        </p:nvSpPr>
        <p:spPr>
          <a:xfrm>
            <a:off x="252918" y="1123837"/>
            <a:ext cx="3219151" cy="4601183"/>
          </a:xfrm>
        </p:spPr>
        <p:txBody>
          <a:bodyPr/>
          <a:lstStyle/>
          <a:p>
            <a:r>
              <a:rPr lang="es-MX" dirty="0"/>
              <a:t>¿Para qué estudiar la “cotidianeidad”?</a:t>
            </a:r>
            <a:endParaRPr lang="es-AR" dirty="0"/>
          </a:p>
        </p:txBody>
      </p:sp>
      <p:sp>
        <p:nvSpPr>
          <p:cNvPr id="3" name="Marcador de contenido 2">
            <a:extLst>
              <a:ext uri="{FF2B5EF4-FFF2-40B4-BE49-F238E27FC236}">
                <a16:creationId xmlns:a16="http://schemas.microsoft.com/office/drawing/2014/main" id="{B49A4310-A4C7-9A9C-D90A-98E9B4C9E4C4}"/>
              </a:ext>
            </a:extLst>
          </p:cNvPr>
          <p:cNvSpPr>
            <a:spLocks noGrp="1"/>
          </p:cNvSpPr>
          <p:nvPr>
            <p:ph idx="1"/>
          </p:nvPr>
        </p:nvSpPr>
        <p:spPr>
          <a:xfrm>
            <a:off x="3869268" y="864107"/>
            <a:ext cx="7315200" cy="5642709"/>
          </a:xfrm>
        </p:spPr>
        <p:txBody>
          <a:bodyPr/>
          <a:lstStyle/>
          <a:p>
            <a:pPr marL="0" indent="0">
              <a:buNone/>
            </a:pPr>
            <a:r>
              <a:rPr lang="es-AR" sz="26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La indagación de esta cotidianidad permite develar los mecanismos por los cuales un sistema de relaciones sociales configura los sujetos aptos para sostener esas relaciones y desarrollarlas.</a:t>
            </a:r>
          </a:p>
          <a:p>
            <a:pPr marL="0" indent="0">
              <a:buNone/>
            </a:pPr>
            <a:r>
              <a:rPr lang="es-AR" sz="26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La Psicología Social posee un </a:t>
            </a:r>
            <a:r>
              <a:rPr lang="es-AR" sz="2600" b="1"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carácter transformador </a:t>
            </a:r>
            <a:r>
              <a:rPr lang="es-AR" sz="26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que propone la indagación de la vida cotidiana, con el fin de cambiar las formas de relaciones que se imponen desde lo hegemónico y que moldean la cotidianidad de los sujetos que la componen.</a:t>
            </a:r>
            <a:endParaRPr lang="es-AR" sz="2600" dirty="0">
              <a:effectLst/>
              <a:latin typeface="Arial" panose="020B0604020202020204" pitchFamily="34" charset="0"/>
              <a:ea typeface="Calibri" panose="020F0502020204030204" pitchFamily="34" charset="0"/>
              <a:cs typeface="Arial" panose="020B0604020202020204" pitchFamily="34" charset="0"/>
            </a:endParaRPr>
          </a:p>
          <a:p>
            <a:endParaRPr lang="es-AR" dirty="0"/>
          </a:p>
        </p:txBody>
      </p:sp>
    </p:spTree>
    <p:extLst>
      <p:ext uri="{BB962C8B-B14F-4D97-AF65-F5344CB8AC3E}">
        <p14:creationId xmlns:p14="http://schemas.microsoft.com/office/powerpoint/2010/main" val="7842645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76ADB94-D58B-58B9-43D4-57DAF2BD5428}"/>
              </a:ext>
            </a:extLst>
          </p:cNvPr>
          <p:cNvSpPr>
            <a:spLocks noGrp="1"/>
          </p:cNvSpPr>
          <p:nvPr>
            <p:ph idx="1"/>
          </p:nvPr>
        </p:nvSpPr>
        <p:spPr>
          <a:xfrm>
            <a:off x="3405809" y="864107"/>
            <a:ext cx="7778659" cy="5496935"/>
          </a:xfrm>
        </p:spPr>
        <p:txBody>
          <a:bodyPr>
            <a:normAutofit/>
          </a:bodyPr>
          <a:lstStyle/>
          <a:p>
            <a:r>
              <a:rPr lang="es-AR" sz="26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La PS pretende desarticular aquel mecanismo irreflexivo de la cotidianidad, donde la acción no se concientiza, no son examinados ni cuestionados.</a:t>
            </a:r>
          </a:p>
          <a:p>
            <a:endParaRPr lang="es-AR" sz="26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endParaRPr>
          </a:p>
          <a:p>
            <a:r>
              <a:rPr lang="es-AR" sz="2600" dirty="0">
                <a:solidFill>
                  <a:srgbClr val="333333"/>
                </a:solidFill>
                <a:latin typeface="Arial" panose="020B0604020202020204" pitchFamily="34" charset="0"/>
                <a:ea typeface="Times New Roman" panose="02020603050405020304" pitchFamily="18" charset="0"/>
                <a:cs typeface="Arial" panose="020B0604020202020204" pitchFamily="34" charset="0"/>
              </a:rPr>
              <a:t>E</a:t>
            </a:r>
            <a:r>
              <a:rPr lang="es-AR" sz="26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s un interrogar, es correr el velo de la familiaridad a los fenómenos y las relaciones, en la búsqueda de sus leyes internas, de su esencia.</a:t>
            </a:r>
            <a:endParaRPr lang="es-AR" sz="2600" dirty="0">
              <a:effectLst/>
              <a:latin typeface="Arial" panose="020B0604020202020204" pitchFamily="34" charset="0"/>
              <a:ea typeface="Calibri" panose="020F0502020204030204" pitchFamily="34" charset="0"/>
              <a:cs typeface="Arial" panose="020B0604020202020204" pitchFamily="34" charset="0"/>
            </a:endParaRPr>
          </a:p>
          <a:p>
            <a:endParaRPr lang="es-AR" sz="3600" dirty="0"/>
          </a:p>
        </p:txBody>
      </p:sp>
    </p:spTree>
    <p:extLst>
      <p:ext uri="{BB962C8B-B14F-4D97-AF65-F5344CB8AC3E}">
        <p14:creationId xmlns:p14="http://schemas.microsoft.com/office/powerpoint/2010/main" val="28419112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ipse 3">
            <a:extLst>
              <a:ext uri="{FF2B5EF4-FFF2-40B4-BE49-F238E27FC236}">
                <a16:creationId xmlns:a16="http://schemas.microsoft.com/office/drawing/2014/main" id="{9B668744-1E94-2958-FA19-31B280B85060}"/>
              </a:ext>
            </a:extLst>
          </p:cNvPr>
          <p:cNvSpPr/>
          <p:nvPr/>
        </p:nvSpPr>
        <p:spPr>
          <a:xfrm>
            <a:off x="4524905" y="1297489"/>
            <a:ext cx="3203560" cy="2968284"/>
          </a:xfrm>
          <a:prstGeom prst="ellipse">
            <a:avLst/>
          </a:prstGeom>
          <a:solidFill>
            <a:schemeClr val="accent1">
              <a:alpha val="67000"/>
            </a:schemeClr>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tx1"/>
                </a:solidFill>
              </a:rPr>
              <a:t>FAMILIA</a:t>
            </a:r>
            <a:endParaRPr lang="es-AR" dirty="0">
              <a:solidFill>
                <a:schemeClr val="tx1"/>
              </a:solidFill>
            </a:endParaRPr>
          </a:p>
        </p:txBody>
      </p:sp>
      <p:sp>
        <p:nvSpPr>
          <p:cNvPr id="5" name="Elipse 4">
            <a:extLst>
              <a:ext uri="{FF2B5EF4-FFF2-40B4-BE49-F238E27FC236}">
                <a16:creationId xmlns:a16="http://schemas.microsoft.com/office/drawing/2014/main" id="{B76F05D2-2F6A-9ADE-6942-B789F820C9B4}"/>
              </a:ext>
            </a:extLst>
          </p:cNvPr>
          <p:cNvSpPr/>
          <p:nvPr/>
        </p:nvSpPr>
        <p:spPr>
          <a:xfrm>
            <a:off x="7215809" y="1255286"/>
            <a:ext cx="3332514" cy="2912523"/>
          </a:xfrm>
          <a:prstGeom prst="ellipse">
            <a:avLst/>
          </a:prstGeom>
          <a:solidFill>
            <a:schemeClr val="accent1">
              <a:alpha val="70000"/>
            </a:schemeClr>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tx1"/>
                </a:solidFill>
              </a:rPr>
              <a:t>TRABAJO</a:t>
            </a:r>
            <a:endParaRPr lang="es-AR" dirty="0">
              <a:solidFill>
                <a:schemeClr val="tx1"/>
              </a:solidFill>
            </a:endParaRPr>
          </a:p>
        </p:txBody>
      </p:sp>
      <p:sp>
        <p:nvSpPr>
          <p:cNvPr id="6" name="Elipse 5">
            <a:extLst>
              <a:ext uri="{FF2B5EF4-FFF2-40B4-BE49-F238E27FC236}">
                <a16:creationId xmlns:a16="http://schemas.microsoft.com/office/drawing/2014/main" id="{450962C2-AB4D-4B1A-4325-43250C1A8D8C}"/>
              </a:ext>
            </a:extLst>
          </p:cNvPr>
          <p:cNvSpPr/>
          <p:nvPr/>
        </p:nvSpPr>
        <p:spPr>
          <a:xfrm>
            <a:off x="6137795" y="3135668"/>
            <a:ext cx="3138727" cy="2822101"/>
          </a:xfrm>
          <a:prstGeom prst="ellipse">
            <a:avLst/>
          </a:prstGeom>
          <a:solidFill>
            <a:schemeClr val="accent1">
              <a:alpha val="60000"/>
            </a:schemeClr>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tx1"/>
                </a:solidFill>
              </a:rPr>
              <a:t>TIEMPO LIBRE</a:t>
            </a:r>
            <a:endParaRPr lang="es-AR" dirty="0">
              <a:solidFill>
                <a:schemeClr val="tx1"/>
              </a:solidFill>
            </a:endParaRPr>
          </a:p>
        </p:txBody>
      </p:sp>
      <p:sp>
        <p:nvSpPr>
          <p:cNvPr id="7" name="Título 6">
            <a:extLst>
              <a:ext uri="{FF2B5EF4-FFF2-40B4-BE49-F238E27FC236}">
                <a16:creationId xmlns:a16="http://schemas.microsoft.com/office/drawing/2014/main" id="{14F8C0EA-BD76-57B0-C94C-C2F8B4159912}"/>
              </a:ext>
            </a:extLst>
          </p:cNvPr>
          <p:cNvSpPr>
            <a:spLocks noGrp="1"/>
          </p:cNvSpPr>
          <p:nvPr>
            <p:ph type="title"/>
          </p:nvPr>
        </p:nvSpPr>
        <p:spPr>
          <a:xfrm>
            <a:off x="0" y="1123837"/>
            <a:ext cx="3364924" cy="4601183"/>
          </a:xfrm>
        </p:spPr>
        <p:txBody>
          <a:bodyPr/>
          <a:lstStyle/>
          <a:p>
            <a:r>
              <a:rPr lang="es-MX" dirty="0"/>
              <a:t>LA VIDA COTIDIANA ES REGULADA POR 3 ELEMENTOS, RELACIONADOS ENTRE SI</a:t>
            </a:r>
            <a:endParaRPr lang="es-AR" dirty="0"/>
          </a:p>
        </p:txBody>
      </p:sp>
    </p:spTree>
    <p:extLst>
      <p:ext uri="{BB962C8B-B14F-4D97-AF65-F5344CB8AC3E}">
        <p14:creationId xmlns:p14="http://schemas.microsoft.com/office/powerpoint/2010/main" val="39186646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955C61-5CE8-DB94-56D0-AD82A20A5810}"/>
              </a:ext>
            </a:extLst>
          </p:cNvPr>
          <p:cNvSpPr>
            <a:spLocks noGrp="1"/>
          </p:cNvSpPr>
          <p:nvPr>
            <p:ph type="title"/>
          </p:nvPr>
        </p:nvSpPr>
        <p:spPr/>
        <p:txBody>
          <a:bodyPr/>
          <a:lstStyle/>
          <a:p>
            <a:r>
              <a:rPr lang="es-MX" dirty="0"/>
              <a:t>PREGUNTAS</a:t>
            </a:r>
            <a:endParaRPr lang="es-AR" dirty="0"/>
          </a:p>
        </p:txBody>
      </p:sp>
      <p:sp>
        <p:nvSpPr>
          <p:cNvPr id="3" name="Marcador de contenido 2">
            <a:extLst>
              <a:ext uri="{FF2B5EF4-FFF2-40B4-BE49-F238E27FC236}">
                <a16:creationId xmlns:a16="http://schemas.microsoft.com/office/drawing/2014/main" id="{61B4D43B-CFC0-6A83-A8AF-3C7246A20331}"/>
              </a:ext>
            </a:extLst>
          </p:cNvPr>
          <p:cNvSpPr>
            <a:spLocks noGrp="1"/>
          </p:cNvSpPr>
          <p:nvPr>
            <p:ph idx="1"/>
          </p:nvPr>
        </p:nvSpPr>
        <p:spPr/>
        <p:txBody>
          <a:bodyPr/>
          <a:lstStyle/>
          <a:p>
            <a:r>
              <a:rPr lang="es-MX" dirty="0"/>
              <a:t>¿Qué se entiende por “vida cotidiana”? </a:t>
            </a:r>
          </a:p>
          <a:p>
            <a:r>
              <a:rPr lang="es-MX" dirty="0"/>
              <a:t>¿Por qué la autora propone una “critica” a la misma?</a:t>
            </a:r>
          </a:p>
          <a:p>
            <a:r>
              <a:rPr lang="es-MX" dirty="0"/>
              <a:t>¿Cuáles son los ejes de estudio de la vida cotidiana?</a:t>
            </a:r>
          </a:p>
          <a:p>
            <a:r>
              <a:rPr lang="es-MX" dirty="0"/>
              <a:t>¿Cómo caracterizarían la vida cotidiana de nuestros tiempos? (¿Qué elementos considera relevantes a la hora de pensar cómo nos relacionamos, trabajamos y ocupamos nuestro tiempo de ocio? ¿Qué otros elementos consideraría incluir en el análisis?)</a:t>
            </a:r>
            <a:endParaRPr lang="es-AR" dirty="0"/>
          </a:p>
        </p:txBody>
      </p:sp>
    </p:spTree>
    <p:extLst>
      <p:ext uri="{BB962C8B-B14F-4D97-AF65-F5344CB8AC3E}">
        <p14:creationId xmlns:p14="http://schemas.microsoft.com/office/powerpoint/2010/main" val="4201112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A0BDF82-A03A-F32B-7ACC-77F2AE0513C2}"/>
              </a:ext>
            </a:extLst>
          </p:cNvPr>
          <p:cNvSpPr>
            <a:spLocks noGrp="1"/>
          </p:cNvSpPr>
          <p:nvPr>
            <p:ph idx="4294967295"/>
          </p:nvPr>
        </p:nvSpPr>
        <p:spPr>
          <a:xfrm>
            <a:off x="970672" y="976141"/>
            <a:ext cx="10410092" cy="5121275"/>
          </a:xfrm>
        </p:spPr>
        <p:txBody>
          <a:bodyPr>
            <a:noAutofit/>
          </a:bodyPr>
          <a:lstStyle/>
          <a:p>
            <a:pPr marL="0" indent="0">
              <a:buNone/>
            </a:pPr>
            <a:r>
              <a:rPr lang="es-MX" sz="2400" b="1" dirty="0">
                <a:solidFill>
                  <a:schemeClr val="tx1"/>
                </a:solidFill>
                <a:latin typeface="Arial" panose="020B0604020202020204" pitchFamily="34" charset="0"/>
                <a:cs typeface="Arial" panose="020B0604020202020204" pitchFamily="34" charset="0"/>
              </a:rPr>
              <a:t>Bibliografía:</a:t>
            </a:r>
          </a:p>
          <a:p>
            <a:pPr marL="0" indent="0" algn="ctr">
              <a:buNone/>
            </a:pPr>
            <a:endParaRPr lang="es-MX" sz="1800" dirty="0">
              <a:solidFill>
                <a:schemeClr val="tx1"/>
              </a:solidFill>
              <a:latin typeface="Arial" panose="020B0604020202020204" pitchFamily="34" charset="0"/>
              <a:cs typeface="Arial" panose="020B0604020202020204" pitchFamily="34" charset="0"/>
            </a:endParaRPr>
          </a:p>
          <a:p>
            <a:pPr marL="0" indent="0" algn="ctr">
              <a:buNone/>
            </a:pPr>
            <a:endParaRPr lang="es-MX" sz="1800" dirty="0">
              <a:solidFill>
                <a:schemeClr val="tx1"/>
              </a:solidFill>
              <a:latin typeface="Arial" panose="020B0604020202020204" pitchFamily="34" charset="0"/>
              <a:cs typeface="Arial" panose="020B0604020202020204" pitchFamily="34" charset="0"/>
            </a:endParaRPr>
          </a:p>
          <a:p>
            <a:pPr algn="just" rtl="0">
              <a:spcBef>
                <a:spcPts val="100"/>
              </a:spcBef>
              <a:spcAft>
                <a:spcPts val="0"/>
              </a:spcAft>
            </a:pPr>
            <a:r>
              <a:rPr lang="es-MX" sz="1800" dirty="0">
                <a:solidFill>
                  <a:schemeClr val="tx1"/>
                </a:solidFill>
                <a:latin typeface="Arial" panose="020B0604020202020204" pitchFamily="34" charset="0"/>
                <a:cs typeface="Arial" panose="020B0604020202020204" pitchFamily="34" charset="0"/>
              </a:rPr>
              <a:t>Abdala, S.; Astengo, J.; Farré, J.; Ferrer, C; </a:t>
            </a:r>
            <a:r>
              <a:rPr lang="es-MX" sz="1800" dirty="0" err="1">
                <a:solidFill>
                  <a:schemeClr val="tx1"/>
                </a:solidFill>
                <a:latin typeface="Arial" panose="020B0604020202020204" pitchFamily="34" charset="0"/>
                <a:cs typeface="Arial" panose="020B0604020202020204" pitchFamily="34" charset="0"/>
              </a:rPr>
              <a:t>Gonik</a:t>
            </a:r>
            <a:r>
              <a:rPr lang="es-MX" sz="1800" dirty="0">
                <a:solidFill>
                  <a:schemeClr val="tx1"/>
                </a:solidFill>
                <a:latin typeface="Arial" panose="020B0604020202020204" pitchFamily="34" charset="0"/>
                <a:cs typeface="Arial" panose="020B0604020202020204" pitchFamily="34" charset="0"/>
              </a:rPr>
              <a:t>, A.; </a:t>
            </a:r>
            <a:r>
              <a:rPr lang="es-MX" sz="1800" dirty="0" err="1">
                <a:solidFill>
                  <a:schemeClr val="tx1"/>
                </a:solidFill>
                <a:latin typeface="Arial" panose="020B0604020202020204" pitchFamily="34" charset="0"/>
                <a:cs typeface="Arial" panose="020B0604020202020204" pitchFamily="34" charset="0"/>
              </a:rPr>
              <a:t>Jaureguiberry</a:t>
            </a:r>
            <a:r>
              <a:rPr lang="es-MX" sz="1800" dirty="0">
                <a:solidFill>
                  <a:schemeClr val="tx1"/>
                </a:solidFill>
                <a:latin typeface="Arial" panose="020B0604020202020204" pitchFamily="34" charset="0"/>
                <a:cs typeface="Arial" panose="020B0604020202020204" pitchFamily="34" charset="0"/>
              </a:rPr>
              <a:t>, X.; Lencina, P.;  Rueda,  E;  Suarez,  E;  </a:t>
            </a:r>
            <a:r>
              <a:rPr lang="es-MX" sz="1800" dirty="0" err="1">
                <a:solidFill>
                  <a:schemeClr val="tx1"/>
                </a:solidFill>
                <a:latin typeface="Arial" panose="020B0604020202020204" pitchFamily="34" charset="0"/>
                <a:cs typeface="Arial" panose="020B0604020202020204" pitchFamily="34" charset="0"/>
              </a:rPr>
              <a:t>Zolkower</a:t>
            </a:r>
            <a:r>
              <a:rPr lang="es-MX" sz="1800" dirty="0">
                <a:solidFill>
                  <a:schemeClr val="tx1"/>
                </a:solidFill>
                <a:latin typeface="Arial" panose="020B0604020202020204" pitchFamily="34" charset="0"/>
                <a:cs typeface="Arial" panose="020B0604020202020204" pitchFamily="34" charset="0"/>
              </a:rPr>
              <a:t>,  M.  (2018). La  especificidad  de  la  psicología social sobre el trasfondo de su devenir sociohistórico. Libro de Cátedra “Una psicología social crítico-dialéctica. Condiciones de posibilidad para el abordaje de problemáticas psicosociales actuales”. Colección Libro de cátedra EDULP -UNLP. Cap. 1. (Pag.8-22).</a:t>
            </a:r>
          </a:p>
          <a:p>
            <a:pPr marL="0" indent="0" algn="just" rtl="0">
              <a:spcBef>
                <a:spcPts val="100"/>
              </a:spcBef>
              <a:spcAft>
                <a:spcPts val="0"/>
              </a:spcAft>
              <a:buNone/>
            </a:pPr>
            <a:endParaRPr lang="es-MX" sz="1800" i="0" u="none" strike="noStrike" dirty="0">
              <a:solidFill>
                <a:schemeClr val="tx1"/>
              </a:solidFill>
              <a:effectLst/>
              <a:highlight>
                <a:srgbClr val="FFFFFF"/>
              </a:highlight>
              <a:latin typeface="Arial" panose="020B0604020202020204" pitchFamily="34" charset="0"/>
              <a:cs typeface="Arial" panose="020B0604020202020204" pitchFamily="34" charset="0"/>
            </a:endParaRPr>
          </a:p>
          <a:p>
            <a:pPr algn="just" rtl="0" fontAlgn="base">
              <a:spcBef>
                <a:spcPts val="0"/>
              </a:spcBef>
              <a:spcAft>
                <a:spcPts val="0"/>
              </a:spcAft>
              <a:buFont typeface="Arial" panose="020B0604020202020204" pitchFamily="34" charset="0"/>
              <a:buChar char="•"/>
            </a:pPr>
            <a:r>
              <a:rPr lang="es-MX" sz="1800" i="0" u="none" strike="noStrike" dirty="0">
                <a:solidFill>
                  <a:schemeClr val="tx1"/>
                </a:solidFill>
                <a:effectLst/>
                <a:latin typeface="Arial" panose="020B0604020202020204" pitchFamily="34" charset="0"/>
                <a:cs typeface="Arial" panose="020B0604020202020204" pitchFamily="34" charset="0"/>
              </a:rPr>
              <a:t>Barros, A.V. (2015) Crítica de la vida cotidiana desde la Psicología Social. Recuperado de Revista </a:t>
            </a:r>
            <a:r>
              <a:rPr lang="es-MX" sz="1800" i="0" u="none" strike="noStrike" dirty="0" err="1">
                <a:solidFill>
                  <a:schemeClr val="tx1"/>
                </a:solidFill>
                <a:effectLst/>
                <a:latin typeface="Arial" panose="020B0604020202020204" pitchFamily="34" charset="0"/>
                <a:cs typeface="Arial" panose="020B0604020202020204" pitchFamily="34" charset="0"/>
              </a:rPr>
              <a:t>Vinculando:</a:t>
            </a:r>
            <a:r>
              <a:rPr lang="es-MX" sz="1800" i="0" u="sng" strike="noStrike" dirty="0" err="1">
                <a:solidFill>
                  <a:srgbClr val="F7B615"/>
                </a:solidFill>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a:t>
            </a:r>
            <a:r>
              <a:rPr lang="es-MX" sz="1800" i="0" u="sng" strike="noStrike" dirty="0">
                <a:solidFill>
                  <a:schemeClr val="tx1"/>
                </a:solidFill>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://Vinculando.org/psicología/psicoterapia/critica-a-la-vida-cotidiana-la-psicologia-social.html</a:t>
            </a:r>
            <a:endParaRPr lang="es-MX" sz="1800" i="0" u="sng" strike="noStrike" dirty="0">
              <a:solidFill>
                <a:schemeClr val="tx1"/>
              </a:solidFill>
              <a:effectLst/>
              <a:latin typeface="Arial" panose="020B0604020202020204" pitchFamily="34" charset="0"/>
              <a:cs typeface="Arial" panose="020B0604020202020204" pitchFamily="34" charset="0"/>
            </a:endParaRPr>
          </a:p>
          <a:p>
            <a:pPr marL="0" indent="0" algn="just" rtl="0" fontAlgn="base">
              <a:spcBef>
                <a:spcPts val="0"/>
              </a:spcBef>
              <a:spcAft>
                <a:spcPts val="0"/>
              </a:spcAft>
              <a:buNone/>
            </a:pPr>
            <a:endParaRPr lang="es-MX" sz="1800" i="0" u="none" strike="noStrike" dirty="0">
              <a:solidFill>
                <a:schemeClr val="tx1"/>
              </a:solidFill>
              <a:effectLst/>
              <a:latin typeface="Arial" panose="020B0604020202020204" pitchFamily="34" charset="0"/>
              <a:cs typeface="Arial" panose="020B0604020202020204" pitchFamily="34" charset="0"/>
            </a:endParaRPr>
          </a:p>
          <a:p>
            <a:pPr algn="just" rtl="0" fontAlgn="base">
              <a:spcBef>
                <a:spcPts val="0"/>
              </a:spcBef>
              <a:spcAft>
                <a:spcPts val="0"/>
              </a:spcAft>
              <a:buFont typeface="Arial" panose="020B0604020202020204" pitchFamily="34" charset="0"/>
              <a:buChar char="•"/>
            </a:pPr>
            <a:r>
              <a:rPr lang="es-MX" sz="1800" i="0" u="none" strike="noStrike" dirty="0">
                <a:solidFill>
                  <a:schemeClr val="tx1"/>
                </a:solidFill>
                <a:effectLst/>
                <a:latin typeface="Arial" panose="020B0604020202020204" pitchFamily="34" charset="0"/>
                <a:cs typeface="Arial" panose="020B0604020202020204" pitchFamily="34" charset="0"/>
              </a:rPr>
              <a:t>Quiroga, A. -Racedo, J. (1993) Crítica de la Vida Cotidiana. Áreas de análisis de la vida cotidiana: Trabajo, Familia, Tiempo libre. Ediciones Cinco. Buenos Aires.</a:t>
            </a:r>
            <a:r>
              <a:rPr lang="es-MX" sz="1800" i="0" u="none" strike="noStrike" dirty="0">
                <a:solidFill>
                  <a:schemeClr val="tx1"/>
                </a:solidFill>
                <a:highlight>
                  <a:srgbClr val="FFFFFF"/>
                </a:highlight>
                <a:latin typeface="Arial" panose="020B0604020202020204" pitchFamily="34" charset="0"/>
                <a:cs typeface="Arial" panose="020B0604020202020204" pitchFamily="34" charset="0"/>
              </a:rPr>
              <a:t> </a:t>
            </a:r>
            <a:br>
              <a:rPr lang="es-MX" sz="1800" dirty="0">
                <a:solidFill>
                  <a:schemeClr val="tx1"/>
                </a:solidFill>
                <a:latin typeface="Arial" panose="020B0604020202020204" pitchFamily="34" charset="0"/>
                <a:cs typeface="Arial" panose="020B0604020202020204" pitchFamily="34" charset="0"/>
              </a:rPr>
            </a:br>
            <a:endParaRPr lang="es-AR" sz="1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6181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590A3D18-F255-C164-3263-04B2A6F38A43}"/>
              </a:ext>
            </a:extLst>
          </p:cNvPr>
          <p:cNvSpPr txBox="1">
            <a:spLocks/>
          </p:cNvSpPr>
          <p:nvPr/>
        </p:nvSpPr>
        <p:spPr>
          <a:xfrm>
            <a:off x="424070" y="864108"/>
            <a:ext cx="10760398" cy="5120640"/>
          </a:xfrm>
          <a:prstGeom prst="rect">
            <a:avLst/>
          </a:prstGeom>
        </p:spPr>
        <p:txBody>
          <a:bodyP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buFont typeface="Wingdings 2" pitchFamily="18" charset="2"/>
              <a:buNone/>
            </a:pPr>
            <a:endParaRPr lang="es-MX" sz="2800" dirty="0"/>
          </a:p>
          <a:p>
            <a:pPr marL="0" indent="0">
              <a:buFont typeface="Wingdings 2" pitchFamily="18" charset="2"/>
              <a:buNone/>
            </a:pPr>
            <a:r>
              <a:rPr lang="es-MX" sz="2800" dirty="0"/>
              <a:t>Definir la psicología Social supone especificar su objeto de estudio…pero esto no siempre ha sido una tarea fácil…</a:t>
            </a:r>
          </a:p>
          <a:p>
            <a:pPr marL="0" indent="0">
              <a:buFont typeface="Wingdings 2" pitchFamily="18" charset="2"/>
              <a:buNone/>
            </a:pPr>
            <a:endParaRPr lang="es-MX" sz="2800" dirty="0"/>
          </a:p>
          <a:p>
            <a:pPr marL="0" indent="0">
              <a:buFont typeface="Wingdings 2" pitchFamily="18" charset="2"/>
              <a:buNone/>
            </a:pPr>
            <a:r>
              <a:rPr lang="es-MX" sz="2800" dirty="0"/>
              <a:t>Nos preguntamos </a:t>
            </a:r>
            <a:r>
              <a:rPr lang="es-MX" sz="2800" i="1" dirty="0"/>
              <a:t>¿Qué es la Psicología Social? ¿Cuál es su especificidad?¿Cómo la diferenciamos de otras corrientes disciplinares?</a:t>
            </a:r>
          </a:p>
          <a:p>
            <a:pPr marL="0" indent="0">
              <a:buFont typeface="Wingdings 2" pitchFamily="18" charset="2"/>
              <a:buNone/>
            </a:pPr>
            <a:endParaRPr lang="es-MX" sz="2800" dirty="0"/>
          </a:p>
          <a:p>
            <a:pPr marL="0" indent="0">
              <a:buFont typeface="Wingdings 2" pitchFamily="18" charset="2"/>
              <a:buNone/>
            </a:pPr>
            <a:r>
              <a:rPr lang="es-MX" sz="2800" dirty="0"/>
              <a:t>Vamos a repasar…</a:t>
            </a:r>
            <a:endParaRPr lang="es-AR" sz="2800" dirty="0"/>
          </a:p>
        </p:txBody>
      </p:sp>
    </p:spTree>
    <p:extLst>
      <p:ext uri="{BB962C8B-B14F-4D97-AF65-F5344CB8AC3E}">
        <p14:creationId xmlns:p14="http://schemas.microsoft.com/office/powerpoint/2010/main" val="1362536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590A3D18-F255-C164-3263-04B2A6F38A43}"/>
              </a:ext>
            </a:extLst>
          </p:cNvPr>
          <p:cNvSpPr txBox="1">
            <a:spLocks/>
          </p:cNvSpPr>
          <p:nvPr/>
        </p:nvSpPr>
        <p:spPr>
          <a:xfrm>
            <a:off x="424070" y="864108"/>
            <a:ext cx="10760398" cy="5120640"/>
          </a:xfrm>
          <a:prstGeom prst="rect">
            <a:avLst/>
          </a:prstGeom>
        </p:spPr>
        <p:txBody>
          <a:bodyP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buFont typeface="Wingdings 2" pitchFamily="18" charset="2"/>
              <a:buNone/>
            </a:pPr>
            <a:endParaRPr lang="es-MX" sz="2800" dirty="0"/>
          </a:p>
          <a:p>
            <a:pPr>
              <a:buFontTx/>
              <a:buChar char="-"/>
            </a:pPr>
            <a:r>
              <a:rPr lang="es-MX" sz="2800" dirty="0"/>
              <a:t>Surge en la Modernidad (siglo XX), influenciada por los ideales de la época: positivismo, racionalismo, objetividad y el progreso científico.</a:t>
            </a:r>
          </a:p>
          <a:p>
            <a:pPr>
              <a:buFontTx/>
              <a:buChar char="-"/>
            </a:pPr>
            <a:endParaRPr lang="es-MX" sz="2800" dirty="0"/>
          </a:p>
          <a:p>
            <a:pPr>
              <a:buFontTx/>
              <a:buChar char="-"/>
            </a:pPr>
            <a:r>
              <a:rPr lang="es-MX" sz="2800" dirty="0"/>
              <a:t>La psicología social encuentra su origen, fundamentalmente, en los procesos reproductivos de dos disciplinas: </a:t>
            </a:r>
            <a:r>
              <a:rPr lang="es-MX" sz="2800" b="1" dirty="0"/>
              <a:t>la sociología y la psicología</a:t>
            </a:r>
            <a:r>
              <a:rPr lang="es-MX" sz="2800" dirty="0"/>
              <a:t>. En consecuencia, desde sus inicios a principios del siglo XX se instalará en el seno de la tensión entre sus dos categorías pilares: el individuo y la sociedad.</a:t>
            </a:r>
            <a:endParaRPr lang="es-AR" sz="2800" dirty="0"/>
          </a:p>
        </p:txBody>
      </p:sp>
    </p:spTree>
    <p:extLst>
      <p:ext uri="{BB962C8B-B14F-4D97-AF65-F5344CB8AC3E}">
        <p14:creationId xmlns:p14="http://schemas.microsoft.com/office/powerpoint/2010/main" val="74682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D4F886-7C67-DB3C-5450-A6C3BB9C488F}"/>
              </a:ext>
            </a:extLst>
          </p:cNvPr>
          <p:cNvSpPr>
            <a:spLocks noGrp="1"/>
          </p:cNvSpPr>
          <p:nvPr>
            <p:ph type="title"/>
          </p:nvPr>
        </p:nvSpPr>
        <p:spPr/>
        <p:txBody>
          <a:bodyPr/>
          <a:lstStyle/>
          <a:p>
            <a:r>
              <a:rPr lang="es-MX" dirty="0"/>
              <a:t>CORRIENTES</a:t>
            </a:r>
            <a:endParaRPr lang="es-AR" dirty="0"/>
          </a:p>
        </p:txBody>
      </p:sp>
      <p:sp>
        <p:nvSpPr>
          <p:cNvPr id="3" name="Marcador de texto 2">
            <a:extLst>
              <a:ext uri="{FF2B5EF4-FFF2-40B4-BE49-F238E27FC236}">
                <a16:creationId xmlns:a16="http://schemas.microsoft.com/office/drawing/2014/main" id="{1D934510-4542-1447-DE88-4BAF1348EC83}"/>
              </a:ext>
            </a:extLst>
          </p:cNvPr>
          <p:cNvSpPr>
            <a:spLocks noGrp="1"/>
          </p:cNvSpPr>
          <p:nvPr>
            <p:ph type="body" idx="1"/>
          </p:nvPr>
        </p:nvSpPr>
        <p:spPr/>
        <p:txBody>
          <a:bodyPr>
            <a:normAutofit/>
          </a:bodyPr>
          <a:lstStyle/>
          <a:p>
            <a:r>
              <a:rPr lang="es-MX" sz="3200" dirty="0"/>
              <a:t>Psicológica</a:t>
            </a:r>
            <a:endParaRPr lang="es-AR" sz="3200" dirty="0"/>
          </a:p>
        </p:txBody>
      </p:sp>
      <p:sp>
        <p:nvSpPr>
          <p:cNvPr id="4" name="Marcador de contenido 3">
            <a:extLst>
              <a:ext uri="{FF2B5EF4-FFF2-40B4-BE49-F238E27FC236}">
                <a16:creationId xmlns:a16="http://schemas.microsoft.com/office/drawing/2014/main" id="{F29C92A7-AEE3-B731-38FE-2A0647F84141}"/>
              </a:ext>
            </a:extLst>
          </p:cNvPr>
          <p:cNvSpPr>
            <a:spLocks noGrp="1"/>
          </p:cNvSpPr>
          <p:nvPr>
            <p:ph sz="half" idx="2"/>
          </p:nvPr>
        </p:nvSpPr>
        <p:spPr/>
        <p:txBody>
          <a:bodyPr>
            <a:normAutofit/>
          </a:bodyPr>
          <a:lstStyle/>
          <a:p>
            <a:r>
              <a:rPr lang="es-MX" dirty="0"/>
              <a:t>Precursor: Mc. </a:t>
            </a:r>
            <a:r>
              <a:rPr lang="es-MX" dirty="0" err="1"/>
              <a:t>Dougall</a:t>
            </a:r>
            <a:r>
              <a:rPr lang="es-MX" dirty="0"/>
              <a:t> con su Teoría del Instinto. </a:t>
            </a:r>
          </a:p>
          <a:p>
            <a:r>
              <a:rPr lang="es-MX" dirty="0"/>
              <a:t>Lo social advendrá como un mero factor de influencia en los procesos subjetivos.</a:t>
            </a:r>
            <a:endParaRPr lang="es-AR" dirty="0"/>
          </a:p>
        </p:txBody>
      </p:sp>
      <p:sp>
        <p:nvSpPr>
          <p:cNvPr id="5" name="Marcador de texto 4">
            <a:extLst>
              <a:ext uri="{FF2B5EF4-FFF2-40B4-BE49-F238E27FC236}">
                <a16:creationId xmlns:a16="http://schemas.microsoft.com/office/drawing/2014/main" id="{6B79C0B4-1C7F-E99A-47D6-25BD8315D640}"/>
              </a:ext>
            </a:extLst>
          </p:cNvPr>
          <p:cNvSpPr>
            <a:spLocks noGrp="1"/>
          </p:cNvSpPr>
          <p:nvPr>
            <p:ph type="body" sz="quarter" idx="3"/>
          </p:nvPr>
        </p:nvSpPr>
        <p:spPr/>
        <p:txBody>
          <a:bodyPr>
            <a:normAutofit/>
          </a:bodyPr>
          <a:lstStyle/>
          <a:p>
            <a:r>
              <a:rPr lang="es-MX" sz="3200" dirty="0"/>
              <a:t>Sociológica</a:t>
            </a:r>
            <a:endParaRPr lang="es-AR" sz="3200" dirty="0"/>
          </a:p>
        </p:txBody>
      </p:sp>
      <p:sp>
        <p:nvSpPr>
          <p:cNvPr id="6" name="Marcador de contenido 5">
            <a:extLst>
              <a:ext uri="{FF2B5EF4-FFF2-40B4-BE49-F238E27FC236}">
                <a16:creationId xmlns:a16="http://schemas.microsoft.com/office/drawing/2014/main" id="{FA6DBB64-A0F3-8252-2272-6B901D47F0DE}"/>
              </a:ext>
            </a:extLst>
          </p:cNvPr>
          <p:cNvSpPr>
            <a:spLocks noGrp="1"/>
          </p:cNvSpPr>
          <p:nvPr>
            <p:ph sz="quarter" idx="4"/>
          </p:nvPr>
        </p:nvSpPr>
        <p:spPr/>
        <p:txBody>
          <a:bodyPr>
            <a:normAutofit/>
          </a:bodyPr>
          <a:lstStyle/>
          <a:p>
            <a:r>
              <a:rPr lang="es-MX" dirty="0"/>
              <a:t>Precursor: Edward Ross, con su estudio del comportamiento, influenciado por la Teoría de la Imitación.</a:t>
            </a:r>
          </a:p>
          <a:p>
            <a:r>
              <a:rPr lang="es-MX" dirty="0"/>
              <a:t>Los social será el factor causal de ciertos comportamientos individuales. </a:t>
            </a:r>
            <a:endParaRPr lang="es-AR" dirty="0"/>
          </a:p>
        </p:txBody>
      </p:sp>
    </p:spTree>
    <p:extLst>
      <p:ext uri="{BB962C8B-B14F-4D97-AF65-F5344CB8AC3E}">
        <p14:creationId xmlns:p14="http://schemas.microsoft.com/office/powerpoint/2010/main" val="4076209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590A3D18-F255-C164-3263-04B2A6F38A43}"/>
              </a:ext>
            </a:extLst>
          </p:cNvPr>
          <p:cNvSpPr txBox="1">
            <a:spLocks/>
          </p:cNvSpPr>
          <p:nvPr/>
        </p:nvSpPr>
        <p:spPr>
          <a:xfrm>
            <a:off x="702365" y="2017047"/>
            <a:ext cx="10760398" cy="3893423"/>
          </a:xfrm>
          <a:prstGeom prst="rect">
            <a:avLst/>
          </a:prstGeom>
        </p:spPr>
        <p:txBody>
          <a:bodyP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buFont typeface="Wingdings 2" pitchFamily="18" charset="2"/>
              <a:buNone/>
            </a:pPr>
            <a:r>
              <a:rPr lang="es-MX" sz="2800" dirty="0"/>
              <a:t>Esta perspectiva acabará por reducir a la PS, mayoritariamente yen perjuicio de su componente social, a una psicología de las relaciones interpersonales o una psicología del comportamiento individual frente a las influencias sociales.</a:t>
            </a:r>
          </a:p>
          <a:p>
            <a:pPr marL="0" indent="0">
              <a:buFont typeface="Wingdings 2" pitchFamily="18" charset="2"/>
              <a:buNone/>
            </a:pPr>
            <a:r>
              <a:rPr lang="es-MX" sz="2800" dirty="0"/>
              <a:t>La psicología social </a:t>
            </a:r>
            <a:r>
              <a:rPr lang="es-MX" sz="2800" dirty="0" err="1"/>
              <a:t>psicologicista</a:t>
            </a:r>
            <a:r>
              <a:rPr lang="es-MX" sz="2800" dirty="0"/>
              <a:t> pretenderá encontrar leyes generales explicativas del comportamiento relacional a partir de una atomización del individuo, es decir, de situarlo en un espacio ahistórico y acultural.</a:t>
            </a:r>
            <a:r>
              <a:rPr lang="es-AR" sz="1800" b="0" i="1" u="none" strike="noStrike" baseline="0" dirty="0">
                <a:latin typeface="Arial-ItalicMT"/>
              </a:rPr>
              <a:t> (Abdala Grillo; 2019, p.11)</a:t>
            </a:r>
            <a:endParaRPr lang="es-MX" sz="2800" dirty="0"/>
          </a:p>
        </p:txBody>
      </p:sp>
      <p:sp>
        <p:nvSpPr>
          <p:cNvPr id="2" name="Marcador de contenido 2">
            <a:extLst>
              <a:ext uri="{FF2B5EF4-FFF2-40B4-BE49-F238E27FC236}">
                <a16:creationId xmlns:a16="http://schemas.microsoft.com/office/drawing/2014/main" id="{54A31210-B6E4-EA14-CA1C-7E6A79A600AB}"/>
              </a:ext>
            </a:extLst>
          </p:cNvPr>
          <p:cNvSpPr txBox="1">
            <a:spLocks/>
          </p:cNvSpPr>
          <p:nvPr/>
        </p:nvSpPr>
        <p:spPr>
          <a:xfrm>
            <a:off x="576470" y="1016508"/>
            <a:ext cx="10760398" cy="560501"/>
          </a:xfrm>
          <a:prstGeom prst="rect">
            <a:avLst/>
          </a:prstGeom>
          <a:solidFill>
            <a:schemeClr val="accent1">
              <a:lumMod val="60000"/>
              <a:lumOff val="40000"/>
            </a:schemeClr>
          </a:solidFill>
        </p:spPr>
        <p:txBody>
          <a:bodyP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buFont typeface="Wingdings 2" pitchFamily="18" charset="2"/>
              <a:buNone/>
            </a:pPr>
            <a:r>
              <a:rPr lang="es-MX" sz="2800" dirty="0"/>
              <a:t>Perspectiva Psicológica</a:t>
            </a:r>
            <a:endParaRPr lang="es-AR" sz="2800" dirty="0"/>
          </a:p>
        </p:txBody>
      </p:sp>
    </p:spTree>
    <p:extLst>
      <p:ext uri="{BB962C8B-B14F-4D97-AF65-F5344CB8AC3E}">
        <p14:creationId xmlns:p14="http://schemas.microsoft.com/office/powerpoint/2010/main" val="1344461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590A3D18-F255-C164-3263-04B2A6F38A43}"/>
              </a:ext>
            </a:extLst>
          </p:cNvPr>
          <p:cNvSpPr txBox="1">
            <a:spLocks/>
          </p:cNvSpPr>
          <p:nvPr/>
        </p:nvSpPr>
        <p:spPr>
          <a:xfrm>
            <a:off x="702365" y="2017047"/>
            <a:ext cx="10760398" cy="4423510"/>
          </a:xfrm>
          <a:prstGeom prst="rect">
            <a:avLst/>
          </a:prstGeom>
        </p:spPr>
        <p:txBody>
          <a:bodyPr>
            <a:normAutofit lnSpcReduction="10000"/>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buFont typeface="Wingdings 2" pitchFamily="18" charset="2"/>
              <a:buNone/>
            </a:pPr>
            <a:r>
              <a:rPr lang="es-MX" sz="2800" dirty="0"/>
              <a:t>Desde las orientaciones </a:t>
            </a:r>
            <a:r>
              <a:rPr lang="es-MX" sz="2800" dirty="0" err="1"/>
              <a:t>sociologistas</a:t>
            </a:r>
            <a:r>
              <a:rPr lang="es-MX" sz="2800" dirty="0"/>
              <a:t> se hará hincapié fundamentalmente en la categoría explicativa de sociedad. El interaccionismo simbólico, corriente teórica surgida a partir de los desarrollos de la llamada escuela de Chicago a principios del siglo XX (entre 1915 y 1940) será uno de los exponentes más relevantes de esta corriente.</a:t>
            </a:r>
          </a:p>
          <a:p>
            <a:pPr marL="0" indent="0">
              <a:buFont typeface="Wingdings 2" pitchFamily="18" charset="2"/>
              <a:buNone/>
            </a:pPr>
            <a:r>
              <a:rPr lang="es-MX" sz="2800" dirty="0"/>
              <a:t>El lenguaje y la interacción son los elementos esenciales del estudio del </a:t>
            </a:r>
            <a:r>
              <a:rPr lang="es-MX" sz="2800" b="1" dirty="0"/>
              <a:t>Interaccionismo Simbólico</a:t>
            </a:r>
            <a:r>
              <a:rPr lang="es-MX" sz="2800" dirty="0"/>
              <a:t>, corriente que subraya la naturaleza simbólica de la vida social. Esta teoría considera que los significados sociales son un producto de las actividades en que los actores interactúan. Como los sujetos construyen e interpretan su realidad social será el objeto d estudio de dicha corriente epistémica.</a:t>
            </a:r>
          </a:p>
        </p:txBody>
      </p:sp>
      <p:sp>
        <p:nvSpPr>
          <p:cNvPr id="2" name="Marcador de contenido 2">
            <a:extLst>
              <a:ext uri="{FF2B5EF4-FFF2-40B4-BE49-F238E27FC236}">
                <a16:creationId xmlns:a16="http://schemas.microsoft.com/office/drawing/2014/main" id="{54A31210-B6E4-EA14-CA1C-7E6A79A600AB}"/>
              </a:ext>
            </a:extLst>
          </p:cNvPr>
          <p:cNvSpPr txBox="1">
            <a:spLocks/>
          </p:cNvSpPr>
          <p:nvPr/>
        </p:nvSpPr>
        <p:spPr>
          <a:xfrm>
            <a:off x="576470" y="1016508"/>
            <a:ext cx="10760398" cy="560501"/>
          </a:xfrm>
          <a:prstGeom prst="rect">
            <a:avLst/>
          </a:prstGeom>
          <a:solidFill>
            <a:schemeClr val="accent1">
              <a:lumMod val="60000"/>
              <a:lumOff val="40000"/>
            </a:schemeClr>
          </a:solidFill>
        </p:spPr>
        <p:txBody>
          <a:bodyP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buFont typeface="Wingdings 2" pitchFamily="18" charset="2"/>
              <a:buNone/>
            </a:pPr>
            <a:r>
              <a:rPr lang="es-MX" sz="2800" dirty="0"/>
              <a:t>Perspectiva Sociológica</a:t>
            </a:r>
            <a:endParaRPr lang="es-AR" sz="2800" dirty="0"/>
          </a:p>
        </p:txBody>
      </p:sp>
    </p:spTree>
    <p:extLst>
      <p:ext uri="{BB962C8B-B14F-4D97-AF65-F5344CB8AC3E}">
        <p14:creationId xmlns:p14="http://schemas.microsoft.com/office/powerpoint/2010/main" val="137798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590A3D18-F255-C164-3263-04B2A6F38A43}"/>
              </a:ext>
            </a:extLst>
          </p:cNvPr>
          <p:cNvSpPr txBox="1">
            <a:spLocks/>
          </p:cNvSpPr>
          <p:nvPr/>
        </p:nvSpPr>
        <p:spPr>
          <a:xfrm>
            <a:off x="424070" y="864108"/>
            <a:ext cx="10760398" cy="5120640"/>
          </a:xfrm>
          <a:prstGeom prst="rect">
            <a:avLst/>
          </a:prstGeom>
        </p:spPr>
        <p:txBody>
          <a:bodyP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buFont typeface="Wingdings 2" pitchFamily="18" charset="2"/>
              <a:buNone/>
            </a:pPr>
            <a:endParaRPr lang="es-MX" sz="2800" dirty="0"/>
          </a:p>
        </p:txBody>
      </p:sp>
      <p:sp>
        <p:nvSpPr>
          <p:cNvPr id="5" name="CuadroTexto 4">
            <a:extLst>
              <a:ext uri="{FF2B5EF4-FFF2-40B4-BE49-F238E27FC236}">
                <a16:creationId xmlns:a16="http://schemas.microsoft.com/office/drawing/2014/main" id="{9265C954-2967-7510-9434-E0520AD8B2E0}"/>
              </a:ext>
            </a:extLst>
          </p:cNvPr>
          <p:cNvSpPr txBox="1"/>
          <p:nvPr/>
        </p:nvSpPr>
        <p:spPr>
          <a:xfrm>
            <a:off x="1007165" y="1572401"/>
            <a:ext cx="10310191" cy="4431983"/>
          </a:xfrm>
          <a:prstGeom prst="rect">
            <a:avLst/>
          </a:prstGeom>
          <a:noFill/>
        </p:spPr>
        <p:txBody>
          <a:bodyPr wrap="square">
            <a:spAutoFit/>
          </a:bodyPr>
          <a:lstStyle/>
          <a:p>
            <a:r>
              <a:rPr lang="es-AR" sz="2400" dirty="0"/>
              <a:t>A partir de este momento se produce un viraje desde las posturas dicotómicas que no logran integrar efectivamente el individuo y la sociedad, hacia una perspectiva que da cuenta de la “interacción” entre ambos polos.</a:t>
            </a:r>
          </a:p>
          <a:p>
            <a:endParaRPr lang="es-AR" sz="2400" dirty="0"/>
          </a:p>
          <a:p>
            <a:r>
              <a:rPr lang="es-AR" sz="2400" dirty="0"/>
              <a:t>Es en este sentido que se configura la alternativa de un abordaje crítico dialéctico que conceptualice los términos individuo y sociedad, no reduciendo uno a otro, sino manteniendo en mente la tensión estructurante entre ambos y el movimiento dialéctico, materialista e histórico, a que da lugar; ello, sin desconocer la diferencia entre la producción social de subjetividad —procesos de objetivación y de subjetivación como modos de hacer, sentir y pensar—, y el sujeto como tal, radical singularidad. (</a:t>
            </a:r>
            <a:r>
              <a:rPr lang="es-AR" sz="1800" b="0" i="1" u="none" strike="noStrike" baseline="0" dirty="0">
                <a:latin typeface="Arial-ItalicMT"/>
              </a:rPr>
              <a:t>Abdala Grillo; 2019, p.18)</a:t>
            </a:r>
            <a:endParaRPr lang="es-AR" sz="2400" dirty="0"/>
          </a:p>
          <a:p>
            <a:endParaRPr lang="es-AR" dirty="0"/>
          </a:p>
        </p:txBody>
      </p:sp>
    </p:spTree>
    <p:extLst>
      <p:ext uri="{BB962C8B-B14F-4D97-AF65-F5344CB8AC3E}">
        <p14:creationId xmlns:p14="http://schemas.microsoft.com/office/powerpoint/2010/main" val="3996184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590A3D18-F255-C164-3263-04B2A6F38A43}"/>
              </a:ext>
            </a:extLst>
          </p:cNvPr>
          <p:cNvSpPr txBox="1">
            <a:spLocks/>
          </p:cNvSpPr>
          <p:nvPr/>
        </p:nvSpPr>
        <p:spPr>
          <a:xfrm>
            <a:off x="424070" y="864108"/>
            <a:ext cx="10760398" cy="5120640"/>
          </a:xfrm>
          <a:prstGeom prst="rect">
            <a:avLst/>
          </a:prstGeom>
        </p:spPr>
        <p:txBody>
          <a:bodyP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buFont typeface="Wingdings 2" pitchFamily="18" charset="2"/>
              <a:buNone/>
            </a:pPr>
            <a:endParaRPr lang="es-MX" sz="2800" dirty="0"/>
          </a:p>
        </p:txBody>
      </p:sp>
      <p:sp>
        <p:nvSpPr>
          <p:cNvPr id="5" name="CuadroTexto 4">
            <a:extLst>
              <a:ext uri="{FF2B5EF4-FFF2-40B4-BE49-F238E27FC236}">
                <a16:creationId xmlns:a16="http://schemas.microsoft.com/office/drawing/2014/main" id="{9265C954-2967-7510-9434-E0520AD8B2E0}"/>
              </a:ext>
            </a:extLst>
          </p:cNvPr>
          <p:cNvSpPr txBox="1"/>
          <p:nvPr/>
        </p:nvSpPr>
        <p:spPr>
          <a:xfrm>
            <a:off x="1133774" y="1305115"/>
            <a:ext cx="10310191" cy="2677656"/>
          </a:xfrm>
          <a:prstGeom prst="rect">
            <a:avLst/>
          </a:prstGeom>
          <a:noFill/>
        </p:spPr>
        <p:txBody>
          <a:bodyPr wrap="square">
            <a:spAutoFit/>
          </a:bodyPr>
          <a:lstStyle/>
          <a:p>
            <a:r>
              <a:rPr lang="es-MX" sz="2400" dirty="0"/>
              <a:t>En Argentina Enrique </a:t>
            </a:r>
            <a:r>
              <a:rPr lang="es-MX" sz="2400" dirty="0" err="1"/>
              <a:t>Pichon-Riviere</a:t>
            </a:r>
            <a:r>
              <a:rPr lang="es-MX" sz="2400" dirty="0"/>
              <a:t> será uno de los autores fundadores de la escuela argentina de Psicología Social.</a:t>
            </a:r>
          </a:p>
          <a:p>
            <a:endParaRPr lang="es-MX" sz="2400" dirty="0"/>
          </a:p>
          <a:p>
            <a:r>
              <a:rPr lang="es-MX" sz="2400" dirty="0"/>
              <a:t>Su teoría será un intento por integrar los aportes del psicoanálisis con las perspectivas e investigaciones sociales. De este modo, desarrollará el estudio sobre el vínculo entre el sujeto y la sociedad, estableciendo las bases para el estudio de los grupos. </a:t>
            </a:r>
            <a:endParaRPr lang="es-AR" dirty="0"/>
          </a:p>
        </p:txBody>
      </p:sp>
      <p:sp>
        <p:nvSpPr>
          <p:cNvPr id="3" name="CuadroTexto 2">
            <a:extLst>
              <a:ext uri="{FF2B5EF4-FFF2-40B4-BE49-F238E27FC236}">
                <a16:creationId xmlns:a16="http://schemas.microsoft.com/office/drawing/2014/main" id="{1B3705E2-3221-0846-EC43-C8ACC9429C0E}"/>
              </a:ext>
            </a:extLst>
          </p:cNvPr>
          <p:cNvSpPr txBox="1"/>
          <p:nvPr/>
        </p:nvSpPr>
        <p:spPr>
          <a:xfrm>
            <a:off x="2011680" y="4428033"/>
            <a:ext cx="8314007" cy="1815882"/>
          </a:xfrm>
          <a:prstGeom prst="rect">
            <a:avLst/>
          </a:prstGeom>
          <a:noFill/>
          <a:ln>
            <a:solidFill>
              <a:srgbClr val="002060"/>
            </a:solidFill>
          </a:ln>
        </p:spPr>
        <p:txBody>
          <a:bodyPr wrap="square">
            <a:spAutoFit/>
          </a:bodyPr>
          <a:lstStyle/>
          <a:p>
            <a:pPr algn="ctr"/>
            <a:r>
              <a:rPr lang="es-MX" sz="2800" dirty="0"/>
              <a:t>Para él el sujeto será </a:t>
            </a:r>
            <a:r>
              <a:rPr lang="es-MX" sz="2800" b="1" i="1" dirty="0"/>
              <a:t>“un ser de necesidades que sólo se satisfacen socialmente en relaciones que lo determinan. El sujeto no es solo un sujeto relacionado, es un sujeto producido”</a:t>
            </a:r>
            <a:endParaRPr lang="es-AR" sz="2800" b="1" i="1" dirty="0"/>
          </a:p>
        </p:txBody>
      </p:sp>
    </p:spTree>
    <p:extLst>
      <p:ext uri="{BB962C8B-B14F-4D97-AF65-F5344CB8AC3E}">
        <p14:creationId xmlns:p14="http://schemas.microsoft.com/office/powerpoint/2010/main" val="3706559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FEF804A-A544-C908-F45E-3C738D962B03}"/>
              </a:ext>
            </a:extLst>
          </p:cNvPr>
          <p:cNvSpPr>
            <a:spLocks noGrp="1"/>
          </p:cNvSpPr>
          <p:nvPr>
            <p:ph type="title"/>
          </p:nvPr>
        </p:nvSpPr>
        <p:spPr/>
        <p:txBody>
          <a:bodyPr/>
          <a:lstStyle/>
          <a:p>
            <a:pPr algn="ctr"/>
            <a:r>
              <a:rPr lang="es-MX" dirty="0"/>
              <a:t>¿De qué SUJETO hablamos en Psicología Social?</a:t>
            </a:r>
            <a:endParaRPr lang="es-AR" dirty="0"/>
          </a:p>
        </p:txBody>
      </p:sp>
      <p:graphicFrame>
        <p:nvGraphicFramePr>
          <p:cNvPr id="6" name="Marcador de contenido 5">
            <a:extLst>
              <a:ext uri="{FF2B5EF4-FFF2-40B4-BE49-F238E27FC236}">
                <a16:creationId xmlns:a16="http://schemas.microsoft.com/office/drawing/2014/main" id="{0F7064E2-B2B3-61F0-C607-9EC742483BD2}"/>
              </a:ext>
            </a:extLst>
          </p:cNvPr>
          <p:cNvGraphicFramePr>
            <a:graphicFrameLocks noGrp="1"/>
          </p:cNvGraphicFramePr>
          <p:nvPr>
            <p:ph idx="1"/>
            <p:extLst>
              <p:ext uri="{D42A27DB-BD31-4B8C-83A1-F6EECF244321}">
                <p14:modId xmlns:p14="http://schemas.microsoft.com/office/powerpoint/2010/main" val="2578200268"/>
              </p:ext>
            </p:extLst>
          </p:nvPr>
        </p:nvGraphicFramePr>
        <p:xfrm>
          <a:off x="3325398" y="331303"/>
          <a:ext cx="8429280" cy="63345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84330697"/>
      </p:ext>
    </p:extLst>
  </p:cSld>
  <p:clrMapOvr>
    <a:masterClrMapping/>
  </p:clrMapOvr>
</p:sld>
</file>

<file path=ppt/theme/theme1.xml><?xml version="1.0" encoding="utf-8"?>
<a:theme xmlns:a="http://schemas.openxmlformats.org/drawingml/2006/main" name="Marco">
  <a:themeElements>
    <a:clrScheme name="Intermedio">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TM03457475[[fn=Marco]]</Template>
  <TotalTime>5151</TotalTime>
  <Words>1320</Words>
  <Application>Microsoft Office PowerPoint</Application>
  <PresentationFormat>Panorámica</PresentationFormat>
  <Paragraphs>70</Paragraphs>
  <Slides>18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18</vt:i4>
      </vt:variant>
    </vt:vector>
  </HeadingPairs>
  <TitlesOfParts>
    <vt:vector size="24" baseType="lpstr">
      <vt:lpstr>Arial</vt:lpstr>
      <vt:lpstr>Arial-ItalicMT</vt:lpstr>
      <vt:lpstr>Calibri</vt:lpstr>
      <vt:lpstr>Corbel</vt:lpstr>
      <vt:lpstr>Wingdings 2</vt:lpstr>
      <vt:lpstr>Marco</vt:lpstr>
      <vt:lpstr>Psicología Social: Concepto, Historia y Paradigmas    Prof. Giorgi Fiorella Prof. Bolea Luciana</vt:lpstr>
      <vt:lpstr>Presentación de PowerPoint</vt:lpstr>
      <vt:lpstr>Presentación de PowerPoint</vt:lpstr>
      <vt:lpstr>CORRIENTES</vt:lpstr>
      <vt:lpstr>Presentación de PowerPoint</vt:lpstr>
      <vt:lpstr>Presentación de PowerPoint</vt:lpstr>
      <vt:lpstr>Presentación de PowerPoint</vt:lpstr>
      <vt:lpstr>Presentación de PowerPoint</vt:lpstr>
      <vt:lpstr>¿De qué SUJETO hablamos en Psicología Social?</vt:lpstr>
      <vt:lpstr>Presentación de PowerPoint</vt:lpstr>
      <vt:lpstr>Presentación de PowerPoint</vt:lpstr>
      <vt:lpstr>DEFINICIÓN</vt:lpstr>
      <vt:lpstr>Presentación de PowerPoint</vt:lpstr>
      <vt:lpstr>¿Para qué estudiar la “cotidianeidad”?</vt:lpstr>
      <vt:lpstr>Presentación de PowerPoint</vt:lpstr>
      <vt:lpstr>LA VIDA COTIDIANA ES REGULADA POR 3 ELEMENTOS, RELACIONADOS ENTRE SI</vt:lpstr>
      <vt:lpstr>PREGUNTAS</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Crítica a la vida cotidiana desde la psicología social  ADRIANA VERÓNICA BARROS  ana p. de quiroga  </dc:title>
  <dc:creator>Fiorella Giorgi</dc:creator>
  <cp:lastModifiedBy>Fiorella Giorgi</cp:lastModifiedBy>
  <cp:revision>7</cp:revision>
  <dcterms:created xsi:type="dcterms:W3CDTF">2022-08-18T22:38:07Z</dcterms:created>
  <dcterms:modified xsi:type="dcterms:W3CDTF">2024-08-04T23:29:08Z</dcterms:modified>
</cp:coreProperties>
</file>