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3" r:id="rId4"/>
    <p:sldId id="257" r:id="rId5"/>
    <p:sldId id="259" r:id="rId6"/>
    <p:sldId id="260" r:id="rId7"/>
    <p:sldId id="261" r:id="rId8"/>
    <p:sldId id="262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tableStyles" Target="tableStyles.xml" /><Relationship Id="rId3" Type="http://schemas.openxmlformats.org/officeDocument/2006/relationships/slide" Target="slides/slide2.xml" /><Relationship Id="rId7" Type="http://schemas.openxmlformats.org/officeDocument/2006/relationships/slide" Target="slides/slide6.xml" /><Relationship Id="rId12" Type="http://schemas.openxmlformats.org/officeDocument/2006/relationships/theme" Target="theme/theme1.xml" /><Relationship Id="rId2" Type="http://schemas.openxmlformats.org/officeDocument/2006/relationships/slide" Target="slides/slide1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viewProps" Target="viewProps.xml" /><Relationship Id="rId5" Type="http://schemas.openxmlformats.org/officeDocument/2006/relationships/slide" Target="slides/slide4.xml" /><Relationship Id="rId10" Type="http://schemas.openxmlformats.org/officeDocument/2006/relationships/presProps" Target="presProps.xml" /><Relationship Id="rId4" Type="http://schemas.openxmlformats.org/officeDocument/2006/relationships/slide" Target="slides/slide3.xml" /><Relationship Id="rId9" Type="http://schemas.openxmlformats.org/officeDocument/2006/relationships/slide" Target="slides/slide8.xml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6/15/2022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48A87A34-81AB-432B-8DAE-1953F412C126}" type="datetimeFigureOut">
              <a:rPr lang="en-US" dirty="0"/>
              <a:pPr/>
              <a:t>6/15/2022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‹Nº›</a:t>
            </a:fld>
            <a:endParaRPr lang="en-US" dirty="0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13" Type="http://schemas.openxmlformats.org/officeDocument/2006/relationships/image" Target="../media/image1.jpg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6/15/2022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‹Nº›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 /><Relationship Id="rId2" Type="http://schemas.openxmlformats.org/officeDocument/2006/relationships/image" Target="../media/image2.png" /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119C3F-5F7D-FED6-223A-251A1A4D1DA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4490" y="1132193"/>
            <a:ext cx="3983020" cy="2296807"/>
          </a:xfrm>
        </p:spPr>
        <p:txBody>
          <a:bodyPr>
            <a:normAutofit/>
          </a:bodyPr>
          <a:lstStyle/>
          <a:p>
            <a:r>
              <a:rPr lang="es-AR" sz="88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ACV</a:t>
            </a:r>
            <a:endParaRPr lang="en-US" sz="88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250944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A139CF-2DEC-1877-ACB5-A749FCD290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3ACB04AB-773C-3FFB-A816-8AFE286EF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Un Accidente Cerebro Vascular consiste en la interrupción parcial del flujo sanguíneo en cualquier parte del cerebro.  La falta de oxígeno y nutrientes que genera afecta a las células cerebrales en cuestión de minutos, lo que produce la muerte de las mismas.</a:t>
            </a:r>
          </a:p>
          <a:p>
            <a:r>
              <a:rPr lang="en-US" dirty="0"/>
              <a:t>Se </a:t>
            </a:r>
            <a:r>
              <a:rPr lang="en-US" dirty="0" err="1"/>
              <a:t>pueden</a:t>
            </a:r>
            <a:r>
              <a:rPr lang="en-US" dirty="0"/>
              <a:t> </a:t>
            </a:r>
            <a:r>
              <a:rPr lang="en-US" dirty="0" err="1"/>
              <a:t>encontran</a:t>
            </a:r>
            <a:r>
              <a:rPr lang="en-US" dirty="0"/>
              <a:t> dos </a:t>
            </a:r>
            <a:r>
              <a:rPr lang="en-US" dirty="0" err="1"/>
              <a:t>tipos</a:t>
            </a:r>
            <a:r>
              <a:rPr lang="en-US" dirty="0"/>
              <a:t>: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/>
              <a:t> </a:t>
            </a:r>
            <a:r>
              <a:rPr lang="en-US" dirty="0" err="1"/>
              <a:t>Isquémico</a:t>
            </a:r>
            <a:r>
              <a:rPr lang="en-US" dirty="0"/>
              <a:t> </a:t>
            </a:r>
            <a:r>
              <a:rPr lang="en-US" dirty="0">
                <a:sym typeface="Wingdings" panose="05000000000000000000" pitchFamily="2" charset="2"/>
              </a:rPr>
              <a:t> </a:t>
            </a:r>
            <a:r>
              <a:rPr lang="en-US" dirty="0" err="1">
                <a:sym typeface="Wingdings" panose="05000000000000000000" pitchFamily="2" charset="2"/>
              </a:rPr>
              <a:t>causado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por</a:t>
            </a:r>
            <a:r>
              <a:rPr lang="en-US" dirty="0">
                <a:sym typeface="Wingdings" panose="05000000000000000000" pitchFamily="2" charset="2"/>
              </a:rPr>
              <a:t> un </a:t>
            </a:r>
            <a:r>
              <a:rPr lang="en-US" dirty="0" err="1">
                <a:sym typeface="Wingdings" panose="05000000000000000000" pitchFamily="2" charset="2"/>
              </a:rPr>
              <a:t>coágulo</a:t>
            </a:r>
            <a:r>
              <a:rPr lang="en-US" dirty="0">
                <a:sym typeface="Wingdings" panose="05000000000000000000" pitchFamily="2" charset="2"/>
              </a:rPr>
              <a:t> de </a:t>
            </a:r>
            <a:r>
              <a:rPr lang="en-US" dirty="0" err="1">
                <a:sym typeface="Wingdings" panose="05000000000000000000" pitchFamily="2" charset="2"/>
              </a:rPr>
              <a:t>sangre</a:t>
            </a:r>
            <a:r>
              <a:rPr lang="en-US" dirty="0">
                <a:sym typeface="Wingdings" panose="05000000000000000000" pitchFamily="2" charset="2"/>
              </a:rPr>
              <a:t> que </a:t>
            </a:r>
            <a:r>
              <a:rPr lang="en-US" dirty="0" err="1">
                <a:sym typeface="Wingdings" panose="05000000000000000000" pitchFamily="2" charset="2"/>
              </a:rPr>
              <a:t>bloquea</a:t>
            </a:r>
            <a:r>
              <a:rPr lang="en-US" dirty="0">
                <a:sym typeface="Wingdings" panose="05000000000000000000" pitchFamily="2" charset="2"/>
              </a:rPr>
              <a:t> o tapa un </a:t>
            </a:r>
            <a:r>
              <a:rPr lang="en-US" dirty="0" err="1">
                <a:sym typeface="Wingdings" panose="05000000000000000000" pitchFamily="2" charset="2"/>
              </a:rPr>
              <a:t>vaso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sanguíneo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cerebro</a:t>
            </a:r>
            <a:r>
              <a:rPr lang="en-US" dirty="0">
                <a:sym typeface="Wingdings" panose="05000000000000000000" pitchFamily="2" charset="2"/>
              </a:rPr>
              <a:t>; es </a:t>
            </a:r>
            <a:r>
              <a:rPr lang="en-US" dirty="0" err="1">
                <a:sym typeface="Wingdings" panose="05000000000000000000" pitchFamily="2" charset="2"/>
              </a:rPr>
              <a:t>decir</a:t>
            </a:r>
            <a:r>
              <a:rPr lang="en-US" dirty="0">
                <a:sym typeface="Wingdings" panose="05000000000000000000" pitchFamily="2" charset="2"/>
              </a:rPr>
              <a:t>, que </a:t>
            </a:r>
            <a:r>
              <a:rPr lang="en-US" dirty="0" err="1">
                <a:sym typeface="Wingdings" panose="05000000000000000000" pitchFamily="2" charset="2"/>
              </a:rPr>
              <a:t>su</a:t>
            </a:r>
            <a:r>
              <a:rPr lang="en-US" dirty="0">
                <a:sym typeface="Wingdings" panose="05000000000000000000" pitchFamily="2" charset="2"/>
              </a:rPr>
              <a:t> causa se </a:t>
            </a:r>
            <a:r>
              <a:rPr lang="en-US" dirty="0" err="1">
                <a:sym typeface="Wingdings" panose="05000000000000000000" pitchFamily="2" charset="2"/>
              </a:rPr>
              <a:t>debe</a:t>
            </a:r>
            <a:r>
              <a:rPr lang="en-US" dirty="0">
                <a:sym typeface="Wingdings" panose="05000000000000000000" pitchFamily="2" charset="2"/>
              </a:rPr>
              <a:t> a </a:t>
            </a:r>
            <a:r>
              <a:rPr lang="en-US" dirty="0" err="1">
                <a:sym typeface="Wingdings" panose="05000000000000000000" pitchFamily="2" charset="2"/>
              </a:rPr>
              <a:t>una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embolia</a:t>
            </a:r>
            <a:r>
              <a:rPr lang="en-US" dirty="0">
                <a:sym typeface="Wingdings" panose="05000000000000000000" pitchFamily="2" charset="2"/>
              </a:rPr>
              <a:t> o un </a:t>
            </a:r>
            <a:r>
              <a:rPr lang="en-US" dirty="0" err="1">
                <a:sym typeface="Wingdings" panose="05000000000000000000" pitchFamily="2" charset="2"/>
              </a:rPr>
              <a:t>trombo</a:t>
            </a:r>
            <a:r>
              <a:rPr lang="en-US" dirty="0">
                <a:sym typeface="Wingdings" panose="05000000000000000000" pitchFamily="2" charset="2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sym typeface="Wingdings" panose="05000000000000000000" pitchFamily="2" charset="2"/>
              </a:rPr>
              <a:t>Hemorrágico</a:t>
            </a:r>
            <a:r>
              <a:rPr lang="en-US" dirty="0">
                <a:sym typeface="Wingdings" panose="05000000000000000000" pitchFamily="2" charset="2"/>
              </a:rPr>
              <a:t>  es </a:t>
            </a:r>
            <a:r>
              <a:rPr lang="en-US" dirty="0" err="1">
                <a:sym typeface="Wingdings" panose="05000000000000000000" pitchFamily="2" charset="2"/>
              </a:rPr>
              <a:t>causado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por</a:t>
            </a:r>
            <a:r>
              <a:rPr lang="en-US" dirty="0">
                <a:sym typeface="Wingdings" panose="05000000000000000000" pitchFamily="2" charset="2"/>
              </a:rPr>
              <a:t> un </a:t>
            </a:r>
            <a:r>
              <a:rPr lang="en-US" dirty="0" err="1">
                <a:sym typeface="Wingdings" panose="05000000000000000000" pitchFamily="2" charset="2"/>
              </a:rPr>
              <a:t>vaso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sanguíneo</a:t>
            </a:r>
            <a:r>
              <a:rPr lang="en-US" dirty="0">
                <a:sym typeface="Wingdings" panose="05000000000000000000" pitchFamily="2" charset="2"/>
              </a:rPr>
              <a:t> que se </a:t>
            </a:r>
            <a:r>
              <a:rPr lang="en-US" dirty="0" err="1">
                <a:sym typeface="Wingdings" panose="05000000000000000000" pitchFamily="2" charset="2"/>
              </a:rPr>
              <a:t>rompe</a:t>
            </a:r>
            <a:r>
              <a:rPr lang="en-US" dirty="0">
                <a:sym typeface="Wingdings" panose="05000000000000000000" pitchFamily="2" charset="2"/>
              </a:rPr>
              <a:t> y </a:t>
            </a:r>
            <a:r>
              <a:rPr lang="en-US" dirty="0" err="1">
                <a:sym typeface="Wingdings" panose="05000000000000000000" pitchFamily="2" charset="2"/>
              </a:rPr>
              <a:t>sangra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en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el</a:t>
            </a:r>
            <a:r>
              <a:rPr lang="en-US" dirty="0">
                <a:sym typeface="Wingdings" panose="05000000000000000000" pitchFamily="2" charset="2"/>
              </a:rPr>
              <a:t> </a:t>
            </a:r>
            <a:r>
              <a:rPr lang="en-US" dirty="0" err="1">
                <a:sym typeface="Wingdings" panose="05000000000000000000" pitchFamily="2" charset="2"/>
              </a:rPr>
              <a:t>cerebro</a:t>
            </a:r>
            <a:r>
              <a:rPr lang="en-US" dirty="0">
                <a:sym typeface="Wingdings" panose="05000000000000000000" pitchFamily="2" charset="2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00088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1C864E93-5DA4-7FAE-D666-33D3A326A7D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-1"/>
            <a:ext cx="5730118" cy="4304715"/>
          </a:xfrm>
          <a:prstGeom prst="rect">
            <a:avLst/>
          </a:prstGeom>
        </p:spPr>
      </p:pic>
      <p:pic>
        <p:nvPicPr>
          <p:cNvPr id="5" name="Imagen 4">
            <a:extLst>
              <a:ext uri="{FF2B5EF4-FFF2-40B4-BE49-F238E27FC236}">
                <a16:creationId xmlns:a16="http://schemas.microsoft.com/office/drawing/2014/main" id="{0F0D2C5E-99C1-FDF8-E67A-EFB1CAC957A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25551" y="1983292"/>
            <a:ext cx="6466449" cy="4874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87650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34698EE-8B46-D591-6DC4-02130A4C3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Principales factores de riesgo: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1C23F2-F175-2480-355C-9F70826F06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Hipertensión arterial.</a:t>
            </a:r>
          </a:p>
          <a:p>
            <a:r>
              <a:rPr lang="es-AR" dirty="0"/>
              <a:t>Fumar / exposición al humo de segunda mano (fumadores pasivos).</a:t>
            </a:r>
          </a:p>
          <a:p>
            <a:r>
              <a:rPr lang="es-AR" dirty="0"/>
              <a:t>Colesterol alto.</a:t>
            </a:r>
          </a:p>
          <a:p>
            <a:r>
              <a:rPr lang="es-AR" dirty="0"/>
              <a:t>Diabetes.</a:t>
            </a:r>
          </a:p>
          <a:p>
            <a:r>
              <a:rPr lang="es-AR" dirty="0"/>
              <a:t>Enfermedades </a:t>
            </a:r>
            <a:r>
              <a:rPr lang="es-AR" dirty="0" err="1"/>
              <a:t>caridovasculares</a:t>
            </a:r>
            <a:r>
              <a:rPr lang="es-AR" dirty="0"/>
              <a:t>.</a:t>
            </a:r>
          </a:p>
          <a:p>
            <a:r>
              <a:rPr lang="es-AR" dirty="0"/>
              <a:t>Sobrepeso.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90467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2AD6F6E-B1C7-CE55-011B-1170DAFE3B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Tratamientos.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B2B4731-7CFE-E0C1-506B-2D16DF4A15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AR" dirty="0"/>
              <a:t>Tratamiento de emergencia: procedimientos fármaco – quirúrgicos que se realizan mientras se desarrolla el ACV.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Rehabilitación: posterior al episodio se trabaja para revertir las afecciones temporales y adaptarse a las consecuencias permanentes.</a:t>
            </a:r>
          </a:p>
          <a:p>
            <a:pPr marL="0" indent="0">
              <a:buNone/>
            </a:pPr>
            <a:endParaRPr lang="es-AR" dirty="0"/>
          </a:p>
          <a:p>
            <a:r>
              <a:rPr lang="es-AR" dirty="0"/>
              <a:t>Prevención:  se busca fomentar acciones y conocimientos que prevengan un primer derrame o procurar que no ocurra otro.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58755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EA29F5F-FB49-8129-94F2-72DBA96BC3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Factores preventivos.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A03EA4-5F6E-D96F-9C1E-CE82816342B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AR" dirty="0"/>
              <a:t>Llevar una dieta saludable.</a:t>
            </a:r>
          </a:p>
          <a:p>
            <a:r>
              <a:rPr lang="es-AR" dirty="0"/>
              <a:t>Mantener un peso saludable.</a:t>
            </a:r>
          </a:p>
          <a:p>
            <a:r>
              <a:rPr lang="es-AR" dirty="0"/>
              <a:t>Evitar niveles excesivos de estrés.</a:t>
            </a:r>
          </a:p>
          <a:p>
            <a:r>
              <a:rPr lang="es-AR" dirty="0"/>
              <a:t>Realizar actividad física regularmente.</a:t>
            </a:r>
          </a:p>
          <a:p>
            <a:r>
              <a:rPr lang="es-AR" dirty="0"/>
              <a:t>Evitar hábitos perjudiciales para la salud (fumar, sedentarismo, etc.).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79592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40F513-D431-D7B1-7E56-1EF00D4AB2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AR" dirty="0"/>
              <a:t>Evaluación primaria de ACV.</a:t>
            </a:r>
            <a:endParaRPr lang="en-US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801BF8E-BA77-7BC7-8BFD-F972DB014D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s-AR" dirty="0"/>
              <a:t>Los principales síntomas que produce son: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Dificultad en el habla.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Parálisis o entumecimiento de la un hemicuerpo (cara, brazos, piernas).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Dificultad en la visión con uno o ambos ojos.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Problemas para caminar.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s-AR" dirty="0"/>
              <a:t>Intenso dolor de cabeza.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73354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93E9F9A-4A16-06B4-3ED6-B20FDF003E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Marcador de contenido 3">
            <a:extLst>
              <a:ext uri="{FF2B5EF4-FFF2-40B4-BE49-F238E27FC236}">
                <a16:creationId xmlns:a16="http://schemas.microsoft.com/office/drawing/2014/main" id="{F9A1469F-6161-F504-F11C-E1AA3C0A2125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05392" y="407963"/>
            <a:ext cx="10981216" cy="46944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52025917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TM10001114[[fn=Galería]]</Template>
  <TotalTime>74</TotalTime>
  <Words>279</Words>
  <Application>Microsoft Office PowerPoint</Application>
  <PresentationFormat>Panorámica</PresentationFormat>
  <Paragraphs>31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Galería</vt:lpstr>
      <vt:lpstr>ACV</vt:lpstr>
      <vt:lpstr>Presentación de PowerPoint</vt:lpstr>
      <vt:lpstr>Presentación de PowerPoint</vt:lpstr>
      <vt:lpstr>Principales factores de riesgo:</vt:lpstr>
      <vt:lpstr>Tratamientos.</vt:lpstr>
      <vt:lpstr>Factores preventivos.</vt:lpstr>
      <vt:lpstr>Evaluación primaria de ACV.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ACV</dc:title>
  <dc:creator>tomas mahomed</dc:creator>
  <cp:lastModifiedBy>Yamila Duarte</cp:lastModifiedBy>
  <cp:revision>3</cp:revision>
  <dcterms:created xsi:type="dcterms:W3CDTF">2022-06-13T15:48:42Z</dcterms:created>
  <dcterms:modified xsi:type="dcterms:W3CDTF">2022-06-15T21:55:56Z</dcterms:modified>
</cp:coreProperties>
</file>