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2" r:id="rId5"/>
    <p:sldId id="260" r:id="rId6"/>
    <p:sldId id="264" r:id="rId7"/>
    <p:sldId id="261" r:id="rId8"/>
    <p:sldId id="266" r:id="rId9"/>
    <p:sldId id="263" r:id="rId10"/>
    <p:sldId id="258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E89DF-0934-4D73-A147-E88846E7E4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LAS REPRESENTACIONES SOCIALES</a:t>
            </a:r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2DF56E0-8C0B-4F3F-886A-5BA1B3E5E6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M. León,  r. </a:t>
            </a:r>
            <a:r>
              <a:rPr lang="es-MX" dirty="0" err="1"/>
              <a:t>farr</a:t>
            </a:r>
            <a:r>
              <a:rPr lang="es-MX" dirty="0"/>
              <a:t> y d. </a:t>
            </a:r>
            <a:r>
              <a:rPr lang="es-MX" dirty="0" err="1"/>
              <a:t>jodelet</a:t>
            </a:r>
            <a:endParaRPr lang="es-MX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0510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48F56A-D406-4D3E-9858-FE869D245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Funciones de las representaciones sociales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5BF8C5-8A7A-4521-9827-92312930A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54043"/>
          </a:xfrm>
        </p:spPr>
        <p:txBody>
          <a:bodyPr anchor="t">
            <a:normAutofit fontScale="70000" lnSpcReduction="20000"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lphaLcParenR"/>
            </a:pPr>
            <a:r>
              <a:rPr lang="es-MX" sz="2900" dirty="0"/>
              <a:t>Permite convertir una realidad extraña, desconocida, en una familiar– “Anclaje”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LcParenR"/>
            </a:pPr>
            <a:r>
              <a:rPr lang="es-AR" sz="2900" dirty="0"/>
              <a:t>Permiten la comunicación entre los individuos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LcParenR"/>
            </a:pPr>
            <a:r>
              <a:rPr lang="es-AR" sz="2900" dirty="0"/>
              <a:t>Contribuyen a la formación, consolidación y diferenciación de grupos sociales. Favorece la “identidad de grupo”.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LcParenR"/>
            </a:pPr>
            <a:r>
              <a:rPr lang="es-AR" sz="2900" dirty="0"/>
              <a:t>Guían la acción social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LcParenR"/>
            </a:pPr>
            <a:r>
              <a:rPr lang="es-AR" sz="2900" dirty="0"/>
              <a:t>Sirven para justificar las decisiones y posturas adoptadas ante un hecho</a:t>
            </a:r>
          </a:p>
          <a:p>
            <a:pPr marL="342900" indent="-342900">
              <a:buFont typeface="+mj-lt"/>
              <a:buAutoNum type="alphaLcParenR"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1454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B53C96-0E2D-49C6-9543-E94923EC2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Procesos de formación de las </a:t>
            </a:r>
            <a:r>
              <a:rPr lang="es-MX" dirty="0" err="1"/>
              <a:t>r.s</a:t>
            </a:r>
            <a:r>
              <a:rPr lang="es-MX" dirty="0"/>
              <a:t>.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0EDA11-455D-44C1-9AEA-64299380E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160234" cy="4207052"/>
          </a:xfrm>
        </p:spPr>
        <p:txBody>
          <a:bodyPr anchor="t">
            <a:normAutofit fontScale="92500"/>
          </a:bodyPr>
          <a:lstStyle/>
          <a:p>
            <a:pPr marL="0" indent="0">
              <a:buNone/>
            </a:pPr>
            <a:r>
              <a:rPr lang="es-MX" sz="2400" b="1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Proceso de Anclaje:</a:t>
            </a:r>
          </a:p>
          <a:p>
            <a:pPr marL="0" indent="0">
              <a:buNone/>
            </a:pPr>
            <a:r>
              <a:rPr lang="es-MX" sz="2400" dirty="0">
                <a:solidFill>
                  <a:schemeClr val="tx1"/>
                </a:solidFill>
              </a:rPr>
              <a:t>Incorporación de objetos extraños en nuestra realidad social, dentro de nuestro sistema de representaciones preexistente. Supone a su vez los procesos de clasificación y nominación.</a:t>
            </a:r>
          </a:p>
          <a:p>
            <a:pPr marL="0" indent="0">
              <a:buNone/>
            </a:pPr>
            <a:r>
              <a:rPr lang="es-MX" sz="2400" b="1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Proceso de Objetivación:</a:t>
            </a:r>
          </a:p>
          <a:p>
            <a:pPr marL="0" indent="0">
              <a:buNone/>
            </a:pPr>
            <a:r>
              <a:rPr lang="es-AR" sz="2400" dirty="0">
                <a:solidFill>
                  <a:schemeClr val="tx1"/>
                </a:solidFill>
              </a:rPr>
              <a:t>Transformación de conceptos abstractos, relaciones o atributos en imágenes concretas o cosas. Materialización de significados. Implica tres etapas: 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es-AR" sz="2400" dirty="0">
                <a:solidFill>
                  <a:schemeClr val="tx1"/>
                </a:solidFill>
              </a:rPr>
              <a:t>Selección y descontextualización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es-AR" sz="2400" dirty="0">
                <a:solidFill>
                  <a:schemeClr val="tx1"/>
                </a:solidFill>
              </a:rPr>
              <a:t>Formación de un “núcleo figurativo”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es-AR" sz="2400" dirty="0">
                <a:solidFill>
                  <a:schemeClr val="tx1"/>
                </a:solidFill>
              </a:rPr>
              <a:t>Naturalización. </a:t>
            </a:r>
          </a:p>
        </p:txBody>
      </p:sp>
    </p:spTree>
    <p:extLst>
      <p:ext uri="{BB962C8B-B14F-4D97-AF65-F5344CB8AC3E}">
        <p14:creationId xmlns:p14="http://schemas.microsoft.com/office/powerpoint/2010/main" val="68013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D164A6-8EA4-4FE5-86F0-6C4CA01DD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Contenido de las representaciones sociales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4BFECC-C0DA-47EC-A8D6-9B220F1A9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/>
              <a:t>Información o conocimiento sobre el objeto</a:t>
            </a:r>
          </a:p>
          <a:p>
            <a:r>
              <a:rPr lang="es-MX" sz="3200" dirty="0"/>
              <a:t>Actitud hacia el objeto</a:t>
            </a:r>
          </a:p>
          <a:p>
            <a:r>
              <a:rPr lang="es-MX" sz="3200" dirty="0"/>
              <a:t>Campo de representación/núcleo figurativo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54882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4C6D5C-2B83-4717-9323-8EEBE04F7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origen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AB2182-BF67-4A6C-9F09-0A5FFC340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199860"/>
            <a:ext cx="11029615" cy="3155356"/>
          </a:xfrm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es-MX" sz="2400" dirty="0"/>
              <a:t>Serge Moscovici estudia cómo el </a:t>
            </a:r>
            <a:r>
              <a:rPr lang="es-MX" sz="2400" b="1" dirty="0"/>
              <a:t>psicoanálisis</a:t>
            </a:r>
            <a:r>
              <a:rPr lang="es-MX" sz="2400" dirty="0"/>
              <a:t> y sus conceptos científicos eran interpretados e introducidos en el intercambio social cotidiano, para clasificar y explicar conductas o eventos de la vida diaria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507441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E6B2599B-3D9B-485B-8ED4-3FCB6B68A7BE}"/>
              </a:ext>
            </a:extLst>
          </p:cNvPr>
          <p:cNvSpPr txBox="1">
            <a:spLocks/>
          </p:cNvSpPr>
          <p:nvPr/>
        </p:nvSpPr>
        <p:spPr>
          <a:xfrm>
            <a:off x="581192" y="1683026"/>
            <a:ext cx="11029615" cy="4175773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s-MX" sz="2400" dirty="0"/>
              <a:t>Las REPRESENTACIONES SOCIALES son “un acto de pensamiento en el cual un sujeto se relaciona con un objeto (una persona, un hecho de la naturaleza, un evento social, </a:t>
            </a:r>
            <a:r>
              <a:rPr lang="es-MX" sz="2400" dirty="0" err="1"/>
              <a:t>etc</a:t>
            </a:r>
            <a:r>
              <a:rPr lang="es-MX" sz="2400" dirty="0"/>
              <a:t>), a través de operaciones mentales (como la atención, la percepción, la memoria), a partir de las cuales ese objeto es </a:t>
            </a:r>
            <a:r>
              <a:rPr lang="es-MX" sz="2400" dirty="0" err="1"/>
              <a:t>sustituído</a:t>
            </a:r>
            <a:r>
              <a:rPr lang="es-MX" sz="2400" dirty="0"/>
              <a:t> por un símbolo, que lo hace presente cuando está </a:t>
            </a:r>
            <a:r>
              <a:rPr lang="es-MX" sz="2400" dirty="0" err="1"/>
              <a:t>austente</a:t>
            </a:r>
            <a:r>
              <a:rPr lang="es-MX" sz="2400" dirty="0"/>
              <a:t>” (M. León)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s-MX" sz="2400" dirty="0"/>
          </a:p>
          <a:p>
            <a:pPr marL="0" indent="0">
              <a:buFont typeface="Wingdings 2" panose="05020102010507070707" pitchFamily="18" charset="2"/>
              <a:buNone/>
            </a:pPr>
            <a:r>
              <a:rPr lang="es-MX" sz="2400" dirty="0"/>
              <a:t>El OBJETO queda representado simbólicamente en la mente de los sujetos.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648842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6C715AB8-A862-4B03-83E2-B6678893AA30}"/>
              </a:ext>
            </a:extLst>
          </p:cNvPr>
          <p:cNvSpPr txBox="1">
            <a:spLocks/>
          </p:cNvSpPr>
          <p:nvPr/>
        </p:nvSpPr>
        <p:spPr>
          <a:xfrm>
            <a:off x="581192" y="1126435"/>
            <a:ext cx="11029615" cy="522135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s-MX" sz="2800" dirty="0"/>
              <a:t>Son “sistemas de referencia” que nos permiten interpretar la realidad, en principio desconocida, y de este modo atribuirle un sentido.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s-MX" sz="2800" dirty="0"/>
          </a:p>
          <a:p>
            <a:pPr marL="0" indent="0">
              <a:buFont typeface="Wingdings 2" panose="05020102010507070707" pitchFamily="18" charset="2"/>
              <a:buNone/>
            </a:pPr>
            <a:r>
              <a:rPr lang="es-MX" sz="2800" dirty="0"/>
              <a:t>Son “un trozo de lo real, atrapado por el símbolo, por una imagen”</a:t>
            </a:r>
          </a:p>
        </p:txBody>
      </p:sp>
    </p:spTree>
    <p:extLst>
      <p:ext uri="{BB962C8B-B14F-4D97-AF65-F5344CB8AC3E}">
        <p14:creationId xmlns:p14="http://schemas.microsoft.com/office/powerpoint/2010/main" val="3157622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143864B9-381C-4422-AB78-0A873C92B2A6}"/>
              </a:ext>
            </a:extLst>
          </p:cNvPr>
          <p:cNvSpPr txBox="1">
            <a:spLocks/>
          </p:cNvSpPr>
          <p:nvPr/>
        </p:nvSpPr>
        <p:spPr>
          <a:xfrm>
            <a:off x="581192" y="1126435"/>
            <a:ext cx="11029615" cy="5221355"/>
          </a:xfrm>
          <a:prstGeom prst="rect">
            <a:avLst/>
          </a:prstGeom>
        </p:spPr>
        <p:txBody>
          <a:bodyPr anchor="t" anchorCtr="0">
            <a:normAutofit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s-MX" sz="2400" b="1" dirty="0"/>
              <a:t>¿Se trata de un proceso lineal? ¿Qué papel cumplen los sujetos en este proceso?</a:t>
            </a:r>
            <a:endParaRPr lang="es-MX" sz="2400" dirty="0"/>
          </a:p>
          <a:p>
            <a:pPr marL="0" indent="0">
              <a:buFont typeface="Wingdings 2" panose="05020102010507070707" pitchFamily="18" charset="2"/>
              <a:buNone/>
            </a:pPr>
            <a:r>
              <a:rPr lang="es-MX" sz="2400" dirty="0"/>
              <a:t>     Intervienen plasmando sus valores, su posición política, religiosa, ideológica, sus necesidades, etc. Es decir, ese símbolo no es una copia fiel del objeto, sino que es </a:t>
            </a:r>
            <a:r>
              <a:rPr lang="es-MX" sz="2400" b="1" dirty="0"/>
              <a:t>transformado, </a:t>
            </a:r>
            <a:r>
              <a:rPr lang="es-MX" sz="2400" dirty="0"/>
              <a:t>interpretado, codificado y vuelto a la realidad como parte del “sentido común” </a:t>
            </a:r>
            <a:endParaRPr lang="es-MX" sz="2400" b="1" dirty="0"/>
          </a:p>
          <a:p>
            <a:pPr marL="0" indent="0">
              <a:buFont typeface="Wingdings 2" panose="05020102010507070707" pitchFamily="18" charset="2"/>
              <a:buNone/>
            </a:pPr>
            <a:r>
              <a:rPr lang="es-MX" sz="2400" b="1" dirty="0"/>
              <a:t>¿Se trata acaso entonces de un proceso individual, que acontece en la mente de los sujetos? ¿Por qué “sociales”?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s-MX" sz="2400" dirty="0"/>
              <a:t>     Son </a:t>
            </a:r>
            <a:r>
              <a:rPr lang="es-MX" sz="2400" b="1" dirty="0"/>
              <a:t>SOCIALES </a:t>
            </a:r>
            <a:r>
              <a:rPr lang="es-MX" sz="2400" dirty="0"/>
              <a:t>debido a que el objeto es un objeto social, que proviene del medio cultural, científico, filosófico, político, etc., y que interesa a la sociedad en su conjunto. Sin embargo, pueden haber diferentes representaciones sociales en un mismo cuerpo social, en función de la ideología, cultura, posición política, clase social, </a:t>
            </a:r>
            <a:r>
              <a:rPr lang="es-MX" sz="2400" dirty="0" err="1"/>
              <a:t>etc</a:t>
            </a:r>
            <a:r>
              <a:rPr lang="es-MX" sz="2400" dirty="0"/>
              <a:t> de pertenencia de las personas/grupos.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s-AR" sz="2400" b="1" dirty="0"/>
          </a:p>
        </p:txBody>
      </p:sp>
      <p:sp>
        <p:nvSpPr>
          <p:cNvPr id="3" name="Flecha: a la derecha 2">
            <a:extLst>
              <a:ext uri="{FF2B5EF4-FFF2-40B4-BE49-F238E27FC236}">
                <a16:creationId xmlns:a16="http://schemas.microsoft.com/office/drawing/2014/main" id="{63F3950F-0F0F-4EAF-BA07-ECB5293E2A74}"/>
              </a:ext>
            </a:extLst>
          </p:cNvPr>
          <p:cNvSpPr/>
          <p:nvPr/>
        </p:nvSpPr>
        <p:spPr>
          <a:xfrm>
            <a:off x="583096" y="2007701"/>
            <a:ext cx="450574" cy="2782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" name="Flecha: a la derecha 3">
            <a:extLst>
              <a:ext uri="{FF2B5EF4-FFF2-40B4-BE49-F238E27FC236}">
                <a16:creationId xmlns:a16="http://schemas.microsoft.com/office/drawing/2014/main" id="{43AA5CC4-8789-4101-8FAA-AA0A9FBA8C60}"/>
              </a:ext>
            </a:extLst>
          </p:cNvPr>
          <p:cNvSpPr/>
          <p:nvPr/>
        </p:nvSpPr>
        <p:spPr>
          <a:xfrm>
            <a:off x="583096" y="4253946"/>
            <a:ext cx="450574" cy="2782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8569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87FC5FEF-8FB8-454F-AB4C-F7A678639C26}"/>
              </a:ext>
            </a:extLst>
          </p:cNvPr>
          <p:cNvSpPr txBox="1"/>
          <p:nvPr/>
        </p:nvSpPr>
        <p:spPr>
          <a:xfrm>
            <a:off x="874643" y="943066"/>
            <a:ext cx="9727096" cy="54748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Wingdings 2" panose="05020102010507070707" pitchFamily="18" charset="2"/>
              <a:buNone/>
            </a:pPr>
            <a:endParaRPr lang="es-MX" sz="1800" dirty="0"/>
          </a:p>
          <a:p>
            <a:pPr marL="0" indent="0">
              <a:buFont typeface="Wingdings 2" panose="05020102010507070707" pitchFamily="18" charset="2"/>
              <a:buNone/>
            </a:pPr>
            <a:r>
              <a:rPr lang="es-MX" sz="2400" dirty="0"/>
              <a:t>Son sociales porque…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s-MX" sz="24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400" dirty="0"/>
              <a:t>Tienen que ver con aspectos socialmente significativos (hechos, objetos, situaciones que departan interés y emoción)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400" dirty="0"/>
              <a:t>Son sociales en su origen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400" dirty="0"/>
              <a:t>Son compartidas por grupos sociales, pero no homogéneamente por la sociedad (diferentes a “representaciones colectivas” de Durkheim)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400" dirty="0"/>
              <a:t>Son construcciones simbólicas de la realidad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400" dirty="0"/>
              <a:t>Son forma y contenido, variables en relación al tiempo y el contexto.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400" dirty="0"/>
              <a:t>Son convencionales y prescriptivas, y al mismo tiempo son dinámicas.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35494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90D46F0E-84E1-4472-8D30-915514CFA236}"/>
              </a:ext>
            </a:extLst>
          </p:cNvPr>
          <p:cNvSpPr txBox="1">
            <a:spLocks/>
          </p:cNvSpPr>
          <p:nvPr/>
        </p:nvSpPr>
        <p:spPr>
          <a:xfrm>
            <a:off x="581192" y="1868557"/>
            <a:ext cx="11029615" cy="4479233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s-MX" sz="2400" dirty="0"/>
              <a:t>Las </a:t>
            </a:r>
            <a:r>
              <a:rPr lang="es-MX" sz="2400" b="1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REPRESENTACIONES SOCIALES </a:t>
            </a:r>
            <a:r>
              <a:rPr lang="es-MX" sz="2400" dirty="0"/>
              <a:t>son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s-MX" sz="2400" dirty="0"/>
              <a:t>“teorías o formas de pensamiento de sentido común, socialmente elaboradas y compartidas, que le permiten a los individuos interpretar y entender su realidad, y orientar los comportamientos de los grupos”.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s-MX" sz="2400" dirty="0"/>
              <a:t>“son construidas en procesos de interacción y comunicación social”</a:t>
            </a:r>
            <a:endParaRPr lang="es-AR" sz="2400" dirty="0"/>
          </a:p>
          <a:p>
            <a:pPr marL="0" indent="0">
              <a:buFont typeface="Wingdings 2" panose="05020102010507070707" pitchFamily="18" charset="2"/>
              <a:buNone/>
            </a:pPr>
            <a:r>
              <a:rPr lang="es-MX" sz="2400" dirty="0"/>
              <a:t> 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878210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E80507A-3BEA-4D07-BA46-D575433A4077}"/>
              </a:ext>
            </a:extLst>
          </p:cNvPr>
          <p:cNvSpPr txBox="1"/>
          <p:nvPr/>
        </p:nvSpPr>
        <p:spPr>
          <a:xfrm>
            <a:off x="901148" y="1128596"/>
            <a:ext cx="10045148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s-MX" sz="2400" dirty="0"/>
              <a:t>Toda representación social es </a:t>
            </a:r>
            <a:r>
              <a:rPr lang="es-MX" sz="2400" b="1" dirty="0"/>
              <a:t>de </a:t>
            </a:r>
            <a:r>
              <a:rPr lang="es-MX" sz="2400" b="1" i="1" dirty="0"/>
              <a:t>algo</a:t>
            </a:r>
            <a:r>
              <a:rPr lang="es-MX" sz="2400" b="1" dirty="0"/>
              <a:t> y de </a:t>
            </a:r>
            <a:r>
              <a:rPr lang="es-MX" sz="2400" b="1" i="1" dirty="0"/>
              <a:t>alguien</a:t>
            </a:r>
            <a:r>
              <a:rPr lang="es-MX" sz="2400" dirty="0"/>
              <a:t>:  poseen un contenido (información, conceptos, características, imágenes), que se relaciona con un objeto (trabajo, acontecimiento económico, fenómeno natural, </a:t>
            </a:r>
            <a:r>
              <a:rPr lang="es-MX" sz="2400" dirty="0" err="1"/>
              <a:t>etc</a:t>
            </a:r>
            <a:r>
              <a:rPr lang="es-MX" sz="2400" dirty="0"/>
              <a:t>), y parten de un sujeto en relación a otros, por lo cual responden a la posición de cada uno en la sociedad.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s-MX" sz="2400" dirty="0"/>
          </a:p>
          <a:p>
            <a:pPr marL="0" indent="0">
              <a:buFont typeface="Wingdings 2" panose="05020102010507070707" pitchFamily="18" charset="2"/>
              <a:buNone/>
            </a:pPr>
            <a:r>
              <a:rPr lang="es-MX" sz="2400" i="1" dirty="0"/>
              <a:t>“Toda representación social constituye un proceso por el que se establece la relación del sujeto con el mundo y las cosas”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s-AR" sz="1800" dirty="0"/>
          </a:p>
        </p:txBody>
      </p:sp>
    </p:spTree>
    <p:extLst>
      <p:ext uri="{BB962C8B-B14F-4D97-AF65-F5344CB8AC3E}">
        <p14:creationId xmlns:p14="http://schemas.microsoft.com/office/powerpoint/2010/main" val="3138485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E0A4DCB-56E4-4FA3-8E8D-F68BD29E7A6B}"/>
              </a:ext>
            </a:extLst>
          </p:cNvPr>
          <p:cNvSpPr txBox="1"/>
          <p:nvPr/>
        </p:nvSpPr>
        <p:spPr>
          <a:xfrm>
            <a:off x="967409" y="1404729"/>
            <a:ext cx="987286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s-MX" sz="2400" b="1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Poseen una doble función…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s-MX" sz="2400" dirty="0"/>
          </a:p>
          <a:p>
            <a:pPr marL="0" indent="0">
              <a:buFont typeface="Wingdings 2" panose="05020102010507070707" pitchFamily="18" charset="2"/>
              <a:buNone/>
            </a:pPr>
            <a:r>
              <a:rPr lang="es-MX" sz="2400" dirty="0"/>
              <a:t>1- Establecer un ordenamiento de la realidad, que permita a los sujetos orientarse, comprender y dominar su realidad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s-MX" sz="2400" dirty="0"/>
              <a:t>2- Favorecen la comunicación mediante el uso de un código común. 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s-MX" sz="2400" dirty="0"/>
          </a:p>
          <a:p>
            <a:pPr marL="0" indent="0">
              <a:buFont typeface="Wingdings 2" panose="05020102010507070707" pitchFamily="18" charset="2"/>
              <a:buNone/>
            </a:pPr>
            <a:endParaRPr lang="es-MX" sz="2400" dirty="0"/>
          </a:p>
          <a:p>
            <a:pPr marL="0" indent="0">
              <a:buFont typeface="Wingdings 2" panose="05020102010507070707" pitchFamily="18" charset="2"/>
              <a:buNone/>
            </a:pPr>
            <a:r>
              <a:rPr lang="es-MX" sz="2400" b="1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…Y tres aspectos: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s-MX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/>
              <a:t>Cognitivos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/>
              <a:t>Afectivos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/>
              <a:t>Conductuales </a:t>
            </a:r>
          </a:p>
        </p:txBody>
      </p:sp>
    </p:spTree>
    <p:extLst>
      <p:ext uri="{BB962C8B-B14F-4D97-AF65-F5344CB8AC3E}">
        <p14:creationId xmlns:p14="http://schemas.microsoft.com/office/powerpoint/2010/main" val="3592763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Dividend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Dividendo</Template>
  <TotalTime>106</TotalTime>
  <Words>770</Words>
  <Application>Microsoft Office PowerPoint</Application>
  <PresentationFormat>Panorámica</PresentationFormat>
  <Paragraphs>59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Gill Sans MT</vt:lpstr>
      <vt:lpstr>Wingdings</vt:lpstr>
      <vt:lpstr>Wingdings 2</vt:lpstr>
      <vt:lpstr>Dividendo</vt:lpstr>
      <vt:lpstr>LAS REPRESENTACIONES SOCIALES</vt:lpstr>
      <vt:lpstr>origen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Funciones de las representaciones sociales</vt:lpstr>
      <vt:lpstr>Procesos de formación de las r.s.</vt:lpstr>
      <vt:lpstr>Contenido de las representaciones sociales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REPRESENTACIONES SOCIALES</dc:title>
  <dc:creator>Fiorella Giorgi</dc:creator>
  <cp:lastModifiedBy>Fiorella Giorgi</cp:lastModifiedBy>
  <cp:revision>12</cp:revision>
  <dcterms:created xsi:type="dcterms:W3CDTF">2021-06-14T21:31:24Z</dcterms:created>
  <dcterms:modified xsi:type="dcterms:W3CDTF">2022-06-06T18:17:51Z</dcterms:modified>
</cp:coreProperties>
</file>