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70" r:id="rId11"/>
    <p:sldId id="265" r:id="rId12"/>
    <p:sldId id="266" r:id="rId13"/>
    <p:sldId id="269" r:id="rId14"/>
    <p:sldId id="267"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5/30/2022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5/30/2022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5/30/2022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5/30/2022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5/30/2022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5/30/2022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5/30/2022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5/30/2022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AF4EFF-DAA9-4E43-A37E-4E54A2494EA1}"/>
              </a:ext>
            </a:extLst>
          </p:cNvPr>
          <p:cNvSpPr>
            <a:spLocks noGrp="1"/>
          </p:cNvSpPr>
          <p:nvPr>
            <p:ph type="ctrTitle"/>
          </p:nvPr>
        </p:nvSpPr>
        <p:spPr/>
        <p:txBody>
          <a:bodyPr/>
          <a:lstStyle/>
          <a:p>
            <a:r>
              <a:rPr lang="es-MX" dirty="0"/>
              <a:t>Introducción al enfoque de Derechos Humanos</a:t>
            </a:r>
            <a:endParaRPr lang="es-AR" dirty="0"/>
          </a:p>
        </p:txBody>
      </p:sp>
      <p:sp>
        <p:nvSpPr>
          <p:cNvPr id="3" name="Subtítulo 2">
            <a:extLst>
              <a:ext uri="{FF2B5EF4-FFF2-40B4-BE49-F238E27FC236}">
                <a16:creationId xmlns:a16="http://schemas.microsoft.com/office/drawing/2014/main" id="{DCECCEA4-CBCB-4069-84E6-E374282A36A4}"/>
              </a:ext>
            </a:extLst>
          </p:cNvPr>
          <p:cNvSpPr>
            <a:spLocks noGrp="1"/>
          </p:cNvSpPr>
          <p:nvPr>
            <p:ph type="subTitle" idx="1"/>
          </p:nvPr>
        </p:nvSpPr>
        <p:spPr/>
        <p:txBody>
          <a:bodyPr/>
          <a:lstStyle/>
          <a:p>
            <a:r>
              <a:rPr lang="es-MX" dirty="0"/>
              <a:t>Cátedra Psicología Social año 2021</a:t>
            </a:r>
          </a:p>
          <a:p>
            <a:endParaRPr lang="es-AR" dirty="0"/>
          </a:p>
        </p:txBody>
      </p:sp>
    </p:spTree>
    <p:extLst>
      <p:ext uri="{BB962C8B-B14F-4D97-AF65-F5344CB8AC3E}">
        <p14:creationId xmlns:p14="http://schemas.microsoft.com/office/powerpoint/2010/main" val="111346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125B146-430C-B0B8-60E6-4DDAE153B500}"/>
              </a:ext>
            </a:extLst>
          </p:cNvPr>
          <p:cNvSpPr txBox="1"/>
          <p:nvPr/>
        </p:nvSpPr>
        <p:spPr>
          <a:xfrm>
            <a:off x="675861" y="982031"/>
            <a:ext cx="10972800" cy="5262979"/>
          </a:xfrm>
          <a:prstGeom prst="rect">
            <a:avLst/>
          </a:prstGeom>
          <a:noFill/>
        </p:spPr>
        <p:txBody>
          <a:bodyPr wrap="square">
            <a:spAutoFit/>
          </a:bodyPr>
          <a:lstStyle/>
          <a:p>
            <a:r>
              <a:rPr lang="es-MX" sz="2400" dirty="0">
                <a:highlight>
                  <a:srgbClr val="808080"/>
                </a:highlight>
              </a:rPr>
              <a:t>Concepción individualista</a:t>
            </a:r>
            <a:r>
              <a:rPr lang="es-MX" sz="2400" dirty="0"/>
              <a:t>: La salud es una responsabilidad individual y del grupo familiar, quienes deben adoptar una conducta saludable y resolver sus enfermedades adquiriendo los servicios médicos necesarios en el mercado…</a:t>
            </a:r>
          </a:p>
          <a:p>
            <a:r>
              <a:rPr lang="es-MX" sz="2400" dirty="0"/>
              <a:t>¿Somos todos iguales? ¿Vivimos en las mismas condiciones? ¿Habitamos los mismos lugares sociales, económicos, políticos? </a:t>
            </a:r>
          </a:p>
          <a:p>
            <a:r>
              <a:rPr lang="es-MX" sz="2400" dirty="0"/>
              <a:t>Esta perspectiva ignora las diferencias y las desigualdades de acceso a la salud, desconociendo toda determinación económica y social del ámbito dentro del cual se encuentran y actúan los sujetos. </a:t>
            </a:r>
          </a:p>
          <a:p>
            <a:endParaRPr lang="es-MX" sz="2400" dirty="0"/>
          </a:p>
          <a:p>
            <a:r>
              <a:rPr lang="es-MX" sz="2400" dirty="0"/>
              <a:t>Desde la </a:t>
            </a:r>
            <a:r>
              <a:rPr lang="es-MX" sz="2400" dirty="0">
                <a:highlight>
                  <a:srgbClr val="808080"/>
                </a:highlight>
              </a:rPr>
              <a:t>concepción de Derechos Humanos</a:t>
            </a:r>
            <a:r>
              <a:rPr lang="es-MX" sz="2400" dirty="0"/>
              <a:t>, que un bien o servicio sea consumido por los individuos privadamente, no impide en absoluto que sea considerado de interés público y garantizado por la sociedad a través del Estado. Sería un contrasentido reconocer el derecho a la protección de la salud, para luego definir la atención a la salud como un bien privado.</a:t>
            </a:r>
            <a:endParaRPr lang="es-AR" sz="2400" dirty="0"/>
          </a:p>
        </p:txBody>
      </p:sp>
    </p:spTree>
    <p:extLst>
      <p:ext uri="{BB962C8B-B14F-4D97-AF65-F5344CB8AC3E}">
        <p14:creationId xmlns:p14="http://schemas.microsoft.com/office/powerpoint/2010/main" val="804212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Marcador de contenido 2">
            <a:extLst>
              <a:ext uri="{FF2B5EF4-FFF2-40B4-BE49-F238E27FC236}">
                <a16:creationId xmlns:a16="http://schemas.microsoft.com/office/drawing/2014/main" id="{2F595190-6279-40FD-AAAE-E1036E7C02CF}"/>
              </a:ext>
            </a:extLst>
          </p:cNvPr>
          <p:cNvSpPr txBox="1">
            <a:spLocks/>
          </p:cNvSpPr>
          <p:nvPr/>
        </p:nvSpPr>
        <p:spPr>
          <a:xfrm>
            <a:off x="437322" y="530087"/>
            <a:ext cx="10747146" cy="5950225"/>
          </a:xfrm>
          <a:prstGeom prst="rect">
            <a:avLst/>
          </a:prstGeom>
        </p:spPr>
        <p:txBody>
          <a:bodyPr>
            <a:normAutofit fontScale="92500"/>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a:lstStyle>
          <a:p>
            <a:pPr marL="0" indent="0">
              <a:buNone/>
            </a:pPr>
            <a:endParaRPr lang="es-AR" sz="2400" b="1" dirty="0">
              <a:solidFill>
                <a:schemeClr val="accent6">
                  <a:lumMod val="50000"/>
                </a:schemeClr>
              </a:solidFill>
            </a:endParaRPr>
          </a:p>
          <a:p>
            <a:pPr marL="0" indent="0">
              <a:buNone/>
            </a:pPr>
            <a:r>
              <a:rPr lang="es-MX" sz="2400" b="0" i="0" u="none" strike="noStrike" baseline="0" dirty="0">
                <a:solidFill>
                  <a:schemeClr val="accent6">
                    <a:lumMod val="50000"/>
                  </a:schemeClr>
                </a:solidFill>
              </a:rPr>
              <a:t>Tener garantizado el derecho a la salud no significa simplemente tener derecho a no estar enfermo. Este derecho contiene ciertos elementos fundamentales: </a:t>
            </a:r>
          </a:p>
          <a:p>
            <a:r>
              <a:rPr lang="es-MX" sz="2400" b="0" i="0" u="none" strike="noStrike" baseline="0" dirty="0">
                <a:solidFill>
                  <a:schemeClr val="accent6">
                    <a:lumMod val="50000"/>
                  </a:schemeClr>
                </a:solidFill>
              </a:rPr>
              <a:t> </a:t>
            </a:r>
            <a:r>
              <a:rPr lang="es-MX" sz="2400" b="1" i="1" u="none" strike="noStrike" baseline="0" dirty="0">
                <a:solidFill>
                  <a:schemeClr val="accent6">
                    <a:lumMod val="50000"/>
                  </a:schemeClr>
                </a:solidFill>
              </a:rPr>
              <a:t>Disponibilidad</a:t>
            </a:r>
            <a:r>
              <a:rPr lang="es-MX" sz="2400" b="1" i="0" u="none" strike="noStrike" baseline="0" dirty="0">
                <a:solidFill>
                  <a:schemeClr val="accent6">
                    <a:lumMod val="50000"/>
                  </a:schemeClr>
                </a:solidFill>
              </a:rPr>
              <a:t>: </a:t>
            </a:r>
            <a:r>
              <a:rPr lang="es-MX" sz="2400" b="0" i="0" u="none" strike="noStrike" baseline="0" dirty="0">
                <a:solidFill>
                  <a:schemeClr val="accent6">
                    <a:lumMod val="50000"/>
                  </a:schemeClr>
                </a:solidFill>
              </a:rPr>
              <a:t>se refiere tanto a la infraestructura como a los servicios y programas. </a:t>
            </a:r>
            <a:endParaRPr lang="es-AR" sz="2400" b="0" i="0" u="none" strike="noStrike" baseline="0" dirty="0">
              <a:solidFill>
                <a:schemeClr val="accent6">
                  <a:lumMod val="50000"/>
                </a:schemeClr>
              </a:solidFill>
            </a:endParaRPr>
          </a:p>
          <a:p>
            <a:r>
              <a:rPr lang="es-MX" sz="2400" b="0" i="0" u="none" strike="noStrike" baseline="0" dirty="0">
                <a:solidFill>
                  <a:schemeClr val="accent6">
                    <a:lumMod val="50000"/>
                  </a:schemeClr>
                </a:solidFill>
              </a:rPr>
              <a:t> </a:t>
            </a:r>
            <a:r>
              <a:rPr lang="es-MX" sz="2400" b="1" i="1" u="none" strike="noStrike" baseline="0" dirty="0">
                <a:solidFill>
                  <a:schemeClr val="accent6">
                    <a:lumMod val="50000"/>
                  </a:schemeClr>
                </a:solidFill>
              </a:rPr>
              <a:t>Accesibilidad</a:t>
            </a:r>
            <a:r>
              <a:rPr lang="es-MX" sz="2400" b="0" i="0" u="none" strike="noStrike" baseline="0" dirty="0">
                <a:solidFill>
                  <a:schemeClr val="accent6">
                    <a:lumMod val="50000"/>
                  </a:schemeClr>
                </a:solidFill>
              </a:rPr>
              <a:t>: si se habla de accesibilidad, se debe pensar en las siguientes dimensiones: </a:t>
            </a:r>
            <a:endParaRPr lang="es-AR" sz="2400" b="0" i="0" u="none" strike="noStrike" baseline="0" dirty="0">
              <a:solidFill>
                <a:schemeClr val="accent6">
                  <a:lumMod val="50000"/>
                </a:schemeClr>
              </a:solidFill>
            </a:endParaRPr>
          </a:p>
          <a:p>
            <a:pPr>
              <a:buFont typeface="Wingdings" panose="05000000000000000000" pitchFamily="2" charset="2"/>
              <a:buChar char="§"/>
            </a:pPr>
            <a:r>
              <a:rPr lang="es-MX" sz="2400" b="0" i="0" u="none" strike="noStrike" baseline="0" dirty="0">
                <a:solidFill>
                  <a:schemeClr val="accent6">
                    <a:lumMod val="50000"/>
                  </a:schemeClr>
                </a:solidFill>
              </a:rPr>
              <a:t>No discriminación</a:t>
            </a:r>
          </a:p>
          <a:p>
            <a:pPr>
              <a:buFont typeface="Wingdings" panose="05000000000000000000" pitchFamily="2" charset="2"/>
              <a:buChar char="§"/>
            </a:pPr>
            <a:r>
              <a:rPr lang="es-MX" sz="2400" b="0" i="0" u="none" strike="noStrike" baseline="0" dirty="0">
                <a:solidFill>
                  <a:schemeClr val="accent6">
                    <a:lumMod val="50000"/>
                  </a:schemeClr>
                </a:solidFill>
              </a:rPr>
              <a:t>Accesibilidad física</a:t>
            </a:r>
          </a:p>
          <a:p>
            <a:pPr>
              <a:buFont typeface="Wingdings" panose="05000000000000000000" pitchFamily="2" charset="2"/>
              <a:buChar char="§"/>
            </a:pPr>
            <a:r>
              <a:rPr lang="es-MX" sz="2400" b="0" i="0" u="none" strike="noStrike" baseline="0" dirty="0">
                <a:solidFill>
                  <a:schemeClr val="accent6">
                    <a:lumMod val="50000"/>
                  </a:schemeClr>
                </a:solidFill>
              </a:rPr>
              <a:t>Acceso a la información</a:t>
            </a:r>
          </a:p>
          <a:p>
            <a:pPr>
              <a:buFont typeface="Arial" panose="020B0604020202020204" pitchFamily="34" charset="0"/>
              <a:buChar char="•"/>
            </a:pPr>
            <a:r>
              <a:rPr lang="es-MX" sz="2400" b="0" i="0" u="none" strike="noStrike" baseline="0" dirty="0">
                <a:solidFill>
                  <a:schemeClr val="accent6">
                    <a:lumMod val="50000"/>
                  </a:schemeClr>
                </a:solidFill>
              </a:rPr>
              <a:t> </a:t>
            </a:r>
            <a:r>
              <a:rPr lang="es-MX" sz="2400" b="1" i="1" u="none" strike="noStrike" baseline="0" dirty="0">
                <a:solidFill>
                  <a:schemeClr val="accent6">
                    <a:lumMod val="50000"/>
                  </a:schemeClr>
                </a:solidFill>
              </a:rPr>
              <a:t>Aceptabilidad</a:t>
            </a:r>
            <a:r>
              <a:rPr lang="es-MX" sz="2400" b="0" i="0" u="none" strike="noStrike" baseline="0" dirty="0">
                <a:solidFill>
                  <a:schemeClr val="accent6">
                    <a:lumMod val="50000"/>
                  </a:schemeClr>
                </a:solidFill>
              </a:rPr>
              <a:t>: los establecimientos deben ser respetuosos de la diversidad cultural. </a:t>
            </a:r>
            <a:endParaRPr lang="es-AR" sz="2400" b="0" i="0" u="none" strike="noStrike" baseline="0" dirty="0">
              <a:solidFill>
                <a:schemeClr val="accent6">
                  <a:lumMod val="50000"/>
                </a:schemeClr>
              </a:solidFill>
            </a:endParaRPr>
          </a:p>
          <a:p>
            <a:r>
              <a:rPr lang="es-MX" sz="2400" b="1" i="1" u="none" strike="noStrike" baseline="0" dirty="0">
                <a:solidFill>
                  <a:schemeClr val="accent6">
                    <a:lumMod val="50000"/>
                  </a:schemeClr>
                </a:solidFill>
              </a:rPr>
              <a:t>Calidad</a:t>
            </a:r>
            <a:r>
              <a:rPr lang="es-MX" sz="2400" b="0" i="0" u="none" strike="noStrike" baseline="0" dirty="0">
                <a:solidFill>
                  <a:schemeClr val="accent6">
                    <a:lumMod val="50000"/>
                  </a:schemeClr>
                </a:solidFill>
              </a:rPr>
              <a:t>: otro elemento esencial del derecho a la salud se refiere a la capacitación y adecuada remuneración del personal y al nivel del equipamiento hospitalario y de medicamentos. También implica el acceso a otros servicios básicos, como agua potable y servicio de cloacas. </a:t>
            </a:r>
          </a:p>
          <a:p>
            <a:pPr marL="0" indent="0">
              <a:buNone/>
            </a:pPr>
            <a:endParaRPr lang="es-AR" sz="2400" dirty="0">
              <a:solidFill>
                <a:schemeClr val="accent6">
                  <a:lumMod val="50000"/>
                </a:schemeClr>
              </a:solidFill>
            </a:endParaRPr>
          </a:p>
        </p:txBody>
      </p:sp>
    </p:spTree>
    <p:extLst>
      <p:ext uri="{BB962C8B-B14F-4D97-AF65-F5344CB8AC3E}">
        <p14:creationId xmlns:p14="http://schemas.microsoft.com/office/powerpoint/2010/main" val="2549072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Marcador de contenido 2">
            <a:extLst>
              <a:ext uri="{FF2B5EF4-FFF2-40B4-BE49-F238E27FC236}">
                <a16:creationId xmlns:a16="http://schemas.microsoft.com/office/drawing/2014/main" id="{EAC52B65-F477-49CD-9FEC-274321ECE8B2}"/>
              </a:ext>
            </a:extLst>
          </p:cNvPr>
          <p:cNvSpPr txBox="1">
            <a:spLocks/>
          </p:cNvSpPr>
          <p:nvPr/>
        </p:nvSpPr>
        <p:spPr>
          <a:xfrm>
            <a:off x="437322" y="530087"/>
            <a:ext cx="10747146" cy="5950225"/>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a:lstStyle>
          <a:p>
            <a:pPr marL="0" indent="0">
              <a:buNone/>
            </a:pPr>
            <a:r>
              <a:rPr lang="es-MX" sz="2800" b="1" dirty="0">
                <a:solidFill>
                  <a:schemeClr val="tx1"/>
                </a:solidFill>
              </a:rPr>
              <a:t>En Argentina contamos con la Ley Nacional de Salud Mental 26.657, que contempla la salud mental como un </a:t>
            </a:r>
            <a:r>
              <a:rPr lang="es-MX" sz="2800" b="1" i="1" dirty="0">
                <a:solidFill>
                  <a:schemeClr val="tx1"/>
                </a:solidFill>
              </a:rPr>
              <a:t>derecho</a:t>
            </a:r>
            <a:r>
              <a:rPr lang="es-MX" sz="2800" b="1" dirty="0">
                <a:solidFill>
                  <a:schemeClr val="tx1"/>
                </a:solidFill>
              </a:rPr>
              <a:t> a ser garantizado y promovido por el Estado, tanto en el ámbito público como privado.</a:t>
            </a:r>
          </a:p>
          <a:p>
            <a:pPr marL="0" indent="0">
              <a:buNone/>
            </a:pPr>
            <a:endParaRPr lang="es-MX" sz="3200" b="1" dirty="0">
              <a:solidFill>
                <a:schemeClr val="accent6">
                  <a:lumMod val="50000"/>
                </a:schemeClr>
              </a:solidFill>
            </a:endParaRPr>
          </a:p>
          <a:p>
            <a:pPr marL="0" indent="0">
              <a:buNone/>
            </a:pPr>
            <a:r>
              <a:rPr lang="es-MX" sz="2800" b="1" dirty="0">
                <a:solidFill>
                  <a:schemeClr val="tx1"/>
                </a:solidFill>
              </a:rPr>
              <a:t>La Ley fue reconocida por la Organización Panamericana de la Salud y la Organización Mundial de la Salud [OPS/OMS], cuyo asesoramiento fue fundamental. Esta Ley aparece como la más avanzada de la región y ejemplo a seguir en todo el mundo en materia de salud mental. </a:t>
            </a:r>
          </a:p>
        </p:txBody>
      </p:sp>
    </p:spTree>
    <p:extLst>
      <p:ext uri="{BB962C8B-B14F-4D97-AF65-F5344CB8AC3E}">
        <p14:creationId xmlns:p14="http://schemas.microsoft.com/office/powerpoint/2010/main" val="1982759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4" name="Marcador de texto 3">
            <a:extLst>
              <a:ext uri="{FF2B5EF4-FFF2-40B4-BE49-F238E27FC236}">
                <a16:creationId xmlns:a16="http://schemas.microsoft.com/office/drawing/2014/main" id="{93C8D35B-E897-C44B-C7F6-498F064ABD03}"/>
              </a:ext>
            </a:extLst>
          </p:cNvPr>
          <p:cNvSpPr>
            <a:spLocks noGrp="1"/>
          </p:cNvSpPr>
          <p:nvPr>
            <p:ph type="body" sz="half" idx="2"/>
          </p:nvPr>
        </p:nvSpPr>
        <p:spPr>
          <a:xfrm>
            <a:off x="256032" y="1696278"/>
            <a:ext cx="2834640" cy="4119306"/>
          </a:xfrm>
        </p:spPr>
        <p:txBody>
          <a:bodyPr>
            <a:normAutofit/>
          </a:bodyPr>
          <a:lstStyle/>
          <a:p>
            <a:r>
              <a:rPr lang="es-MX" sz="3600" b="0" i="0" u="none" strike="noStrike" baseline="0" dirty="0">
                <a:solidFill>
                  <a:schemeClr val="accent6">
                    <a:lumMod val="50000"/>
                  </a:schemeClr>
                </a:solidFill>
              </a:rPr>
              <a:t>En su artículo 7 reconoce, entre otros, los siguientes derechos de los usuarios:</a:t>
            </a:r>
            <a:endParaRPr lang="es-AR" sz="3600" dirty="0"/>
          </a:p>
        </p:txBody>
      </p:sp>
      <p:sp>
        <p:nvSpPr>
          <p:cNvPr id="6" name="CuadroTexto 5">
            <a:extLst>
              <a:ext uri="{FF2B5EF4-FFF2-40B4-BE49-F238E27FC236}">
                <a16:creationId xmlns:a16="http://schemas.microsoft.com/office/drawing/2014/main" id="{8E504BFD-0231-3028-38A6-ADA97D5C2105}"/>
              </a:ext>
            </a:extLst>
          </p:cNvPr>
          <p:cNvSpPr txBox="1"/>
          <p:nvPr/>
        </p:nvSpPr>
        <p:spPr>
          <a:xfrm>
            <a:off x="3925956" y="887896"/>
            <a:ext cx="7735957" cy="4678204"/>
          </a:xfrm>
          <a:prstGeom prst="rect">
            <a:avLst/>
          </a:prstGeom>
          <a:noFill/>
        </p:spPr>
        <p:txBody>
          <a:bodyPr wrap="square">
            <a:spAutoFit/>
          </a:bodyPr>
          <a:lstStyle/>
          <a:p>
            <a:pPr marL="0" indent="0">
              <a:buNone/>
            </a:pPr>
            <a:endParaRPr lang="es-MX" sz="1800" b="0" i="0" u="none" strike="noStrike" baseline="0" dirty="0">
              <a:solidFill>
                <a:schemeClr val="accent6">
                  <a:lumMod val="50000"/>
                </a:schemeClr>
              </a:solidFill>
            </a:endParaRPr>
          </a:p>
          <a:p>
            <a:pPr marL="457200" indent="-457200">
              <a:buFont typeface="Arial" panose="020B0604020202020204" pitchFamily="34" charset="0"/>
              <a:buChar char="•"/>
            </a:pPr>
            <a:r>
              <a:rPr lang="es-AR" sz="2800" b="0" i="0" u="none" strike="noStrike" baseline="0" dirty="0">
                <a:solidFill>
                  <a:schemeClr val="accent6">
                    <a:lumMod val="50000"/>
                  </a:schemeClr>
                </a:solidFill>
              </a:rPr>
              <a:t>Derecho a la intimidad </a:t>
            </a:r>
          </a:p>
          <a:p>
            <a:pPr marL="457200" indent="-457200">
              <a:buFont typeface="Arial" panose="020B0604020202020204" pitchFamily="34" charset="0"/>
              <a:buChar char="•"/>
            </a:pPr>
            <a:r>
              <a:rPr lang="es-MX" sz="2800" b="0" i="0" u="none" strike="noStrike" baseline="0" dirty="0">
                <a:solidFill>
                  <a:schemeClr val="accent6">
                    <a:lumMod val="50000"/>
                  </a:schemeClr>
                </a:solidFill>
              </a:rPr>
              <a:t>Derecho a vivir en comunidad </a:t>
            </a:r>
          </a:p>
          <a:p>
            <a:pPr marL="457200" indent="-457200">
              <a:buFont typeface="Arial" panose="020B0604020202020204" pitchFamily="34" charset="0"/>
              <a:buChar char="•"/>
            </a:pPr>
            <a:r>
              <a:rPr lang="es-MX" sz="2800" b="0" i="0" u="none" strike="noStrike" baseline="0" dirty="0">
                <a:solidFill>
                  <a:schemeClr val="accent6">
                    <a:lumMod val="50000"/>
                  </a:schemeClr>
                </a:solidFill>
              </a:rPr>
              <a:t>Derecho a la atención sanitaria adecuada </a:t>
            </a:r>
          </a:p>
          <a:p>
            <a:pPr marL="457200" indent="-457200">
              <a:buFont typeface="Arial" panose="020B0604020202020204" pitchFamily="34" charset="0"/>
              <a:buChar char="•"/>
            </a:pPr>
            <a:r>
              <a:rPr lang="es-MX" sz="2800" b="0" i="0" u="none" strike="noStrike" baseline="0" dirty="0">
                <a:solidFill>
                  <a:schemeClr val="accent6">
                    <a:lumMod val="50000"/>
                  </a:schemeClr>
                </a:solidFill>
              </a:rPr>
              <a:t>Derecho a mantener los vínculos familiares y afectivos </a:t>
            </a:r>
          </a:p>
          <a:p>
            <a:pPr marL="457200" indent="-457200">
              <a:buFont typeface="Arial" panose="020B0604020202020204" pitchFamily="34" charset="0"/>
              <a:buChar char="•"/>
            </a:pPr>
            <a:r>
              <a:rPr lang="es-AR" sz="2800" b="0" i="0" u="none" strike="noStrike" baseline="0" dirty="0">
                <a:solidFill>
                  <a:schemeClr val="accent6">
                    <a:lumMod val="50000"/>
                  </a:schemeClr>
                </a:solidFill>
              </a:rPr>
              <a:t>Derecho a la no-discriminación </a:t>
            </a:r>
          </a:p>
          <a:p>
            <a:pPr marL="457200" indent="-457200">
              <a:buFont typeface="Arial" panose="020B0604020202020204" pitchFamily="34" charset="0"/>
              <a:buChar char="•"/>
            </a:pPr>
            <a:r>
              <a:rPr lang="es-MX" sz="2800" b="0" i="0" u="none" strike="noStrike" baseline="0" dirty="0">
                <a:solidFill>
                  <a:schemeClr val="accent6">
                    <a:lumMod val="50000"/>
                  </a:schemeClr>
                </a:solidFill>
              </a:rPr>
              <a:t>Derecho a la información sobre su estado de salud </a:t>
            </a:r>
          </a:p>
          <a:p>
            <a:pPr marL="457200" indent="-457200">
              <a:buFont typeface="Arial" panose="020B0604020202020204" pitchFamily="34" charset="0"/>
              <a:buChar char="•"/>
            </a:pPr>
            <a:r>
              <a:rPr lang="es-MX" sz="2800" b="0" i="0" u="none" strike="noStrike" baseline="0" dirty="0">
                <a:solidFill>
                  <a:schemeClr val="accent6">
                    <a:lumMod val="50000"/>
                  </a:schemeClr>
                </a:solidFill>
              </a:rPr>
              <a:t>Derecho a la autonomía personal </a:t>
            </a:r>
          </a:p>
          <a:p>
            <a:pPr marL="457200" indent="-457200">
              <a:buFont typeface="Arial" panose="020B0604020202020204" pitchFamily="34" charset="0"/>
              <a:buChar char="•"/>
            </a:pPr>
            <a:r>
              <a:rPr lang="es-MX" sz="2800" b="0" i="0" dirty="0">
                <a:solidFill>
                  <a:schemeClr val="accent6">
                    <a:lumMod val="50000"/>
                  </a:schemeClr>
                </a:solidFill>
                <a:effectLst/>
              </a:rPr>
              <a:t> Derecho a conocer y preservar su identidad</a:t>
            </a:r>
            <a:endParaRPr lang="es-AR" sz="3200" b="1" dirty="0">
              <a:solidFill>
                <a:schemeClr val="accent6">
                  <a:lumMod val="50000"/>
                </a:schemeClr>
              </a:solidFill>
            </a:endParaRPr>
          </a:p>
        </p:txBody>
      </p:sp>
    </p:spTree>
    <p:extLst>
      <p:ext uri="{BB962C8B-B14F-4D97-AF65-F5344CB8AC3E}">
        <p14:creationId xmlns:p14="http://schemas.microsoft.com/office/powerpoint/2010/main" val="838248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Marcador de contenido 2">
            <a:extLst>
              <a:ext uri="{FF2B5EF4-FFF2-40B4-BE49-F238E27FC236}">
                <a16:creationId xmlns:a16="http://schemas.microsoft.com/office/drawing/2014/main" id="{F8CEA709-8A3D-4858-B4B1-010272F12940}"/>
              </a:ext>
            </a:extLst>
          </p:cNvPr>
          <p:cNvSpPr txBox="1">
            <a:spLocks/>
          </p:cNvSpPr>
          <p:nvPr/>
        </p:nvSpPr>
        <p:spPr>
          <a:xfrm>
            <a:off x="437321" y="1272209"/>
            <a:ext cx="11198087" cy="5208103"/>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a:lstStyle>
          <a:p>
            <a:pPr marL="0" indent="0" algn="just">
              <a:buNone/>
            </a:pPr>
            <a:r>
              <a:rPr lang="es-MX" sz="2800" dirty="0">
                <a:solidFill>
                  <a:schemeClr val="accent6">
                    <a:lumMod val="50000"/>
                  </a:schemeClr>
                </a:solidFill>
              </a:rPr>
              <a:t>C</a:t>
            </a:r>
            <a:r>
              <a:rPr lang="es-MX" sz="2800" b="0" i="0" u="none" strike="noStrike" baseline="0" dirty="0">
                <a:solidFill>
                  <a:schemeClr val="accent6">
                    <a:lumMod val="50000"/>
                  </a:schemeClr>
                </a:solidFill>
              </a:rPr>
              <a:t>onsiderar el campo de la salud mental como privativo del sector de la salud nos impide dar respuestas que muchas veces son necesarias para mejorar la calidad de vida y la salud de las personas, por ejemplo, el acceso al trabajo, la vivienda, la cultura o el deporte.</a:t>
            </a:r>
          </a:p>
          <a:p>
            <a:pPr marL="0" indent="0" algn="just">
              <a:buNone/>
            </a:pPr>
            <a:endParaRPr lang="es-MX" sz="2800" b="0" i="0" u="none" strike="noStrike" baseline="0" dirty="0">
              <a:solidFill>
                <a:schemeClr val="accent6">
                  <a:lumMod val="50000"/>
                </a:schemeClr>
              </a:solidFill>
            </a:endParaRPr>
          </a:p>
          <a:p>
            <a:pPr marL="0" indent="0" algn="just">
              <a:buNone/>
            </a:pPr>
            <a:r>
              <a:rPr lang="es-MX" sz="2800" dirty="0">
                <a:solidFill>
                  <a:schemeClr val="accent6">
                    <a:lumMod val="50000"/>
                  </a:schemeClr>
                </a:solidFill>
              </a:rPr>
              <a:t>Por lo tanto, esta ley promueve el trabajo interdisciplinario e intersectorial, que incluya trabajadores y profesionales de diversas disciplinas, así como también el trabajo en red con instituciones y organizaciones provenientes de diferentes sectores, como los artísticos, culturales, laborales, educativos, deportivos, entre otros.</a:t>
            </a:r>
            <a:endParaRPr lang="es-AR" sz="2800" b="1" dirty="0">
              <a:solidFill>
                <a:schemeClr val="accent6">
                  <a:lumMod val="50000"/>
                </a:schemeClr>
              </a:solidFill>
            </a:endParaRPr>
          </a:p>
        </p:txBody>
      </p:sp>
    </p:spTree>
    <p:extLst>
      <p:ext uri="{BB962C8B-B14F-4D97-AF65-F5344CB8AC3E}">
        <p14:creationId xmlns:p14="http://schemas.microsoft.com/office/powerpoint/2010/main" val="2484401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Marcador de contenido 2">
            <a:extLst>
              <a:ext uri="{FF2B5EF4-FFF2-40B4-BE49-F238E27FC236}">
                <a16:creationId xmlns:a16="http://schemas.microsoft.com/office/drawing/2014/main" id="{8D795B72-89D6-4CDF-B6BF-D91116E7364E}"/>
              </a:ext>
            </a:extLst>
          </p:cNvPr>
          <p:cNvSpPr txBox="1">
            <a:spLocks/>
          </p:cNvSpPr>
          <p:nvPr/>
        </p:nvSpPr>
        <p:spPr>
          <a:xfrm>
            <a:off x="437321" y="1762539"/>
            <a:ext cx="11198087" cy="4717773"/>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a:lstStyle>
          <a:p>
            <a:pPr marL="0" indent="0" algn="just">
              <a:buNone/>
            </a:pPr>
            <a:r>
              <a:rPr lang="es-MX" sz="3200" b="0" i="0" u="none" strike="noStrike" baseline="0" dirty="0">
                <a:solidFill>
                  <a:schemeClr val="accent6">
                    <a:lumMod val="50000"/>
                  </a:schemeClr>
                </a:solidFill>
              </a:rPr>
              <a:t>De este análisis se desprende la idea de que la Ley Nacional de Salud Mental </a:t>
            </a:r>
            <a:r>
              <a:rPr lang="es-MX" sz="3200" b="0" i="0" u="none" strike="noStrike" baseline="0" dirty="0" err="1">
                <a:solidFill>
                  <a:schemeClr val="accent6">
                    <a:lumMod val="50000"/>
                  </a:schemeClr>
                </a:solidFill>
              </a:rPr>
              <a:t>Nº</a:t>
            </a:r>
            <a:r>
              <a:rPr lang="es-MX" sz="3200" b="0" i="0" u="none" strike="noStrike" baseline="0" dirty="0">
                <a:solidFill>
                  <a:schemeClr val="accent6">
                    <a:lumMod val="50000"/>
                  </a:schemeClr>
                </a:solidFill>
              </a:rPr>
              <a:t> 26.657, más que constituir un punto de llegada, se dispone como punto de partida en orden a la transformación del campo de la salud mental desde un enfoque de derechos, pues entiende al sujeto ya no con un mero receptor de prácticas de salud, sino como protagonista y como </a:t>
            </a:r>
            <a:r>
              <a:rPr lang="es-MX" sz="3200" b="1" i="1" u="none" strike="noStrike" baseline="0" dirty="0">
                <a:solidFill>
                  <a:schemeClr val="accent6">
                    <a:lumMod val="50000"/>
                  </a:schemeClr>
                </a:solidFill>
              </a:rPr>
              <a:t>sujeto de derechos</a:t>
            </a:r>
            <a:r>
              <a:rPr lang="es-MX" sz="3200" b="0" i="0" u="none" strike="noStrike" baseline="0" dirty="0">
                <a:solidFill>
                  <a:schemeClr val="accent6">
                    <a:lumMod val="50000"/>
                  </a:schemeClr>
                </a:solidFill>
              </a:rPr>
              <a:t>. </a:t>
            </a:r>
            <a:endParaRPr lang="es-AR" sz="3200" b="1" dirty="0">
              <a:solidFill>
                <a:schemeClr val="accent6">
                  <a:lumMod val="50000"/>
                </a:schemeClr>
              </a:solidFill>
            </a:endParaRPr>
          </a:p>
        </p:txBody>
      </p:sp>
    </p:spTree>
    <p:extLst>
      <p:ext uri="{BB962C8B-B14F-4D97-AF65-F5344CB8AC3E}">
        <p14:creationId xmlns:p14="http://schemas.microsoft.com/office/powerpoint/2010/main" val="3641393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5A4C2C-6D62-45DF-94E5-EC2854255EEC}"/>
              </a:ext>
            </a:extLst>
          </p:cNvPr>
          <p:cNvSpPr>
            <a:spLocks noGrp="1"/>
          </p:cNvSpPr>
          <p:nvPr>
            <p:ph type="title"/>
          </p:nvPr>
        </p:nvSpPr>
        <p:spPr/>
        <p:txBody>
          <a:bodyPr>
            <a:normAutofit/>
          </a:bodyPr>
          <a:lstStyle/>
          <a:p>
            <a:r>
              <a:rPr lang="es-MX" sz="5400" dirty="0"/>
              <a:t>Derechos Humanos </a:t>
            </a:r>
            <a:endParaRPr lang="es-AR" sz="5400" dirty="0"/>
          </a:p>
        </p:txBody>
      </p:sp>
      <p:sp>
        <p:nvSpPr>
          <p:cNvPr id="3" name="Marcador de contenido 2">
            <a:extLst>
              <a:ext uri="{FF2B5EF4-FFF2-40B4-BE49-F238E27FC236}">
                <a16:creationId xmlns:a16="http://schemas.microsoft.com/office/drawing/2014/main" id="{576A0B9F-F0B5-4388-A03F-0E78CCA69742}"/>
              </a:ext>
            </a:extLst>
          </p:cNvPr>
          <p:cNvSpPr>
            <a:spLocks noGrp="1"/>
          </p:cNvSpPr>
          <p:nvPr>
            <p:ph idx="1"/>
          </p:nvPr>
        </p:nvSpPr>
        <p:spPr/>
        <p:txBody>
          <a:bodyPr/>
          <a:lstStyle/>
          <a:p>
            <a:pPr algn="l"/>
            <a:endParaRPr lang="es-AR" sz="1800" b="0" i="0" u="none" strike="noStrike" baseline="0" dirty="0">
              <a:solidFill>
                <a:srgbClr val="000000"/>
              </a:solidFill>
              <a:latin typeface="Times New Roman" panose="02020603050405020304" pitchFamily="18" charset="0"/>
            </a:endParaRPr>
          </a:p>
          <a:p>
            <a:pPr marL="0" indent="0" algn="ctr">
              <a:buNone/>
            </a:pPr>
            <a:r>
              <a:rPr lang="es-MX" sz="2800" dirty="0">
                <a:solidFill>
                  <a:schemeClr val="accent6">
                    <a:lumMod val="50000"/>
                  </a:schemeClr>
                </a:solidFill>
                <a:latin typeface="Times New Roman" panose="02020603050405020304" pitchFamily="18" charset="0"/>
              </a:rPr>
              <a:t>“</a:t>
            </a:r>
            <a:r>
              <a:rPr lang="es-MX" sz="2800" b="0" i="0" u="none" strike="noStrike" baseline="0" dirty="0">
                <a:solidFill>
                  <a:schemeClr val="accent6">
                    <a:lumMod val="50000"/>
                  </a:schemeClr>
                </a:solidFill>
                <a:latin typeface="Times New Roman" panose="02020603050405020304" pitchFamily="18" charset="0"/>
              </a:rPr>
              <a:t>Son aquellos derechos relacionados con la dignidad de todas las personas, sin los cuales no podemos desarrollar plenamente nuestras capacidades ni satisfacer nuestras necesidades”</a:t>
            </a:r>
            <a:endParaRPr lang="es-AR" sz="3200" dirty="0">
              <a:solidFill>
                <a:schemeClr val="accent6">
                  <a:lumMod val="50000"/>
                </a:schemeClr>
              </a:solidFill>
            </a:endParaRPr>
          </a:p>
        </p:txBody>
      </p:sp>
    </p:spTree>
    <p:extLst>
      <p:ext uri="{BB962C8B-B14F-4D97-AF65-F5344CB8AC3E}">
        <p14:creationId xmlns:p14="http://schemas.microsoft.com/office/powerpoint/2010/main" val="887641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FE614F4-F328-43D7-B71A-D84BA252D0B3}"/>
              </a:ext>
            </a:extLst>
          </p:cNvPr>
          <p:cNvSpPr>
            <a:spLocks noGrp="1"/>
          </p:cNvSpPr>
          <p:nvPr>
            <p:ph idx="1"/>
          </p:nvPr>
        </p:nvSpPr>
        <p:spPr>
          <a:xfrm>
            <a:off x="4293704" y="864108"/>
            <a:ext cx="6890764" cy="5120640"/>
          </a:xfrm>
        </p:spPr>
        <p:txBody>
          <a:bodyPr>
            <a:normAutofit/>
          </a:bodyPr>
          <a:lstStyle/>
          <a:p>
            <a:pPr algn="l"/>
            <a:endParaRPr lang="es-AR" sz="1800" b="0" i="0" u="none" strike="noStrike" baseline="0" dirty="0">
              <a:solidFill>
                <a:srgbClr val="000000"/>
              </a:solidFill>
              <a:latin typeface="Times New Roman" panose="02020603050405020304" pitchFamily="18" charset="0"/>
            </a:endParaRPr>
          </a:p>
          <a:p>
            <a:pPr marL="0" indent="0">
              <a:buNone/>
            </a:pPr>
            <a:r>
              <a:rPr lang="es-MX" sz="3200" b="0" i="0" u="none" strike="noStrike" baseline="0" dirty="0">
                <a:solidFill>
                  <a:schemeClr val="accent6">
                    <a:lumMod val="50000"/>
                  </a:schemeClr>
                </a:solidFill>
                <a:latin typeface="Times New Roman" panose="02020603050405020304" pitchFamily="18" charset="0"/>
              </a:rPr>
              <a:t>“En la protección de los derechos humanos está necesariamente comprendida la </a:t>
            </a:r>
            <a:r>
              <a:rPr lang="es-MX" sz="3200" b="1" i="0" u="none" strike="noStrike" baseline="0" dirty="0">
                <a:solidFill>
                  <a:schemeClr val="accent6">
                    <a:lumMod val="50000"/>
                  </a:schemeClr>
                </a:solidFill>
                <a:latin typeface="Times New Roman" panose="02020603050405020304" pitchFamily="18" charset="0"/>
              </a:rPr>
              <a:t>restricción al ejercicio </a:t>
            </a:r>
            <a:r>
              <a:rPr lang="es-MX" sz="3200" b="0" i="0" u="none" strike="noStrike" baseline="0" dirty="0">
                <a:solidFill>
                  <a:schemeClr val="accent6">
                    <a:lumMod val="50000"/>
                  </a:schemeClr>
                </a:solidFill>
                <a:latin typeface="Times New Roman" panose="02020603050405020304" pitchFamily="18" charset="0"/>
              </a:rPr>
              <a:t>del poder estatal” </a:t>
            </a:r>
            <a:endParaRPr lang="es-AR" sz="5400" dirty="0">
              <a:solidFill>
                <a:schemeClr val="accent6">
                  <a:lumMod val="50000"/>
                </a:schemeClr>
              </a:solidFill>
            </a:endParaRPr>
          </a:p>
        </p:txBody>
      </p:sp>
      <p:sp>
        <p:nvSpPr>
          <p:cNvPr id="4" name="Marcador de contenido 2">
            <a:extLst>
              <a:ext uri="{FF2B5EF4-FFF2-40B4-BE49-F238E27FC236}">
                <a16:creationId xmlns:a16="http://schemas.microsoft.com/office/drawing/2014/main" id="{1BA36357-BFE8-4D47-B885-7D7D6002BB58}"/>
              </a:ext>
            </a:extLst>
          </p:cNvPr>
          <p:cNvSpPr txBox="1">
            <a:spLocks/>
          </p:cNvSpPr>
          <p:nvPr/>
        </p:nvSpPr>
        <p:spPr>
          <a:xfrm>
            <a:off x="-569843" y="1174143"/>
            <a:ext cx="4399721" cy="4655423"/>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a:lstStyle>
          <a:p>
            <a:pPr algn="ctr"/>
            <a:r>
              <a:rPr lang="es-MX" sz="4400" dirty="0">
                <a:solidFill>
                  <a:schemeClr val="bg1"/>
                </a:solidFill>
              </a:rPr>
              <a:t>Corte Interamericana de DDHH</a:t>
            </a:r>
            <a:endParaRPr lang="es-AR" sz="4400" dirty="0">
              <a:solidFill>
                <a:schemeClr val="bg1"/>
              </a:solidFill>
            </a:endParaRPr>
          </a:p>
        </p:txBody>
      </p:sp>
    </p:spTree>
    <p:extLst>
      <p:ext uri="{BB962C8B-B14F-4D97-AF65-F5344CB8AC3E}">
        <p14:creationId xmlns:p14="http://schemas.microsoft.com/office/powerpoint/2010/main" val="3760041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813849-7A7F-4365-9712-C9C73471C299}"/>
              </a:ext>
            </a:extLst>
          </p:cNvPr>
          <p:cNvSpPr>
            <a:spLocks noGrp="1"/>
          </p:cNvSpPr>
          <p:nvPr>
            <p:ph type="title"/>
          </p:nvPr>
        </p:nvSpPr>
        <p:spPr/>
        <p:txBody>
          <a:bodyPr/>
          <a:lstStyle/>
          <a:p>
            <a:r>
              <a:rPr lang="es-MX" dirty="0"/>
              <a:t>ONU (1945)</a:t>
            </a:r>
            <a:endParaRPr lang="es-AR" dirty="0"/>
          </a:p>
        </p:txBody>
      </p:sp>
      <p:sp>
        <p:nvSpPr>
          <p:cNvPr id="3" name="Marcador de contenido 2">
            <a:extLst>
              <a:ext uri="{FF2B5EF4-FFF2-40B4-BE49-F238E27FC236}">
                <a16:creationId xmlns:a16="http://schemas.microsoft.com/office/drawing/2014/main" id="{70CA7010-1DA4-457B-B5C6-4B2EBB0C48B5}"/>
              </a:ext>
            </a:extLst>
          </p:cNvPr>
          <p:cNvSpPr>
            <a:spLocks noGrp="1"/>
          </p:cNvSpPr>
          <p:nvPr>
            <p:ph idx="1"/>
          </p:nvPr>
        </p:nvSpPr>
        <p:spPr/>
        <p:txBody>
          <a:bodyPr/>
          <a:lstStyle/>
          <a:p>
            <a:r>
              <a:rPr lang="es-MX" b="1" dirty="0"/>
              <a:t>“</a:t>
            </a:r>
            <a:r>
              <a:rPr lang="es-MX" sz="2800" b="1" dirty="0"/>
              <a:t>Declaración Universal de los Derechos Humanos” </a:t>
            </a:r>
            <a:r>
              <a:rPr lang="es-MX" sz="2800" dirty="0"/>
              <a:t>(1948)</a:t>
            </a:r>
          </a:p>
          <a:p>
            <a:pPr algn="l"/>
            <a:r>
              <a:rPr lang="es-MX" sz="2800" dirty="0"/>
              <a:t>Establece los derechos humanos fundamentales: </a:t>
            </a:r>
            <a:r>
              <a:rPr lang="es-MX" sz="2800" b="0" i="0" u="none" strike="noStrike" baseline="0" dirty="0">
                <a:solidFill>
                  <a:schemeClr val="accent6">
                    <a:lumMod val="50000"/>
                  </a:schemeClr>
                </a:solidFill>
              </a:rPr>
              <a:t>el derecho a la vida, a la igualdad, a la libertad de pensamiento y de expresión, a que las personas puedan participar en el gobierno de su país, a la salud, al trabajo, al descanso y a la educación, entre muchos otros </a:t>
            </a:r>
            <a:endParaRPr lang="es-AR" sz="2800" dirty="0">
              <a:solidFill>
                <a:schemeClr val="accent6">
                  <a:lumMod val="50000"/>
                </a:schemeClr>
              </a:solidFill>
            </a:endParaRPr>
          </a:p>
        </p:txBody>
      </p:sp>
    </p:spTree>
    <p:extLst>
      <p:ext uri="{BB962C8B-B14F-4D97-AF65-F5344CB8AC3E}">
        <p14:creationId xmlns:p14="http://schemas.microsoft.com/office/powerpoint/2010/main" val="529866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219684-3EC5-45EF-84C6-B4B5D8924039}"/>
              </a:ext>
            </a:extLst>
          </p:cNvPr>
          <p:cNvSpPr>
            <a:spLocks noGrp="1"/>
          </p:cNvSpPr>
          <p:nvPr>
            <p:ph type="title"/>
          </p:nvPr>
        </p:nvSpPr>
        <p:spPr/>
        <p:txBody>
          <a:bodyPr/>
          <a:lstStyle/>
          <a:p>
            <a:r>
              <a:rPr lang="es-MX" dirty="0"/>
              <a:t>Obligaciones de los Estados </a:t>
            </a:r>
            <a:endParaRPr lang="es-AR" dirty="0"/>
          </a:p>
        </p:txBody>
      </p:sp>
      <p:sp>
        <p:nvSpPr>
          <p:cNvPr id="3" name="Marcador de contenido 2">
            <a:extLst>
              <a:ext uri="{FF2B5EF4-FFF2-40B4-BE49-F238E27FC236}">
                <a16:creationId xmlns:a16="http://schemas.microsoft.com/office/drawing/2014/main" id="{BFB8030C-E54D-4B0E-98F8-3C5B057673A5}"/>
              </a:ext>
            </a:extLst>
          </p:cNvPr>
          <p:cNvSpPr>
            <a:spLocks noGrp="1"/>
          </p:cNvSpPr>
          <p:nvPr>
            <p:ph idx="1"/>
          </p:nvPr>
        </p:nvSpPr>
        <p:spPr/>
        <p:txBody>
          <a:bodyPr>
            <a:normAutofit/>
          </a:bodyPr>
          <a:lstStyle/>
          <a:p>
            <a:r>
              <a:rPr lang="es-MX" sz="3200" dirty="0"/>
              <a:t>Obligación de respetar</a:t>
            </a:r>
          </a:p>
          <a:p>
            <a:r>
              <a:rPr lang="es-MX" sz="3200" dirty="0"/>
              <a:t>Obligación de proteger</a:t>
            </a:r>
          </a:p>
          <a:p>
            <a:r>
              <a:rPr lang="es-MX" sz="3200" dirty="0"/>
              <a:t>Obligación de garantizar</a:t>
            </a:r>
          </a:p>
          <a:p>
            <a:r>
              <a:rPr lang="es-MX" sz="3200" dirty="0"/>
              <a:t>Obligación de promover</a:t>
            </a:r>
            <a:endParaRPr lang="es-AR" sz="3200" dirty="0"/>
          </a:p>
        </p:txBody>
      </p:sp>
    </p:spTree>
    <p:extLst>
      <p:ext uri="{BB962C8B-B14F-4D97-AF65-F5344CB8AC3E}">
        <p14:creationId xmlns:p14="http://schemas.microsoft.com/office/powerpoint/2010/main" val="3777377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C12545-DC1F-4C06-B7C5-97E9377DD156}"/>
              </a:ext>
            </a:extLst>
          </p:cNvPr>
          <p:cNvSpPr>
            <a:spLocks noGrp="1"/>
          </p:cNvSpPr>
          <p:nvPr>
            <p:ph type="title"/>
          </p:nvPr>
        </p:nvSpPr>
        <p:spPr/>
        <p:txBody>
          <a:bodyPr/>
          <a:lstStyle/>
          <a:p>
            <a:r>
              <a:rPr lang="es-MX" dirty="0"/>
              <a:t>Características de los DDHH</a:t>
            </a:r>
            <a:endParaRPr lang="es-AR" dirty="0"/>
          </a:p>
        </p:txBody>
      </p:sp>
      <p:sp>
        <p:nvSpPr>
          <p:cNvPr id="3" name="Marcador de contenido 2">
            <a:extLst>
              <a:ext uri="{FF2B5EF4-FFF2-40B4-BE49-F238E27FC236}">
                <a16:creationId xmlns:a16="http://schemas.microsoft.com/office/drawing/2014/main" id="{5FFA12EB-4183-426A-82F7-3AD05B7476EB}"/>
              </a:ext>
            </a:extLst>
          </p:cNvPr>
          <p:cNvSpPr>
            <a:spLocks noGrp="1"/>
          </p:cNvSpPr>
          <p:nvPr>
            <p:ph idx="1"/>
          </p:nvPr>
        </p:nvSpPr>
        <p:spPr>
          <a:xfrm>
            <a:off x="3869268" y="556591"/>
            <a:ext cx="7845654" cy="5711687"/>
          </a:xfrm>
        </p:spPr>
        <p:txBody>
          <a:bodyPr>
            <a:normAutofit lnSpcReduction="10000"/>
          </a:bodyPr>
          <a:lstStyle/>
          <a:p>
            <a:pPr algn="l"/>
            <a:endParaRPr lang="es-AR" sz="1600" i="0" u="none" strike="noStrike" baseline="0" dirty="0">
              <a:solidFill>
                <a:srgbClr val="000000"/>
              </a:solidFill>
              <a:latin typeface="Times New Roman" panose="02020603050405020304" pitchFamily="18" charset="0"/>
            </a:endParaRPr>
          </a:p>
          <a:p>
            <a:pPr>
              <a:lnSpc>
                <a:spcPct val="120000"/>
              </a:lnSpc>
              <a:spcBef>
                <a:spcPts val="0"/>
              </a:spcBef>
            </a:pPr>
            <a:r>
              <a:rPr lang="es-AR" sz="1600" i="0" u="none" strike="noStrike" baseline="0" dirty="0">
                <a:solidFill>
                  <a:schemeClr val="accent6">
                    <a:lumMod val="50000"/>
                  </a:schemeClr>
                </a:solidFill>
                <a:latin typeface="Times New Roman" panose="02020603050405020304" pitchFamily="18" charset="0"/>
              </a:rPr>
              <a:t>Integrales e indivisibles: </a:t>
            </a:r>
            <a:r>
              <a:rPr lang="es-MX" sz="1600" dirty="0"/>
              <a:t>: un derecho no puede garantizarse en su totalidad si no se garantizan los demás. Por lo tanto, si se vulnera un derecho, por efecto dominó se ven afectados los otros derechos. </a:t>
            </a:r>
            <a:endParaRPr lang="es-AR" sz="1600" i="0" u="none" strike="noStrike" baseline="0" dirty="0">
              <a:solidFill>
                <a:schemeClr val="accent6">
                  <a:lumMod val="50000"/>
                </a:schemeClr>
              </a:solidFill>
              <a:latin typeface="Times New Roman" panose="02020603050405020304" pitchFamily="18" charset="0"/>
            </a:endParaRPr>
          </a:p>
          <a:p>
            <a:pPr algn="l">
              <a:lnSpc>
                <a:spcPct val="120000"/>
              </a:lnSpc>
              <a:spcBef>
                <a:spcPts val="0"/>
              </a:spcBef>
            </a:pPr>
            <a:endParaRPr lang="es-AR" sz="1600" i="0" u="none" strike="noStrike" baseline="0" dirty="0">
              <a:solidFill>
                <a:schemeClr val="accent6">
                  <a:lumMod val="50000"/>
                </a:schemeClr>
              </a:solidFill>
              <a:latin typeface="Times New Roman" panose="02020603050405020304" pitchFamily="18" charset="0"/>
            </a:endParaRPr>
          </a:p>
          <a:p>
            <a:pPr>
              <a:lnSpc>
                <a:spcPct val="120000"/>
              </a:lnSpc>
              <a:spcBef>
                <a:spcPts val="0"/>
              </a:spcBef>
            </a:pPr>
            <a:r>
              <a:rPr lang="es-AR" sz="1600" i="0" u="none" strike="noStrike" baseline="0" dirty="0">
                <a:solidFill>
                  <a:schemeClr val="accent6">
                    <a:lumMod val="50000"/>
                  </a:schemeClr>
                </a:solidFill>
                <a:latin typeface="Times New Roman" panose="02020603050405020304" pitchFamily="18" charset="0"/>
              </a:rPr>
              <a:t>Inajenables y universales: </a:t>
            </a:r>
            <a:r>
              <a:rPr lang="es-MX" sz="1600" dirty="0"/>
              <a:t>todos y todas somos sujetos de derecho por el solo hecho de haber nacido. </a:t>
            </a:r>
            <a:endParaRPr lang="es-AR" sz="1600" i="0" u="none" strike="noStrike" baseline="0" dirty="0">
              <a:solidFill>
                <a:schemeClr val="accent6">
                  <a:lumMod val="50000"/>
                </a:schemeClr>
              </a:solidFill>
              <a:latin typeface="Times New Roman" panose="02020603050405020304" pitchFamily="18" charset="0"/>
            </a:endParaRPr>
          </a:p>
          <a:p>
            <a:pPr algn="l">
              <a:lnSpc>
                <a:spcPct val="120000"/>
              </a:lnSpc>
              <a:spcBef>
                <a:spcPts val="0"/>
              </a:spcBef>
            </a:pPr>
            <a:endParaRPr lang="es-AR" sz="1600" i="0" u="none" strike="noStrike" baseline="0" dirty="0">
              <a:solidFill>
                <a:schemeClr val="accent6">
                  <a:lumMod val="50000"/>
                </a:schemeClr>
              </a:solidFill>
              <a:latin typeface="Times New Roman" panose="02020603050405020304" pitchFamily="18" charset="0"/>
            </a:endParaRPr>
          </a:p>
          <a:p>
            <a:pPr>
              <a:lnSpc>
                <a:spcPct val="120000"/>
              </a:lnSpc>
              <a:spcBef>
                <a:spcPts val="0"/>
              </a:spcBef>
            </a:pPr>
            <a:r>
              <a:rPr lang="es-AR" sz="1600" i="0" u="none" strike="noStrike" baseline="0" dirty="0">
                <a:solidFill>
                  <a:schemeClr val="accent6">
                    <a:lumMod val="50000"/>
                  </a:schemeClr>
                </a:solidFill>
                <a:latin typeface="Times New Roman" panose="02020603050405020304" pitchFamily="18" charset="0"/>
              </a:rPr>
              <a:t>Exigibles: </a:t>
            </a:r>
            <a:r>
              <a:rPr lang="es-MX" sz="1600" dirty="0"/>
              <a:t>que los derechos se cumplan depende de que el conjunto de la sociedad los reclame. El respeto de los derechos humanos representa para el Estado una obligación de resultado</a:t>
            </a:r>
            <a:r>
              <a:rPr lang="es-AR" sz="1600" i="0" u="none" strike="noStrike" baseline="0" dirty="0">
                <a:solidFill>
                  <a:schemeClr val="accent6">
                    <a:lumMod val="50000"/>
                  </a:schemeClr>
                </a:solidFill>
                <a:latin typeface="Times New Roman" panose="02020603050405020304" pitchFamily="18" charset="0"/>
              </a:rPr>
              <a:t> </a:t>
            </a:r>
          </a:p>
          <a:p>
            <a:pPr algn="l">
              <a:lnSpc>
                <a:spcPct val="120000"/>
              </a:lnSpc>
              <a:spcBef>
                <a:spcPts val="0"/>
              </a:spcBef>
            </a:pPr>
            <a:endParaRPr lang="es-AR" sz="1600" i="0" u="none" strike="noStrike" baseline="0" dirty="0">
              <a:solidFill>
                <a:schemeClr val="accent6">
                  <a:lumMod val="50000"/>
                </a:schemeClr>
              </a:solidFill>
              <a:latin typeface="Times New Roman" panose="02020603050405020304" pitchFamily="18" charset="0"/>
            </a:endParaRPr>
          </a:p>
          <a:p>
            <a:pPr>
              <a:lnSpc>
                <a:spcPct val="120000"/>
              </a:lnSpc>
              <a:spcBef>
                <a:spcPts val="0"/>
              </a:spcBef>
            </a:pPr>
            <a:r>
              <a:rPr lang="es-AR" sz="1600" i="0" u="none" strike="noStrike" baseline="0" dirty="0">
                <a:solidFill>
                  <a:schemeClr val="accent6">
                    <a:lumMod val="50000"/>
                  </a:schemeClr>
                </a:solidFill>
                <a:latin typeface="Times New Roman" panose="02020603050405020304" pitchFamily="18" charset="0"/>
              </a:rPr>
              <a:t>Históricos y progresivos: </a:t>
            </a:r>
            <a:r>
              <a:rPr lang="es-MX" sz="1600" dirty="0"/>
              <a:t>son el resultado de las luchas de diferentes sectores sociales a lo largo de toda la historia</a:t>
            </a:r>
            <a:r>
              <a:rPr lang="es-AR" sz="1600" i="0" u="none" strike="noStrike" baseline="0" dirty="0">
                <a:solidFill>
                  <a:schemeClr val="accent6">
                    <a:lumMod val="50000"/>
                  </a:schemeClr>
                </a:solidFill>
                <a:latin typeface="Times New Roman" panose="02020603050405020304" pitchFamily="18" charset="0"/>
              </a:rPr>
              <a:t> </a:t>
            </a:r>
          </a:p>
          <a:p>
            <a:pPr algn="l">
              <a:lnSpc>
                <a:spcPct val="120000"/>
              </a:lnSpc>
              <a:spcBef>
                <a:spcPts val="0"/>
              </a:spcBef>
            </a:pPr>
            <a:endParaRPr lang="es-AR" sz="1600" i="0" u="none" strike="noStrike" baseline="0" dirty="0">
              <a:solidFill>
                <a:schemeClr val="accent6">
                  <a:lumMod val="50000"/>
                </a:schemeClr>
              </a:solidFill>
              <a:latin typeface="Times New Roman" panose="02020603050405020304" pitchFamily="18" charset="0"/>
            </a:endParaRPr>
          </a:p>
          <a:p>
            <a:pPr>
              <a:lnSpc>
                <a:spcPct val="120000"/>
              </a:lnSpc>
              <a:spcBef>
                <a:spcPts val="0"/>
              </a:spcBef>
            </a:pPr>
            <a:r>
              <a:rPr lang="es-AR" sz="1600" i="0" u="none" strike="noStrike" baseline="0" dirty="0">
                <a:solidFill>
                  <a:schemeClr val="accent6">
                    <a:lumMod val="50000"/>
                  </a:schemeClr>
                </a:solidFill>
                <a:latin typeface="Times New Roman" panose="02020603050405020304" pitchFamily="18" charset="0"/>
              </a:rPr>
              <a:t>Irreversibles: </a:t>
            </a:r>
            <a:r>
              <a:rPr lang="es-MX" sz="1600" dirty="0"/>
              <a:t>una vez que un determinado derecho ha sido formalmente reconocido como inherente a la persona humana queda definitiva e irrevocablemente integrado a la categoría de aquellos derechos cuya inviolabilidad debe ser respetada y garantizada</a:t>
            </a:r>
            <a:endParaRPr lang="es-AR" sz="1600" dirty="0">
              <a:solidFill>
                <a:schemeClr val="accent6">
                  <a:lumMod val="50000"/>
                </a:schemeClr>
              </a:solidFill>
              <a:latin typeface="Times New Roman" panose="02020603050405020304" pitchFamily="18" charset="0"/>
            </a:endParaRPr>
          </a:p>
          <a:p>
            <a:pPr algn="l">
              <a:lnSpc>
                <a:spcPct val="120000"/>
              </a:lnSpc>
              <a:spcBef>
                <a:spcPts val="0"/>
              </a:spcBef>
            </a:pPr>
            <a:endParaRPr lang="es-AR" sz="1600" i="0" u="none" strike="noStrike" baseline="0" dirty="0">
              <a:solidFill>
                <a:schemeClr val="accent6">
                  <a:lumMod val="50000"/>
                </a:schemeClr>
              </a:solidFill>
              <a:latin typeface="Times New Roman" panose="02020603050405020304" pitchFamily="18" charset="0"/>
            </a:endParaRPr>
          </a:p>
          <a:p>
            <a:pPr>
              <a:lnSpc>
                <a:spcPct val="120000"/>
              </a:lnSpc>
              <a:spcBef>
                <a:spcPts val="0"/>
              </a:spcBef>
            </a:pPr>
            <a:r>
              <a:rPr lang="es-AR" sz="1600" i="0" u="none" strike="noStrike" baseline="0" dirty="0">
                <a:solidFill>
                  <a:schemeClr val="accent6">
                    <a:lumMod val="50000"/>
                  </a:schemeClr>
                </a:solidFill>
                <a:latin typeface="Times New Roman" panose="02020603050405020304" pitchFamily="18" charset="0"/>
              </a:rPr>
              <a:t>Trasnacionales: </a:t>
            </a:r>
            <a:r>
              <a:rPr lang="es-MX" sz="1600" dirty="0"/>
              <a:t>Los derechos humanos están por encima del Estado y su soberanía. No dependen de la nacionalidad o del territorio donde esta persona se encuentre</a:t>
            </a:r>
            <a:endParaRPr lang="es-AR" sz="1600" i="0" u="none" strike="noStrike" baseline="0" dirty="0">
              <a:solidFill>
                <a:schemeClr val="accent6">
                  <a:lumMod val="50000"/>
                </a:schemeClr>
              </a:solidFill>
              <a:latin typeface="Times New Roman" panose="02020603050405020304" pitchFamily="18" charset="0"/>
            </a:endParaRPr>
          </a:p>
          <a:p>
            <a:endParaRPr lang="es-AR" sz="800" b="0" i="0" u="none" strike="noStrike" baseline="0" dirty="0">
              <a:solidFill>
                <a:srgbClr val="000000"/>
              </a:solidFill>
              <a:latin typeface="Times New Roman" panose="02020603050405020304" pitchFamily="18" charset="0"/>
            </a:endParaRPr>
          </a:p>
          <a:p>
            <a:endParaRPr lang="es-AR" sz="900" dirty="0"/>
          </a:p>
        </p:txBody>
      </p:sp>
    </p:spTree>
    <p:extLst>
      <p:ext uri="{BB962C8B-B14F-4D97-AF65-F5344CB8AC3E}">
        <p14:creationId xmlns:p14="http://schemas.microsoft.com/office/powerpoint/2010/main" val="2197761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6470915-7F2A-48F0-BC47-04EF0F3AAF6E}"/>
              </a:ext>
            </a:extLst>
          </p:cNvPr>
          <p:cNvSpPr txBox="1">
            <a:spLocks/>
          </p:cNvSpPr>
          <p:nvPr/>
        </p:nvSpPr>
        <p:spPr>
          <a:xfrm>
            <a:off x="437322" y="864108"/>
            <a:ext cx="10747146" cy="5120640"/>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a:lstStyle>
          <a:p>
            <a:endParaRPr lang="es-AR" sz="2400" dirty="0">
              <a:solidFill>
                <a:srgbClr val="000000"/>
              </a:solidFill>
              <a:latin typeface="Times New Roman" panose="02020603050405020304" pitchFamily="18" charset="0"/>
            </a:endParaRPr>
          </a:p>
          <a:p>
            <a:pPr marL="0" indent="0">
              <a:buNone/>
            </a:pPr>
            <a:r>
              <a:rPr lang="es-MX" sz="2400" b="0" i="0" u="none" strike="noStrike" baseline="0" dirty="0">
                <a:solidFill>
                  <a:schemeClr val="accent6">
                    <a:lumMod val="50000"/>
                  </a:schemeClr>
                </a:solidFill>
                <a:latin typeface="Times New Roman" panose="02020603050405020304" pitchFamily="18" charset="0"/>
              </a:rPr>
              <a:t>El Estado el único capaz de violar los DDHH:</a:t>
            </a:r>
          </a:p>
          <a:p>
            <a:pPr marL="0" indent="0">
              <a:buNone/>
            </a:pPr>
            <a:endParaRPr lang="es-MX" sz="2400" dirty="0">
              <a:solidFill>
                <a:schemeClr val="accent6">
                  <a:lumMod val="50000"/>
                </a:schemeClr>
              </a:solidFill>
              <a:latin typeface="Times New Roman" panose="02020603050405020304" pitchFamily="18" charset="0"/>
            </a:endParaRPr>
          </a:p>
          <a:p>
            <a:r>
              <a:rPr lang="es-MX" sz="2400" b="0" i="0" u="none" strike="noStrike" baseline="0" dirty="0">
                <a:solidFill>
                  <a:schemeClr val="accent6">
                    <a:lumMod val="50000"/>
                  </a:schemeClr>
                </a:solidFill>
                <a:latin typeface="Times New Roman" panose="02020603050405020304" pitchFamily="18" charset="0"/>
              </a:rPr>
              <a:t>Los viola </a:t>
            </a:r>
            <a:r>
              <a:rPr lang="es-MX" sz="2400" b="1" i="0" u="none" strike="noStrike" baseline="0" dirty="0">
                <a:solidFill>
                  <a:schemeClr val="accent6">
                    <a:lumMod val="50000"/>
                  </a:schemeClr>
                </a:solidFill>
                <a:latin typeface="Times New Roman" panose="02020603050405020304" pitchFamily="18" charset="0"/>
              </a:rPr>
              <a:t>por acción </a:t>
            </a:r>
            <a:r>
              <a:rPr lang="es-MX" sz="2400" b="0" i="0" u="none" strike="noStrike" baseline="0" dirty="0">
                <a:solidFill>
                  <a:schemeClr val="accent6">
                    <a:lumMod val="50000"/>
                  </a:schemeClr>
                </a:solidFill>
                <a:latin typeface="Times New Roman" panose="02020603050405020304" pitchFamily="18" charset="0"/>
              </a:rPr>
              <a:t>cuando genera actividades que van en contra de los derechos de sus habitantes. Un ejemplo es el terrorismo de Estado que impuso el último gobierno de facto en nuestro país (1976-1983); </a:t>
            </a:r>
          </a:p>
          <a:p>
            <a:r>
              <a:rPr lang="es-MX" sz="2400" b="0" i="0" u="none" strike="noStrike" baseline="0" dirty="0">
                <a:solidFill>
                  <a:schemeClr val="accent6">
                    <a:lumMod val="50000"/>
                  </a:schemeClr>
                </a:solidFill>
                <a:latin typeface="Times New Roman" panose="02020603050405020304" pitchFamily="18" charset="0"/>
              </a:rPr>
              <a:t>Y los viola </a:t>
            </a:r>
            <a:r>
              <a:rPr lang="es-MX" sz="2400" b="1" i="0" u="none" strike="noStrike" baseline="0" dirty="0">
                <a:solidFill>
                  <a:schemeClr val="accent6">
                    <a:lumMod val="50000"/>
                  </a:schemeClr>
                </a:solidFill>
                <a:latin typeface="Times New Roman" panose="02020603050405020304" pitchFamily="18" charset="0"/>
              </a:rPr>
              <a:t>por omisión </a:t>
            </a:r>
            <a:r>
              <a:rPr lang="es-MX" sz="2400" b="0" i="0" u="none" strike="noStrike" baseline="0" dirty="0">
                <a:solidFill>
                  <a:schemeClr val="accent6">
                    <a:lumMod val="50000"/>
                  </a:schemeClr>
                </a:solidFill>
                <a:latin typeface="Times New Roman" panose="02020603050405020304" pitchFamily="18" charset="0"/>
              </a:rPr>
              <a:t>cuando, por su no accionar, los ciudadanos ven afectados sus derechos. Por ejemplo, cuando el Estado no establece políticas educativas tendientes a eliminar las desigualdades en el acceso, la permanencia y el egreso de los sectores populares al sistema educativo, dejando librada la responsabilidad de educarse a las condiciones sociales de cada sector de la población. </a:t>
            </a:r>
            <a:endParaRPr lang="es-AR" sz="2400" dirty="0">
              <a:solidFill>
                <a:schemeClr val="accent6">
                  <a:lumMod val="50000"/>
                </a:schemeClr>
              </a:solidFill>
              <a:latin typeface="Times New Roman" panose="02020603050405020304" pitchFamily="18" charset="0"/>
            </a:endParaRPr>
          </a:p>
          <a:p>
            <a:endParaRPr lang="es-AR" dirty="0"/>
          </a:p>
        </p:txBody>
      </p:sp>
    </p:spTree>
    <p:extLst>
      <p:ext uri="{BB962C8B-B14F-4D97-AF65-F5344CB8AC3E}">
        <p14:creationId xmlns:p14="http://schemas.microsoft.com/office/powerpoint/2010/main" val="2439906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Marcador de contenido 2">
            <a:extLst>
              <a:ext uri="{FF2B5EF4-FFF2-40B4-BE49-F238E27FC236}">
                <a16:creationId xmlns:a16="http://schemas.microsoft.com/office/drawing/2014/main" id="{60911C40-856E-416E-A145-D42AC50CAE88}"/>
              </a:ext>
            </a:extLst>
          </p:cNvPr>
          <p:cNvSpPr txBox="1">
            <a:spLocks/>
          </p:cNvSpPr>
          <p:nvPr/>
        </p:nvSpPr>
        <p:spPr>
          <a:xfrm>
            <a:off x="437322" y="781879"/>
            <a:ext cx="10747146" cy="5698434"/>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a:lstStyle>
          <a:p>
            <a:pPr marL="0" indent="0" algn="ctr">
              <a:buNone/>
            </a:pPr>
            <a:r>
              <a:rPr lang="es-MX" sz="3000" b="1" dirty="0">
                <a:solidFill>
                  <a:schemeClr val="accent6">
                    <a:lumMod val="50000"/>
                  </a:schemeClr>
                </a:solidFill>
              </a:rPr>
              <a:t>“SALUD MENTAL DESDE UN ENFOQUE DE DERECHOS</a:t>
            </a:r>
            <a:r>
              <a:rPr lang="es-MX" sz="2400" b="1" dirty="0">
                <a:solidFill>
                  <a:schemeClr val="accent6">
                    <a:lumMod val="50000"/>
                  </a:schemeClr>
                </a:solidFill>
              </a:rPr>
              <a:t>”</a:t>
            </a:r>
          </a:p>
          <a:p>
            <a:pPr marL="0" indent="0" algn="ctr">
              <a:buNone/>
            </a:pPr>
            <a:endParaRPr lang="es-MX" sz="2400" dirty="0">
              <a:solidFill>
                <a:srgbClr val="000000"/>
              </a:solidFill>
            </a:endParaRPr>
          </a:p>
          <a:p>
            <a:pPr marL="0" indent="0" algn="ctr">
              <a:buNone/>
            </a:pPr>
            <a:r>
              <a:rPr lang="es-MX" sz="2400" dirty="0">
                <a:solidFill>
                  <a:schemeClr val="tx1"/>
                </a:solidFill>
              </a:rPr>
              <a:t>Es un objetivo para el desarrollo humano y una condición indispensable para una auténtica igualdad de oportunidades</a:t>
            </a:r>
          </a:p>
          <a:p>
            <a:pPr marL="0" indent="0" algn="ctr">
              <a:buNone/>
            </a:pPr>
            <a:endParaRPr lang="es-MX" sz="2400" dirty="0">
              <a:solidFill>
                <a:schemeClr val="tx1"/>
              </a:solidFill>
            </a:endParaRPr>
          </a:p>
          <a:p>
            <a:pPr marL="0" indent="0" algn="ctr">
              <a:buNone/>
            </a:pPr>
            <a:r>
              <a:rPr lang="es-MX" sz="2400" dirty="0">
                <a:solidFill>
                  <a:schemeClr val="tx1"/>
                </a:solidFill>
              </a:rPr>
              <a:t>Se efectúan transformaciones en los modos de atención de la salud, ya no centrados en el aislamiento y el encierro.</a:t>
            </a:r>
          </a:p>
          <a:p>
            <a:pPr marL="0" indent="0" algn="ctr">
              <a:buNone/>
            </a:pPr>
            <a:endParaRPr lang="es-MX" sz="2800" dirty="0">
              <a:solidFill>
                <a:schemeClr val="tx1"/>
              </a:solidFill>
            </a:endParaRPr>
          </a:p>
          <a:p>
            <a:pPr marL="0" indent="0" algn="ctr">
              <a:buNone/>
            </a:pPr>
            <a:r>
              <a:rPr lang="es-MX" sz="2800" dirty="0">
                <a:solidFill>
                  <a:schemeClr val="tx1"/>
                </a:solidFill>
              </a:rPr>
              <a:t>El sujeto ya no es concebido como un mero receptor de prácticas de salud, sino como protagonista y como sujeto de derecho</a:t>
            </a:r>
            <a:r>
              <a:rPr lang="es-MX" sz="3200" dirty="0">
                <a:solidFill>
                  <a:schemeClr val="tx1"/>
                </a:solidFill>
              </a:rPr>
              <a:t> </a:t>
            </a:r>
          </a:p>
          <a:p>
            <a:pPr marL="0" indent="0">
              <a:buNone/>
            </a:pPr>
            <a:endParaRPr lang="es-AR" sz="2400" b="1" dirty="0">
              <a:solidFill>
                <a:schemeClr val="accent6">
                  <a:lumMod val="50000"/>
                </a:schemeClr>
              </a:solidFill>
            </a:endParaRPr>
          </a:p>
          <a:p>
            <a:pPr marL="0" indent="0">
              <a:buNone/>
            </a:pPr>
            <a:endParaRPr lang="es-AR" sz="2400" dirty="0">
              <a:solidFill>
                <a:schemeClr val="accent6">
                  <a:lumMod val="50000"/>
                </a:schemeClr>
              </a:solidFill>
            </a:endParaRPr>
          </a:p>
        </p:txBody>
      </p:sp>
      <p:sp>
        <p:nvSpPr>
          <p:cNvPr id="3" name="Flecha: hacia abajo 2">
            <a:extLst>
              <a:ext uri="{FF2B5EF4-FFF2-40B4-BE49-F238E27FC236}">
                <a16:creationId xmlns:a16="http://schemas.microsoft.com/office/drawing/2014/main" id="{5395B1E5-DFD9-40C0-B870-52F3FBA22579}"/>
              </a:ext>
            </a:extLst>
          </p:cNvPr>
          <p:cNvSpPr/>
          <p:nvPr/>
        </p:nvSpPr>
        <p:spPr>
          <a:xfrm>
            <a:off x="5598859" y="1404732"/>
            <a:ext cx="503583" cy="4373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Tree>
    <p:extLst>
      <p:ext uri="{BB962C8B-B14F-4D97-AF65-F5344CB8AC3E}">
        <p14:creationId xmlns:p14="http://schemas.microsoft.com/office/powerpoint/2010/main" val="3511316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Marcador de contenido 2">
            <a:extLst>
              <a:ext uri="{FF2B5EF4-FFF2-40B4-BE49-F238E27FC236}">
                <a16:creationId xmlns:a16="http://schemas.microsoft.com/office/drawing/2014/main" id="{D6446959-DE3C-4A28-AB89-DEE65393FC24}"/>
              </a:ext>
            </a:extLst>
          </p:cNvPr>
          <p:cNvSpPr txBox="1">
            <a:spLocks/>
          </p:cNvSpPr>
          <p:nvPr/>
        </p:nvSpPr>
        <p:spPr>
          <a:xfrm>
            <a:off x="437322" y="530087"/>
            <a:ext cx="10747146" cy="5950225"/>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a:lstStyle>
          <a:p>
            <a:pPr marL="0" indent="0">
              <a:buNone/>
            </a:pPr>
            <a:endParaRPr lang="es-AR" sz="2400" b="1" dirty="0">
              <a:solidFill>
                <a:schemeClr val="accent6">
                  <a:lumMod val="50000"/>
                </a:schemeClr>
              </a:solidFill>
            </a:endParaRPr>
          </a:p>
          <a:p>
            <a:pPr marL="0" indent="0">
              <a:buNone/>
            </a:pPr>
            <a:r>
              <a:rPr lang="es-AR" sz="3200" b="1" dirty="0">
                <a:solidFill>
                  <a:schemeClr val="accent6">
                    <a:lumMod val="50000"/>
                  </a:schemeClr>
                </a:solidFill>
              </a:rPr>
              <a:t>¿Qué significa el derecho a la salud?</a:t>
            </a:r>
          </a:p>
          <a:p>
            <a:r>
              <a:rPr lang="es-MX" b="0" i="0" u="none" strike="noStrike" baseline="0" dirty="0">
                <a:solidFill>
                  <a:schemeClr val="accent6">
                    <a:lumMod val="50000"/>
                  </a:schemeClr>
                </a:solidFill>
              </a:rPr>
              <a:t>La Declaración Universal de DDHH (1948) </a:t>
            </a:r>
            <a:r>
              <a:rPr lang="es-MX" b="1" i="0" u="none" strike="noStrike" baseline="0" dirty="0">
                <a:solidFill>
                  <a:schemeClr val="accent6">
                    <a:lumMod val="50000"/>
                  </a:schemeClr>
                </a:solidFill>
              </a:rPr>
              <a:t>incluye a la salud en su artículo 25, al hablar del derecho a un nivel de vida adecuado</a:t>
            </a:r>
            <a:r>
              <a:rPr lang="es-MX" b="0" i="0" u="none" strike="noStrike" baseline="0" dirty="0">
                <a:solidFill>
                  <a:schemeClr val="accent6">
                    <a:lumMod val="50000"/>
                  </a:schemeClr>
                </a:solidFill>
              </a:rPr>
              <a:t>, lo relaciona con la alimentación, el bienestar, el vestido, la vivienda, la asistencia médica y los servicios sociales necesarios, seguro en caso de desempleo, enfermedad, invalidez, viudez, vejez y otras situaciones. </a:t>
            </a:r>
          </a:p>
          <a:p>
            <a:r>
              <a:rPr lang="es-MX" b="0" i="0" u="none" strike="noStrike" baseline="0" dirty="0">
                <a:solidFill>
                  <a:schemeClr val="accent6">
                    <a:lumMod val="50000"/>
                  </a:schemeClr>
                </a:solidFill>
              </a:rPr>
              <a:t>Por su parte, el Pacto Internacional de Derechos Económicos, Sociales y Culturales (1966) establece en su artículo 12 el </a:t>
            </a:r>
            <a:r>
              <a:rPr lang="es-MX" b="1" i="0" u="none" strike="noStrike" baseline="0" dirty="0">
                <a:solidFill>
                  <a:schemeClr val="accent6">
                    <a:lumMod val="50000"/>
                  </a:schemeClr>
                </a:solidFill>
              </a:rPr>
              <a:t>derecho de toda persona al disfrute del más alto nivel posible de salud física y mental</a:t>
            </a:r>
            <a:r>
              <a:rPr lang="es-MX" b="0" i="0" u="none" strike="noStrike" baseline="0" dirty="0">
                <a:solidFill>
                  <a:schemeClr val="accent6">
                    <a:lumMod val="50000"/>
                  </a:schemeClr>
                </a:solidFill>
              </a:rPr>
              <a:t>. E</a:t>
            </a:r>
            <a:r>
              <a:rPr lang="es-MX" dirty="0">
                <a:solidFill>
                  <a:schemeClr val="accent6">
                    <a:lumMod val="50000"/>
                  </a:schemeClr>
                </a:solidFill>
              </a:rPr>
              <a:t>l Comité reunido subrayó que el derecho a la salud abarca “una </a:t>
            </a:r>
            <a:r>
              <a:rPr lang="es-MX" b="1" dirty="0">
                <a:solidFill>
                  <a:schemeClr val="accent6">
                    <a:lumMod val="50000"/>
                  </a:schemeClr>
                </a:solidFill>
              </a:rPr>
              <a:t>amplia gama de factores socioeconómicos</a:t>
            </a:r>
            <a:r>
              <a:rPr lang="es-MX" dirty="0">
                <a:solidFill>
                  <a:schemeClr val="accent6">
                    <a:lumMod val="50000"/>
                  </a:schemeClr>
                </a:solidFill>
              </a:rPr>
              <a:t> que promueven las condiciones, </a:t>
            </a:r>
            <a:r>
              <a:rPr lang="es-MX" b="1" dirty="0">
                <a:solidFill>
                  <a:schemeClr val="accent6">
                    <a:lumMod val="50000"/>
                  </a:schemeClr>
                </a:solidFill>
              </a:rPr>
              <a:t>merced a las cuales las personas deben llevar una vida sana</a:t>
            </a:r>
            <a:r>
              <a:rPr lang="es-MX" dirty="0">
                <a:solidFill>
                  <a:schemeClr val="accent6">
                    <a:lumMod val="50000"/>
                  </a:schemeClr>
                </a:solidFill>
              </a:rPr>
              <a:t>, y hace ese derecho extensivo a los factores determinantes básicos de la salud, como </a:t>
            </a:r>
            <a:r>
              <a:rPr lang="es-MX" b="0" i="0" u="none" strike="noStrike" baseline="0" dirty="0">
                <a:solidFill>
                  <a:schemeClr val="accent6">
                    <a:lumMod val="50000"/>
                  </a:schemeClr>
                </a:solidFill>
              </a:rPr>
              <a:t>el acceso al agua limpia potable y a condiciones sanitarias adecuadas, el suministro adecuado de alimentos, una vivienda adecuada, condiciones sanas en el trabajo y el medio ambiente, etc.</a:t>
            </a:r>
            <a:endParaRPr lang="es-AR" b="1" dirty="0">
              <a:solidFill>
                <a:schemeClr val="accent6">
                  <a:lumMod val="50000"/>
                </a:schemeClr>
              </a:solidFill>
            </a:endParaRPr>
          </a:p>
          <a:p>
            <a:r>
              <a:rPr lang="es-MX" dirty="0">
                <a:solidFill>
                  <a:schemeClr val="accent6">
                    <a:lumMod val="50000"/>
                  </a:schemeClr>
                </a:solidFill>
              </a:rPr>
              <a:t>La </a:t>
            </a:r>
            <a:r>
              <a:rPr lang="es-MX" b="1" dirty="0">
                <a:solidFill>
                  <a:schemeClr val="accent6">
                    <a:lumMod val="50000"/>
                  </a:schemeClr>
                </a:solidFill>
              </a:rPr>
              <a:t>Declaración de Alma-Ata </a:t>
            </a:r>
            <a:r>
              <a:rPr lang="es-MX" dirty="0">
                <a:solidFill>
                  <a:schemeClr val="accent6">
                    <a:lumMod val="50000"/>
                  </a:schemeClr>
                </a:solidFill>
              </a:rPr>
              <a:t>(OMS, 1978)  agrega a esa definición que la salud “es un </a:t>
            </a:r>
            <a:r>
              <a:rPr lang="es-MX" b="1" dirty="0">
                <a:solidFill>
                  <a:schemeClr val="accent6">
                    <a:lumMod val="50000"/>
                  </a:schemeClr>
                </a:solidFill>
              </a:rPr>
              <a:t>derecho humano fundamental</a:t>
            </a:r>
            <a:r>
              <a:rPr lang="es-MX" dirty="0">
                <a:solidFill>
                  <a:schemeClr val="accent6">
                    <a:lumMod val="50000"/>
                  </a:schemeClr>
                </a:solidFill>
              </a:rPr>
              <a:t>, y que el logro del nivel de salud más alto posible es un </a:t>
            </a:r>
            <a:r>
              <a:rPr lang="es-MX" b="1" dirty="0">
                <a:solidFill>
                  <a:schemeClr val="accent6">
                    <a:lumMod val="50000"/>
                  </a:schemeClr>
                </a:solidFill>
              </a:rPr>
              <a:t>objetivo social </a:t>
            </a:r>
            <a:r>
              <a:rPr lang="es-MX" dirty="0">
                <a:solidFill>
                  <a:schemeClr val="accent6">
                    <a:lumMod val="50000"/>
                  </a:schemeClr>
                </a:solidFill>
              </a:rPr>
              <a:t>sumamente importante en todo el mundo, cuya realización requiere de la </a:t>
            </a:r>
            <a:r>
              <a:rPr lang="es-MX" b="1" dirty="0">
                <a:solidFill>
                  <a:schemeClr val="accent6">
                    <a:lumMod val="50000"/>
                  </a:schemeClr>
                </a:solidFill>
              </a:rPr>
              <a:t>intervención de otros muchos sectores sociales y económicos, además del sector salud</a:t>
            </a:r>
            <a:r>
              <a:rPr lang="es-MX" dirty="0">
                <a:solidFill>
                  <a:schemeClr val="accent6">
                    <a:lumMod val="50000"/>
                  </a:schemeClr>
                </a:solidFill>
              </a:rPr>
              <a:t>”.</a:t>
            </a:r>
            <a:endParaRPr lang="es-AR" dirty="0">
              <a:solidFill>
                <a:schemeClr val="accent6">
                  <a:lumMod val="50000"/>
                </a:schemeClr>
              </a:solidFill>
            </a:endParaRPr>
          </a:p>
          <a:p>
            <a:pPr marL="0" indent="0">
              <a:buNone/>
            </a:pPr>
            <a:endParaRPr lang="es-AR" sz="2400" dirty="0">
              <a:solidFill>
                <a:schemeClr val="accent6">
                  <a:lumMod val="50000"/>
                </a:schemeClr>
              </a:solidFill>
            </a:endParaRPr>
          </a:p>
        </p:txBody>
      </p:sp>
    </p:spTree>
    <p:extLst>
      <p:ext uri="{BB962C8B-B14F-4D97-AF65-F5344CB8AC3E}">
        <p14:creationId xmlns:p14="http://schemas.microsoft.com/office/powerpoint/2010/main" val="2402143380"/>
      </p:ext>
    </p:extLst>
  </p:cSld>
  <p:clrMapOvr>
    <a:masterClrMapping/>
  </p:clrMapOvr>
</p:sld>
</file>

<file path=ppt/theme/theme1.xml><?xml version="1.0" encoding="utf-8"?>
<a:theme xmlns:a="http://schemas.openxmlformats.org/drawingml/2006/main" name="Marco">
  <a:themeElements>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docProps/app.xml><?xml version="1.0" encoding="utf-8"?>
<Properties xmlns="http://schemas.openxmlformats.org/officeDocument/2006/extended-properties" xmlns:vt="http://schemas.openxmlformats.org/officeDocument/2006/docPropsVTypes">
  <Template>Ion</Template>
  <TotalTime>1677</TotalTime>
  <Words>1392</Words>
  <Application>Microsoft Office PowerPoint</Application>
  <PresentationFormat>Panorámica</PresentationFormat>
  <Paragraphs>77</Paragraphs>
  <Slides>15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Corbel</vt:lpstr>
      <vt:lpstr>Times New Roman</vt:lpstr>
      <vt:lpstr>Wingdings</vt:lpstr>
      <vt:lpstr>Wingdings 2</vt:lpstr>
      <vt:lpstr>Marco</vt:lpstr>
      <vt:lpstr>Introducción al enfoque de Derechos Humanos</vt:lpstr>
      <vt:lpstr>Derechos Humanos </vt:lpstr>
      <vt:lpstr>Presentación de PowerPoint</vt:lpstr>
      <vt:lpstr>ONU (1945)</vt:lpstr>
      <vt:lpstr>Obligaciones de los Estados </vt:lpstr>
      <vt:lpstr>Características de los DDHH</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Introducción al enfoque de Derechos Humanos</dc:title>
  <dc:creator>Fiorella Giorgi</dc:creator>
  <cp:lastModifiedBy>Fiorella Giorgi</cp:lastModifiedBy>
  <cp:revision>14</cp:revision>
  <dcterms:created xsi:type="dcterms:W3CDTF">2021-05-31T11:53:12Z</dcterms:created>
  <dcterms:modified xsi:type="dcterms:W3CDTF">2022-05-30T20:57:16Z</dcterms:modified>
</cp:coreProperties>
</file>