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sldIdLst>
    <p:sldId id="256" r:id="rId2"/>
    <p:sldId id="257" r:id="rId3"/>
    <p:sldId id="367" r:id="rId4"/>
    <p:sldId id="262" r:id="rId5"/>
    <p:sldId id="267" r:id="rId6"/>
    <p:sldId id="286" r:id="rId7"/>
    <p:sldId id="292" r:id="rId8"/>
    <p:sldId id="294" r:id="rId9"/>
    <p:sldId id="307" r:id="rId10"/>
    <p:sldId id="298" r:id="rId11"/>
    <p:sldId id="299" r:id="rId12"/>
    <p:sldId id="300" r:id="rId13"/>
    <p:sldId id="366" r:id="rId14"/>
    <p:sldId id="364" r:id="rId15"/>
    <p:sldId id="258" r:id="rId16"/>
    <p:sldId id="265" r:id="rId17"/>
    <p:sldId id="365" r:id="rId18"/>
    <p:sldId id="321" r:id="rId19"/>
    <p:sldId id="323" r:id="rId20"/>
    <p:sldId id="368" r:id="rId21"/>
    <p:sldId id="312" r:id="rId22"/>
    <p:sldId id="314" r:id="rId23"/>
    <p:sldId id="316" r:id="rId24"/>
    <p:sldId id="317" r:id="rId25"/>
    <p:sldId id="320" r:id="rId26"/>
    <p:sldId id="259" r:id="rId27"/>
    <p:sldId id="260" r:id="rId28"/>
    <p:sldId id="261" r:id="rId29"/>
    <p:sldId id="363" r:id="rId30"/>
    <p:sldId id="263" r:id="rId31"/>
    <p:sldId id="268" r:id="rId32"/>
    <p:sldId id="270" r:id="rId33"/>
    <p:sldId id="362" r:id="rId34"/>
    <p:sldId id="271" r:id="rId35"/>
    <p:sldId id="269" r:id="rId36"/>
    <p:sldId id="264" r:id="rId37"/>
    <p:sldId id="334" r:id="rId38"/>
    <p:sldId id="361" r:id="rId39"/>
    <p:sldId id="324" r:id="rId40"/>
    <p:sldId id="26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9" end="1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4" autoAdjust="0"/>
  </p:normalViewPr>
  <p:slideViewPr>
    <p:cSldViewPr>
      <p:cViewPr varScale="1">
        <p:scale>
          <a:sx n="64" d="100"/>
          <a:sy n="64" d="100"/>
        </p:scale>
        <p:origin x="18" y="32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3138F-1EAC-454A-A669-13846EDC3E23}"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s-AR"/>
        </a:p>
      </dgm:t>
    </dgm:pt>
    <dgm:pt modelId="{046D37F7-5286-4259-A401-5F7E6D1AD29B}">
      <dgm:prSet/>
      <dgm:spPr/>
      <dgm:t>
        <a:bodyPr/>
        <a:lstStyle/>
        <a:p>
          <a:r>
            <a:rPr lang="es-ES" b="1" i="1"/>
            <a:t>Red Comunitaria</a:t>
          </a:r>
          <a:endParaRPr lang="es-AR"/>
        </a:p>
      </dgm:t>
    </dgm:pt>
    <dgm:pt modelId="{F8CFDA40-ADA8-4D27-9B44-ED4617220AF8}" type="parTrans" cxnId="{B5362CAC-12DD-4CF9-8419-0D280F3A6923}">
      <dgm:prSet/>
      <dgm:spPr/>
      <dgm:t>
        <a:bodyPr/>
        <a:lstStyle/>
        <a:p>
          <a:endParaRPr lang="es-AR"/>
        </a:p>
      </dgm:t>
    </dgm:pt>
    <dgm:pt modelId="{5009190E-FBD3-4FF7-963A-C09B195D845C}" type="sibTrans" cxnId="{B5362CAC-12DD-4CF9-8419-0D280F3A6923}">
      <dgm:prSet/>
      <dgm:spPr/>
      <dgm:t>
        <a:bodyPr/>
        <a:lstStyle/>
        <a:p>
          <a:endParaRPr lang="es-AR"/>
        </a:p>
      </dgm:t>
    </dgm:pt>
    <dgm:pt modelId="{D8AB5D61-BEDD-4EB8-8900-09777DB562EB}">
      <dgm:prSet/>
      <dgm:spPr/>
      <dgm:t>
        <a:bodyPr/>
        <a:lstStyle/>
        <a:p>
          <a:r>
            <a:rPr lang="es-ES" b="1" i="1"/>
            <a:t>Red Institucional</a:t>
          </a:r>
          <a:endParaRPr lang="es-AR"/>
        </a:p>
      </dgm:t>
    </dgm:pt>
    <dgm:pt modelId="{76A5FC43-9167-4DE9-9B12-998EF6E57C82}" type="parTrans" cxnId="{B3EFE87D-796A-4D57-8339-23E741BC7C21}">
      <dgm:prSet/>
      <dgm:spPr/>
      <dgm:t>
        <a:bodyPr/>
        <a:lstStyle/>
        <a:p>
          <a:endParaRPr lang="es-AR"/>
        </a:p>
      </dgm:t>
    </dgm:pt>
    <dgm:pt modelId="{78D0A55F-05C5-4994-A9BE-FBA1F34E9ADD}" type="sibTrans" cxnId="{B3EFE87D-796A-4D57-8339-23E741BC7C21}">
      <dgm:prSet/>
      <dgm:spPr/>
      <dgm:t>
        <a:bodyPr/>
        <a:lstStyle/>
        <a:p>
          <a:endParaRPr lang="es-AR"/>
        </a:p>
      </dgm:t>
    </dgm:pt>
    <dgm:pt modelId="{12E783EC-7552-4453-BD8D-1CE0C2547513}">
      <dgm:prSet/>
      <dgm:spPr/>
      <dgm:t>
        <a:bodyPr/>
        <a:lstStyle/>
        <a:p>
          <a:r>
            <a:rPr lang="es-ES" b="1" i="1"/>
            <a:t>Red Transectorial</a:t>
          </a:r>
          <a:endParaRPr lang="es-AR"/>
        </a:p>
      </dgm:t>
    </dgm:pt>
    <dgm:pt modelId="{8764D5C1-A2FC-4C68-8544-D697AFC38AE4}" type="parTrans" cxnId="{3CE74709-4757-4F97-AB82-603A411FBA5E}">
      <dgm:prSet/>
      <dgm:spPr/>
      <dgm:t>
        <a:bodyPr/>
        <a:lstStyle/>
        <a:p>
          <a:endParaRPr lang="es-AR"/>
        </a:p>
      </dgm:t>
    </dgm:pt>
    <dgm:pt modelId="{20A5F208-0832-4A54-82EF-8AE47F1BC7C9}" type="sibTrans" cxnId="{3CE74709-4757-4F97-AB82-603A411FBA5E}">
      <dgm:prSet/>
      <dgm:spPr/>
      <dgm:t>
        <a:bodyPr/>
        <a:lstStyle/>
        <a:p>
          <a:endParaRPr lang="es-AR"/>
        </a:p>
      </dgm:t>
    </dgm:pt>
    <dgm:pt modelId="{2C831CBC-DA54-4D52-AFCA-F501ECFA07C3}" type="pres">
      <dgm:prSet presAssocID="{57A3138F-1EAC-454A-A669-13846EDC3E23}" presName="Name0" presStyleCnt="0">
        <dgm:presLayoutVars>
          <dgm:chMax val="7"/>
          <dgm:chPref val="7"/>
          <dgm:dir/>
        </dgm:presLayoutVars>
      </dgm:prSet>
      <dgm:spPr/>
    </dgm:pt>
    <dgm:pt modelId="{E4271367-F487-4611-AE66-00637C04F2F0}" type="pres">
      <dgm:prSet presAssocID="{57A3138F-1EAC-454A-A669-13846EDC3E23}" presName="Name1" presStyleCnt="0"/>
      <dgm:spPr/>
    </dgm:pt>
    <dgm:pt modelId="{60F3D0D7-DE38-439B-A3E3-CD1C9DADCCF4}" type="pres">
      <dgm:prSet presAssocID="{57A3138F-1EAC-454A-A669-13846EDC3E23}" presName="cycle" presStyleCnt="0"/>
      <dgm:spPr/>
    </dgm:pt>
    <dgm:pt modelId="{2695BC6F-9516-4FA1-BF1E-D1783184FDBB}" type="pres">
      <dgm:prSet presAssocID="{57A3138F-1EAC-454A-A669-13846EDC3E23}" presName="srcNode" presStyleLbl="node1" presStyleIdx="0" presStyleCnt="3"/>
      <dgm:spPr/>
    </dgm:pt>
    <dgm:pt modelId="{F5C4CDD4-4887-4C26-BE3D-31358B38F283}" type="pres">
      <dgm:prSet presAssocID="{57A3138F-1EAC-454A-A669-13846EDC3E23}" presName="conn" presStyleLbl="parChTrans1D2" presStyleIdx="0" presStyleCnt="1"/>
      <dgm:spPr/>
    </dgm:pt>
    <dgm:pt modelId="{EBFA0511-F2DD-438D-BC78-16753D6C4F36}" type="pres">
      <dgm:prSet presAssocID="{57A3138F-1EAC-454A-A669-13846EDC3E23}" presName="extraNode" presStyleLbl="node1" presStyleIdx="0" presStyleCnt="3"/>
      <dgm:spPr/>
    </dgm:pt>
    <dgm:pt modelId="{7C741DEE-1E0D-4757-9F6A-CABFB51012C2}" type="pres">
      <dgm:prSet presAssocID="{57A3138F-1EAC-454A-A669-13846EDC3E23}" presName="dstNode" presStyleLbl="node1" presStyleIdx="0" presStyleCnt="3"/>
      <dgm:spPr/>
    </dgm:pt>
    <dgm:pt modelId="{9777F0C5-16FB-44E4-A4C8-DD836E4282FA}" type="pres">
      <dgm:prSet presAssocID="{046D37F7-5286-4259-A401-5F7E6D1AD29B}" presName="text_1" presStyleLbl="node1" presStyleIdx="0" presStyleCnt="3">
        <dgm:presLayoutVars>
          <dgm:bulletEnabled val="1"/>
        </dgm:presLayoutVars>
      </dgm:prSet>
      <dgm:spPr/>
    </dgm:pt>
    <dgm:pt modelId="{EC2F4AF3-3C69-465E-BF1C-B108304A0A35}" type="pres">
      <dgm:prSet presAssocID="{046D37F7-5286-4259-A401-5F7E6D1AD29B}" presName="accent_1" presStyleCnt="0"/>
      <dgm:spPr/>
    </dgm:pt>
    <dgm:pt modelId="{B511EB8E-FFE1-49E0-8113-10779A56D7FA}" type="pres">
      <dgm:prSet presAssocID="{046D37F7-5286-4259-A401-5F7E6D1AD29B}" presName="accentRepeatNode" presStyleLbl="solidFgAcc1" presStyleIdx="0" presStyleCnt="3"/>
      <dgm:spPr/>
    </dgm:pt>
    <dgm:pt modelId="{55BBEC83-81C7-49F1-9405-8E91FB770F14}" type="pres">
      <dgm:prSet presAssocID="{D8AB5D61-BEDD-4EB8-8900-09777DB562EB}" presName="text_2" presStyleLbl="node1" presStyleIdx="1" presStyleCnt="3">
        <dgm:presLayoutVars>
          <dgm:bulletEnabled val="1"/>
        </dgm:presLayoutVars>
      </dgm:prSet>
      <dgm:spPr/>
    </dgm:pt>
    <dgm:pt modelId="{BF6D82ED-8889-4743-92D1-471DEACE5E20}" type="pres">
      <dgm:prSet presAssocID="{D8AB5D61-BEDD-4EB8-8900-09777DB562EB}" presName="accent_2" presStyleCnt="0"/>
      <dgm:spPr/>
    </dgm:pt>
    <dgm:pt modelId="{781CF97A-9C2A-4BFE-ACB0-DE987D84A645}" type="pres">
      <dgm:prSet presAssocID="{D8AB5D61-BEDD-4EB8-8900-09777DB562EB}" presName="accentRepeatNode" presStyleLbl="solidFgAcc1" presStyleIdx="1" presStyleCnt="3"/>
      <dgm:spPr/>
    </dgm:pt>
    <dgm:pt modelId="{9FB0F997-5BE4-4DE3-90EE-F7531C240483}" type="pres">
      <dgm:prSet presAssocID="{12E783EC-7552-4453-BD8D-1CE0C2547513}" presName="text_3" presStyleLbl="node1" presStyleIdx="2" presStyleCnt="3">
        <dgm:presLayoutVars>
          <dgm:bulletEnabled val="1"/>
        </dgm:presLayoutVars>
      </dgm:prSet>
      <dgm:spPr/>
    </dgm:pt>
    <dgm:pt modelId="{BB732325-65F6-4699-9E6B-66D330A4C4BD}" type="pres">
      <dgm:prSet presAssocID="{12E783EC-7552-4453-BD8D-1CE0C2547513}" presName="accent_3" presStyleCnt="0"/>
      <dgm:spPr/>
    </dgm:pt>
    <dgm:pt modelId="{CD795DAC-5A48-461D-90D8-0E0B9E5BA3A8}" type="pres">
      <dgm:prSet presAssocID="{12E783EC-7552-4453-BD8D-1CE0C2547513}" presName="accentRepeatNode" presStyleLbl="solidFgAcc1" presStyleIdx="2" presStyleCnt="3"/>
      <dgm:spPr/>
    </dgm:pt>
  </dgm:ptLst>
  <dgm:cxnLst>
    <dgm:cxn modelId="{3CE74709-4757-4F97-AB82-603A411FBA5E}" srcId="{57A3138F-1EAC-454A-A669-13846EDC3E23}" destId="{12E783EC-7552-4453-BD8D-1CE0C2547513}" srcOrd="2" destOrd="0" parTransId="{8764D5C1-A2FC-4C68-8544-D697AFC38AE4}" sibTransId="{20A5F208-0832-4A54-82EF-8AE47F1BC7C9}"/>
    <dgm:cxn modelId="{9184C142-F9AA-4977-89A5-F6587532EACA}" type="presOf" srcId="{D8AB5D61-BEDD-4EB8-8900-09777DB562EB}" destId="{55BBEC83-81C7-49F1-9405-8E91FB770F14}" srcOrd="0" destOrd="0" presId="urn:microsoft.com/office/officeart/2008/layout/VerticalCurvedList"/>
    <dgm:cxn modelId="{A8A45379-3DF7-4CAF-9F9B-5F58BC61B88B}" type="presOf" srcId="{57A3138F-1EAC-454A-A669-13846EDC3E23}" destId="{2C831CBC-DA54-4D52-AFCA-F501ECFA07C3}" srcOrd="0" destOrd="0" presId="urn:microsoft.com/office/officeart/2008/layout/VerticalCurvedList"/>
    <dgm:cxn modelId="{B3EFE87D-796A-4D57-8339-23E741BC7C21}" srcId="{57A3138F-1EAC-454A-A669-13846EDC3E23}" destId="{D8AB5D61-BEDD-4EB8-8900-09777DB562EB}" srcOrd="1" destOrd="0" parTransId="{76A5FC43-9167-4DE9-9B12-998EF6E57C82}" sibTransId="{78D0A55F-05C5-4994-A9BE-FBA1F34E9ADD}"/>
    <dgm:cxn modelId="{66C4978A-5749-40A6-BC38-921EEB142CE7}" type="presOf" srcId="{12E783EC-7552-4453-BD8D-1CE0C2547513}" destId="{9FB0F997-5BE4-4DE3-90EE-F7531C240483}" srcOrd="0" destOrd="0" presId="urn:microsoft.com/office/officeart/2008/layout/VerticalCurvedList"/>
    <dgm:cxn modelId="{A22B27AA-F553-4656-8DB0-035EC3860B3D}" type="presOf" srcId="{046D37F7-5286-4259-A401-5F7E6D1AD29B}" destId="{9777F0C5-16FB-44E4-A4C8-DD836E4282FA}" srcOrd="0" destOrd="0" presId="urn:microsoft.com/office/officeart/2008/layout/VerticalCurvedList"/>
    <dgm:cxn modelId="{B5362CAC-12DD-4CF9-8419-0D280F3A6923}" srcId="{57A3138F-1EAC-454A-A669-13846EDC3E23}" destId="{046D37F7-5286-4259-A401-5F7E6D1AD29B}" srcOrd="0" destOrd="0" parTransId="{F8CFDA40-ADA8-4D27-9B44-ED4617220AF8}" sibTransId="{5009190E-FBD3-4FF7-963A-C09B195D845C}"/>
    <dgm:cxn modelId="{FAAF47CB-CDED-41FF-AFF0-C82BC9C78B1C}" type="presOf" srcId="{5009190E-FBD3-4FF7-963A-C09B195D845C}" destId="{F5C4CDD4-4887-4C26-BE3D-31358B38F283}" srcOrd="0" destOrd="0" presId="urn:microsoft.com/office/officeart/2008/layout/VerticalCurvedList"/>
    <dgm:cxn modelId="{82993D2F-E518-41EB-A0E1-5FA2AC04013F}" type="presParOf" srcId="{2C831CBC-DA54-4D52-AFCA-F501ECFA07C3}" destId="{E4271367-F487-4611-AE66-00637C04F2F0}" srcOrd="0" destOrd="0" presId="urn:microsoft.com/office/officeart/2008/layout/VerticalCurvedList"/>
    <dgm:cxn modelId="{EAAD54E1-95E3-4298-BFFA-801B979A4980}" type="presParOf" srcId="{E4271367-F487-4611-AE66-00637C04F2F0}" destId="{60F3D0D7-DE38-439B-A3E3-CD1C9DADCCF4}" srcOrd="0" destOrd="0" presId="urn:microsoft.com/office/officeart/2008/layout/VerticalCurvedList"/>
    <dgm:cxn modelId="{0F5A2BD0-D94E-4C80-B24C-C21E193686DD}" type="presParOf" srcId="{60F3D0D7-DE38-439B-A3E3-CD1C9DADCCF4}" destId="{2695BC6F-9516-4FA1-BF1E-D1783184FDBB}" srcOrd="0" destOrd="0" presId="urn:microsoft.com/office/officeart/2008/layout/VerticalCurvedList"/>
    <dgm:cxn modelId="{D6CC1891-7788-4698-AEA6-87F35BEC0279}" type="presParOf" srcId="{60F3D0D7-DE38-439B-A3E3-CD1C9DADCCF4}" destId="{F5C4CDD4-4887-4C26-BE3D-31358B38F283}" srcOrd="1" destOrd="0" presId="urn:microsoft.com/office/officeart/2008/layout/VerticalCurvedList"/>
    <dgm:cxn modelId="{1FB143CD-3F64-486B-90F4-1DBDB281AB95}" type="presParOf" srcId="{60F3D0D7-DE38-439B-A3E3-CD1C9DADCCF4}" destId="{EBFA0511-F2DD-438D-BC78-16753D6C4F36}" srcOrd="2" destOrd="0" presId="urn:microsoft.com/office/officeart/2008/layout/VerticalCurvedList"/>
    <dgm:cxn modelId="{A17F7D71-7A78-45C5-BDDF-D11A053AFD84}" type="presParOf" srcId="{60F3D0D7-DE38-439B-A3E3-CD1C9DADCCF4}" destId="{7C741DEE-1E0D-4757-9F6A-CABFB51012C2}" srcOrd="3" destOrd="0" presId="urn:microsoft.com/office/officeart/2008/layout/VerticalCurvedList"/>
    <dgm:cxn modelId="{F67E5BB9-8145-45B4-AE21-4F96D2307C3C}" type="presParOf" srcId="{E4271367-F487-4611-AE66-00637C04F2F0}" destId="{9777F0C5-16FB-44E4-A4C8-DD836E4282FA}" srcOrd="1" destOrd="0" presId="urn:microsoft.com/office/officeart/2008/layout/VerticalCurvedList"/>
    <dgm:cxn modelId="{B2B699DC-EE8A-415D-B4C4-B4EF2FD2C253}" type="presParOf" srcId="{E4271367-F487-4611-AE66-00637C04F2F0}" destId="{EC2F4AF3-3C69-465E-BF1C-B108304A0A35}" srcOrd="2" destOrd="0" presId="urn:microsoft.com/office/officeart/2008/layout/VerticalCurvedList"/>
    <dgm:cxn modelId="{DED96292-B868-4A74-8131-BBD3D0DB4530}" type="presParOf" srcId="{EC2F4AF3-3C69-465E-BF1C-B108304A0A35}" destId="{B511EB8E-FFE1-49E0-8113-10779A56D7FA}" srcOrd="0" destOrd="0" presId="urn:microsoft.com/office/officeart/2008/layout/VerticalCurvedList"/>
    <dgm:cxn modelId="{A8BE1820-39E7-4236-AE60-26D491686189}" type="presParOf" srcId="{E4271367-F487-4611-AE66-00637C04F2F0}" destId="{55BBEC83-81C7-49F1-9405-8E91FB770F14}" srcOrd="3" destOrd="0" presId="urn:microsoft.com/office/officeart/2008/layout/VerticalCurvedList"/>
    <dgm:cxn modelId="{9B3B2016-B2AB-46BD-9010-B8A92DF2313E}" type="presParOf" srcId="{E4271367-F487-4611-AE66-00637C04F2F0}" destId="{BF6D82ED-8889-4743-92D1-471DEACE5E20}" srcOrd="4" destOrd="0" presId="urn:microsoft.com/office/officeart/2008/layout/VerticalCurvedList"/>
    <dgm:cxn modelId="{ED165747-D35C-481E-B13A-996165EF3AFF}" type="presParOf" srcId="{BF6D82ED-8889-4743-92D1-471DEACE5E20}" destId="{781CF97A-9C2A-4BFE-ACB0-DE987D84A645}" srcOrd="0" destOrd="0" presId="urn:microsoft.com/office/officeart/2008/layout/VerticalCurvedList"/>
    <dgm:cxn modelId="{3CE07BE5-037A-448B-87F8-AF3A1DE91CE4}" type="presParOf" srcId="{E4271367-F487-4611-AE66-00637C04F2F0}" destId="{9FB0F997-5BE4-4DE3-90EE-F7531C240483}" srcOrd="5" destOrd="0" presId="urn:microsoft.com/office/officeart/2008/layout/VerticalCurvedList"/>
    <dgm:cxn modelId="{9AE7FA4F-C3D9-4504-BE89-7D8984E02870}" type="presParOf" srcId="{E4271367-F487-4611-AE66-00637C04F2F0}" destId="{BB732325-65F6-4699-9E6B-66D330A4C4BD}" srcOrd="6" destOrd="0" presId="urn:microsoft.com/office/officeart/2008/layout/VerticalCurvedList"/>
    <dgm:cxn modelId="{D66F3547-D0F5-4B80-A752-377A7EDD9AC9}" type="presParOf" srcId="{BB732325-65F6-4699-9E6B-66D330A4C4BD}" destId="{CD795DAC-5A48-461D-90D8-0E0B9E5BA3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AFA24-8FEC-4AB1-AB0D-DC02E30F154F}" type="doc">
      <dgm:prSet loTypeId="urn:microsoft.com/office/officeart/2005/8/layout/venn2" loCatId="relationship" qsTypeId="urn:microsoft.com/office/officeart/2005/8/quickstyle/simple2" qsCatId="simple" csTypeId="urn:microsoft.com/office/officeart/2005/8/colors/accent1_5" csCatId="accent1" phldr="1"/>
      <dgm:spPr/>
      <dgm:t>
        <a:bodyPr/>
        <a:lstStyle/>
        <a:p>
          <a:endParaRPr lang="es-AR"/>
        </a:p>
      </dgm:t>
    </dgm:pt>
    <dgm:pt modelId="{FE02952D-2F9A-499C-9C41-60F74DE03FBC}">
      <dgm:prSet phldrT="[Texto]"/>
      <dgm:spPr/>
      <dgm:t>
        <a:bodyPr/>
        <a:lstStyle/>
        <a:p>
          <a:r>
            <a:rPr lang="es-AR" b="1" dirty="0"/>
            <a:t>Macrosistema </a:t>
          </a:r>
        </a:p>
      </dgm:t>
    </dgm:pt>
    <dgm:pt modelId="{CB4CE450-AB97-4FE0-AEAB-F8EEF65DC65E}" type="parTrans" cxnId="{F12C494E-B15A-4042-93F5-CD9F06AF6917}">
      <dgm:prSet/>
      <dgm:spPr/>
      <dgm:t>
        <a:bodyPr/>
        <a:lstStyle/>
        <a:p>
          <a:endParaRPr lang="es-AR" b="1"/>
        </a:p>
      </dgm:t>
    </dgm:pt>
    <dgm:pt modelId="{8DFB5C3E-5FEB-4E07-9A69-9BB0653680AD}" type="sibTrans" cxnId="{F12C494E-B15A-4042-93F5-CD9F06AF6917}">
      <dgm:prSet/>
      <dgm:spPr/>
      <dgm:t>
        <a:bodyPr/>
        <a:lstStyle/>
        <a:p>
          <a:endParaRPr lang="es-AR" b="1"/>
        </a:p>
      </dgm:t>
    </dgm:pt>
    <dgm:pt modelId="{600A5389-CC75-4E89-A1DB-AE6BA1B0DFE1}">
      <dgm:prSet phldrT="[Texto]"/>
      <dgm:spPr/>
      <dgm:t>
        <a:bodyPr/>
        <a:lstStyle/>
        <a:p>
          <a:r>
            <a:rPr lang="es-AR" b="1" dirty="0"/>
            <a:t>Exosistema </a:t>
          </a:r>
        </a:p>
      </dgm:t>
    </dgm:pt>
    <dgm:pt modelId="{C19FAFD3-F4B5-4D4B-BEE3-2907E3C2734E}" type="parTrans" cxnId="{58A1AABA-292E-4BA4-A250-FB52292ABCF2}">
      <dgm:prSet/>
      <dgm:spPr/>
      <dgm:t>
        <a:bodyPr/>
        <a:lstStyle/>
        <a:p>
          <a:endParaRPr lang="es-AR" b="1"/>
        </a:p>
      </dgm:t>
    </dgm:pt>
    <dgm:pt modelId="{F1E49555-4EAC-4C22-81BF-F856C13AE53A}" type="sibTrans" cxnId="{58A1AABA-292E-4BA4-A250-FB52292ABCF2}">
      <dgm:prSet/>
      <dgm:spPr/>
      <dgm:t>
        <a:bodyPr/>
        <a:lstStyle/>
        <a:p>
          <a:endParaRPr lang="es-AR" b="1"/>
        </a:p>
      </dgm:t>
    </dgm:pt>
    <dgm:pt modelId="{9B3E4F8D-143F-4D7F-A50C-21A46211CD68}">
      <dgm:prSet phldrT="[Texto]"/>
      <dgm:spPr/>
      <dgm:t>
        <a:bodyPr/>
        <a:lstStyle/>
        <a:p>
          <a:r>
            <a:rPr lang="es-AR" b="1" dirty="0"/>
            <a:t>Mesosistema</a:t>
          </a:r>
        </a:p>
      </dgm:t>
    </dgm:pt>
    <dgm:pt modelId="{D3B62A87-DBFC-4254-8441-025D5E97F09E}" type="parTrans" cxnId="{F8461D7A-19C6-4EBF-9680-10F697E7B7BB}">
      <dgm:prSet/>
      <dgm:spPr/>
      <dgm:t>
        <a:bodyPr/>
        <a:lstStyle/>
        <a:p>
          <a:endParaRPr lang="es-AR" b="1"/>
        </a:p>
      </dgm:t>
    </dgm:pt>
    <dgm:pt modelId="{32501E30-B6AA-457E-916A-6009163CAF64}" type="sibTrans" cxnId="{F8461D7A-19C6-4EBF-9680-10F697E7B7BB}">
      <dgm:prSet/>
      <dgm:spPr/>
      <dgm:t>
        <a:bodyPr/>
        <a:lstStyle/>
        <a:p>
          <a:endParaRPr lang="es-AR" b="1"/>
        </a:p>
      </dgm:t>
    </dgm:pt>
    <dgm:pt modelId="{CE01BF32-4714-42C3-8ADD-9FDDF50151EB}">
      <dgm:prSet phldrT="[Texto]"/>
      <dgm:spPr/>
      <dgm:t>
        <a:bodyPr/>
        <a:lstStyle/>
        <a:p>
          <a:r>
            <a:rPr lang="es-AR" b="1" dirty="0"/>
            <a:t>Micro</a:t>
          </a:r>
        </a:p>
        <a:p>
          <a:r>
            <a:rPr lang="es-AR" b="1" dirty="0"/>
            <a:t>Sistema </a:t>
          </a:r>
        </a:p>
      </dgm:t>
    </dgm:pt>
    <dgm:pt modelId="{06EDC1A8-0E66-41E7-8B63-E69AB4010C91}" type="parTrans" cxnId="{500A2875-35D9-40F3-A08B-752DD696ADFF}">
      <dgm:prSet/>
      <dgm:spPr/>
      <dgm:t>
        <a:bodyPr/>
        <a:lstStyle/>
        <a:p>
          <a:endParaRPr lang="es-AR" b="1"/>
        </a:p>
      </dgm:t>
    </dgm:pt>
    <dgm:pt modelId="{76AFDBAC-9799-4C06-838F-FE2667170C05}" type="sibTrans" cxnId="{500A2875-35D9-40F3-A08B-752DD696ADFF}">
      <dgm:prSet/>
      <dgm:spPr/>
      <dgm:t>
        <a:bodyPr/>
        <a:lstStyle/>
        <a:p>
          <a:endParaRPr lang="es-AR" b="1"/>
        </a:p>
      </dgm:t>
    </dgm:pt>
    <dgm:pt modelId="{26737302-264A-4945-85CE-21089A567BD6}" type="pres">
      <dgm:prSet presAssocID="{E10AFA24-8FEC-4AB1-AB0D-DC02E30F154F}" presName="Name0" presStyleCnt="0">
        <dgm:presLayoutVars>
          <dgm:chMax val="7"/>
          <dgm:resizeHandles val="exact"/>
        </dgm:presLayoutVars>
      </dgm:prSet>
      <dgm:spPr/>
    </dgm:pt>
    <dgm:pt modelId="{CE74DBD1-E762-4644-9E09-8A303EEACAFA}" type="pres">
      <dgm:prSet presAssocID="{E10AFA24-8FEC-4AB1-AB0D-DC02E30F154F}" presName="comp1" presStyleCnt="0"/>
      <dgm:spPr/>
    </dgm:pt>
    <dgm:pt modelId="{CEB606C8-B5FD-4DC1-9E1E-06BEF82A3567}" type="pres">
      <dgm:prSet presAssocID="{E10AFA24-8FEC-4AB1-AB0D-DC02E30F154F}" presName="circle1" presStyleLbl="node1" presStyleIdx="0" presStyleCnt="4"/>
      <dgm:spPr/>
    </dgm:pt>
    <dgm:pt modelId="{0CDBCBB9-DBA9-40C4-B43D-1268756CF452}" type="pres">
      <dgm:prSet presAssocID="{E10AFA24-8FEC-4AB1-AB0D-DC02E30F154F}" presName="c1text" presStyleLbl="node1" presStyleIdx="0" presStyleCnt="4">
        <dgm:presLayoutVars>
          <dgm:bulletEnabled val="1"/>
        </dgm:presLayoutVars>
      </dgm:prSet>
      <dgm:spPr/>
    </dgm:pt>
    <dgm:pt modelId="{3A807236-AE8A-45EF-A627-33D2DBAA399A}" type="pres">
      <dgm:prSet presAssocID="{E10AFA24-8FEC-4AB1-AB0D-DC02E30F154F}" presName="comp2" presStyleCnt="0"/>
      <dgm:spPr/>
    </dgm:pt>
    <dgm:pt modelId="{E19F4F82-0F00-46BE-8D41-5932A8D456B5}" type="pres">
      <dgm:prSet presAssocID="{E10AFA24-8FEC-4AB1-AB0D-DC02E30F154F}" presName="circle2" presStyleLbl="node1" presStyleIdx="1" presStyleCnt="4"/>
      <dgm:spPr/>
    </dgm:pt>
    <dgm:pt modelId="{6C068F34-68B7-4295-A402-660E6C6105E9}" type="pres">
      <dgm:prSet presAssocID="{E10AFA24-8FEC-4AB1-AB0D-DC02E30F154F}" presName="c2text" presStyleLbl="node1" presStyleIdx="1" presStyleCnt="4">
        <dgm:presLayoutVars>
          <dgm:bulletEnabled val="1"/>
        </dgm:presLayoutVars>
      </dgm:prSet>
      <dgm:spPr/>
    </dgm:pt>
    <dgm:pt modelId="{C8BE7B3E-B233-414E-98A5-18B1E501A02B}" type="pres">
      <dgm:prSet presAssocID="{E10AFA24-8FEC-4AB1-AB0D-DC02E30F154F}" presName="comp3" presStyleCnt="0"/>
      <dgm:spPr/>
    </dgm:pt>
    <dgm:pt modelId="{6045061E-3DE9-474C-92BC-660BF75A39F2}" type="pres">
      <dgm:prSet presAssocID="{E10AFA24-8FEC-4AB1-AB0D-DC02E30F154F}" presName="circle3" presStyleLbl="node1" presStyleIdx="2" presStyleCnt="4"/>
      <dgm:spPr/>
    </dgm:pt>
    <dgm:pt modelId="{E4B4B85F-78F6-4E6D-B387-160EF39C2456}" type="pres">
      <dgm:prSet presAssocID="{E10AFA24-8FEC-4AB1-AB0D-DC02E30F154F}" presName="c3text" presStyleLbl="node1" presStyleIdx="2" presStyleCnt="4">
        <dgm:presLayoutVars>
          <dgm:bulletEnabled val="1"/>
        </dgm:presLayoutVars>
      </dgm:prSet>
      <dgm:spPr/>
    </dgm:pt>
    <dgm:pt modelId="{16D231EC-AF89-43A9-837F-2FB07D252518}" type="pres">
      <dgm:prSet presAssocID="{E10AFA24-8FEC-4AB1-AB0D-DC02E30F154F}" presName="comp4" presStyleCnt="0"/>
      <dgm:spPr/>
    </dgm:pt>
    <dgm:pt modelId="{B320FF9E-3ED7-4955-901F-45F4213BB3EC}" type="pres">
      <dgm:prSet presAssocID="{E10AFA24-8FEC-4AB1-AB0D-DC02E30F154F}" presName="circle4" presStyleLbl="node1" presStyleIdx="3" presStyleCnt="4"/>
      <dgm:spPr/>
    </dgm:pt>
    <dgm:pt modelId="{3C3A20D5-93E8-432F-BF4D-1A83117EABEB}" type="pres">
      <dgm:prSet presAssocID="{E10AFA24-8FEC-4AB1-AB0D-DC02E30F154F}" presName="c4text" presStyleLbl="node1" presStyleIdx="3" presStyleCnt="4">
        <dgm:presLayoutVars>
          <dgm:bulletEnabled val="1"/>
        </dgm:presLayoutVars>
      </dgm:prSet>
      <dgm:spPr/>
    </dgm:pt>
  </dgm:ptLst>
  <dgm:cxnLst>
    <dgm:cxn modelId="{67111B13-2B35-48B2-9D59-AE75DFF77CDB}" type="presOf" srcId="{600A5389-CC75-4E89-A1DB-AE6BA1B0DFE1}" destId="{6C068F34-68B7-4295-A402-660E6C6105E9}" srcOrd="1" destOrd="0" presId="urn:microsoft.com/office/officeart/2005/8/layout/venn2"/>
    <dgm:cxn modelId="{F12C494E-B15A-4042-93F5-CD9F06AF6917}" srcId="{E10AFA24-8FEC-4AB1-AB0D-DC02E30F154F}" destId="{FE02952D-2F9A-499C-9C41-60F74DE03FBC}" srcOrd="0" destOrd="0" parTransId="{CB4CE450-AB97-4FE0-AEAB-F8EEF65DC65E}" sibTransId="{8DFB5C3E-5FEB-4E07-9A69-9BB0653680AD}"/>
    <dgm:cxn modelId="{A5588D50-9485-4957-9496-7701A4CFAB8C}" type="presOf" srcId="{E10AFA24-8FEC-4AB1-AB0D-DC02E30F154F}" destId="{26737302-264A-4945-85CE-21089A567BD6}" srcOrd="0" destOrd="0" presId="urn:microsoft.com/office/officeart/2005/8/layout/venn2"/>
    <dgm:cxn modelId="{500A2875-35D9-40F3-A08B-752DD696ADFF}" srcId="{E10AFA24-8FEC-4AB1-AB0D-DC02E30F154F}" destId="{CE01BF32-4714-42C3-8ADD-9FDDF50151EB}" srcOrd="3" destOrd="0" parTransId="{06EDC1A8-0E66-41E7-8B63-E69AB4010C91}" sibTransId="{76AFDBAC-9799-4C06-838F-FE2667170C05}"/>
    <dgm:cxn modelId="{F8461D7A-19C6-4EBF-9680-10F697E7B7BB}" srcId="{E10AFA24-8FEC-4AB1-AB0D-DC02E30F154F}" destId="{9B3E4F8D-143F-4D7F-A50C-21A46211CD68}" srcOrd="2" destOrd="0" parTransId="{D3B62A87-DBFC-4254-8441-025D5E97F09E}" sibTransId="{32501E30-B6AA-457E-916A-6009163CAF64}"/>
    <dgm:cxn modelId="{A0623392-79C6-4302-875B-A7E9FF1CF06E}" type="presOf" srcId="{9B3E4F8D-143F-4D7F-A50C-21A46211CD68}" destId="{E4B4B85F-78F6-4E6D-B387-160EF39C2456}" srcOrd="1" destOrd="0" presId="urn:microsoft.com/office/officeart/2005/8/layout/venn2"/>
    <dgm:cxn modelId="{3EDA6E94-A504-48A6-AF43-8DF544B09B18}" type="presOf" srcId="{600A5389-CC75-4E89-A1DB-AE6BA1B0DFE1}" destId="{E19F4F82-0F00-46BE-8D41-5932A8D456B5}" srcOrd="0" destOrd="0" presId="urn:microsoft.com/office/officeart/2005/8/layout/venn2"/>
    <dgm:cxn modelId="{91258896-0BF2-4AA5-8F38-B98BE7A3D7A6}" type="presOf" srcId="{9B3E4F8D-143F-4D7F-A50C-21A46211CD68}" destId="{6045061E-3DE9-474C-92BC-660BF75A39F2}" srcOrd="0" destOrd="0" presId="urn:microsoft.com/office/officeart/2005/8/layout/venn2"/>
    <dgm:cxn modelId="{136BCDB4-B8EC-420E-88FC-F0435D7E6AD8}" type="presOf" srcId="{CE01BF32-4714-42C3-8ADD-9FDDF50151EB}" destId="{B320FF9E-3ED7-4955-901F-45F4213BB3EC}" srcOrd="0" destOrd="0" presId="urn:microsoft.com/office/officeart/2005/8/layout/venn2"/>
    <dgm:cxn modelId="{58A1AABA-292E-4BA4-A250-FB52292ABCF2}" srcId="{E10AFA24-8FEC-4AB1-AB0D-DC02E30F154F}" destId="{600A5389-CC75-4E89-A1DB-AE6BA1B0DFE1}" srcOrd="1" destOrd="0" parTransId="{C19FAFD3-F4B5-4D4B-BEE3-2907E3C2734E}" sibTransId="{F1E49555-4EAC-4C22-81BF-F856C13AE53A}"/>
    <dgm:cxn modelId="{C7AD74BB-6870-4669-968E-857A2004C8F0}" type="presOf" srcId="{FE02952D-2F9A-499C-9C41-60F74DE03FBC}" destId="{CEB606C8-B5FD-4DC1-9E1E-06BEF82A3567}" srcOrd="0" destOrd="0" presId="urn:microsoft.com/office/officeart/2005/8/layout/venn2"/>
    <dgm:cxn modelId="{981F85E0-BACA-4E04-8053-75174BA9B92D}" type="presOf" srcId="{FE02952D-2F9A-499C-9C41-60F74DE03FBC}" destId="{0CDBCBB9-DBA9-40C4-B43D-1268756CF452}" srcOrd="1" destOrd="0" presId="urn:microsoft.com/office/officeart/2005/8/layout/venn2"/>
    <dgm:cxn modelId="{AED494EF-227D-47CB-ABBE-C7DC25D8B2E8}" type="presOf" srcId="{CE01BF32-4714-42C3-8ADD-9FDDF50151EB}" destId="{3C3A20D5-93E8-432F-BF4D-1A83117EABEB}" srcOrd="1" destOrd="0" presId="urn:microsoft.com/office/officeart/2005/8/layout/venn2"/>
    <dgm:cxn modelId="{2D4FAF45-4F5E-4D8C-93FA-ED6B7F720547}" type="presParOf" srcId="{26737302-264A-4945-85CE-21089A567BD6}" destId="{CE74DBD1-E762-4644-9E09-8A303EEACAFA}" srcOrd="0" destOrd="0" presId="urn:microsoft.com/office/officeart/2005/8/layout/venn2"/>
    <dgm:cxn modelId="{DFFB4F3C-4FA9-4E66-A0AE-A1B8EF5E8D0B}" type="presParOf" srcId="{CE74DBD1-E762-4644-9E09-8A303EEACAFA}" destId="{CEB606C8-B5FD-4DC1-9E1E-06BEF82A3567}" srcOrd="0" destOrd="0" presId="urn:microsoft.com/office/officeart/2005/8/layout/venn2"/>
    <dgm:cxn modelId="{8BD02409-B432-4A8D-8B08-30CAEFAC8C80}" type="presParOf" srcId="{CE74DBD1-E762-4644-9E09-8A303EEACAFA}" destId="{0CDBCBB9-DBA9-40C4-B43D-1268756CF452}" srcOrd="1" destOrd="0" presId="urn:microsoft.com/office/officeart/2005/8/layout/venn2"/>
    <dgm:cxn modelId="{325AE20E-096E-4C9E-A8F3-B2E4F8FE2FD9}" type="presParOf" srcId="{26737302-264A-4945-85CE-21089A567BD6}" destId="{3A807236-AE8A-45EF-A627-33D2DBAA399A}" srcOrd="1" destOrd="0" presId="urn:microsoft.com/office/officeart/2005/8/layout/venn2"/>
    <dgm:cxn modelId="{9E1A2ACA-8DB1-4B92-8DBB-4AA8AFDD1895}" type="presParOf" srcId="{3A807236-AE8A-45EF-A627-33D2DBAA399A}" destId="{E19F4F82-0F00-46BE-8D41-5932A8D456B5}" srcOrd="0" destOrd="0" presId="urn:microsoft.com/office/officeart/2005/8/layout/venn2"/>
    <dgm:cxn modelId="{88DCE35F-2F43-4BCB-A5C9-A60B8070F73B}" type="presParOf" srcId="{3A807236-AE8A-45EF-A627-33D2DBAA399A}" destId="{6C068F34-68B7-4295-A402-660E6C6105E9}" srcOrd="1" destOrd="0" presId="urn:microsoft.com/office/officeart/2005/8/layout/venn2"/>
    <dgm:cxn modelId="{D024CFA8-1571-4193-A0BF-D43026D17001}" type="presParOf" srcId="{26737302-264A-4945-85CE-21089A567BD6}" destId="{C8BE7B3E-B233-414E-98A5-18B1E501A02B}" srcOrd="2" destOrd="0" presId="urn:microsoft.com/office/officeart/2005/8/layout/venn2"/>
    <dgm:cxn modelId="{C7F4F486-D44E-442F-A557-768A64C300E1}" type="presParOf" srcId="{C8BE7B3E-B233-414E-98A5-18B1E501A02B}" destId="{6045061E-3DE9-474C-92BC-660BF75A39F2}" srcOrd="0" destOrd="0" presId="urn:microsoft.com/office/officeart/2005/8/layout/venn2"/>
    <dgm:cxn modelId="{B59B9558-4D4D-4930-A402-03EF22FDD51B}" type="presParOf" srcId="{C8BE7B3E-B233-414E-98A5-18B1E501A02B}" destId="{E4B4B85F-78F6-4E6D-B387-160EF39C2456}" srcOrd="1" destOrd="0" presId="urn:microsoft.com/office/officeart/2005/8/layout/venn2"/>
    <dgm:cxn modelId="{791BD14F-05B8-474C-9B9A-9DD9FB842DB2}" type="presParOf" srcId="{26737302-264A-4945-85CE-21089A567BD6}" destId="{16D231EC-AF89-43A9-837F-2FB07D252518}" srcOrd="3" destOrd="0" presId="urn:microsoft.com/office/officeart/2005/8/layout/venn2"/>
    <dgm:cxn modelId="{F1F9697C-F0D6-4394-9D17-41D43A863C33}" type="presParOf" srcId="{16D231EC-AF89-43A9-837F-2FB07D252518}" destId="{B320FF9E-3ED7-4955-901F-45F4213BB3EC}" srcOrd="0" destOrd="0" presId="urn:microsoft.com/office/officeart/2005/8/layout/venn2"/>
    <dgm:cxn modelId="{E66C1428-C842-4036-B3DE-6098A0A6ACDA}" type="presParOf" srcId="{16D231EC-AF89-43A9-837F-2FB07D252518}" destId="{3C3A20D5-93E8-432F-BF4D-1A83117EABE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8F59EB-CE55-4EDB-BA07-9E0CE80F95A1}"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s-AR"/>
        </a:p>
      </dgm:t>
    </dgm:pt>
    <dgm:pt modelId="{56F29726-48E2-434A-B778-5F78A0E31B1A}">
      <dgm:prSet/>
      <dgm:spPr/>
      <dgm:t>
        <a:bodyPr/>
        <a:lstStyle/>
        <a:p>
          <a:r>
            <a:rPr lang="es-MX" b="1" i="0" baseline="0">
              <a:solidFill>
                <a:srgbClr val="002060"/>
              </a:solidFill>
            </a:rPr>
            <a:t>ESTRUCTURAL </a:t>
          </a:r>
          <a:endParaRPr lang="es-AR">
            <a:solidFill>
              <a:srgbClr val="002060"/>
            </a:solidFill>
          </a:endParaRPr>
        </a:p>
      </dgm:t>
    </dgm:pt>
    <dgm:pt modelId="{53C3968C-4821-4E2E-8A77-ADC78349587C}" type="parTrans" cxnId="{168AC180-1E81-4965-BF2C-EAA5AA15910A}">
      <dgm:prSet/>
      <dgm:spPr/>
      <dgm:t>
        <a:bodyPr/>
        <a:lstStyle/>
        <a:p>
          <a:endParaRPr lang="es-AR"/>
        </a:p>
      </dgm:t>
    </dgm:pt>
    <dgm:pt modelId="{5AB3D0BB-CB88-48F3-86FE-C1F4462F7B21}" type="sibTrans" cxnId="{168AC180-1E81-4965-BF2C-EAA5AA15910A}">
      <dgm:prSet/>
      <dgm:spPr/>
      <dgm:t>
        <a:bodyPr/>
        <a:lstStyle/>
        <a:p>
          <a:endParaRPr lang="es-AR"/>
        </a:p>
      </dgm:t>
    </dgm:pt>
    <dgm:pt modelId="{0571A98D-8E96-4A7F-ADB3-B66C06B45E05}">
      <dgm:prSet/>
      <dgm:spPr/>
      <dgm:t>
        <a:bodyPr/>
        <a:lstStyle/>
        <a:p>
          <a:r>
            <a:rPr lang="es-MX" b="1" i="0" baseline="0" dirty="0">
              <a:solidFill>
                <a:srgbClr val="002060"/>
              </a:solidFill>
            </a:rPr>
            <a:t>FUNCIONAL</a:t>
          </a:r>
          <a:r>
            <a:rPr lang="es-MX" b="1" i="0" baseline="0" dirty="0"/>
            <a:t> </a:t>
          </a:r>
          <a:endParaRPr lang="es-AR" dirty="0"/>
        </a:p>
      </dgm:t>
    </dgm:pt>
    <dgm:pt modelId="{017A99D5-190E-4AA8-97D3-B16458B9204E}" type="parTrans" cxnId="{64A05632-36FE-4620-B9E7-B63404C4A4B5}">
      <dgm:prSet/>
      <dgm:spPr/>
      <dgm:t>
        <a:bodyPr/>
        <a:lstStyle/>
        <a:p>
          <a:endParaRPr lang="es-AR"/>
        </a:p>
      </dgm:t>
    </dgm:pt>
    <dgm:pt modelId="{C10D7E03-9431-40F5-A624-C4FE8BB6BAFB}" type="sibTrans" cxnId="{64A05632-36FE-4620-B9E7-B63404C4A4B5}">
      <dgm:prSet/>
      <dgm:spPr/>
      <dgm:t>
        <a:bodyPr/>
        <a:lstStyle/>
        <a:p>
          <a:endParaRPr lang="es-AR"/>
        </a:p>
      </dgm:t>
    </dgm:pt>
    <dgm:pt modelId="{3C3DDD17-1E7B-4344-89F8-A30206498BAF}">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b="1" i="0" baseline="0" dirty="0"/>
            <a:t>Características de la red</a:t>
          </a:r>
          <a:endParaRPr lang="es-AR" sz="3200" b="1" dirty="0"/>
        </a:p>
      </dgm:t>
    </dgm:pt>
    <dgm:pt modelId="{68FF4F7C-4BE5-47BC-9B87-B9BAFDD4B692}" type="parTrans" cxnId="{D48644D1-6387-46F7-B909-D7A09DAD9231}">
      <dgm:prSet/>
      <dgm:spPr/>
      <dgm:t>
        <a:bodyPr/>
        <a:lstStyle/>
        <a:p>
          <a:endParaRPr lang="es-AR"/>
        </a:p>
      </dgm:t>
    </dgm:pt>
    <dgm:pt modelId="{AFB49A75-9AFF-4E92-BD7A-7D4E1B277B99}" type="sibTrans" cxnId="{D48644D1-6387-46F7-B909-D7A09DAD9231}">
      <dgm:prSet/>
      <dgm:spPr/>
      <dgm:t>
        <a:bodyPr/>
        <a:lstStyle/>
        <a:p>
          <a:endParaRPr lang="es-AR"/>
        </a:p>
      </dgm:t>
    </dgm:pt>
    <dgm:pt modelId="{513449C0-0358-425A-9D81-48CD4E710496}">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b="1" i="0" baseline="0" dirty="0"/>
            <a:t>Características de las condiciones objetivas que rodean la red </a:t>
          </a:r>
          <a:endParaRPr lang="es-AR" sz="3200" b="1" dirty="0"/>
        </a:p>
      </dgm:t>
    </dgm:pt>
    <dgm:pt modelId="{04F42554-4434-4802-8F28-2A16F9D0739A}" type="parTrans" cxnId="{B45C921A-30CC-4347-BE1B-49AA2E241675}">
      <dgm:prSet/>
      <dgm:spPr/>
      <dgm:t>
        <a:bodyPr/>
        <a:lstStyle/>
        <a:p>
          <a:endParaRPr lang="es-AR"/>
        </a:p>
      </dgm:t>
    </dgm:pt>
    <dgm:pt modelId="{AD93CB60-3759-4018-B4A2-A68CF3C4462C}" type="sibTrans" cxnId="{B45C921A-30CC-4347-BE1B-49AA2E241675}">
      <dgm:prSet/>
      <dgm:spPr/>
      <dgm:t>
        <a:bodyPr/>
        <a:lstStyle/>
        <a:p>
          <a:endParaRPr lang="es-AR"/>
        </a:p>
      </dgm:t>
    </dgm:pt>
    <dgm:pt modelId="{91CFACF3-3E08-4241-B17E-287AD25D87BA}">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b="1" i="0" baseline="0" dirty="0"/>
            <a:t>Percepción- satisfacción del apoyo</a:t>
          </a:r>
          <a:endParaRPr lang="es-AR" sz="3200" b="1" dirty="0"/>
        </a:p>
      </dgm:t>
    </dgm:pt>
    <dgm:pt modelId="{5C21DE0C-69E3-4BF9-8406-C0D350287BF2}" type="parTrans" cxnId="{9F9C494C-999E-4518-BA5A-70C41F89A197}">
      <dgm:prSet/>
      <dgm:spPr/>
      <dgm:t>
        <a:bodyPr/>
        <a:lstStyle/>
        <a:p>
          <a:endParaRPr lang="es-AR"/>
        </a:p>
      </dgm:t>
    </dgm:pt>
    <dgm:pt modelId="{18BBA5DA-51AE-4DE9-BBC3-8A7CF745E485}" type="sibTrans" cxnId="{9F9C494C-999E-4518-BA5A-70C41F89A197}">
      <dgm:prSet/>
      <dgm:spPr/>
      <dgm:t>
        <a:bodyPr/>
        <a:lstStyle/>
        <a:p>
          <a:endParaRPr lang="es-AR"/>
        </a:p>
      </dgm:t>
    </dgm:pt>
    <dgm:pt modelId="{5BFFD8C2-C5F0-42CB-B7D0-E69EF8E6561C}">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b="1" i="0" baseline="0" dirty="0"/>
            <a:t>Desempeño de funciones </a:t>
          </a:r>
          <a:endParaRPr lang="es-AR" sz="3200" b="1" dirty="0"/>
        </a:p>
        <a:p>
          <a:pPr marL="228600" lvl="1" indent="0" defTabSz="933450">
            <a:lnSpc>
              <a:spcPct val="90000"/>
            </a:lnSpc>
            <a:spcBef>
              <a:spcPct val="0"/>
            </a:spcBef>
            <a:spcAft>
              <a:spcPct val="15000"/>
            </a:spcAft>
            <a:buFont typeface="Arial" panose="020B0604020202020204" pitchFamily="34" charset="0"/>
            <a:buChar char="•"/>
          </a:pPr>
          <a:endParaRPr lang="es-AR" sz="3200" b="1" dirty="0"/>
        </a:p>
      </dgm:t>
    </dgm:pt>
    <dgm:pt modelId="{C343E08E-F726-43B0-A2C8-B8F0E717D59C}" type="parTrans" cxnId="{1CA41DCE-642E-4929-8365-62DA9E54B781}">
      <dgm:prSet/>
      <dgm:spPr/>
      <dgm:t>
        <a:bodyPr/>
        <a:lstStyle/>
        <a:p>
          <a:endParaRPr lang="es-AR"/>
        </a:p>
      </dgm:t>
    </dgm:pt>
    <dgm:pt modelId="{B612744B-6BCF-4ED7-B4A9-DC7F3D02F1D3}" type="sibTrans" cxnId="{1CA41DCE-642E-4929-8365-62DA9E54B781}">
      <dgm:prSet/>
      <dgm:spPr/>
      <dgm:t>
        <a:bodyPr/>
        <a:lstStyle/>
        <a:p>
          <a:endParaRPr lang="es-AR"/>
        </a:p>
      </dgm:t>
    </dgm:pt>
    <dgm:pt modelId="{21B41F09-3CFA-4296-80FB-43794B442810}" type="pres">
      <dgm:prSet presAssocID="{CB8F59EB-CE55-4EDB-BA07-9E0CE80F95A1}" presName="Name0" presStyleCnt="0">
        <dgm:presLayoutVars>
          <dgm:dir/>
          <dgm:animLvl val="lvl"/>
          <dgm:resizeHandles val="exact"/>
        </dgm:presLayoutVars>
      </dgm:prSet>
      <dgm:spPr/>
    </dgm:pt>
    <dgm:pt modelId="{DAAF342A-F650-451C-9F63-2D8D9DEE6527}" type="pres">
      <dgm:prSet presAssocID="{56F29726-48E2-434A-B778-5F78A0E31B1A}" presName="linNode" presStyleCnt="0"/>
      <dgm:spPr/>
    </dgm:pt>
    <dgm:pt modelId="{E802D472-D824-4EC0-B1E5-528A9C1B17DD}" type="pres">
      <dgm:prSet presAssocID="{56F29726-48E2-434A-B778-5F78A0E31B1A}" presName="parentText" presStyleLbl="node1" presStyleIdx="0" presStyleCnt="2" custScaleX="79739" custScaleY="82833" custLinFactNeighborX="-5042">
        <dgm:presLayoutVars>
          <dgm:chMax val="1"/>
          <dgm:bulletEnabled val="1"/>
        </dgm:presLayoutVars>
      </dgm:prSet>
      <dgm:spPr/>
    </dgm:pt>
    <dgm:pt modelId="{005BB206-3D42-460D-AA9D-2E2FC2CA767C}" type="pres">
      <dgm:prSet presAssocID="{56F29726-48E2-434A-B778-5F78A0E31B1A}" presName="descendantText" presStyleLbl="alignAccFollowNode1" presStyleIdx="0" presStyleCnt="2" custScaleX="110504">
        <dgm:presLayoutVars>
          <dgm:bulletEnabled val="1"/>
        </dgm:presLayoutVars>
      </dgm:prSet>
      <dgm:spPr/>
    </dgm:pt>
    <dgm:pt modelId="{9BD0CA0D-FA83-43D5-A9F2-5666CCDEEAE4}" type="pres">
      <dgm:prSet presAssocID="{5AB3D0BB-CB88-48F3-86FE-C1F4462F7B21}" presName="sp" presStyleCnt="0"/>
      <dgm:spPr/>
    </dgm:pt>
    <dgm:pt modelId="{9CC5D7B6-1644-4BFF-B974-0C4374833A01}" type="pres">
      <dgm:prSet presAssocID="{0571A98D-8E96-4A7F-ADB3-B66C06B45E05}" presName="linNode" presStyleCnt="0"/>
      <dgm:spPr/>
    </dgm:pt>
    <dgm:pt modelId="{F2CF5A05-B84F-4F5B-BD31-511AF8CE7CA1}" type="pres">
      <dgm:prSet presAssocID="{0571A98D-8E96-4A7F-ADB3-B66C06B45E05}" presName="parentText" presStyleLbl="node1" presStyleIdx="1" presStyleCnt="2" custScaleX="79739" custScaleY="82833" custLinFactNeighborX="-5042">
        <dgm:presLayoutVars>
          <dgm:chMax val="1"/>
          <dgm:bulletEnabled val="1"/>
        </dgm:presLayoutVars>
      </dgm:prSet>
      <dgm:spPr/>
    </dgm:pt>
    <dgm:pt modelId="{42A164C9-79E8-4E19-AD32-EFFFA5C2340F}" type="pres">
      <dgm:prSet presAssocID="{0571A98D-8E96-4A7F-ADB3-B66C06B45E05}" presName="descendantText" presStyleLbl="alignAccFollowNode1" presStyleIdx="1" presStyleCnt="2" custScaleX="110504">
        <dgm:presLayoutVars>
          <dgm:bulletEnabled val="1"/>
        </dgm:presLayoutVars>
      </dgm:prSet>
      <dgm:spPr/>
    </dgm:pt>
  </dgm:ptLst>
  <dgm:cxnLst>
    <dgm:cxn modelId="{B45C921A-30CC-4347-BE1B-49AA2E241675}" srcId="{56F29726-48E2-434A-B778-5F78A0E31B1A}" destId="{513449C0-0358-425A-9D81-48CD4E710496}" srcOrd="1" destOrd="0" parTransId="{04F42554-4434-4802-8F28-2A16F9D0739A}" sibTransId="{AD93CB60-3759-4018-B4A2-A68CF3C4462C}"/>
    <dgm:cxn modelId="{64A05632-36FE-4620-B9E7-B63404C4A4B5}" srcId="{CB8F59EB-CE55-4EDB-BA07-9E0CE80F95A1}" destId="{0571A98D-8E96-4A7F-ADB3-B66C06B45E05}" srcOrd="1" destOrd="0" parTransId="{017A99D5-190E-4AA8-97D3-B16458B9204E}" sibTransId="{C10D7E03-9431-40F5-A624-C4FE8BB6BAFB}"/>
    <dgm:cxn modelId="{40DD9261-DB32-4180-A924-A0BBE6862C5B}" type="presOf" srcId="{56F29726-48E2-434A-B778-5F78A0E31B1A}" destId="{E802D472-D824-4EC0-B1E5-528A9C1B17DD}" srcOrd="0" destOrd="0" presId="urn:microsoft.com/office/officeart/2005/8/layout/vList5"/>
    <dgm:cxn modelId="{396AE44B-F2F3-465F-9221-0B0286851A23}" type="presOf" srcId="{0571A98D-8E96-4A7F-ADB3-B66C06B45E05}" destId="{F2CF5A05-B84F-4F5B-BD31-511AF8CE7CA1}" srcOrd="0" destOrd="0" presId="urn:microsoft.com/office/officeart/2005/8/layout/vList5"/>
    <dgm:cxn modelId="{9F9C494C-999E-4518-BA5A-70C41F89A197}" srcId="{0571A98D-8E96-4A7F-ADB3-B66C06B45E05}" destId="{91CFACF3-3E08-4241-B17E-287AD25D87BA}" srcOrd="0" destOrd="0" parTransId="{5C21DE0C-69E3-4BF9-8406-C0D350287BF2}" sibTransId="{18BBA5DA-51AE-4DE9-BBC3-8A7CF745E485}"/>
    <dgm:cxn modelId="{168AC180-1E81-4965-BF2C-EAA5AA15910A}" srcId="{CB8F59EB-CE55-4EDB-BA07-9E0CE80F95A1}" destId="{56F29726-48E2-434A-B778-5F78A0E31B1A}" srcOrd="0" destOrd="0" parTransId="{53C3968C-4821-4E2E-8A77-ADC78349587C}" sibTransId="{5AB3D0BB-CB88-48F3-86FE-C1F4462F7B21}"/>
    <dgm:cxn modelId="{D182C682-CF6C-4C6A-ADF3-D71144DB4BD9}" type="presOf" srcId="{513449C0-0358-425A-9D81-48CD4E710496}" destId="{005BB206-3D42-460D-AA9D-2E2FC2CA767C}" srcOrd="0" destOrd="1" presId="urn:microsoft.com/office/officeart/2005/8/layout/vList5"/>
    <dgm:cxn modelId="{154B28A0-453C-4417-B875-DC3BD03F065B}" type="presOf" srcId="{5BFFD8C2-C5F0-42CB-B7D0-E69EF8E6561C}" destId="{42A164C9-79E8-4E19-AD32-EFFFA5C2340F}" srcOrd="0" destOrd="1" presId="urn:microsoft.com/office/officeart/2005/8/layout/vList5"/>
    <dgm:cxn modelId="{A5919AA9-756C-487B-A309-7306F6FFF4C8}" type="presOf" srcId="{CB8F59EB-CE55-4EDB-BA07-9E0CE80F95A1}" destId="{21B41F09-3CFA-4296-80FB-43794B442810}" srcOrd="0" destOrd="0" presId="urn:microsoft.com/office/officeart/2005/8/layout/vList5"/>
    <dgm:cxn modelId="{069F0DAF-A891-4931-956B-14D38E752EF8}" type="presOf" srcId="{91CFACF3-3E08-4241-B17E-287AD25D87BA}" destId="{42A164C9-79E8-4E19-AD32-EFFFA5C2340F}" srcOrd="0" destOrd="0" presId="urn:microsoft.com/office/officeart/2005/8/layout/vList5"/>
    <dgm:cxn modelId="{1CA41DCE-642E-4929-8365-62DA9E54B781}" srcId="{0571A98D-8E96-4A7F-ADB3-B66C06B45E05}" destId="{5BFFD8C2-C5F0-42CB-B7D0-E69EF8E6561C}" srcOrd="1" destOrd="0" parTransId="{C343E08E-F726-43B0-A2C8-B8F0E717D59C}" sibTransId="{B612744B-6BCF-4ED7-B4A9-DC7F3D02F1D3}"/>
    <dgm:cxn modelId="{D48644D1-6387-46F7-B909-D7A09DAD9231}" srcId="{56F29726-48E2-434A-B778-5F78A0E31B1A}" destId="{3C3DDD17-1E7B-4344-89F8-A30206498BAF}" srcOrd="0" destOrd="0" parTransId="{68FF4F7C-4BE5-47BC-9B87-B9BAFDD4B692}" sibTransId="{AFB49A75-9AFF-4E92-BD7A-7D4E1B277B99}"/>
    <dgm:cxn modelId="{0D2D58DA-435C-40B7-86C8-CE81E51C2B10}" type="presOf" srcId="{3C3DDD17-1E7B-4344-89F8-A30206498BAF}" destId="{005BB206-3D42-460D-AA9D-2E2FC2CA767C}" srcOrd="0" destOrd="0" presId="urn:microsoft.com/office/officeart/2005/8/layout/vList5"/>
    <dgm:cxn modelId="{AD565F14-0292-480B-A7DE-0647D9E4BF39}" type="presParOf" srcId="{21B41F09-3CFA-4296-80FB-43794B442810}" destId="{DAAF342A-F650-451C-9F63-2D8D9DEE6527}" srcOrd="0" destOrd="0" presId="urn:microsoft.com/office/officeart/2005/8/layout/vList5"/>
    <dgm:cxn modelId="{03C3A733-9DC0-4629-A038-7A1DEFB5EE7A}" type="presParOf" srcId="{DAAF342A-F650-451C-9F63-2D8D9DEE6527}" destId="{E802D472-D824-4EC0-B1E5-528A9C1B17DD}" srcOrd="0" destOrd="0" presId="urn:microsoft.com/office/officeart/2005/8/layout/vList5"/>
    <dgm:cxn modelId="{C28808BC-A9B2-4F67-9811-5CBA0FD9C509}" type="presParOf" srcId="{DAAF342A-F650-451C-9F63-2D8D9DEE6527}" destId="{005BB206-3D42-460D-AA9D-2E2FC2CA767C}" srcOrd="1" destOrd="0" presId="urn:microsoft.com/office/officeart/2005/8/layout/vList5"/>
    <dgm:cxn modelId="{C2034140-27EE-4C89-AAFF-70211D605DC6}" type="presParOf" srcId="{21B41F09-3CFA-4296-80FB-43794B442810}" destId="{9BD0CA0D-FA83-43D5-A9F2-5666CCDEEAE4}" srcOrd="1" destOrd="0" presId="urn:microsoft.com/office/officeart/2005/8/layout/vList5"/>
    <dgm:cxn modelId="{01944990-5B0E-4929-B749-561E0826FA10}" type="presParOf" srcId="{21B41F09-3CFA-4296-80FB-43794B442810}" destId="{9CC5D7B6-1644-4BFF-B974-0C4374833A01}" srcOrd="2" destOrd="0" presId="urn:microsoft.com/office/officeart/2005/8/layout/vList5"/>
    <dgm:cxn modelId="{BA917E49-7C15-4AC7-8660-74A1C4DE959A}" type="presParOf" srcId="{9CC5D7B6-1644-4BFF-B974-0C4374833A01}" destId="{F2CF5A05-B84F-4F5B-BD31-511AF8CE7CA1}" srcOrd="0" destOrd="0" presId="urn:microsoft.com/office/officeart/2005/8/layout/vList5"/>
    <dgm:cxn modelId="{E813DDCF-4D64-4755-A18A-EF5777873F7E}" type="presParOf" srcId="{9CC5D7B6-1644-4BFF-B974-0C4374833A01}" destId="{42A164C9-79E8-4E19-AD32-EFFFA5C234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AF960-19EC-4897-A334-4631E74BB18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AR"/>
        </a:p>
      </dgm:t>
    </dgm:pt>
    <dgm:pt modelId="{305081DA-EA01-46AC-A85D-4008FD4BB6BF}">
      <dgm:prSet custT="1"/>
      <dgm:spPr/>
      <dgm:t>
        <a:bodyPr/>
        <a:lstStyle/>
        <a:p>
          <a:r>
            <a:rPr lang="es-ES_tradnl" sz="5400" b="1"/>
            <a:t>Estrategias de intervención:</a:t>
          </a:r>
          <a:endParaRPr lang="es-AR" sz="5400"/>
        </a:p>
      </dgm:t>
    </dgm:pt>
    <dgm:pt modelId="{9E971546-7462-46E6-9C61-FA390849A34A}" type="parTrans" cxnId="{EC444714-49F7-4C69-A18E-A6990C8BA369}">
      <dgm:prSet/>
      <dgm:spPr/>
      <dgm:t>
        <a:bodyPr/>
        <a:lstStyle/>
        <a:p>
          <a:endParaRPr lang="es-AR" sz="2000"/>
        </a:p>
      </dgm:t>
    </dgm:pt>
    <dgm:pt modelId="{10CBF505-7F27-464E-81A2-1FBC54DE68D8}" type="sibTrans" cxnId="{EC444714-49F7-4C69-A18E-A6990C8BA369}">
      <dgm:prSet/>
      <dgm:spPr/>
      <dgm:t>
        <a:bodyPr/>
        <a:lstStyle/>
        <a:p>
          <a:endParaRPr lang="es-AR" sz="2000"/>
        </a:p>
      </dgm:t>
    </dgm:pt>
    <dgm:pt modelId="{54773B45-E56F-478E-AF45-DB5E1A6B5290}">
      <dgm:prSet custT="1"/>
      <dgm:spPr/>
      <dgm:t>
        <a:bodyPr/>
        <a:lstStyle/>
        <a:p>
          <a:pPr>
            <a:buNone/>
          </a:pPr>
          <a:r>
            <a:rPr lang="es-ES_tradnl" sz="3600" b="1" u="sng" dirty="0"/>
            <a:t>Condiciones previas</a:t>
          </a:r>
          <a:r>
            <a:rPr lang="es-ES_tradnl" sz="3600" b="1" dirty="0"/>
            <a:t>: </a:t>
          </a:r>
          <a:endParaRPr lang="es-AR" sz="3600" dirty="0"/>
        </a:p>
      </dgm:t>
    </dgm:pt>
    <dgm:pt modelId="{EEB63B78-1805-401C-A708-48EC6595ED21}" type="parTrans" cxnId="{1F928CCB-7316-499E-8D51-05ECB4E553A3}">
      <dgm:prSet/>
      <dgm:spPr/>
      <dgm:t>
        <a:bodyPr/>
        <a:lstStyle/>
        <a:p>
          <a:endParaRPr lang="es-AR" sz="2000"/>
        </a:p>
      </dgm:t>
    </dgm:pt>
    <dgm:pt modelId="{70307006-0D62-44FA-98B8-53D40D25127C}" type="sibTrans" cxnId="{1F928CCB-7316-499E-8D51-05ECB4E553A3}">
      <dgm:prSet/>
      <dgm:spPr/>
      <dgm:t>
        <a:bodyPr/>
        <a:lstStyle/>
        <a:p>
          <a:endParaRPr lang="es-AR" sz="2000"/>
        </a:p>
      </dgm:t>
    </dgm:pt>
    <dgm:pt modelId="{C3F19994-93DA-4866-86BB-DDAAF007FB49}">
      <dgm:prSet custT="1"/>
      <dgm:spPr/>
      <dgm:t>
        <a:bodyPr/>
        <a:lstStyle/>
        <a:p>
          <a:r>
            <a:rPr lang="es-ES_tradnl" sz="3600" b="1" dirty="0"/>
            <a:t>Conocimiento de la Realidad Social</a:t>
          </a:r>
          <a:endParaRPr lang="es-AR" sz="3600" dirty="0"/>
        </a:p>
      </dgm:t>
    </dgm:pt>
    <dgm:pt modelId="{506417C0-88F5-41AB-9822-C549E2B6946E}" type="parTrans" cxnId="{53E5143B-1BED-4400-9EF2-DA77312756C8}">
      <dgm:prSet/>
      <dgm:spPr/>
      <dgm:t>
        <a:bodyPr/>
        <a:lstStyle/>
        <a:p>
          <a:endParaRPr lang="es-AR" sz="2000"/>
        </a:p>
      </dgm:t>
    </dgm:pt>
    <dgm:pt modelId="{3859B6C3-0541-41C3-A15A-3E53BBF85010}" type="sibTrans" cxnId="{53E5143B-1BED-4400-9EF2-DA77312756C8}">
      <dgm:prSet/>
      <dgm:spPr/>
      <dgm:t>
        <a:bodyPr/>
        <a:lstStyle/>
        <a:p>
          <a:endParaRPr lang="es-AR" sz="2000"/>
        </a:p>
      </dgm:t>
    </dgm:pt>
    <dgm:pt modelId="{31D6B438-A0CF-46C4-95E4-0B2BC986AB7E}">
      <dgm:prSet custT="1"/>
      <dgm:spPr/>
      <dgm:t>
        <a:bodyPr/>
        <a:lstStyle/>
        <a:p>
          <a:r>
            <a:rPr lang="es-ES_tradnl" sz="3600" b="1" dirty="0"/>
            <a:t>Equipo interdisciplinar de referencia</a:t>
          </a:r>
          <a:endParaRPr lang="es-AR" sz="3600" dirty="0"/>
        </a:p>
      </dgm:t>
    </dgm:pt>
    <dgm:pt modelId="{C4FD3CF5-D4CD-4AF7-87F4-11CF245FAA2B}" type="parTrans" cxnId="{A52F61FD-C1E0-4A4E-BBB3-966263CC1F40}">
      <dgm:prSet/>
      <dgm:spPr/>
      <dgm:t>
        <a:bodyPr/>
        <a:lstStyle/>
        <a:p>
          <a:endParaRPr lang="es-AR" sz="2000"/>
        </a:p>
      </dgm:t>
    </dgm:pt>
    <dgm:pt modelId="{1E210340-761C-4A97-B7E7-9A21FB5A3DDE}" type="sibTrans" cxnId="{A52F61FD-C1E0-4A4E-BBB3-966263CC1F40}">
      <dgm:prSet/>
      <dgm:spPr/>
      <dgm:t>
        <a:bodyPr/>
        <a:lstStyle/>
        <a:p>
          <a:endParaRPr lang="es-AR" sz="2000"/>
        </a:p>
      </dgm:t>
    </dgm:pt>
    <dgm:pt modelId="{BF94B557-0A25-4359-8384-07CC9665A239}">
      <dgm:prSet custT="1"/>
      <dgm:spPr/>
      <dgm:t>
        <a:bodyPr/>
        <a:lstStyle/>
        <a:p>
          <a:r>
            <a:rPr lang="es-ES_tradnl" sz="3600" b="1" dirty="0"/>
            <a:t>Disposición de los usuarios.</a:t>
          </a:r>
          <a:endParaRPr lang="es-AR" sz="3600" dirty="0"/>
        </a:p>
      </dgm:t>
    </dgm:pt>
    <dgm:pt modelId="{19A668A3-D6C2-4C2D-B893-6CE136F2FAD1}" type="parTrans" cxnId="{E92CC108-7947-4488-8D9C-58ED422C6CD1}">
      <dgm:prSet/>
      <dgm:spPr/>
      <dgm:t>
        <a:bodyPr/>
        <a:lstStyle/>
        <a:p>
          <a:endParaRPr lang="es-AR" sz="2000"/>
        </a:p>
      </dgm:t>
    </dgm:pt>
    <dgm:pt modelId="{61476E84-4B36-4A51-B12C-C520A55568C8}" type="sibTrans" cxnId="{E92CC108-7947-4488-8D9C-58ED422C6CD1}">
      <dgm:prSet/>
      <dgm:spPr/>
      <dgm:t>
        <a:bodyPr/>
        <a:lstStyle/>
        <a:p>
          <a:endParaRPr lang="es-AR" sz="2000"/>
        </a:p>
      </dgm:t>
    </dgm:pt>
    <dgm:pt modelId="{349055B9-1AD5-46CC-916C-17A3927A5D48}">
      <dgm:prSet custT="1"/>
      <dgm:spPr/>
      <dgm:t>
        <a:bodyPr/>
        <a:lstStyle/>
        <a:p>
          <a:r>
            <a:rPr lang="es-ES_tradnl" sz="3600" b="1" dirty="0"/>
            <a:t>Personas individuales</a:t>
          </a:r>
          <a:endParaRPr lang="es-AR" sz="3600" dirty="0"/>
        </a:p>
      </dgm:t>
    </dgm:pt>
    <dgm:pt modelId="{9D21A65E-4A9C-46D6-8E5E-35C7D6182872}" type="parTrans" cxnId="{A311780E-02DB-42FB-BA38-9F5C14979B0F}">
      <dgm:prSet/>
      <dgm:spPr/>
      <dgm:t>
        <a:bodyPr/>
        <a:lstStyle/>
        <a:p>
          <a:endParaRPr lang="es-AR" sz="2000"/>
        </a:p>
      </dgm:t>
    </dgm:pt>
    <dgm:pt modelId="{22559EC7-E28A-4771-849F-3A939A8F45E5}" type="sibTrans" cxnId="{A311780E-02DB-42FB-BA38-9F5C14979B0F}">
      <dgm:prSet/>
      <dgm:spPr/>
      <dgm:t>
        <a:bodyPr/>
        <a:lstStyle/>
        <a:p>
          <a:endParaRPr lang="es-AR" sz="2000"/>
        </a:p>
      </dgm:t>
    </dgm:pt>
    <dgm:pt modelId="{0C869AD6-C861-431B-8EB0-C0D84FC3D21B}">
      <dgm:prSet custT="1"/>
      <dgm:spPr/>
      <dgm:t>
        <a:bodyPr/>
        <a:lstStyle/>
        <a:p>
          <a:r>
            <a:rPr lang="es-ES_tradnl" sz="3600" b="1" dirty="0"/>
            <a:t>Unidades de convivencias</a:t>
          </a:r>
          <a:endParaRPr lang="es-AR" sz="3600" dirty="0"/>
        </a:p>
      </dgm:t>
    </dgm:pt>
    <dgm:pt modelId="{B188C978-2A3F-498B-B5A8-C85BBAE91121}" type="parTrans" cxnId="{B753D66D-D7C5-4737-833F-834CEEFD48B2}">
      <dgm:prSet/>
      <dgm:spPr/>
      <dgm:t>
        <a:bodyPr/>
        <a:lstStyle/>
        <a:p>
          <a:endParaRPr lang="es-AR" sz="2000"/>
        </a:p>
      </dgm:t>
    </dgm:pt>
    <dgm:pt modelId="{D8585554-FB5A-4F43-96D5-1941B2C6D717}" type="sibTrans" cxnId="{B753D66D-D7C5-4737-833F-834CEEFD48B2}">
      <dgm:prSet/>
      <dgm:spPr/>
      <dgm:t>
        <a:bodyPr/>
        <a:lstStyle/>
        <a:p>
          <a:endParaRPr lang="es-AR" sz="2000"/>
        </a:p>
      </dgm:t>
    </dgm:pt>
    <dgm:pt modelId="{6554F024-1D74-4816-9C1D-BB0410236DEA}">
      <dgm:prSet custT="1"/>
      <dgm:spPr/>
      <dgm:t>
        <a:bodyPr/>
        <a:lstStyle/>
        <a:p>
          <a:r>
            <a:rPr lang="es-ES_tradnl" sz="3600" b="1" dirty="0"/>
            <a:t>Grupos sociales</a:t>
          </a:r>
          <a:endParaRPr lang="es-AR" sz="3600" dirty="0"/>
        </a:p>
      </dgm:t>
    </dgm:pt>
    <dgm:pt modelId="{4A7ECA6C-225B-49F4-A9F6-1C4C116B2D45}" type="parTrans" cxnId="{286D10D3-FCBD-443F-8043-DE4620DA25AD}">
      <dgm:prSet/>
      <dgm:spPr/>
      <dgm:t>
        <a:bodyPr/>
        <a:lstStyle/>
        <a:p>
          <a:endParaRPr lang="es-AR" sz="2000"/>
        </a:p>
      </dgm:t>
    </dgm:pt>
    <dgm:pt modelId="{36178A60-7F43-41D7-980B-30B7088EFE97}" type="sibTrans" cxnId="{286D10D3-FCBD-443F-8043-DE4620DA25AD}">
      <dgm:prSet/>
      <dgm:spPr/>
      <dgm:t>
        <a:bodyPr/>
        <a:lstStyle/>
        <a:p>
          <a:endParaRPr lang="es-AR" sz="2000"/>
        </a:p>
      </dgm:t>
    </dgm:pt>
    <dgm:pt modelId="{912E92A6-E64E-48A4-B1DB-07457CB08C19}">
      <dgm:prSet custT="1"/>
      <dgm:spPr/>
      <dgm:t>
        <a:bodyPr/>
        <a:lstStyle/>
        <a:p>
          <a:pPr>
            <a:buNone/>
          </a:pPr>
          <a:r>
            <a:rPr lang="es-ES_tradnl" sz="3600" b="1" u="sng" dirty="0"/>
            <a:t>Destinatarios prioritarios</a:t>
          </a:r>
          <a:endParaRPr lang="es-AR" sz="3600" dirty="0"/>
        </a:p>
      </dgm:t>
    </dgm:pt>
    <dgm:pt modelId="{A7E3A701-46D2-43C6-B576-CE271227F8C7}" type="parTrans" cxnId="{9BBE6264-AB97-4A97-8CF2-87B550539CB0}">
      <dgm:prSet/>
      <dgm:spPr/>
      <dgm:t>
        <a:bodyPr/>
        <a:lstStyle/>
        <a:p>
          <a:endParaRPr lang="es-AR" sz="2000"/>
        </a:p>
      </dgm:t>
    </dgm:pt>
    <dgm:pt modelId="{C3BB1233-62ED-4EF7-BC25-3B6EA4EEF4D7}" type="sibTrans" cxnId="{9BBE6264-AB97-4A97-8CF2-87B550539CB0}">
      <dgm:prSet/>
      <dgm:spPr/>
      <dgm:t>
        <a:bodyPr/>
        <a:lstStyle/>
        <a:p>
          <a:endParaRPr lang="es-AR" sz="2000"/>
        </a:p>
      </dgm:t>
    </dgm:pt>
    <dgm:pt modelId="{8538B6ED-BBC8-45FA-A79A-2CE43C590BBF}" type="pres">
      <dgm:prSet presAssocID="{246AF960-19EC-4897-A334-4631E74BB189}" presName="linear" presStyleCnt="0">
        <dgm:presLayoutVars>
          <dgm:animLvl val="lvl"/>
          <dgm:resizeHandles val="exact"/>
        </dgm:presLayoutVars>
      </dgm:prSet>
      <dgm:spPr/>
    </dgm:pt>
    <dgm:pt modelId="{8EEF1052-0591-45C3-AD5B-E2555BF92747}" type="pres">
      <dgm:prSet presAssocID="{305081DA-EA01-46AC-A85D-4008FD4BB6BF}" presName="parentText" presStyleLbl="node1" presStyleIdx="0" presStyleCnt="1" custScaleY="59141">
        <dgm:presLayoutVars>
          <dgm:chMax val="0"/>
          <dgm:bulletEnabled val="1"/>
        </dgm:presLayoutVars>
      </dgm:prSet>
      <dgm:spPr/>
    </dgm:pt>
    <dgm:pt modelId="{36D60348-C37C-480F-A493-684B8F41333A}" type="pres">
      <dgm:prSet presAssocID="{305081DA-EA01-46AC-A85D-4008FD4BB6BF}" presName="childText" presStyleLbl="revTx" presStyleIdx="0" presStyleCnt="1" custScaleY="124230" custLinFactNeighborX="314" custLinFactNeighborY="18655">
        <dgm:presLayoutVars>
          <dgm:bulletEnabled val="1"/>
        </dgm:presLayoutVars>
      </dgm:prSet>
      <dgm:spPr/>
    </dgm:pt>
  </dgm:ptLst>
  <dgm:cxnLst>
    <dgm:cxn modelId="{E92CC108-7947-4488-8D9C-58ED422C6CD1}" srcId="{54773B45-E56F-478E-AF45-DB5E1A6B5290}" destId="{BF94B557-0A25-4359-8384-07CC9665A239}" srcOrd="2" destOrd="0" parTransId="{19A668A3-D6C2-4C2D-B893-6CE136F2FAD1}" sibTransId="{61476E84-4B36-4A51-B12C-C520A55568C8}"/>
    <dgm:cxn modelId="{A311780E-02DB-42FB-BA38-9F5C14979B0F}" srcId="{305081DA-EA01-46AC-A85D-4008FD4BB6BF}" destId="{349055B9-1AD5-46CC-916C-17A3927A5D48}" srcOrd="2" destOrd="0" parTransId="{9D21A65E-4A9C-46D6-8E5E-35C7D6182872}" sibTransId="{22559EC7-E28A-4771-849F-3A939A8F45E5}"/>
    <dgm:cxn modelId="{A9908A13-DD2E-4C7A-BA7B-F8F6BBD7D4F3}" type="presOf" srcId="{912E92A6-E64E-48A4-B1DB-07457CB08C19}" destId="{36D60348-C37C-480F-A493-684B8F41333A}" srcOrd="0" destOrd="4" presId="urn:microsoft.com/office/officeart/2005/8/layout/vList2"/>
    <dgm:cxn modelId="{EC444714-49F7-4C69-A18E-A6990C8BA369}" srcId="{246AF960-19EC-4897-A334-4631E74BB189}" destId="{305081DA-EA01-46AC-A85D-4008FD4BB6BF}" srcOrd="0" destOrd="0" parTransId="{9E971546-7462-46E6-9C61-FA390849A34A}" sibTransId="{10CBF505-7F27-464E-81A2-1FBC54DE68D8}"/>
    <dgm:cxn modelId="{53E5143B-1BED-4400-9EF2-DA77312756C8}" srcId="{54773B45-E56F-478E-AF45-DB5E1A6B5290}" destId="{C3F19994-93DA-4866-86BB-DDAAF007FB49}" srcOrd="0" destOrd="0" parTransId="{506417C0-88F5-41AB-9822-C549E2B6946E}" sibTransId="{3859B6C3-0541-41C3-A15A-3E53BBF85010}"/>
    <dgm:cxn modelId="{9BBE6264-AB97-4A97-8CF2-87B550539CB0}" srcId="{305081DA-EA01-46AC-A85D-4008FD4BB6BF}" destId="{912E92A6-E64E-48A4-B1DB-07457CB08C19}" srcOrd="1" destOrd="0" parTransId="{A7E3A701-46D2-43C6-B576-CE271227F8C7}" sibTransId="{C3BB1233-62ED-4EF7-BC25-3B6EA4EEF4D7}"/>
    <dgm:cxn modelId="{D1041069-8FC6-4999-98D9-C687D794091B}" type="presOf" srcId="{6554F024-1D74-4816-9C1D-BB0410236DEA}" destId="{36D60348-C37C-480F-A493-684B8F41333A}" srcOrd="0" destOrd="7" presId="urn:microsoft.com/office/officeart/2005/8/layout/vList2"/>
    <dgm:cxn modelId="{B753D66D-D7C5-4737-833F-834CEEFD48B2}" srcId="{349055B9-1AD5-46CC-916C-17A3927A5D48}" destId="{0C869AD6-C861-431B-8EB0-C0D84FC3D21B}" srcOrd="0" destOrd="0" parTransId="{B188C978-2A3F-498B-B5A8-C85BBAE91121}" sibTransId="{D8585554-FB5A-4F43-96D5-1941B2C6D717}"/>
    <dgm:cxn modelId="{D127428F-802C-45CC-A706-1E9801A99D3D}" type="presOf" srcId="{31D6B438-A0CF-46C4-95E4-0B2BC986AB7E}" destId="{36D60348-C37C-480F-A493-684B8F41333A}" srcOrd="0" destOrd="2" presId="urn:microsoft.com/office/officeart/2005/8/layout/vList2"/>
    <dgm:cxn modelId="{D18B48A2-1A3E-49B3-9026-64F67F413C0C}" type="presOf" srcId="{305081DA-EA01-46AC-A85D-4008FD4BB6BF}" destId="{8EEF1052-0591-45C3-AD5B-E2555BF92747}" srcOrd="0" destOrd="0" presId="urn:microsoft.com/office/officeart/2005/8/layout/vList2"/>
    <dgm:cxn modelId="{5760ABBB-A68F-43C4-BB12-9BB1CBE8E19C}" type="presOf" srcId="{C3F19994-93DA-4866-86BB-DDAAF007FB49}" destId="{36D60348-C37C-480F-A493-684B8F41333A}" srcOrd="0" destOrd="1" presId="urn:microsoft.com/office/officeart/2005/8/layout/vList2"/>
    <dgm:cxn modelId="{4E9153C7-9503-4E28-B6AC-AE1FBE86044D}" type="presOf" srcId="{0C869AD6-C861-431B-8EB0-C0D84FC3D21B}" destId="{36D60348-C37C-480F-A493-684B8F41333A}" srcOrd="0" destOrd="6" presId="urn:microsoft.com/office/officeart/2005/8/layout/vList2"/>
    <dgm:cxn modelId="{B3D240CB-EF7D-4319-8E22-2040DED97E5B}" type="presOf" srcId="{246AF960-19EC-4897-A334-4631E74BB189}" destId="{8538B6ED-BBC8-45FA-A79A-2CE43C590BBF}" srcOrd="0" destOrd="0" presId="urn:microsoft.com/office/officeart/2005/8/layout/vList2"/>
    <dgm:cxn modelId="{1F928CCB-7316-499E-8D51-05ECB4E553A3}" srcId="{305081DA-EA01-46AC-A85D-4008FD4BB6BF}" destId="{54773B45-E56F-478E-AF45-DB5E1A6B5290}" srcOrd="0" destOrd="0" parTransId="{EEB63B78-1805-401C-A708-48EC6595ED21}" sibTransId="{70307006-0D62-44FA-98B8-53D40D25127C}"/>
    <dgm:cxn modelId="{A86FB7CF-ED03-451F-BA23-BD729CD3DA7A}" type="presOf" srcId="{BF94B557-0A25-4359-8384-07CC9665A239}" destId="{36D60348-C37C-480F-A493-684B8F41333A}" srcOrd="0" destOrd="3" presId="urn:microsoft.com/office/officeart/2005/8/layout/vList2"/>
    <dgm:cxn modelId="{286D10D3-FCBD-443F-8043-DE4620DA25AD}" srcId="{349055B9-1AD5-46CC-916C-17A3927A5D48}" destId="{6554F024-1D74-4816-9C1D-BB0410236DEA}" srcOrd="1" destOrd="0" parTransId="{4A7ECA6C-225B-49F4-A9F6-1C4C116B2D45}" sibTransId="{36178A60-7F43-41D7-980B-30B7088EFE97}"/>
    <dgm:cxn modelId="{F05F1FF5-4705-48B8-A19D-AAB030A62271}" type="presOf" srcId="{349055B9-1AD5-46CC-916C-17A3927A5D48}" destId="{36D60348-C37C-480F-A493-684B8F41333A}" srcOrd="0" destOrd="5" presId="urn:microsoft.com/office/officeart/2005/8/layout/vList2"/>
    <dgm:cxn modelId="{38402DF5-0E6E-4D8B-B6FF-425F6D8FD02D}" type="presOf" srcId="{54773B45-E56F-478E-AF45-DB5E1A6B5290}" destId="{36D60348-C37C-480F-A493-684B8F41333A}" srcOrd="0" destOrd="0" presId="urn:microsoft.com/office/officeart/2005/8/layout/vList2"/>
    <dgm:cxn modelId="{A52F61FD-C1E0-4A4E-BBB3-966263CC1F40}" srcId="{54773B45-E56F-478E-AF45-DB5E1A6B5290}" destId="{31D6B438-A0CF-46C4-95E4-0B2BC986AB7E}" srcOrd="1" destOrd="0" parTransId="{C4FD3CF5-D4CD-4AF7-87F4-11CF245FAA2B}" sibTransId="{1E210340-761C-4A97-B7E7-9A21FB5A3DDE}"/>
    <dgm:cxn modelId="{F53163DD-9013-4302-8FBB-B57055E96C32}" type="presParOf" srcId="{8538B6ED-BBC8-45FA-A79A-2CE43C590BBF}" destId="{8EEF1052-0591-45C3-AD5B-E2555BF92747}" srcOrd="0" destOrd="0" presId="urn:microsoft.com/office/officeart/2005/8/layout/vList2"/>
    <dgm:cxn modelId="{D9EF1552-C5E9-4BB3-9BBC-3CC8E271AF35}" type="presParOf" srcId="{8538B6ED-BBC8-45FA-A79A-2CE43C590BBF}" destId="{36D60348-C37C-480F-A493-684B8F41333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C25272-6216-404C-B4B2-11C666F758AA}"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s-AR"/>
        </a:p>
      </dgm:t>
    </dgm:pt>
    <dgm:pt modelId="{EE6F00AE-3A3D-40FD-9880-6C988889A710}">
      <dgm:prSet custT="1"/>
      <dgm:spPr>
        <a:effectLst>
          <a:outerShdw blurRad="50800" dist="38100" dir="8100000" algn="tr" rotWithShape="0">
            <a:prstClr val="black">
              <a:alpha val="40000"/>
            </a:prstClr>
          </a:outerShdw>
        </a:effectLst>
      </dgm:spPr>
      <dgm:t>
        <a:bodyPr/>
        <a:lstStyle/>
        <a:p>
          <a:r>
            <a:rPr lang="es-ES_tradnl" sz="2400" b="1" dirty="0">
              <a:solidFill>
                <a:srgbClr val="002060"/>
              </a:solidFill>
            </a:rPr>
            <a:t>Estrategias para crear recursos en las redes del usuario</a:t>
          </a:r>
          <a:endParaRPr lang="es-AR" sz="2400" dirty="0">
            <a:solidFill>
              <a:srgbClr val="002060"/>
            </a:solidFill>
          </a:endParaRPr>
        </a:p>
      </dgm:t>
    </dgm:pt>
    <dgm:pt modelId="{A9B9A590-0E3C-4A32-BB84-17FEF3AD448D}" type="parTrans" cxnId="{E2FB2144-D653-4D4B-AA83-EBD7DE3C80E4}">
      <dgm:prSet/>
      <dgm:spPr/>
      <dgm:t>
        <a:bodyPr/>
        <a:lstStyle/>
        <a:p>
          <a:endParaRPr lang="es-AR" sz="2000"/>
        </a:p>
      </dgm:t>
    </dgm:pt>
    <dgm:pt modelId="{4E4710D9-75D1-4E70-8515-A93A25291532}" type="sibTrans" cxnId="{E2FB2144-D653-4D4B-AA83-EBD7DE3C80E4}">
      <dgm:prSet/>
      <dgm:spPr/>
      <dgm:t>
        <a:bodyPr/>
        <a:lstStyle/>
        <a:p>
          <a:endParaRPr lang="es-AR" sz="2000"/>
        </a:p>
      </dgm:t>
    </dgm:pt>
    <dgm:pt modelId="{EF614A95-2488-417B-B472-32E98999EB0D}">
      <dgm:prSet custT="1"/>
      <dgm:spPr/>
      <dgm:t>
        <a:bodyPr/>
        <a:lstStyle/>
        <a:p>
          <a:r>
            <a:rPr lang="es-ES_tradnl" sz="2400" b="1"/>
            <a:t>Aumentando el tamaño de la red, incorporando al usuario a redes comunitarias o añadiendo personas a su red.</a:t>
          </a:r>
          <a:endParaRPr lang="es-AR" sz="2400"/>
        </a:p>
      </dgm:t>
    </dgm:pt>
    <dgm:pt modelId="{D0AE2ADF-C27C-48BC-99DF-CECDF3E46696}" type="parTrans" cxnId="{75C9CC09-FFA3-4B50-BE46-8B0970D1FB01}">
      <dgm:prSet/>
      <dgm:spPr/>
      <dgm:t>
        <a:bodyPr/>
        <a:lstStyle/>
        <a:p>
          <a:endParaRPr lang="es-AR" sz="2000"/>
        </a:p>
      </dgm:t>
    </dgm:pt>
    <dgm:pt modelId="{405955C5-1374-4AD7-978F-027A185C4EA6}" type="sibTrans" cxnId="{75C9CC09-FFA3-4B50-BE46-8B0970D1FB01}">
      <dgm:prSet/>
      <dgm:spPr/>
      <dgm:t>
        <a:bodyPr/>
        <a:lstStyle/>
        <a:p>
          <a:endParaRPr lang="es-AR" sz="2000"/>
        </a:p>
      </dgm:t>
    </dgm:pt>
    <dgm:pt modelId="{3A2BA73E-E8B4-4D7F-868E-B2C03B73028A}">
      <dgm:prSet custT="1"/>
      <dgm:spPr>
        <a:effectLst>
          <a:outerShdw blurRad="50800" dist="38100" dir="8100000" algn="tr" rotWithShape="0">
            <a:prstClr val="black">
              <a:alpha val="40000"/>
            </a:prstClr>
          </a:outerShdw>
        </a:effectLst>
      </dgm:spPr>
      <dgm:t>
        <a:bodyPr/>
        <a:lstStyle/>
        <a:p>
          <a:r>
            <a:rPr lang="es-ES_tradnl" sz="2800" b="1" dirty="0">
              <a:solidFill>
                <a:srgbClr val="002060"/>
              </a:solidFill>
            </a:rPr>
            <a:t>Estrategias para potenciar las redes actuales</a:t>
          </a:r>
          <a:endParaRPr lang="es-AR" sz="2800" dirty="0">
            <a:solidFill>
              <a:srgbClr val="002060"/>
            </a:solidFill>
          </a:endParaRPr>
        </a:p>
      </dgm:t>
    </dgm:pt>
    <dgm:pt modelId="{9E8B393A-7833-496B-93F4-E584C2C02C0D}" type="parTrans" cxnId="{17544D19-A9AF-4488-8366-656B955F8BC7}">
      <dgm:prSet/>
      <dgm:spPr/>
      <dgm:t>
        <a:bodyPr/>
        <a:lstStyle/>
        <a:p>
          <a:endParaRPr lang="es-AR" sz="2000"/>
        </a:p>
      </dgm:t>
    </dgm:pt>
    <dgm:pt modelId="{CF76D464-F669-42AE-A4D7-002902541983}" type="sibTrans" cxnId="{17544D19-A9AF-4488-8366-656B955F8BC7}">
      <dgm:prSet/>
      <dgm:spPr/>
      <dgm:t>
        <a:bodyPr/>
        <a:lstStyle/>
        <a:p>
          <a:endParaRPr lang="es-AR" sz="2000"/>
        </a:p>
      </dgm:t>
    </dgm:pt>
    <dgm:pt modelId="{0A328A90-686B-45D3-AC24-96EAB949FDCF}">
      <dgm:prSet custT="1"/>
      <dgm:spPr/>
      <dgm:t>
        <a:bodyPr/>
        <a:lstStyle/>
        <a:p>
          <a:r>
            <a:rPr lang="es-ES_tradnl" sz="2400" b="1" dirty="0"/>
            <a:t>Entrenamiento para optimizar recursos.</a:t>
          </a:r>
          <a:endParaRPr lang="es-AR" sz="2400" dirty="0"/>
        </a:p>
      </dgm:t>
    </dgm:pt>
    <dgm:pt modelId="{A5E09748-85AF-44A5-82F8-8C5369B74212}" type="parTrans" cxnId="{F6E33441-4643-41AB-B504-FA16F60E5059}">
      <dgm:prSet/>
      <dgm:spPr/>
      <dgm:t>
        <a:bodyPr/>
        <a:lstStyle/>
        <a:p>
          <a:endParaRPr lang="es-AR" sz="2000"/>
        </a:p>
      </dgm:t>
    </dgm:pt>
    <dgm:pt modelId="{5196FCA0-70FC-45AB-B0EC-BDA848506AD7}" type="sibTrans" cxnId="{F6E33441-4643-41AB-B504-FA16F60E5059}">
      <dgm:prSet/>
      <dgm:spPr/>
      <dgm:t>
        <a:bodyPr/>
        <a:lstStyle/>
        <a:p>
          <a:endParaRPr lang="es-AR" sz="2000"/>
        </a:p>
      </dgm:t>
    </dgm:pt>
    <dgm:pt modelId="{B19E36A8-8E20-4F7B-A432-B0ADBF44F812}">
      <dgm:prSet custT="1"/>
      <dgm:spPr/>
      <dgm:t>
        <a:bodyPr/>
        <a:lstStyle/>
        <a:p>
          <a:r>
            <a:rPr lang="es-ES_tradnl" sz="2400" b="1" dirty="0"/>
            <a:t>Trabajo con grupos de apoyo de usuarios, informando</a:t>
          </a:r>
          <a:endParaRPr lang="es-AR" sz="2400" dirty="0"/>
        </a:p>
      </dgm:t>
    </dgm:pt>
    <dgm:pt modelId="{C64AE471-D561-4591-9CB8-EA4A8D86BC6D}" type="parTrans" cxnId="{1FE44486-FB2E-4AFE-B661-DBCB292F8109}">
      <dgm:prSet/>
      <dgm:spPr/>
      <dgm:t>
        <a:bodyPr/>
        <a:lstStyle/>
        <a:p>
          <a:endParaRPr lang="es-AR" sz="2000"/>
        </a:p>
      </dgm:t>
    </dgm:pt>
    <dgm:pt modelId="{7CF48AA1-F0E4-4458-AFA2-C147550218C2}" type="sibTrans" cxnId="{1FE44486-FB2E-4AFE-B661-DBCB292F8109}">
      <dgm:prSet/>
      <dgm:spPr/>
      <dgm:t>
        <a:bodyPr/>
        <a:lstStyle/>
        <a:p>
          <a:endParaRPr lang="es-AR" sz="2000"/>
        </a:p>
      </dgm:t>
    </dgm:pt>
    <dgm:pt modelId="{08C727CB-00D0-45F4-A1FE-C042795FDD6A}">
      <dgm:prSet custT="1"/>
      <dgm:spPr/>
      <dgm:t>
        <a:bodyPr/>
        <a:lstStyle/>
        <a:p>
          <a:r>
            <a:rPr lang="es-ES_tradnl" sz="2400" b="1" dirty="0"/>
            <a:t>Conectando los equipos de profesionales que ayudan</a:t>
          </a:r>
          <a:endParaRPr lang="es-AR" sz="2400" dirty="0"/>
        </a:p>
      </dgm:t>
    </dgm:pt>
    <dgm:pt modelId="{777E5507-8A11-4CCE-BD56-ACD5B1FEF558}" type="parTrans" cxnId="{9862B794-21AE-47AC-B7AA-EE16B20C4B3B}">
      <dgm:prSet/>
      <dgm:spPr/>
      <dgm:t>
        <a:bodyPr/>
        <a:lstStyle/>
        <a:p>
          <a:endParaRPr lang="es-AR" sz="2000"/>
        </a:p>
      </dgm:t>
    </dgm:pt>
    <dgm:pt modelId="{F460133A-E178-4A29-A5C9-1ADA810B305C}" type="sibTrans" cxnId="{9862B794-21AE-47AC-B7AA-EE16B20C4B3B}">
      <dgm:prSet/>
      <dgm:spPr/>
      <dgm:t>
        <a:bodyPr/>
        <a:lstStyle/>
        <a:p>
          <a:endParaRPr lang="es-AR" sz="2000"/>
        </a:p>
      </dgm:t>
    </dgm:pt>
    <dgm:pt modelId="{51A5F640-7AFA-468A-951E-CD8ED91C6BE3}">
      <dgm:prSet custT="1"/>
      <dgm:spPr>
        <a:effectLst>
          <a:outerShdw blurRad="50800" dist="38100" dir="8100000" algn="tr" rotWithShape="0">
            <a:prstClr val="black">
              <a:alpha val="40000"/>
            </a:prstClr>
          </a:outerShdw>
        </a:effectLst>
      </dgm:spPr>
      <dgm:t>
        <a:bodyPr/>
        <a:lstStyle/>
        <a:p>
          <a:r>
            <a:rPr lang="es-ES_tradnl" sz="2800" b="1">
              <a:solidFill>
                <a:srgbClr val="002060"/>
              </a:solidFill>
            </a:rPr>
            <a:t>Estrategias específicas dirigidas a familias</a:t>
          </a:r>
          <a:endParaRPr lang="es-AR" sz="2800">
            <a:solidFill>
              <a:srgbClr val="002060"/>
            </a:solidFill>
          </a:endParaRPr>
        </a:p>
      </dgm:t>
    </dgm:pt>
    <dgm:pt modelId="{E65DFFCE-A2FF-4A45-B4A7-48B9C169A686}" type="parTrans" cxnId="{B7D991B0-BACA-44C1-9E68-9CA2EFD426AE}">
      <dgm:prSet/>
      <dgm:spPr/>
      <dgm:t>
        <a:bodyPr/>
        <a:lstStyle/>
        <a:p>
          <a:endParaRPr lang="es-AR" sz="2000"/>
        </a:p>
      </dgm:t>
    </dgm:pt>
    <dgm:pt modelId="{AF5CD799-8647-4157-8026-2D2C484B4111}" type="sibTrans" cxnId="{B7D991B0-BACA-44C1-9E68-9CA2EFD426AE}">
      <dgm:prSet/>
      <dgm:spPr/>
      <dgm:t>
        <a:bodyPr/>
        <a:lstStyle/>
        <a:p>
          <a:endParaRPr lang="es-AR" sz="2000"/>
        </a:p>
      </dgm:t>
    </dgm:pt>
    <dgm:pt modelId="{96B1A754-50E3-4E09-B082-A5781016B66A}">
      <dgm:prSet custT="1"/>
      <dgm:spPr/>
      <dgm:t>
        <a:bodyPr/>
        <a:lstStyle/>
        <a:p>
          <a:r>
            <a:rPr lang="es-ES_tradnl" sz="2400" b="1"/>
            <a:t>Trabajar los roles que se juegan; problemas emocionales; potenciar los apoyos de la red</a:t>
          </a:r>
          <a:endParaRPr lang="es-AR" sz="2400"/>
        </a:p>
      </dgm:t>
    </dgm:pt>
    <dgm:pt modelId="{F91CFB9D-BD41-4BC4-A938-16A0393152A6}" type="parTrans" cxnId="{75890D7C-309A-486E-9BC3-D6B60D404FBF}">
      <dgm:prSet/>
      <dgm:spPr/>
      <dgm:t>
        <a:bodyPr/>
        <a:lstStyle/>
        <a:p>
          <a:endParaRPr lang="es-AR" sz="2000"/>
        </a:p>
      </dgm:t>
    </dgm:pt>
    <dgm:pt modelId="{93419709-00E9-4FB7-B4C2-8B1951D5CC83}" type="sibTrans" cxnId="{75890D7C-309A-486E-9BC3-D6B60D404FBF}">
      <dgm:prSet/>
      <dgm:spPr/>
      <dgm:t>
        <a:bodyPr/>
        <a:lstStyle/>
        <a:p>
          <a:endParaRPr lang="es-AR" sz="2000"/>
        </a:p>
      </dgm:t>
    </dgm:pt>
    <dgm:pt modelId="{A03EEC0E-6288-4B61-83DA-65B64EDDFE2F}" type="pres">
      <dgm:prSet presAssocID="{0AC25272-6216-404C-B4B2-11C666F758AA}" presName="linear" presStyleCnt="0">
        <dgm:presLayoutVars>
          <dgm:animLvl val="lvl"/>
          <dgm:resizeHandles val="exact"/>
        </dgm:presLayoutVars>
      </dgm:prSet>
      <dgm:spPr/>
    </dgm:pt>
    <dgm:pt modelId="{4AFCAFC0-00CB-4F34-8ED4-6089E8274589}" type="pres">
      <dgm:prSet presAssocID="{EE6F00AE-3A3D-40FD-9880-6C988889A710}" presName="parentText" presStyleLbl="node1" presStyleIdx="0" presStyleCnt="3" custScaleY="75723">
        <dgm:presLayoutVars>
          <dgm:chMax val="0"/>
          <dgm:bulletEnabled val="1"/>
        </dgm:presLayoutVars>
      </dgm:prSet>
      <dgm:spPr/>
    </dgm:pt>
    <dgm:pt modelId="{E9FF440F-753C-4ED4-995B-484CF213FA5B}" type="pres">
      <dgm:prSet presAssocID="{EE6F00AE-3A3D-40FD-9880-6C988889A710}" presName="childText" presStyleLbl="revTx" presStyleIdx="0" presStyleCnt="3">
        <dgm:presLayoutVars>
          <dgm:bulletEnabled val="1"/>
        </dgm:presLayoutVars>
      </dgm:prSet>
      <dgm:spPr/>
    </dgm:pt>
    <dgm:pt modelId="{2D275406-D44F-453C-A100-5B971AE87B7A}" type="pres">
      <dgm:prSet presAssocID="{3A2BA73E-E8B4-4D7F-868E-B2C03B73028A}" presName="parentText" presStyleLbl="node1" presStyleIdx="1" presStyleCnt="3" custScaleY="75711">
        <dgm:presLayoutVars>
          <dgm:chMax val="0"/>
          <dgm:bulletEnabled val="1"/>
        </dgm:presLayoutVars>
      </dgm:prSet>
      <dgm:spPr/>
    </dgm:pt>
    <dgm:pt modelId="{5FFF6336-290B-4D1A-A764-717C0EF2ABA2}" type="pres">
      <dgm:prSet presAssocID="{3A2BA73E-E8B4-4D7F-868E-B2C03B73028A}" presName="childText" presStyleLbl="revTx" presStyleIdx="1" presStyleCnt="3">
        <dgm:presLayoutVars>
          <dgm:bulletEnabled val="1"/>
        </dgm:presLayoutVars>
      </dgm:prSet>
      <dgm:spPr/>
    </dgm:pt>
    <dgm:pt modelId="{71A5CA5C-8CDA-4D11-BD86-25085DB02F61}" type="pres">
      <dgm:prSet presAssocID="{51A5F640-7AFA-468A-951E-CD8ED91C6BE3}" presName="parentText" presStyleLbl="node1" presStyleIdx="2" presStyleCnt="3" custScaleY="77953" custLinFactNeighborY="-392">
        <dgm:presLayoutVars>
          <dgm:chMax val="0"/>
          <dgm:bulletEnabled val="1"/>
        </dgm:presLayoutVars>
      </dgm:prSet>
      <dgm:spPr/>
    </dgm:pt>
    <dgm:pt modelId="{2522260A-6B02-476E-9BF4-684704A4B4AB}" type="pres">
      <dgm:prSet presAssocID="{51A5F640-7AFA-468A-951E-CD8ED91C6BE3}" presName="childText" presStyleLbl="revTx" presStyleIdx="2" presStyleCnt="3">
        <dgm:presLayoutVars>
          <dgm:bulletEnabled val="1"/>
        </dgm:presLayoutVars>
      </dgm:prSet>
      <dgm:spPr/>
    </dgm:pt>
  </dgm:ptLst>
  <dgm:cxnLst>
    <dgm:cxn modelId="{75C9CC09-FFA3-4B50-BE46-8B0970D1FB01}" srcId="{EE6F00AE-3A3D-40FD-9880-6C988889A710}" destId="{EF614A95-2488-417B-B472-32E98999EB0D}" srcOrd="0" destOrd="0" parTransId="{D0AE2ADF-C27C-48BC-99DF-CECDF3E46696}" sibTransId="{405955C5-1374-4AD7-978F-027A185C4EA6}"/>
    <dgm:cxn modelId="{17544D19-A9AF-4488-8366-656B955F8BC7}" srcId="{0AC25272-6216-404C-B4B2-11C666F758AA}" destId="{3A2BA73E-E8B4-4D7F-868E-B2C03B73028A}" srcOrd="1" destOrd="0" parTransId="{9E8B393A-7833-496B-93F4-E584C2C02C0D}" sibTransId="{CF76D464-F669-42AE-A4D7-002902541983}"/>
    <dgm:cxn modelId="{F6E33441-4643-41AB-B504-FA16F60E5059}" srcId="{3A2BA73E-E8B4-4D7F-868E-B2C03B73028A}" destId="{0A328A90-686B-45D3-AC24-96EAB949FDCF}" srcOrd="0" destOrd="0" parTransId="{A5E09748-85AF-44A5-82F8-8C5369B74212}" sibTransId="{5196FCA0-70FC-45AB-B0EC-BDA848506AD7}"/>
    <dgm:cxn modelId="{E2FB2144-D653-4D4B-AA83-EBD7DE3C80E4}" srcId="{0AC25272-6216-404C-B4B2-11C666F758AA}" destId="{EE6F00AE-3A3D-40FD-9880-6C988889A710}" srcOrd="0" destOrd="0" parTransId="{A9B9A590-0E3C-4A32-BB84-17FEF3AD448D}" sibTransId="{4E4710D9-75D1-4E70-8515-A93A25291532}"/>
    <dgm:cxn modelId="{18C1BE71-453E-4CDC-8049-58735ACF7333}" type="presOf" srcId="{96B1A754-50E3-4E09-B082-A5781016B66A}" destId="{2522260A-6B02-476E-9BF4-684704A4B4AB}" srcOrd="0" destOrd="0" presId="urn:microsoft.com/office/officeart/2005/8/layout/vList2"/>
    <dgm:cxn modelId="{75890D7C-309A-486E-9BC3-D6B60D404FBF}" srcId="{51A5F640-7AFA-468A-951E-CD8ED91C6BE3}" destId="{96B1A754-50E3-4E09-B082-A5781016B66A}" srcOrd="0" destOrd="0" parTransId="{F91CFB9D-BD41-4BC4-A938-16A0393152A6}" sibTransId="{93419709-00E9-4FB7-B4C2-8B1951D5CC83}"/>
    <dgm:cxn modelId="{1FE44486-FB2E-4AFE-B661-DBCB292F8109}" srcId="{3A2BA73E-E8B4-4D7F-868E-B2C03B73028A}" destId="{B19E36A8-8E20-4F7B-A432-B0ADBF44F812}" srcOrd="1" destOrd="0" parTransId="{C64AE471-D561-4591-9CB8-EA4A8D86BC6D}" sibTransId="{7CF48AA1-F0E4-4458-AFA2-C147550218C2}"/>
    <dgm:cxn modelId="{35B63888-0C8D-411C-85CB-E694D672D3D7}" type="presOf" srcId="{EE6F00AE-3A3D-40FD-9880-6C988889A710}" destId="{4AFCAFC0-00CB-4F34-8ED4-6089E8274589}" srcOrd="0" destOrd="0" presId="urn:microsoft.com/office/officeart/2005/8/layout/vList2"/>
    <dgm:cxn modelId="{298EAB92-6E39-4157-B9F6-D3D49438BF4A}" type="presOf" srcId="{0A328A90-686B-45D3-AC24-96EAB949FDCF}" destId="{5FFF6336-290B-4D1A-A764-717C0EF2ABA2}" srcOrd="0" destOrd="0" presId="urn:microsoft.com/office/officeart/2005/8/layout/vList2"/>
    <dgm:cxn modelId="{9862B794-21AE-47AC-B7AA-EE16B20C4B3B}" srcId="{3A2BA73E-E8B4-4D7F-868E-B2C03B73028A}" destId="{08C727CB-00D0-45F4-A1FE-C042795FDD6A}" srcOrd="2" destOrd="0" parTransId="{777E5507-8A11-4CCE-BD56-ACD5B1FEF558}" sibTransId="{F460133A-E178-4A29-A5C9-1ADA810B305C}"/>
    <dgm:cxn modelId="{31EAF0A2-B961-4D2D-804B-C54B0436B83D}" type="presOf" srcId="{0AC25272-6216-404C-B4B2-11C666F758AA}" destId="{A03EEC0E-6288-4B61-83DA-65B64EDDFE2F}" srcOrd="0" destOrd="0" presId="urn:microsoft.com/office/officeart/2005/8/layout/vList2"/>
    <dgm:cxn modelId="{D736C4AC-7076-4435-BFBE-1A19D3A39E07}" type="presOf" srcId="{B19E36A8-8E20-4F7B-A432-B0ADBF44F812}" destId="{5FFF6336-290B-4D1A-A764-717C0EF2ABA2}" srcOrd="0" destOrd="1" presId="urn:microsoft.com/office/officeart/2005/8/layout/vList2"/>
    <dgm:cxn modelId="{B7D991B0-BACA-44C1-9E68-9CA2EFD426AE}" srcId="{0AC25272-6216-404C-B4B2-11C666F758AA}" destId="{51A5F640-7AFA-468A-951E-CD8ED91C6BE3}" srcOrd="2" destOrd="0" parTransId="{E65DFFCE-A2FF-4A45-B4A7-48B9C169A686}" sibTransId="{AF5CD799-8647-4157-8026-2D2C484B4111}"/>
    <dgm:cxn modelId="{93C1B1CD-F372-42A3-A950-77238FD39BF3}" type="presOf" srcId="{EF614A95-2488-417B-B472-32E98999EB0D}" destId="{E9FF440F-753C-4ED4-995B-484CF213FA5B}" srcOrd="0" destOrd="0" presId="urn:microsoft.com/office/officeart/2005/8/layout/vList2"/>
    <dgm:cxn modelId="{891002D4-9028-4CA6-8505-0C8F2DCDC8C4}" type="presOf" srcId="{08C727CB-00D0-45F4-A1FE-C042795FDD6A}" destId="{5FFF6336-290B-4D1A-A764-717C0EF2ABA2}" srcOrd="0" destOrd="2" presId="urn:microsoft.com/office/officeart/2005/8/layout/vList2"/>
    <dgm:cxn modelId="{5E7656D9-4B39-4375-93BB-555ECAFBAC8D}" type="presOf" srcId="{51A5F640-7AFA-468A-951E-CD8ED91C6BE3}" destId="{71A5CA5C-8CDA-4D11-BD86-25085DB02F61}" srcOrd="0" destOrd="0" presId="urn:microsoft.com/office/officeart/2005/8/layout/vList2"/>
    <dgm:cxn modelId="{77E5FFE2-40FF-4917-9112-1234BCDC06F8}" type="presOf" srcId="{3A2BA73E-E8B4-4D7F-868E-B2C03B73028A}" destId="{2D275406-D44F-453C-A100-5B971AE87B7A}" srcOrd="0" destOrd="0" presId="urn:microsoft.com/office/officeart/2005/8/layout/vList2"/>
    <dgm:cxn modelId="{63E87C70-7A27-40B3-A738-3E779E64BA4D}" type="presParOf" srcId="{A03EEC0E-6288-4B61-83DA-65B64EDDFE2F}" destId="{4AFCAFC0-00CB-4F34-8ED4-6089E8274589}" srcOrd="0" destOrd="0" presId="urn:microsoft.com/office/officeart/2005/8/layout/vList2"/>
    <dgm:cxn modelId="{2326A714-927B-4C7C-9413-16FD198EFD7C}" type="presParOf" srcId="{A03EEC0E-6288-4B61-83DA-65B64EDDFE2F}" destId="{E9FF440F-753C-4ED4-995B-484CF213FA5B}" srcOrd="1" destOrd="0" presId="urn:microsoft.com/office/officeart/2005/8/layout/vList2"/>
    <dgm:cxn modelId="{11288E62-4CBF-4690-B9B4-D9976FF120EF}" type="presParOf" srcId="{A03EEC0E-6288-4B61-83DA-65B64EDDFE2F}" destId="{2D275406-D44F-453C-A100-5B971AE87B7A}" srcOrd="2" destOrd="0" presId="urn:microsoft.com/office/officeart/2005/8/layout/vList2"/>
    <dgm:cxn modelId="{B6B03640-9B38-4738-9CC6-A2E28F72ECE2}" type="presParOf" srcId="{A03EEC0E-6288-4B61-83DA-65B64EDDFE2F}" destId="{5FFF6336-290B-4D1A-A764-717C0EF2ABA2}" srcOrd="3" destOrd="0" presId="urn:microsoft.com/office/officeart/2005/8/layout/vList2"/>
    <dgm:cxn modelId="{3873BC6C-7342-4510-9014-42E81054B0F5}" type="presParOf" srcId="{A03EEC0E-6288-4B61-83DA-65B64EDDFE2F}" destId="{71A5CA5C-8CDA-4D11-BD86-25085DB02F61}" srcOrd="4" destOrd="0" presId="urn:microsoft.com/office/officeart/2005/8/layout/vList2"/>
    <dgm:cxn modelId="{6873883E-7CBE-427F-AB7B-2AEBEF052880}" type="presParOf" srcId="{A03EEC0E-6288-4B61-83DA-65B64EDDFE2F}" destId="{2522260A-6B02-476E-9BF4-684704A4B4A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4CDD4-4887-4C26-BE3D-31358B38F283}">
      <dsp:nvSpPr>
        <dsp:cNvPr id="0" name=""/>
        <dsp:cNvSpPr/>
      </dsp:nvSpPr>
      <dsp:spPr>
        <a:xfrm>
          <a:off x="-5272949" y="-807620"/>
          <a:ext cx="6279316" cy="6279316"/>
        </a:xfrm>
        <a:prstGeom prst="blockArc">
          <a:avLst>
            <a:gd name="adj1" fmla="val 18900000"/>
            <a:gd name="adj2" fmla="val 2700000"/>
            <a:gd name="adj3" fmla="val 34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7F0C5-16FB-44E4-A4C8-DD836E4282FA}">
      <dsp:nvSpPr>
        <dsp:cNvPr id="0" name=""/>
        <dsp:cNvSpPr/>
      </dsp:nvSpPr>
      <dsp:spPr>
        <a:xfrm>
          <a:off x="647373" y="466407"/>
          <a:ext cx="7209142" cy="932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0422" tIns="124460" rIns="124460" bIns="124460" numCol="1" spcCol="1270" anchor="ctr" anchorCtr="0">
          <a:noAutofit/>
        </a:bodyPr>
        <a:lstStyle/>
        <a:p>
          <a:pPr marL="0" lvl="0" indent="0" algn="l" defTabSz="2178050">
            <a:lnSpc>
              <a:spcPct val="90000"/>
            </a:lnSpc>
            <a:spcBef>
              <a:spcPct val="0"/>
            </a:spcBef>
            <a:spcAft>
              <a:spcPct val="35000"/>
            </a:spcAft>
            <a:buNone/>
          </a:pPr>
          <a:r>
            <a:rPr lang="es-ES" sz="4900" b="1" i="1" kern="1200"/>
            <a:t>Red Comunitaria</a:t>
          </a:r>
          <a:endParaRPr lang="es-AR" sz="4900" kern="1200"/>
        </a:p>
      </dsp:txBody>
      <dsp:txXfrm>
        <a:off x="647373" y="466407"/>
        <a:ext cx="7209142" cy="932815"/>
      </dsp:txXfrm>
    </dsp:sp>
    <dsp:sp modelId="{B511EB8E-FFE1-49E0-8113-10779A56D7FA}">
      <dsp:nvSpPr>
        <dsp:cNvPr id="0" name=""/>
        <dsp:cNvSpPr/>
      </dsp:nvSpPr>
      <dsp:spPr>
        <a:xfrm>
          <a:off x="64364" y="349805"/>
          <a:ext cx="1166018" cy="11660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BEC83-81C7-49F1-9405-8E91FB770F14}">
      <dsp:nvSpPr>
        <dsp:cNvPr id="0" name=""/>
        <dsp:cNvSpPr/>
      </dsp:nvSpPr>
      <dsp:spPr>
        <a:xfrm>
          <a:off x="986451" y="1865630"/>
          <a:ext cx="6870063" cy="932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0422" tIns="124460" rIns="124460" bIns="124460" numCol="1" spcCol="1270" anchor="ctr" anchorCtr="0">
          <a:noAutofit/>
        </a:bodyPr>
        <a:lstStyle/>
        <a:p>
          <a:pPr marL="0" lvl="0" indent="0" algn="l" defTabSz="2178050">
            <a:lnSpc>
              <a:spcPct val="90000"/>
            </a:lnSpc>
            <a:spcBef>
              <a:spcPct val="0"/>
            </a:spcBef>
            <a:spcAft>
              <a:spcPct val="35000"/>
            </a:spcAft>
            <a:buNone/>
          </a:pPr>
          <a:r>
            <a:rPr lang="es-ES" sz="4900" b="1" i="1" kern="1200"/>
            <a:t>Red Institucional</a:t>
          </a:r>
          <a:endParaRPr lang="es-AR" sz="4900" kern="1200"/>
        </a:p>
      </dsp:txBody>
      <dsp:txXfrm>
        <a:off x="986451" y="1865630"/>
        <a:ext cx="6870063" cy="932815"/>
      </dsp:txXfrm>
    </dsp:sp>
    <dsp:sp modelId="{781CF97A-9C2A-4BFE-ACB0-DE987D84A645}">
      <dsp:nvSpPr>
        <dsp:cNvPr id="0" name=""/>
        <dsp:cNvSpPr/>
      </dsp:nvSpPr>
      <dsp:spPr>
        <a:xfrm>
          <a:off x="403442" y="1749028"/>
          <a:ext cx="1166018" cy="11660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0F997-5BE4-4DE3-90EE-F7531C240483}">
      <dsp:nvSpPr>
        <dsp:cNvPr id="0" name=""/>
        <dsp:cNvSpPr/>
      </dsp:nvSpPr>
      <dsp:spPr>
        <a:xfrm>
          <a:off x="647373" y="3264852"/>
          <a:ext cx="7209142" cy="932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0422" tIns="124460" rIns="124460" bIns="124460" numCol="1" spcCol="1270" anchor="ctr" anchorCtr="0">
          <a:noAutofit/>
        </a:bodyPr>
        <a:lstStyle/>
        <a:p>
          <a:pPr marL="0" lvl="0" indent="0" algn="l" defTabSz="2178050">
            <a:lnSpc>
              <a:spcPct val="90000"/>
            </a:lnSpc>
            <a:spcBef>
              <a:spcPct val="0"/>
            </a:spcBef>
            <a:spcAft>
              <a:spcPct val="35000"/>
            </a:spcAft>
            <a:buNone/>
          </a:pPr>
          <a:r>
            <a:rPr lang="es-ES" sz="4900" b="1" i="1" kern="1200"/>
            <a:t>Red Transectorial</a:t>
          </a:r>
          <a:endParaRPr lang="es-AR" sz="4900" kern="1200"/>
        </a:p>
      </dsp:txBody>
      <dsp:txXfrm>
        <a:off x="647373" y="3264852"/>
        <a:ext cx="7209142" cy="932815"/>
      </dsp:txXfrm>
    </dsp:sp>
    <dsp:sp modelId="{CD795DAC-5A48-461D-90D8-0E0B9E5BA3A8}">
      <dsp:nvSpPr>
        <dsp:cNvPr id="0" name=""/>
        <dsp:cNvSpPr/>
      </dsp:nvSpPr>
      <dsp:spPr>
        <a:xfrm>
          <a:off x="64364" y="3148250"/>
          <a:ext cx="1166018" cy="116601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06C8-B5FD-4DC1-9E1E-06BEF82A3567}">
      <dsp:nvSpPr>
        <dsp:cNvPr id="0" name=""/>
        <dsp:cNvSpPr/>
      </dsp:nvSpPr>
      <dsp:spPr>
        <a:xfrm>
          <a:off x="0" y="143970"/>
          <a:ext cx="6048672" cy="6048672"/>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AR" sz="1800" b="1" kern="1200" dirty="0"/>
            <a:t>Macrosistema </a:t>
          </a:r>
        </a:p>
      </dsp:txBody>
      <dsp:txXfrm>
        <a:off x="2178731" y="446403"/>
        <a:ext cx="1691208" cy="907300"/>
      </dsp:txXfrm>
    </dsp:sp>
    <dsp:sp modelId="{E19F4F82-0F00-46BE-8D41-5932A8D456B5}">
      <dsp:nvSpPr>
        <dsp:cNvPr id="0" name=""/>
        <dsp:cNvSpPr/>
      </dsp:nvSpPr>
      <dsp:spPr>
        <a:xfrm>
          <a:off x="604867" y="1353704"/>
          <a:ext cx="4838937" cy="4838937"/>
        </a:xfrm>
        <a:prstGeom prst="ellipse">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AR" sz="1800" b="1" kern="1200" dirty="0"/>
            <a:t>Exosistema </a:t>
          </a:r>
        </a:p>
      </dsp:txBody>
      <dsp:txXfrm>
        <a:off x="2178731" y="1644040"/>
        <a:ext cx="1691208" cy="871008"/>
      </dsp:txXfrm>
    </dsp:sp>
    <dsp:sp modelId="{6045061E-3DE9-474C-92BC-660BF75A39F2}">
      <dsp:nvSpPr>
        <dsp:cNvPr id="0" name=""/>
        <dsp:cNvSpPr/>
      </dsp:nvSpPr>
      <dsp:spPr>
        <a:xfrm>
          <a:off x="1209734" y="2563438"/>
          <a:ext cx="3629203" cy="3629203"/>
        </a:xfrm>
        <a:prstGeom prst="ellipse">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AR" sz="1800" b="1" kern="1200" dirty="0"/>
            <a:t>Mesosistema</a:t>
          </a:r>
        </a:p>
      </dsp:txBody>
      <dsp:txXfrm>
        <a:off x="2178731" y="2835629"/>
        <a:ext cx="1691208" cy="816570"/>
      </dsp:txXfrm>
    </dsp:sp>
    <dsp:sp modelId="{B320FF9E-3ED7-4955-901F-45F4213BB3EC}">
      <dsp:nvSpPr>
        <dsp:cNvPr id="0" name=""/>
        <dsp:cNvSpPr/>
      </dsp:nvSpPr>
      <dsp:spPr>
        <a:xfrm>
          <a:off x="1814601" y="3773173"/>
          <a:ext cx="2419468" cy="2419468"/>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AR" sz="1800" b="1" kern="1200" dirty="0"/>
            <a:t>Micro</a:t>
          </a:r>
        </a:p>
        <a:p>
          <a:pPr marL="0" lvl="0" indent="0" algn="ctr" defTabSz="800100">
            <a:lnSpc>
              <a:spcPct val="90000"/>
            </a:lnSpc>
            <a:spcBef>
              <a:spcPct val="0"/>
            </a:spcBef>
            <a:spcAft>
              <a:spcPct val="35000"/>
            </a:spcAft>
            <a:buNone/>
          </a:pPr>
          <a:r>
            <a:rPr lang="es-AR" sz="1800" b="1" kern="1200" dirty="0"/>
            <a:t>Sistema </a:t>
          </a:r>
        </a:p>
      </dsp:txBody>
      <dsp:txXfrm>
        <a:off x="2168924" y="4378040"/>
        <a:ext cx="1710822" cy="1209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B206-3D42-460D-AA9D-2E2FC2CA767C}">
      <dsp:nvSpPr>
        <dsp:cNvPr id="0" name=""/>
        <dsp:cNvSpPr/>
      </dsp:nvSpPr>
      <dsp:spPr>
        <a:xfrm rot="5400000">
          <a:off x="6120242" y="-2777906"/>
          <a:ext cx="2408158" cy="804926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s-MX" sz="3200" b="1" i="0" kern="1200" baseline="0" dirty="0"/>
            <a:t>Características de la red</a:t>
          </a:r>
          <a:endParaRPr lang="es-AR" sz="3200" b="1"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s-MX" sz="3200" b="1" i="0" kern="1200" baseline="0" dirty="0"/>
            <a:t>Características de las condiciones objetivas que rodean la red </a:t>
          </a:r>
          <a:endParaRPr lang="es-AR" sz="3200" b="1" kern="1200" dirty="0"/>
        </a:p>
      </dsp:txBody>
      <dsp:txXfrm rot="-5400000">
        <a:off x="3299687" y="160206"/>
        <a:ext cx="7931712" cy="2173044"/>
      </dsp:txXfrm>
    </dsp:sp>
    <dsp:sp modelId="{E802D472-D824-4EC0-B1E5-528A9C1B17DD}">
      <dsp:nvSpPr>
        <dsp:cNvPr id="0" name=""/>
        <dsp:cNvSpPr/>
      </dsp:nvSpPr>
      <dsp:spPr>
        <a:xfrm>
          <a:off x="0" y="10"/>
          <a:ext cx="3267170" cy="24934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b="1" i="0" kern="1200" baseline="0">
              <a:solidFill>
                <a:srgbClr val="002060"/>
              </a:solidFill>
            </a:rPr>
            <a:t>ESTRUCTURAL </a:t>
          </a:r>
          <a:endParaRPr lang="es-AR" sz="3100" kern="1200">
            <a:solidFill>
              <a:srgbClr val="002060"/>
            </a:solidFill>
          </a:endParaRPr>
        </a:p>
      </dsp:txBody>
      <dsp:txXfrm>
        <a:off x="121720" y="121730"/>
        <a:ext cx="3023730" cy="2249997"/>
      </dsp:txXfrm>
    </dsp:sp>
    <dsp:sp modelId="{42A164C9-79E8-4E19-AD32-EFFFA5C2340F}">
      <dsp:nvSpPr>
        <dsp:cNvPr id="0" name=""/>
        <dsp:cNvSpPr/>
      </dsp:nvSpPr>
      <dsp:spPr>
        <a:xfrm rot="5400000">
          <a:off x="6120242" y="-133958"/>
          <a:ext cx="2408158" cy="804926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s-MX" sz="3200" b="1" i="0" kern="1200" baseline="0" dirty="0"/>
            <a:t>Percepción- satisfacción del apoyo</a:t>
          </a:r>
          <a:endParaRPr lang="es-AR" sz="3200" b="1"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s-MX" sz="3200" b="1" i="0" kern="1200" baseline="0" dirty="0"/>
            <a:t>Desempeño de funciones </a:t>
          </a:r>
          <a:endParaRPr lang="es-AR" sz="3200" b="1" kern="1200" dirty="0"/>
        </a:p>
        <a:p>
          <a:pPr marL="228600" lvl="1" indent="0" algn="l" defTabSz="933450">
            <a:lnSpc>
              <a:spcPct val="90000"/>
            </a:lnSpc>
            <a:spcBef>
              <a:spcPct val="0"/>
            </a:spcBef>
            <a:spcAft>
              <a:spcPct val="15000"/>
            </a:spcAft>
            <a:buFont typeface="Arial" panose="020B0604020202020204" pitchFamily="34" charset="0"/>
            <a:buChar char="•"/>
          </a:pPr>
          <a:endParaRPr lang="es-AR" sz="3200" b="1" kern="1200" dirty="0"/>
        </a:p>
      </dsp:txBody>
      <dsp:txXfrm rot="-5400000">
        <a:off x="3299687" y="2804154"/>
        <a:ext cx="7931712" cy="2173044"/>
      </dsp:txXfrm>
    </dsp:sp>
    <dsp:sp modelId="{F2CF5A05-B84F-4F5B-BD31-511AF8CE7CA1}">
      <dsp:nvSpPr>
        <dsp:cNvPr id="0" name=""/>
        <dsp:cNvSpPr/>
      </dsp:nvSpPr>
      <dsp:spPr>
        <a:xfrm>
          <a:off x="0" y="2643957"/>
          <a:ext cx="3267170" cy="24934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b="1" i="0" kern="1200" baseline="0" dirty="0">
              <a:solidFill>
                <a:srgbClr val="002060"/>
              </a:solidFill>
            </a:rPr>
            <a:t>FUNCIONAL</a:t>
          </a:r>
          <a:r>
            <a:rPr lang="es-MX" sz="3100" b="1" i="0" kern="1200" baseline="0" dirty="0"/>
            <a:t> </a:t>
          </a:r>
          <a:endParaRPr lang="es-AR" sz="3100" kern="1200" dirty="0"/>
        </a:p>
      </dsp:txBody>
      <dsp:txXfrm>
        <a:off x="121720" y="2765677"/>
        <a:ext cx="3023730" cy="2249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1052-0591-45C3-AD5B-E2555BF92747}">
      <dsp:nvSpPr>
        <dsp:cNvPr id="0" name=""/>
        <dsp:cNvSpPr/>
      </dsp:nvSpPr>
      <dsp:spPr>
        <a:xfrm>
          <a:off x="0" y="2136"/>
          <a:ext cx="11449271" cy="7129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s-ES_tradnl" sz="5400" b="1" kern="1200"/>
            <a:t>Estrategias de intervención:</a:t>
          </a:r>
          <a:endParaRPr lang="es-AR" sz="5400" kern="1200"/>
        </a:p>
      </dsp:txBody>
      <dsp:txXfrm>
        <a:off x="34802" y="36938"/>
        <a:ext cx="11379667" cy="643320"/>
      </dsp:txXfrm>
    </dsp:sp>
    <dsp:sp modelId="{36D60348-C37C-480F-A493-684B8F41333A}">
      <dsp:nvSpPr>
        <dsp:cNvPr id="0" name=""/>
        <dsp:cNvSpPr/>
      </dsp:nvSpPr>
      <dsp:spPr>
        <a:xfrm>
          <a:off x="0" y="717197"/>
          <a:ext cx="11449271" cy="567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14" tIns="45720" rIns="256032" bIns="45720" numCol="1" spcCol="1270" anchor="t" anchorCtr="0">
          <a:noAutofit/>
        </a:bodyPr>
        <a:lstStyle/>
        <a:p>
          <a:pPr marL="285750" lvl="1" indent="-285750" algn="l" defTabSz="1600200">
            <a:lnSpc>
              <a:spcPct val="90000"/>
            </a:lnSpc>
            <a:spcBef>
              <a:spcPct val="0"/>
            </a:spcBef>
            <a:spcAft>
              <a:spcPct val="20000"/>
            </a:spcAft>
            <a:buNone/>
          </a:pPr>
          <a:r>
            <a:rPr lang="es-ES_tradnl" sz="3600" b="1" u="sng" kern="1200" dirty="0"/>
            <a:t>Condiciones previas</a:t>
          </a:r>
          <a:r>
            <a:rPr lang="es-ES_tradnl" sz="3600" b="1" kern="1200" dirty="0"/>
            <a:t>: </a:t>
          </a:r>
          <a:endParaRPr lang="es-AR" sz="3600" kern="1200" dirty="0"/>
        </a:p>
        <a:p>
          <a:pPr marL="571500" lvl="2" indent="-285750" algn="l" defTabSz="1600200">
            <a:lnSpc>
              <a:spcPct val="90000"/>
            </a:lnSpc>
            <a:spcBef>
              <a:spcPct val="0"/>
            </a:spcBef>
            <a:spcAft>
              <a:spcPct val="20000"/>
            </a:spcAft>
            <a:buChar char="•"/>
          </a:pPr>
          <a:r>
            <a:rPr lang="es-ES_tradnl" sz="3600" b="1" kern="1200" dirty="0"/>
            <a:t>Conocimiento de la Realidad Social</a:t>
          </a:r>
          <a:endParaRPr lang="es-AR" sz="3600" kern="1200" dirty="0"/>
        </a:p>
        <a:p>
          <a:pPr marL="571500" lvl="2" indent="-285750" algn="l" defTabSz="1600200">
            <a:lnSpc>
              <a:spcPct val="90000"/>
            </a:lnSpc>
            <a:spcBef>
              <a:spcPct val="0"/>
            </a:spcBef>
            <a:spcAft>
              <a:spcPct val="20000"/>
            </a:spcAft>
            <a:buChar char="•"/>
          </a:pPr>
          <a:r>
            <a:rPr lang="es-ES_tradnl" sz="3600" b="1" kern="1200" dirty="0"/>
            <a:t>Equipo interdisciplinar de referencia</a:t>
          </a:r>
          <a:endParaRPr lang="es-AR" sz="3600" kern="1200" dirty="0"/>
        </a:p>
        <a:p>
          <a:pPr marL="571500" lvl="2" indent="-285750" algn="l" defTabSz="1600200">
            <a:lnSpc>
              <a:spcPct val="90000"/>
            </a:lnSpc>
            <a:spcBef>
              <a:spcPct val="0"/>
            </a:spcBef>
            <a:spcAft>
              <a:spcPct val="20000"/>
            </a:spcAft>
            <a:buChar char="•"/>
          </a:pPr>
          <a:r>
            <a:rPr lang="es-ES_tradnl" sz="3600" b="1" kern="1200" dirty="0"/>
            <a:t>Disposición de los usuarios.</a:t>
          </a:r>
          <a:endParaRPr lang="es-AR" sz="3600" kern="1200" dirty="0"/>
        </a:p>
        <a:p>
          <a:pPr marL="285750" lvl="1" indent="-285750" algn="l" defTabSz="1600200">
            <a:lnSpc>
              <a:spcPct val="90000"/>
            </a:lnSpc>
            <a:spcBef>
              <a:spcPct val="0"/>
            </a:spcBef>
            <a:spcAft>
              <a:spcPct val="20000"/>
            </a:spcAft>
            <a:buNone/>
          </a:pPr>
          <a:r>
            <a:rPr lang="es-ES_tradnl" sz="3600" b="1" u="sng" kern="1200" dirty="0"/>
            <a:t>Destinatarios prioritarios</a:t>
          </a:r>
          <a:endParaRPr lang="es-AR" sz="3600" kern="1200" dirty="0"/>
        </a:p>
        <a:p>
          <a:pPr marL="285750" lvl="1" indent="-285750" algn="l" defTabSz="1600200">
            <a:lnSpc>
              <a:spcPct val="90000"/>
            </a:lnSpc>
            <a:spcBef>
              <a:spcPct val="0"/>
            </a:spcBef>
            <a:spcAft>
              <a:spcPct val="20000"/>
            </a:spcAft>
            <a:buChar char="•"/>
          </a:pPr>
          <a:r>
            <a:rPr lang="es-ES_tradnl" sz="3600" b="1" kern="1200" dirty="0"/>
            <a:t>Personas individuales</a:t>
          </a:r>
          <a:endParaRPr lang="es-AR" sz="3600" kern="1200" dirty="0"/>
        </a:p>
        <a:p>
          <a:pPr marL="571500" lvl="2" indent="-285750" algn="l" defTabSz="1600200">
            <a:lnSpc>
              <a:spcPct val="90000"/>
            </a:lnSpc>
            <a:spcBef>
              <a:spcPct val="0"/>
            </a:spcBef>
            <a:spcAft>
              <a:spcPct val="20000"/>
            </a:spcAft>
            <a:buChar char="•"/>
          </a:pPr>
          <a:r>
            <a:rPr lang="es-ES_tradnl" sz="3600" b="1" kern="1200" dirty="0"/>
            <a:t>Unidades de convivencias</a:t>
          </a:r>
          <a:endParaRPr lang="es-AR" sz="3600" kern="1200" dirty="0"/>
        </a:p>
        <a:p>
          <a:pPr marL="571500" lvl="2" indent="-285750" algn="l" defTabSz="1600200">
            <a:lnSpc>
              <a:spcPct val="90000"/>
            </a:lnSpc>
            <a:spcBef>
              <a:spcPct val="0"/>
            </a:spcBef>
            <a:spcAft>
              <a:spcPct val="20000"/>
            </a:spcAft>
            <a:buChar char="•"/>
          </a:pPr>
          <a:r>
            <a:rPr lang="es-ES_tradnl" sz="3600" b="1" kern="1200" dirty="0"/>
            <a:t>Grupos sociales</a:t>
          </a:r>
          <a:endParaRPr lang="es-AR" sz="3600" kern="1200" dirty="0"/>
        </a:p>
      </dsp:txBody>
      <dsp:txXfrm>
        <a:off x="0" y="717197"/>
        <a:ext cx="11449271" cy="5677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CAFC0-00CB-4F34-8ED4-6089E8274589}">
      <dsp:nvSpPr>
        <dsp:cNvPr id="0" name=""/>
        <dsp:cNvSpPr/>
      </dsp:nvSpPr>
      <dsp:spPr>
        <a:xfrm>
          <a:off x="0" y="16468"/>
          <a:ext cx="11665296" cy="8930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1" kern="1200" dirty="0">
              <a:solidFill>
                <a:srgbClr val="002060"/>
              </a:solidFill>
            </a:rPr>
            <a:t>Estrategias para crear recursos en las redes del usuario</a:t>
          </a:r>
          <a:endParaRPr lang="es-AR" sz="2400" kern="1200" dirty="0">
            <a:solidFill>
              <a:srgbClr val="002060"/>
            </a:solidFill>
          </a:endParaRPr>
        </a:p>
      </dsp:txBody>
      <dsp:txXfrm>
        <a:off x="43595" y="60063"/>
        <a:ext cx="11578106" cy="805856"/>
      </dsp:txXfrm>
    </dsp:sp>
    <dsp:sp modelId="{E9FF440F-753C-4ED4-995B-484CF213FA5B}">
      <dsp:nvSpPr>
        <dsp:cNvPr id="0" name=""/>
        <dsp:cNvSpPr/>
      </dsp:nvSpPr>
      <dsp:spPr>
        <a:xfrm>
          <a:off x="0" y="909515"/>
          <a:ext cx="11665296"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37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_tradnl" sz="2400" b="1" kern="1200"/>
            <a:t>Aumentando el tamaño de la red, incorporando al usuario a redes comunitarias o añadiendo personas a su red.</a:t>
          </a:r>
          <a:endParaRPr lang="es-AR" sz="2400" kern="1200"/>
        </a:p>
      </dsp:txBody>
      <dsp:txXfrm>
        <a:off x="0" y="909515"/>
        <a:ext cx="11665296" cy="1043280"/>
      </dsp:txXfrm>
    </dsp:sp>
    <dsp:sp modelId="{2D275406-D44F-453C-A100-5B971AE87B7A}">
      <dsp:nvSpPr>
        <dsp:cNvPr id="0" name=""/>
        <dsp:cNvSpPr/>
      </dsp:nvSpPr>
      <dsp:spPr>
        <a:xfrm>
          <a:off x="0" y="1952795"/>
          <a:ext cx="11665296" cy="8929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b="1" kern="1200" dirty="0">
              <a:solidFill>
                <a:srgbClr val="002060"/>
              </a:solidFill>
            </a:rPr>
            <a:t>Estrategias para potenciar las redes actuales</a:t>
          </a:r>
          <a:endParaRPr lang="es-AR" sz="2800" kern="1200" dirty="0">
            <a:solidFill>
              <a:srgbClr val="002060"/>
            </a:solidFill>
          </a:endParaRPr>
        </a:p>
      </dsp:txBody>
      <dsp:txXfrm>
        <a:off x="43588" y="1996383"/>
        <a:ext cx="11578120" cy="805729"/>
      </dsp:txXfrm>
    </dsp:sp>
    <dsp:sp modelId="{5FFF6336-290B-4D1A-A764-717C0EF2ABA2}">
      <dsp:nvSpPr>
        <dsp:cNvPr id="0" name=""/>
        <dsp:cNvSpPr/>
      </dsp:nvSpPr>
      <dsp:spPr>
        <a:xfrm>
          <a:off x="0" y="2845700"/>
          <a:ext cx="11665296"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37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_tradnl" sz="2400" b="1" kern="1200" dirty="0"/>
            <a:t>Entrenamiento para optimizar recursos.</a:t>
          </a:r>
          <a:endParaRPr lang="es-AR" sz="2400" kern="1200" dirty="0"/>
        </a:p>
        <a:p>
          <a:pPr marL="228600" lvl="1" indent="-228600" algn="l" defTabSz="1066800">
            <a:lnSpc>
              <a:spcPct val="90000"/>
            </a:lnSpc>
            <a:spcBef>
              <a:spcPct val="0"/>
            </a:spcBef>
            <a:spcAft>
              <a:spcPct val="20000"/>
            </a:spcAft>
            <a:buChar char="•"/>
          </a:pPr>
          <a:r>
            <a:rPr lang="es-ES_tradnl" sz="2400" b="1" kern="1200" dirty="0"/>
            <a:t>Trabajo con grupos de apoyo de usuarios, informando</a:t>
          </a:r>
          <a:endParaRPr lang="es-AR" sz="2400" kern="1200" dirty="0"/>
        </a:p>
        <a:p>
          <a:pPr marL="228600" lvl="1" indent="-228600" algn="l" defTabSz="1066800">
            <a:lnSpc>
              <a:spcPct val="90000"/>
            </a:lnSpc>
            <a:spcBef>
              <a:spcPct val="0"/>
            </a:spcBef>
            <a:spcAft>
              <a:spcPct val="20000"/>
            </a:spcAft>
            <a:buChar char="•"/>
          </a:pPr>
          <a:r>
            <a:rPr lang="es-ES_tradnl" sz="2400" b="1" kern="1200" dirty="0"/>
            <a:t>Conectando los equipos de profesionales que ayudan</a:t>
          </a:r>
          <a:endParaRPr lang="es-AR" sz="2400" kern="1200" dirty="0"/>
        </a:p>
      </dsp:txBody>
      <dsp:txXfrm>
        <a:off x="0" y="2845700"/>
        <a:ext cx="11665296" cy="1238895"/>
      </dsp:txXfrm>
    </dsp:sp>
    <dsp:sp modelId="{71A5CA5C-8CDA-4D11-BD86-25085DB02F61}">
      <dsp:nvSpPr>
        <dsp:cNvPr id="0" name=""/>
        <dsp:cNvSpPr/>
      </dsp:nvSpPr>
      <dsp:spPr>
        <a:xfrm>
          <a:off x="0" y="4080506"/>
          <a:ext cx="11665296" cy="9193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b="1" kern="1200">
              <a:solidFill>
                <a:srgbClr val="002060"/>
              </a:solidFill>
            </a:rPr>
            <a:t>Estrategias específicas dirigidas a familias</a:t>
          </a:r>
          <a:endParaRPr lang="es-AR" sz="2800" kern="1200">
            <a:solidFill>
              <a:srgbClr val="002060"/>
            </a:solidFill>
          </a:endParaRPr>
        </a:p>
      </dsp:txBody>
      <dsp:txXfrm>
        <a:off x="44879" y="4125385"/>
        <a:ext cx="11575538" cy="829588"/>
      </dsp:txXfrm>
    </dsp:sp>
    <dsp:sp modelId="{2522260A-6B02-476E-9BF4-684704A4B4AB}">
      <dsp:nvSpPr>
        <dsp:cNvPr id="0" name=""/>
        <dsp:cNvSpPr/>
      </dsp:nvSpPr>
      <dsp:spPr>
        <a:xfrm>
          <a:off x="0" y="5003942"/>
          <a:ext cx="11665296"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37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_tradnl" sz="2400" b="1" kern="1200"/>
            <a:t>Trabajar los roles que se juegan; problemas emocionales; potenciar los apoyos de la red</a:t>
          </a:r>
          <a:endParaRPr lang="es-AR" sz="2400" kern="1200"/>
        </a:p>
      </dsp:txBody>
      <dsp:txXfrm>
        <a:off x="0" y="5003942"/>
        <a:ext cx="11665296" cy="10432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C798D-B930-4977-AFC7-75E5B5FD49B0}" type="datetimeFigureOut">
              <a:rPr lang="es-AR" smtClean="0"/>
              <a:t>20/5/2022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D503E-60A9-4329-945E-95E2FB1F97FB}" type="slidenum">
              <a:rPr lang="es-AR" smtClean="0"/>
              <a:t>‹Nº›</a:t>
            </a:fld>
            <a:endParaRPr lang="es-AR"/>
          </a:p>
        </p:txBody>
      </p:sp>
    </p:spTree>
    <p:extLst>
      <p:ext uri="{BB962C8B-B14F-4D97-AF65-F5344CB8AC3E}">
        <p14:creationId xmlns:p14="http://schemas.microsoft.com/office/powerpoint/2010/main" val="306704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3ED503E-60A9-4329-945E-95E2FB1F97FB}" type="slidenum">
              <a:rPr lang="es-AR" smtClean="0"/>
              <a:t>19</a:t>
            </a:fld>
            <a:endParaRPr lang="es-AR"/>
          </a:p>
        </p:txBody>
      </p:sp>
    </p:spTree>
    <p:extLst>
      <p:ext uri="{BB962C8B-B14F-4D97-AF65-F5344CB8AC3E}">
        <p14:creationId xmlns:p14="http://schemas.microsoft.com/office/powerpoint/2010/main" val="11998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endParaRPr lang="es-ES_tradnl" altLang="es-AR"/>
          </a:p>
        </p:txBody>
      </p:sp>
      <p:sp>
        <p:nvSpPr>
          <p:cNvPr id="8" name="Footer Placeholder 7"/>
          <p:cNvSpPr>
            <a:spLocks noGrp="1"/>
          </p:cNvSpPr>
          <p:nvPr>
            <p:ph type="ftr" sz="quarter" idx="11"/>
          </p:nvPr>
        </p:nvSpPr>
        <p:spPr/>
        <p:txBody>
          <a:bodyPr/>
          <a:lstStyle/>
          <a:p>
            <a:endParaRPr lang="es-ES_tradnl" altLang="es-AR"/>
          </a:p>
        </p:txBody>
      </p:sp>
      <p:sp>
        <p:nvSpPr>
          <p:cNvPr id="9" name="Slide Number Placeholder 8"/>
          <p:cNvSpPr>
            <a:spLocks noGrp="1"/>
          </p:cNvSpPr>
          <p:nvPr>
            <p:ph type="sldNum" sz="quarter" idx="12"/>
          </p:nvPr>
        </p:nvSpPr>
        <p:spPr/>
        <p:txBody>
          <a:bodyPr/>
          <a:lstStyle/>
          <a:p>
            <a:fld id="{92257E0A-CC11-479D-9A1E-1E34ABEF67F2}" type="slidenum">
              <a:rPr lang="es-ES_tradnl" altLang="es-AR" smtClean="0"/>
              <a:pPr/>
              <a:t>‹Nº›</a:t>
            </a:fld>
            <a:endParaRPr lang="es-ES_tradnl" altLang="es-AR"/>
          </a:p>
        </p:txBody>
      </p:sp>
    </p:spTree>
    <p:extLst>
      <p:ext uri="{BB962C8B-B14F-4D97-AF65-F5344CB8AC3E}">
        <p14:creationId xmlns:p14="http://schemas.microsoft.com/office/powerpoint/2010/main" val="403206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55339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77937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7599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148798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endParaRPr lang="es-ES_tradnl" altLang="es-AR"/>
          </a:p>
        </p:txBody>
      </p:sp>
      <p:sp>
        <p:nvSpPr>
          <p:cNvPr id="4" name="Footer Placeholder 3"/>
          <p:cNvSpPr>
            <a:spLocks noGrp="1"/>
          </p:cNvSpPr>
          <p:nvPr>
            <p:ph type="ftr" sz="quarter" idx="11"/>
          </p:nvPr>
        </p:nvSpPr>
        <p:spPr/>
        <p:txBody>
          <a:bodyPr/>
          <a:lstStyle/>
          <a:p>
            <a:endParaRPr lang="es-ES_tradnl" altLang="es-AR"/>
          </a:p>
        </p:txBody>
      </p:sp>
      <p:sp>
        <p:nvSpPr>
          <p:cNvPr id="5" name="Slide Number Placeholder 4"/>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34778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endParaRPr lang="es-ES_tradnl" altLang="es-AR"/>
          </a:p>
        </p:txBody>
      </p:sp>
      <p:sp>
        <p:nvSpPr>
          <p:cNvPr id="4" name="Footer Placeholder 3"/>
          <p:cNvSpPr>
            <a:spLocks noGrp="1"/>
          </p:cNvSpPr>
          <p:nvPr>
            <p:ph type="ftr" sz="quarter" idx="11"/>
          </p:nvPr>
        </p:nvSpPr>
        <p:spPr/>
        <p:txBody>
          <a:bodyPr/>
          <a:lstStyle/>
          <a:p>
            <a:endParaRPr lang="es-ES_tradnl" altLang="es-AR"/>
          </a:p>
        </p:txBody>
      </p:sp>
      <p:sp>
        <p:nvSpPr>
          <p:cNvPr id="5" name="Slide Number Placeholder 4"/>
          <p:cNvSpPr>
            <a:spLocks noGrp="1"/>
          </p:cNvSpPr>
          <p:nvPr>
            <p:ph type="sldNum" sz="quarter" idx="12"/>
          </p:nvPr>
        </p:nvSpPr>
        <p:spPr/>
        <p:txBody>
          <a:body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83784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_tradnl" altLang="es-AR"/>
          </a:p>
        </p:txBody>
      </p:sp>
      <p:sp>
        <p:nvSpPr>
          <p:cNvPr id="5" name="Footer Placeholder 4"/>
          <p:cNvSpPr>
            <a:spLocks noGrp="1"/>
          </p:cNvSpPr>
          <p:nvPr>
            <p:ph type="ftr" sz="quarter" idx="11"/>
          </p:nvPr>
        </p:nvSpPr>
        <p:spPr/>
        <p:txBody>
          <a:bodyPr/>
          <a:lstStyle/>
          <a:p>
            <a:endParaRPr lang="es-ES_tradnl" altLang="es-AR"/>
          </a:p>
        </p:txBody>
      </p:sp>
      <p:sp>
        <p:nvSpPr>
          <p:cNvPr id="6" name="Slide Number Placeholder 5"/>
          <p:cNvSpPr>
            <a:spLocks noGrp="1"/>
          </p:cNvSpPr>
          <p:nvPr>
            <p:ph type="sldNum" sz="quarter" idx="12"/>
          </p:nvPr>
        </p:nvSpPr>
        <p:spPr/>
        <p:txBody>
          <a:bodyPr/>
          <a:lstStyle/>
          <a:p>
            <a:fld id="{72C2BCC3-F9E8-48A0-B00C-007A4B9C9114}" type="slidenum">
              <a:rPr lang="es-ES_tradnl" altLang="es-AR" smtClean="0"/>
              <a:pPr/>
              <a:t>‹Nº›</a:t>
            </a:fld>
            <a:endParaRPr lang="es-ES_tradnl" altLang="es-AR"/>
          </a:p>
        </p:txBody>
      </p:sp>
    </p:spTree>
    <p:extLst>
      <p:ext uri="{BB962C8B-B14F-4D97-AF65-F5344CB8AC3E}">
        <p14:creationId xmlns:p14="http://schemas.microsoft.com/office/powerpoint/2010/main" val="192675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_tradnl" altLang="es-AR"/>
          </a:p>
        </p:txBody>
      </p:sp>
      <p:sp>
        <p:nvSpPr>
          <p:cNvPr id="5" name="Footer Placeholder 4"/>
          <p:cNvSpPr>
            <a:spLocks noGrp="1"/>
          </p:cNvSpPr>
          <p:nvPr>
            <p:ph type="ftr" sz="quarter" idx="11"/>
          </p:nvPr>
        </p:nvSpPr>
        <p:spPr/>
        <p:txBody>
          <a:bodyPr/>
          <a:lstStyle/>
          <a:p>
            <a:endParaRPr lang="es-ES_tradnl" altLang="es-AR"/>
          </a:p>
        </p:txBody>
      </p:sp>
      <p:sp>
        <p:nvSpPr>
          <p:cNvPr id="6" name="Slide Number Placeholder 5"/>
          <p:cNvSpPr>
            <a:spLocks noGrp="1"/>
          </p:cNvSpPr>
          <p:nvPr>
            <p:ph type="sldNum" sz="quarter" idx="12"/>
          </p:nvPr>
        </p:nvSpPr>
        <p:spPr/>
        <p:txBody>
          <a:bodyPr/>
          <a:lstStyle/>
          <a:p>
            <a:fld id="{42EFCD6C-24B2-47C6-9A3E-590F6841C208}" type="slidenum">
              <a:rPr lang="es-ES_tradnl" altLang="es-AR" smtClean="0"/>
              <a:pPr/>
              <a:t>‹Nº›</a:t>
            </a:fld>
            <a:endParaRPr lang="es-ES_tradnl" altLang="es-AR"/>
          </a:p>
        </p:txBody>
      </p:sp>
    </p:spTree>
    <p:extLst>
      <p:ext uri="{BB962C8B-B14F-4D97-AF65-F5344CB8AC3E}">
        <p14:creationId xmlns:p14="http://schemas.microsoft.com/office/powerpoint/2010/main" val="23247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0" y="981076"/>
            <a:ext cx="12192000" cy="650875"/>
          </a:xfrm>
        </p:spPr>
        <p:txBody>
          <a:bodyPr/>
          <a:lstStyle/>
          <a:p>
            <a:r>
              <a:rPr lang="es-ES"/>
              <a:t>Haga clic para modificar el estilo de título del patrón</a:t>
            </a:r>
            <a:endParaRPr lang="es-VE"/>
          </a:p>
        </p:txBody>
      </p:sp>
      <p:sp>
        <p:nvSpPr>
          <p:cNvPr id="3" name="2 Marcador de tabla"/>
          <p:cNvSpPr>
            <a:spLocks noGrp="1"/>
          </p:cNvSpPr>
          <p:nvPr>
            <p:ph type="tbl" idx="1"/>
          </p:nvPr>
        </p:nvSpPr>
        <p:spPr>
          <a:xfrm>
            <a:off x="624417" y="2060575"/>
            <a:ext cx="10972800" cy="4197350"/>
          </a:xfrm>
        </p:spPr>
        <p:txBody>
          <a:bodyPr/>
          <a:lstStyle/>
          <a:p>
            <a:pPr lvl="0"/>
            <a:endParaRPr lang="es-VE" noProof="0"/>
          </a:p>
        </p:txBody>
      </p:sp>
      <p:sp>
        <p:nvSpPr>
          <p:cNvPr id="4" name="Rectangle 4">
            <a:extLst>
              <a:ext uri="{FF2B5EF4-FFF2-40B4-BE49-F238E27FC236}">
                <a16:creationId xmlns:a16="http://schemas.microsoft.com/office/drawing/2014/main" id="{EEBE9594-F727-428A-9AA7-CE294572141D}"/>
              </a:ext>
            </a:extLst>
          </p:cNvPr>
          <p:cNvSpPr>
            <a:spLocks noGrp="1" noChangeArrowheads="1"/>
          </p:cNvSpPr>
          <p:nvPr>
            <p:ph type="dt" sz="half" idx="10"/>
          </p:nvPr>
        </p:nvSpPr>
        <p:spPr>
          <a:ln/>
        </p:spPr>
        <p:txBody>
          <a:bodyPr/>
          <a:lstStyle>
            <a:lvl1pPr>
              <a:defRPr/>
            </a:lvl1pPr>
          </a:lstStyle>
          <a:p>
            <a:pPr>
              <a:defRPr/>
            </a:pPr>
            <a:endParaRPr lang="es-VE" altLang="en-US"/>
          </a:p>
        </p:txBody>
      </p:sp>
      <p:sp>
        <p:nvSpPr>
          <p:cNvPr id="5" name="Rectangle 5">
            <a:extLst>
              <a:ext uri="{FF2B5EF4-FFF2-40B4-BE49-F238E27FC236}">
                <a16:creationId xmlns:a16="http://schemas.microsoft.com/office/drawing/2014/main" id="{B0ACA11F-DA14-453A-91F0-4FCE8711C9E1}"/>
              </a:ext>
            </a:extLst>
          </p:cNvPr>
          <p:cNvSpPr>
            <a:spLocks noGrp="1" noChangeArrowheads="1"/>
          </p:cNvSpPr>
          <p:nvPr>
            <p:ph type="ftr" sz="quarter" idx="11"/>
          </p:nvPr>
        </p:nvSpPr>
        <p:spPr>
          <a:ln/>
        </p:spPr>
        <p:txBody>
          <a:bodyPr/>
          <a:lstStyle>
            <a:lvl1pPr>
              <a:defRPr/>
            </a:lvl1pPr>
          </a:lstStyle>
          <a:p>
            <a:pPr>
              <a:defRPr/>
            </a:pPr>
            <a:endParaRPr lang="es-VE" altLang="en-US"/>
          </a:p>
        </p:txBody>
      </p:sp>
      <p:sp>
        <p:nvSpPr>
          <p:cNvPr id="6" name="Rectangle 6">
            <a:extLst>
              <a:ext uri="{FF2B5EF4-FFF2-40B4-BE49-F238E27FC236}">
                <a16:creationId xmlns:a16="http://schemas.microsoft.com/office/drawing/2014/main" id="{A4DC3E97-D5E6-4D87-86E6-3E0344682125}"/>
              </a:ext>
            </a:extLst>
          </p:cNvPr>
          <p:cNvSpPr>
            <a:spLocks noGrp="1" noChangeArrowheads="1"/>
          </p:cNvSpPr>
          <p:nvPr>
            <p:ph type="sldNum" sz="quarter" idx="12"/>
          </p:nvPr>
        </p:nvSpPr>
        <p:spPr>
          <a:ln/>
        </p:spPr>
        <p:txBody>
          <a:bodyPr/>
          <a:lstStyle>
            <a:lvl1pPr>
              <a:defRPr/>
            </a:lvl1pPr>
          </a:lstStyle>
          <a:p>
            <a:fld id="{CD0A22CA-AC47-403B-A5C2-D331AC2A2DD5}" type="slidenum">
              <a:rPr lang="es-VE" altLang="en-US"/>
              <a:pPr/>
              <a:t>‹Nº›</a:t>
            </a:fld>
            <a:endParaRPr lang="es-VE" altLang="en-US"/>
          </a:p>
        </p:txBody>
      </p:sp>
    </p:spTree>
    <p:extLst>
      <p:ext uri="{BB962C8B-B14F-4D97-AF65-F5344CB8AC3E}">
        <p14:creationId xmlns:p14="http://schemas.microsoft.com/office/powerpoint/2010/main" val="171569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0" y="981076"/>
            <a:ext cx="12192000" cy="650875"/>
          </a:xfrm>
        </p:spPr>
        <p:txBody>
          <a:bodyPr/>
          <a:lstStyle/>
          <a:p>
            <a:r>
              <a:rPr lang="es-ES"/>
              <a:t>Haga clic para modificar el estilo de título del patrón</a:t>
            </a:r>
            <a:endParaRPr lang="es-VE"/>
          </a:p>
        </p:txBody>
      </p:sp>
      <p:sp>
        <p:nvSpPr>
          <p:cNvPr id="3" name="2 Marcador de gráfico"/>
          <p:cNvSpPr>
            <a:spLocks noGrp="1"/>
          </p:cNvSpPr>
          <p:nvPr>
            <p:ph type="chart" idx="1"/>
          </p:nvPr>
        </p:nvSpPr>
        <p:spPr>
          <a:xfrm>
            <a:off x="624417" y="2060575"/>
            <a:ext cx="10972800" cy="4197350"/>
          </a:xfrm>
        </p:spPr>
        <p:txBody>
          <a:bodyPr/>
          <a:lstStyle/>
          <a:p>
            <a:pPr lvl="0"/>
            <a:endParaRPr lang="es-VE" noProof="0"/>
          </a:p>
        </p:txBody>
      </p:sp>
      <p:sp>
        <p:nvSpPr>
          <p:cNvPr id="4" name="Rectangle 4">
            <a:extLst>
              <a:ext uri="{FF2B5EF4-FFF2-40B4-BE49-F238E27FC236}">
                <a16:creationId xmlns:a16="http://schemas.microsoft.com/office/drawing/2014/main" id="{9621F1A2-64A1-4BD4-9CB2-6633FD03AC34}"/>
              </a:ext>
            </a:extLst>
          </p:cNvPr>
          <p:cNvSpPr>
            <a:spLocks noGrp="1" noChangeArrowheads="1"/>
          </p:cNvSpPr>
          <p:nvPr>
            <p:ph type="dt" sz="half" idx="10"/>
          </p:nvPr>
        </p:nvSpPr>
        <p:spPr>
          <a:ln/>
        </p:spPr>
        <p:txBody>
          <a:bodyPr/>
          <a:lstStyle>
            <a:lvl1pPr>
              <a:defRPr/>
            </a:lvl1pPr>
          </a:lstStyle>
          <a:p>
            <a:pPr>
              <a:defRPr/>
            </a:pPr>
            <a:endParaRPr lang="es-VE" altLang="en-US"/>
          </a:p>
        </p:txBody>
      </p:sp>
      <p:sp>
        <p:nvSpPr>
          <p:cNvPr id="5" name="Rectangle 5">
            <a:extLst>
              <a:ext uri="{FF2B5EF4-FFF2-40B4-BE49-F238E27FC236}">
                <a16:creationId xmlns:a16="http://schemas.microsoft.com/office/drawing/2014/main" id="{9A3BC35C-09B1-4ADA-A59A-FA7AE978F905}"/>
              </a:ext>
            </a:extLst>
          </p:cNvPr>
          <p:cNvSpPr>
            <a:spLocks noGrp="1" noChangeArrowheads="1"/>
          </p:cNvSpPr>
          <p:nvPr>
            <p:ph type="ftr" sz="quarter" idx="11"/>
          </p:nvPr>
        </p:nvSpPr>
        <p:spPr>
          <a:ln/>
        </p:spPr>
        <p:txBody>
          <a:bodyPr/>
          <a:lstStyle>
            <a:lvl1pPr>
              <a:defRPr/>
            </a:lvl1pPr>
          </a:lstStyle>
          <a:p>
            <a:pPr>
              <a:defRPr/>
            </a:pPr>
            <a:endParaRPr lang="es-VE" altLang="en-US"/>
          </a:p>
        </p:txBody>
      </p:sp>
      <p:sp>
        <p:nvSpPr>
          <p:cNvPr id="6" name="Rectangle 6">
            <a:extLst>
              <a:ext uri="{FF2B5EF4-FFF2-40B4-BE49-F238E27FC236}">
                <a16:creationId xmlns:a16="http://schemas.microsoft.com/office/drawing/2014/main" id="{D286BC47-D0D3-49B3-B744-5D2AD7513D5B}"/>
              </a:ext>
            </a:extLst>
          </p:cNvPr>
          <p:cNvSpPr>
            <a:spLocks noGrp="1" noChangeArrowheads="1"/>
          </p:cNvSpPr>
          <p:nvPr>
            <p:ph type="sldNum" sz="quarter" idx="12"/>
          </p:nvPr>
        </p:nvSpPr>
        <p:spPr>
          <a:ln/>
        </p:spPr>
        <p:txBody>
          <a:bodyPr/>
          <a:lstStyle>
            <a:lvl1pPr>
              <a:defRPr/>
            </a:lvl1pPr>
          </a:lstStyle>
          <a:p>
            <a:fld id="{B1734D38-92DF-44F5-87BC-C0889FFF3563}" type="slidenum">
              <a:rPr lang="es-VE" altLang="en-US"/>
              <a:pPr/>
              <a:t>‹Nº›</a:t>
            </a:fld>
            <a:endParaRPr lang="es-VE" altLang="en-US"/>
          </a:p>
        </p:txBody>
      </p:sp>
    </p:spTree>
    <p:extLst>
      <p:ext uri="{BB962C8B-B14F-4D97-AF65-F5344CB8AC3E}">
        <p14:creationId xmlns:p14="http://schemas.microsoft.com/office/powerpoint/2010/main" val="358898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_tradnl" altLang="es-AR"/>
          </a:p>
        </p:txBody>
      </p:sp>
      <p:sp>
        <p:nvSpPr>
          <p:cNvPr id="5" name="Footer Placeholder 4"/>
          <p:cNvSpPr>
            <a:spLocks noGrp="1"/>
          </p:cNvSpPr>
          <p:nvPr>
            <p:ph type="ftr" sz="quarter" idx="11"/>
          </p:nvPr>
        </p:nvSpPr>
        <p:spPr/>
        <p:txBody>
          <a:bodyPr/>
          <a:lstStyle/>
          <a:p>
            <a:endParaRPr lang="es-ES_tradnl" altLang="es-AR"/>
          </a:p>
        </p:txBody>
      </p:sp>
      <p:sp>
        <p:nvSpPr>
          <p:cNvPr id="6" name="Slide Number Placeholder 5"/>
          <p:cNvSpPr>
            <a:spLocks noGrp="1"/>
          </p:cNvSpPr>
          <p:nvPr>
            <p:ph type="sldNum" sz="quarter" idx="12"/>
          </p:nvPr>
        </p:nvSpPr>
        <p:spPr/>
        <p:txBody>
          <a:bodyPr/>
          <a:lstStyle/>
          <a:p>
            <a:fld id="{6D404A5E-4655-4A3A-863C-C4802B3739DE}" type="slidenum">
              <a:rPr lang="es-ES_tradnl" altLang="es-AR" smtClean="0"/>
              <a:pPr/>
              <a:t>‹Nº›</a:t>
            </a:fld>
            <a:endParaRPr lang="es-ES_tradnl" altLang="es-AR"/>
          </a:p>
        </p:txBody>
      </p:sp>
    </p:spTree>
    <p:extLst>
      <p:ext uri="{BB962C8B-B14F-4D97-AF65-F5344CB8AC3E}">
        <p14:creationId xmlns:p14="http://schemas.microsoft.com/office/powerpoint/2010/main" val="18326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981076"/>
            <a:ext cx="12192000" cy="650875"/>
          </a:xfrm>
        </p:spPr>
        <p:txBody>
          <a:bodyPr/>
          <a:lstStyle/>
          <a:p>
            <a:r>
              <a:rPr lang="es-ES"/>
              <a:t>Haga clic para modificar el estilo de título del patrón</a:t>
            </a:r>
            <a:endParaRPr lang="es-VE"/>
          </a:p>
        </p:txBody>
      </p:sp>
      <p:sp>
        <p:nvSpPr>
          <p:cNvPr id="3" name="2 Marcador de texto"/>
          <p:cNvSpPr>
            <a:spLocks noGrp="1"/>
          </p:cNvSpPr>
          <p:nvPr>
            <p:ph type="body" sz="half" idx="1"/>
          </p:nvPr>
        </p:nvSpPr>
        <p:spPr>
          <a:xfrm>
            <a:off x="624417" y="2060575"/>
            <a:ext cx="5384800" cy="41973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contenido"/>
          <p:cNvSpPr>
            <a:spLocks noGrp="1"/>
          </p:cNvSpPr>
          <p:nvPr>
            <p:ph sz="half" idx="2"/>
          </p:nvPr>
        </p:nvSpPr>
        <p:spPr>
          <a:xfrm>
            <a:off x="6212417" y="2060575"/>
            <a:ext cx="5384800" cy="41973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Rectangle 4">
            <a:extLst>
              <a:ext uri="{FF2B5EF4-FFF2-40B4-BE49-F238E27FC236}">
                <a16:creationId xmlns:a16="http://schemas.microsoft.com/office/drawing/2014/main" id="{86C3B9C5-6EDD-47E4-9826-6658767F9D4A}"/>
              </a:ext>
            </a:extLst>
          </p:cNvPr>
          <p:cNvSpPr>
            <a:spLocks noGrp="1" noChangeArrowheads="1"/>
          </p:cNvSpPr>
          <p:nvPr>
            <p:ph type="dt" sz="half" idx="10"/>
          </p:nvPr>
        </p:nvSpPr>
        <p:spPr>
          <a:ln/>
        </p:spPr>
        <p:txBody>
          <a:bodyPr/>
          <a:lstStyle>
            <a:lvl1pPr>
              <a:defRPr/>
            </a:lvl1pPr>
          </a:lstStyle>
          <a:p>
            <a:pPr>
              <a:defRPr/>
            </a:pPr>
            <a:endParaRPr lang="es-VE" altLang="en-US"/>
          </a:p>
        </p:txBody>
      </p:sp>
      <p:sp>
        <p:nvSpPr>
          <p:cNvPr id="6" name="Rectangle 5">
            <a:extLst>
              <a:ext uri="{FF2B5EF4-FFF2-40B4-BE49-F238E27FC236}">
                <a16:creationId xmlns:a16="http://schemas.microsoft.com/office/drawing/2014/main" id="{874E87CD-3F37-46DB-8233-27984CDE8E2C}"/>
              </a:ext>
            </a:extLst>
          </p:cNvPr>
          <p:cNvSpPr>
            <a:spLocks noGrp="1" noChangeArrowheads="1"/>
          </p:cNvSpPr>
          <p:nvPr>
            <p:ph type="ftr" sz="quarter" idx="11"/>
          </p:nvPr>
        </p:nvSpPr>
        <p:spPr>
          <a:ln/>
        </p:spPr>
        <p:txBody>
          <a:bodyPr/>
          <a:lstStyle>
            <a:lvl1pPr>
              <a:defRPr/>
            </a:lvl1pPr>
          </a:lstStyle>
          <a:p>
            <a:pPr>
              <a:defRPr/>
            </a:pPr>
            <a:endParaRPr lang="es-VE" altLang="en-US"/>
          </a:p>
        </p:txBody>
      </p:sp>
      <p:sp>
        <p:nvSpPr>
          <p:cNvPr id="7" name="Rectangle 6">
            <a:extLst>
              <a:ext uri="{FF2B5EF4-FFF2-40B4-BE49-F238E27FC236}">
                <a16:creationId xmlns:a16="http://schemas.microsoft.com/office/drawing/2014/main" id="{325ABE46-D19B-4AED-885B-54D13E24A281}"/>
              </a:ext>
            </a:extLst>
          </p:cNvPr>
          <p:cNvSpPr>
            <a:spLocks noGrp="1" noChangeArrowheads="1"/>
          </p:cNvSpPr>
          <p:nvPr>
            <p:ph type="sldNum" sz="quarter" idx="12"/>
          </p:nvPr>
        </p:nvSpPr>
        <p:spPr>
          <a:ln/>
        </p:spPr>
        <p:txBody>
          <a:bodyPr/>
          <a:lstStyle>
            <a:lvl1pPr>
              <a:defRPr/>
            </a:lvl1pPr>
          </a:lstStyle>
          <a:p>
            <a:fld id="{E940639F-651B-4BBE-9841-DC89C51F4AD9}" type="slidenum">
              <a:rPr lang="es-VE" altLang="en-US"/>
              <a:pPr/>
              <a:t>‹Nº›</a:t>
            </a:fld>
            <a:endParaRPr lang="es-VE" altLang="en-US"/>
          </a:p>
        </p:txBody>
      </p:sp>
    </p:spTree>
    <p:extLst>
      <p:ext uri="{BB962C8B-B14F-4D97-AF65-F5344CB8AC3E}">
        <p14:creationId xmlns:p14="http://schemas.microsoft.com/office/powerpoint/2010/main" val="179348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_tradnl" altLang="es-AR"/>
          </a:p>
        </p:txBody>
      </p:sp>
      <p:sp>
        <p:nvSpPr>
          <p:cNvPr id="5" name="Footer Placeholder 4"/>
          <p:cNvSpPr>
            <a:spLocks noGrp="1"/>
          </p:cNvSpPr>
          <p:nvPr>
            <p:ph type="ftr" sz="quarter" idx="11"/>
          </p:nvPr>
        </p:nvSpPr>
        <p:spPr/>
        <p:txBody>
          <a:bodyPr/>
          <a:lstStyle/>
          <a:p>
            <a:endParaRPr lang="es-ES_tradnl" altLang="es-AR"/>
          </a:p>
        </p:txBody>
      </p:sp>
      <p:sp>
        <p:nvSpPr>
          <p:cNvPr id="6" name="Slide Number Placeholder 5"/>
          <p:cNvSpPr>
            <a:spLocks noGrp="1"/>
          </p:cNvSpPr>
          <p:nvPr>
            <p:ph type="sldNum" sz="quarter" idx="12"/>
          </p:nvPr>
        </p:nvSpPr>
        <p:spPr/>
        <p:txBody>
          <a:bodyPr/>
          <a:lstStyle/>
          <a:p>
            <a:fld id="{C548F20E-6AC6-4CB4-B357-2882E87E8401}" type="slidenum">
              <a:rPr lang="es-ES_tradnl" altLang="es-AR" smtClean="0"/>
              <a:pPr/>
              <a:t>‹Nº›</a:t>
            </a:fld>
            <a:endParaRPr lang="es-ES_tradnl" altLang="es-AR"/>
          </a:p>
        </p:txBody>
      </p:sp>
    </p:spTree>
    <p:extLst>
      <p:ext uri="{BB962C8B-B14F-4D97-AF65-F5344CB8AC3E}">
        <p14:creationId xmlns:p14="http://schemas.microsoft.com/office/powerpoint/2010/main" val="312966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AB32CA7C-8934-438F-AF27-A225EC547921}" type="slidenum">
              <a:rPr lang="es-ES_tradnl" altLang="es-AR" smtClean="0"/>
              <a:pPr/>
              <a:t>‹Nº›</a:t>
            </a:fld>
            <a:endParaRPr lang="es-ES_tradnl" altLang="es-AR"/>
          </a:p>
        </p:txBody>
      </p:sp>
    </p:spTree>
    <p:extLst>
      <p:ext uri="{BB962C8B-B14F-4D97-AF65-F5344CB8AC3E}">
        <p14:creationId xmlns:p14="http://schemas.microsoft.com/office/powerpoint/2010/main" val="32601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_tradnl" altLang="es-AR"/>
          </a:p>
        </p:txBody>
      </p:sp>
      <p:sp>
        <p:nvSpPr>
          <p:cNvPr id="8" name="Footer Placeholder 7"/>
          <p:cNvSpPr>
            <a:spLocks noGrp="1"/>
          </p:cNvSpPr>
          <p:nvPr>
            <p:ph type="ftr" sz="quarter" idx="11"/>
          </p:nvPr>
        </p:nvSpPr>
        <p:spPr/>
        <p:txBody>
          <a:bodyPr/>
          <a:lstStyle/>
          <a:p>
            <a:endParaRPr lang="es-ES_tradnl" altLang="es-AR"/>
          </a:p>
        </p:txBody>
      </p:sp>
      <p:sp>
        <p:nvSpPr>
          <p:cNvPr id="9" name="Slide Number Placeholder 8"/>
          <p:cNvSpPr>
            <a:spLocks noGrp="1"/>
          </p:cNvSpPr>
          <p:nvPr>
            <p:ph type="sldNum" sz="quarter" idx="12"/>
          </p:nvPr>
        </p:nvSpPr>
        <p:spPr/>
        <p:txBody>
          <a:bodyPr/>
          <a:lstStyle/>
          <a:p>
            <a:fld id="{368A1BC2-D39F-4B2D-9FB9-B7AAC4974D25}" type="slidenum">
              <a:rPr lang="es-ES_tradnl" altLang="es-AR" smtClean="0"/>
              <a:pPr/>
              <a:t>‹Nº›</a:t>
            </a:fld>
            <a:endParaRPr lang="es-ES_tradnl" altLang="es-AR"/>
          </a:p>
        </p:txBody>
      </p:sp>
    </p:spTree>
    <p:extLst>
      <p:ext uri="{BB962C8B-B14F-4D97-AF65-F5344CB8AC3E}">
        <p14:creationId xmlns:p14="http://schemas.microsoft.com/office/powerpoint/2010/main" val="102669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_tradnl" altLang="es-AR"/>
          </a:p>
        </p:txBody>
      </p:sp>
      <p:sp>
        <p:nvSpPr>
          <p:cNvPr id="4" name="Footer Placeholder 3"/>
          <p:cNvSpPr>
            <a:spLocks noGrp="1"/>
          </p:cNvSpPr>
          <p:nvPr>
            <p:ph type="ftr" sz="quarter" idx="11"/>
          </p:nvPr>
        </p:nvSpPr>
        <p:spPr/>
        <p:txBody>
          <a:bodyPr/>
          <a:lstStyle/>
          <a:p>
            <a:endParaRPr lang="es-ES_tradnl" altLang="es-AR"/>
          </a:p>
        </p:txBody>
      </p:sp>
      <p:sp>
        <p:nvSpPr>
          <p:cNvPr id="5" name="Slide Number Placeholder 4"/>
          <p:cNvSpPr>
            <a:spLocks noGrp="1"/>
          </p:cNvSpPr>
          <p:nvPr>
            <p:ph type="sldNum" sz="quarter" idx="12"/>
          </p:nvPr>
        </p:nvSpPr>
        <p:spPr/>
        <p:txBody>
          <a:bodyPr/>
          <a:lstStyle/>
          <a:p>
            <a:fld id="{30B8A346-125E-4069-801E-34EF47723297}" type="slidenum">
              <a:rPr lang="es-ES_tradnl" altLang="es-AR" smtClean="0"/>
              <a:pPr/>
              <a:t>‹Nº›</a:t>
            </a:fld>
            <a:endParaRPr lang="es-ES_tradnl" altLang="es-AR"/>
          </a:p>
        </p:txBody>
      </p:sp>
    </p:spTree>
    <p:extLst>
      <p:ext uri="{BB962C8B-B14F-4D97-AF65-F5344CB8AC3E}">
        <p14:creationId xmlns:p14="http://schemas.microsoft.com/office/powerpoint/2010/main" val="144048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_tradnl" altLang="es-AR"/>
          </a:p>
        </p:txBody>
      </p:sp>
      <p:sp>
        <p:nvSpPr>
          <p:cNvPr id="3" name="Footer Placeholder 2"/>
          <p:cNvSpPr>
            <a:spLocks noGrp="1"/>
          </p:cNvSpPr>
          <p:nvPr>
            <p:ph type="ftr" sz="quarter" idx="11"/>
          </p:nvPr>
        </p:nvSpPr>
        <p:spPr/>
        <p:txBody>
          <a:bodyPr/>
          <a:lstStyle/>
          <a:p>
            <a:endParaRPr lang="es-ES_tradnl" altLang="es-AR"/>
          </a:p>
        </p:txBody>
      </p:sp>
      <p:sp>
        <p:nvSpPr>
          <p:cNvPr id="4" name="Slide Number Placeholder 3"/>
          <p:cNvSpPr>
            <a:spLocks noGrp="1"/>
          </p:cNvSpPr>
          <p:nvPr>
            <p:ph type="sldNum" sz="quarter" idx="12"/>
          </p:nvPr>
        </p:nvSpPr>
        <p:spPr/>
        <p:txBody>
          <a:bodyPr/>
          <a:lstStyle/>
          <a:p>
            <a:fld id="{F3DB81CC-47C0-4B11-BF12-6EDFFD7E2CD6}" type="slidenum">
              <a:rPr lang="es-ES_tradnl" altLang="es-AR" smtClean="0"/>
              <a:pPr/>
              <a:t>‹Nº›</a:t>
            </a:fld>
            <a:endParaRPr lang="es-ES_tradnl" altLang="es-AR"/>
          </a:p>
        </p:txBody>
      </p:sp>
    </p:spTree>
    <p:extLst>
      <p:ext uri="{BB962C8B-B14F-4D97-AF65-F5344CB8AC3E}">
        <p14:creationId xmlns:p14="http://schemas.microsoft.com/office/powerpoint/2010/main" val="25561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6B5359A1-553B-4E9B-A379-5EFF625CC337}" type="slidenum">
              <a:rPr lang="es-ES_tradnl" altLang="es-AR" smtClean="0"/>
              <a:pPr/>
              <a:t>‹Nº›</a:t>
            </a:fld>
            <a:endParaRPr lang="es-ES_tradnl" altLang="es-AR"/>
          </a:p>
        </p:txBody>
      </p:sp>
    </p:spTree>
    <p:extLst>
      <p:ext uri="{BB962C8B-B14F-4D97-AF65-F5344CB8AC3E}">
        <p14:creationId xmlns:p14="http://schemas.microsoft.com/office/powerpoint/2010/main" val="379244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ltLang="es-AR"/>
          </a:p>
        </p:txBody>
      </p:sp>
      <p:sp>
        <p:nvSpPr>
          <p:cNvPr id="6" name="Footer Placeholder 5"/>
          <p:cNvSpPr>
            <a:spLocks noGrp="1"/>
          </p:cNvSpPr>
          <p:nvPr>
            <p:ph type="ftr" sz="quarter" idx="11"/>
          </p:nvPr>
        </p:nvSpPr>
        <p:spPr/>
        <p:txBody>
          <a:bodyPr/>
          <a:lstStyle/>
          <a:p>
            <a:endParaRPr lang="es-ES_tradnl" altLang="es-AR"/>
          </a:p>
        </p:txBody>
      </p:sp>
      <p:sp>
        <p:nvSpPr>
          <p:cNvPr id="7" name="Slide Number Placeholder 6"/>
          <p:cNvSpPr>
            <a:spLocks noGrp="1"/>
          </p:cNvSpPr>
          <p:nvPr>
            <p:ph type="sldNum" sz="quarter" idx="12"/>
          </p:nvPr>
        </p:nvSpPr>
        <p:spPr/>
        <p:txBody>
          <a:bodyPr/>
          <a:lstStyle/>
          <a:p>
            <a:fld id="{1E28320F-E415-4807-92FE-12CE4DE147DC}" type="slidenum">
              <a:rPr lang="es-ES_tradnl" altLang="es-AR" smtClean="0"/>
              <a:pPr/>
              <a:t>‹Nº›</a:t>
            </a:fld>
            <a:endParaRPr lang="es-ES_tradnl" altLang="es-AR"/>
          </a:p>
        </p:txBody>
      </p:sp>
    </p:spTree>
    <p:extLst>
      <p:ext uri="{BB962C8B-B14F-4D97-AF65-F5344CB8AC3E}">
        <p14:creationId xmlns:p14="http://schemas.microsoft.com/office/powerpoint/2010/main" val="181216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ES_tradnl" alt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ES_tradnl" alt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4ACB42F-4F1C-450A-BAF0-91B4BD8E1951}" type="slidenum">
              <a:rPr lang="es-ES_tradnl" altLang="es-AR" smtClean="0"/>
              <a:pPr/>
              <a:t>‹Nº›</a:t>
            </a:fld>
            <a:endParaRPr lang="es-ES_tradnl" altLang="es-AR"/>
          </a:p>
        </p:txBody>
      </p:sp>
    </p:spTree>
    <p:extLst>
      <p:ext uri="{BB962C8B-B14F-4D97-AF65-F5344CB8AC3E}">
        <p14:creationId xmlns:p14="http://schemas.microsoft.com/office/powerpoint/2010/main" val="205407580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8.xml"/><Relationship Id="rId5" Type="http://schemas.microsoft.com/office/2007/relationships/hdphoto" Target="../media/hdphoto5.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1FF2522-DF04-43CE-BF05-B87E048E1C1B}"/>
              </a:ext>
            </a:extLst>
          </p:cNvPr>
          <p:cNvPicPr>
            <a:picLocks noChangeAspect="1"/>
          </p:cNvPicPr>
          <p:nvPr/>
        </p:nvPicPr>
        <p:blipFill rotWithShape="1">
          <a:blip r:embed="rId2">
            <a:clrChange>
              <a:clrFrom>
                <a:srgbClr val="FEFEFE"/>
              </a:clrFrom>
              <a:clrTo>
                <a:srgbClr val="FEFEFE">
                  <a:alpha val="0"/>
                </a:srgbClr>
              </a:clrTo>
            </a:clrChange>
            <a:lum bright="70000" contrast="-70000"/>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contrast="-40000"/>
                    </a14:imgEffect>
                  </a14:imgLayer>
                </a14:imgProps>
              </a:ext>
            </a:extLst>
          </a:blip>
          <a:srcRect r="21659"/>
          <a:stretch/>
        </p:blipFill>
        <p:spPr>
          <a:xfrm>
            <a:off x="5447928" y="1976742"/>
            <a:ext cx="4400128" cy="3842952"/>
          </a:xfrm>
          <a:prstGeom prst="rect">
            <a:avLst/>
          </a:prstGeom>
        </p:spPr>
      </p:pic>
      <p:sp>
        <p:nvSpPr>
          <p:cNvPr id="2050" name="Rectangle 2">
            <a:extLst>
              <a:ext uri="{FF2B5EF4-FFF2-40B4-BE49-F238E27FC236}">
                <a16:creationId xmlns:a16="http://schemas.microsoft.com/office/drawing/2014/main" id="{1776477E-7183-446F-8ED9-5C543274087E}"/>
              </a:ext>
            </a:extLst>
          </p:cNvPr>
          <p:cNvSpPr>
            <a:spLocks noGrp="1" noChangeArrowheads="1"/>
          </p:cNvSpPr>
          <p:nvPr>
            <p:ph type="ctrTitle"/>
          </p:nvPr>
        </p:nvSpPr>
        <p:spPr>
          <a:xfrm>
            <a:off x="274483" y="0"/>
            <a:ext cx="11521280" cy="2190246"/>
          </a:xfrm>
        </p:spPr>
        <p:txBody>
          <a:bodyPr anchor="ctr">
            <a:normAutofit/>
          </a:bodyPr>
          <a:lstStyle/>
          <a:p>
            <a:pPr algn="l"/>
            <a:r>
              <a:rPr lang="es-ES_tradnl" altLang="es-AR" sz="3600" b="1" spc="0" dirty="0">
                <a:latin typeface="+mn-lt"/>
              </a:rPr>
              <a:t>Estrategias y modelos de intervención desde </a:t>
            </a:r>
            <a:br>
              <a:rPr lang="es-ES_tradnl" altLang="es-AR" sz="3600" b="1" spc="0" dirty="0">
                <a:latin typeface="+mn-lt"/>
              </a:rPr>
            </a:br>
            <a:r>
              <a:rPr lang="es-ES_tradnl" altLang="es-AR" sz="3600" b="1" spc="0" dirty="0">
                <a:latin typeface="+mn-lt"/>
              </a:rPr>
              <a:t>la construcción de redes comunitarias </a:t>
            </a:r>
            <a:br>
              <a:rPr lang="es-ES_tradnl" altLang="es-AR" sz="3600" b="1" spc="0" dirty="0">
                <a:latin typeface="+mn-lt"/>
              </a:rPr>
            </a:br>
            <a:r>
              <a:rPr lang="es-ES_tradnl" altLang="es-AR" sz="3600" b="1" spc="0" dirty="0">
                <a:latin typeface="+mn-lt"/>
              </a:rPr>
              <a:t>en el Campo Social</a:t>
            </a:r>
          </a:p>
        </p:txBody>
      </p:sp>
      <p:sp>
        <p:nvSpPr>
          <p:cNvPr id="2051" name="Rectangle 3">
            <a:extLst>
              <a:ext uri="{FF2B5EF4-FFF2-40B4-BE49-F238E27FC236}">
                <a16:creationId xmlns:a16="http://schemas.microsoft.com/office/drawing/2014/main" id="{15254AD0-A786-4F12-9660-723E0C898036}"/>
              </a:ext>
            </a:extLst>
          </p:cNvPr>
          <p:cNvSpPr>
            <a:spLocks noGrp="1" noChangeArrowheads="1"/>
          </p:cNvSpPr>
          <p:nvPr>
            <p:ph type="subTitle" idx="1"/>
          </p:nvPr>
        </p:nvSpPr>
        <p:spPr>
          <a:xfrm>
            <a:off x="5246973" y="1429035"/>
            <a:ext cx="6769707" cy="324859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es-ES_tradnl" altLang="es-AR" sz="7200" b="1" dirty="0">
                <a:solidFill>
                  <a:srgbClr val="FFC000"/>
                </a:solidFill>
                <a:effectLst>
                  <a:outerShdw blurRad="38100" dist="38100" dir="2700000" algn="tl">
                    <a:srgbClr val="000000">
                      <a:alpha val="43137"/>
                    </a:srgbClr>
                  </a:outerShdw>
                </a:effectLst>
              </a:rPr>
              <a:t>Redes Sociales e </a:t>
            </a:r>
          </a:p>
          <a:p>
            <a:pPr algn="l"/>
            <a:r>
              <a:rPr lang="es-ES_tradnl" altLang="es-AR" sz="7200" b="1" dirty="0">
                <a:solidFill>
                  <a:srgbClr val="FFC000"/>
                </a:solidFill>
                <a:effectLst>
                  <a:outerShdw blurRad="38100" dist="38100" dir="2700000" algn="tl">
                    <a:srgbClr val="000000">
                      <a:alpha val="43137"/>
                    </a:srgbClr>
                  </a:outerShdw>
                </a:effectLst>
              </a:rPr>
              <a:t>Intervención Comunitaria</a:t>
            </a:r>
          </a:p>
        </p:txBody>
      </p:sp>
      <p:pic>
        <p:nvPicPr>
          <p:cNvPr id="2" name="Imagen 1">
            <a:extLst>
              <a:ext uri="{FF2B5EF4-FFF2-40B4-BE49-F238E27FC236}">
                <a16:creationId xmlns:a16="http://schemas.microsoft.com/office/drawing/2014/main" id="{6CB57F77-47B8-48C6-A482-36F9E52A6756}"/>
              </a:ext>
            </a:extLst>
          </p:cNvPr>
          <p:cNvPicPr>
            <a:picLocks noChangeAspect="1"/>
          </p:cNvPicPr>
          <p:nvPr/>
        </p:nvPicPr>
        <p:blipFill>
          <a:blip r:embed="rId2">
            <a:clrChange>
              <a:clrFrom>
                <a:srgbClr val="FEFEFE"/>
              </a:clrFrom>
              <a:clrTo>
                <a:srgbClr val="FEFEFE">
                  <a:alpha val="0"/>
                </a:srgbClr>
              </a:clrTo>
            </a:clrChange>
            <a:lum bright="70000" contrast="-70000"/>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contrast="-40000"/>
                    </a14:imgEffect>
                  </a14:imgLayer>
                </a14:imgProps>
              </a:ext>
            </a:extLst>
          </a:blip>
          <a:stretch>
            <a:fillRect/>
          </a:stretch>
        </p:blipFill>
        <p:spPr>
          <a:xfrm>
            <a:off x="175320" y="2928421"/>
            <a:ext cx="5616624" cy="3842953"/>
          </a:xfrm>
          <a:prstGeom prst="rect">
            <a:avLst/>
          </a:prstGeom>
        </p:spPr>
      </p:pic>
      <p:sp>
        <p:nvSpPr>
          <p:cNvPr id="8" name="2 Marcador de contenido">
            <a:extLst>
              <a:ext uri="{FF2B5EF4-FFF2-40B4-BE49-F238E27FC236}">
                <a16:creationId xmlns:a16="http://schemas.microsoft.com/office/drawing/2014/main" id="{CD8583A3-961E-45DB-9827-DBDBAF858AC3}"/>
              </a:ext>
            </a:extLst>
          </p:cNvPr>
          <p:cNvSpPr txBox="1">
            <a:spLocks/>
          </p:cNvSpPr>
          <p:nvPr/>
        </p:nvSpPr>
        <p:spPr>
          <a:xfrm>
            <a:off x="7104855" y="6021288"/>
            <a:ext cx="2743201" cy="393235"/>
          </a:xfrm>
          <a:prstGeom prst="rect">
            <a:avLst/>
          </a:prstGeom>
          <a:solidFill>
            <a:schemeClr val="tx1"/>
          </a:solidFill>
        </p:spPr>
        <p:txBody>
          <a:bodyPr vert="horz" lIns="91440" tIns="45720" rIns="91440" bIns="45720" rtlCol="0">
            <a:norm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r>
              <a:rPr kumimoji="0" lang="es-AR" altLang="es-AR" sz="1600" b="1" i="1" u="none" strike="noStrike" kern="1200" cap="none" spc="0" normalizeH="0" baseline="0" noProof="0" dirty="0">
                <a:ln>
                  <a:noFill/>
                </a:ln>
                <a:solidFill>
                  <a:srgbClr val="1F497D"/>
                </a:solidFill>
                <a:effectLst/>
                <a:uLnTx/>
                <a:uFillTx/>
                <a:latin typeface="Calibri"/>
                <a:ea typeface="+mn-ea"/>
                <a:cs typeface="+mn-cs"/>
              </a:rPr>
              <a:t>Prof. Mgter. Diego Preziuso</a:t>
            </a:r>
          </a:p>
        </p:txBody>
      </p:sp>
      <p:sp>
        <p:nvSpPr>
          <p:cNvPr id="9" name="Rectangle 3">
            <a:extLst>
              <a:ext uri="{FF2B5EF4-FFF2-40B4-BE49-F238E27FC236}">
                <a16:creationId xmlns:a16="http://schemas.microsoft.com/office/drawing/2014/main" id="{5C515C2B-65D5-4E90-A921-DBF7CE4CBC25}"/>
              </a:ext>
            </a:extLst>
          </p:cNvPr>
          <p:cNvSpPr txBox="1">
            <a:spLocks noChangeArrowheads="1"/>
          </p:cNvSpPr>
          <p:nvPr/>
        </p:nvSpPr>
        <p:spPr>
          <a:xfrm>
            <a:off x="274484" y="5661247"/>
            <a:ext cx="4994072" cy="72008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chorCtr="0">
            <a:noAutofit/>
          </a:bodyP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spcBef>
                <a:spcPts val="0"/>
              </a:spcBef>
              <a:defRPr/>
            </a:pPr>
            <a:r>
              <a:rPr lang="es-ES" sz="1200" b="1" dirty="0">
                <a:solidFill>
                  <a:srgbClr val="0000D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FACULTAD DE PSICOLOGÍA </a:t>
            </a:r>
          </a:p>
          <a:p>
            <a:pPr algn="l">
              <a:spcBef>
                <a:spcPts val="0"/>
              </a:spcBef>
              <a:defRPr/>
            </a:pPr>
            <a:r>
              <a:rPr lang="es-ES" sz="1200" b="1" dirty="0">
                <a:solidFill>
                  <a:srgbClr val="0000D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LICENCIATURA EN PSICOPEDAGOGÍA</a:t>
            </a:r>
          </a:p>
          <a:p>
            <a:pPr algn="l">
              <a:spcBef>
                <a:spcPts val="0"/>
              </a:spcBef>
              <a:defRPr/>
            </a:pPr>
            <a:r>
              <a:rPr lang="es-ES" sz="1200" b="1" dirty="0">
                <a:solidFill>
                  <a:srgbClr val="0000D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Cátedra: PROYECTO INTERVENCIÓN SOCIOCULTURAL</a:t>
            </a:r>
          </a:p>
        </p:txBody>
      </p:sp>
      <p:pic>
        <p:nvPicPr>
          <p:cNvPr id="10" name="Imagen 9">
            <a:extLst>
              <a:ext uri="{FF2B5EF4-FFF2-40B4-BE49-F238E27FC236}">
                <a16:creationId xmlns:a16="http://schemas.microsoft.com/office/drawing/2014/main" id="{AD5C83C7-0017-4AA6-9D6E-B360B06C1AF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74485" y="4921749"/>
            <a:ext cx="4994071" cy="6143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7437867-1CDD-45B9-8842-DB605A04D224}"/>
              </a:ext>
            </a:extLst>
          </p:cNvPr>
          <p:cNvSpPr>
            <a:spLocks noGrp="1" noChangeArrowheads="1"/>
          </p:cNvSpPr>
          <p:nvPr>
            <p:ph type="title"/>
          </p:nvPr>
        </p:nvSpPr>
        <p:spPr>
          <a:xfrm>
            <a:off x="911424" y="510360"/>
            <a:ext cx="9144000" cy="558800"/>
          </a:xfrm>
        </p:spPr>
        <p:txBody>
          <a:bodyPr>
            <a:normAutofit/>
          </a:bodyPr>
          <a:lstStyle/>
          <a:p>
            <a:pPr eaLnBrk="1" hangingPunct="1">
              <a:defRPr/>
            </a:pPr>
            <a:r>
              <a:rPr lang="es-VE" sz="3200" b="1" dirty="0">
                <a:solidFill>
                  <a:schemeClr val="accent6"/>
                </a:solidFill>
                <a:effectLst>
                  <a:outerShdw blurRad="38100" dist="38100" dir="2700000" algn="tl">
                    <a:srgbClr val="000000"/>
                  </a:outerShdw>
                </a:effectLst>
              </a:rPr>
              <a:t>TIPOS DE REDES </a:t>
            </a:r>
            <a:endParaRPr lang="es-ES" sz="3200" b="1" dirty="0">
              <a:solidFill>
                <a:schemeClr val="accent6"/>
              </a:solidFill>
              <a:effectLst>
                <a:outerShdw blurRad="38100" dist="38100" dir="2700000" algn="tl">
                  <a:srgbClr val="000000"/>
                </a:outerShdw>
              </a:effectLst>
            </a:endParaRPr>
          </a:p>
        </p:txBody>
      </p:sp>
      <p:sp>
        <p:nvSpPr>
          <p:cNvPr id="17411" name="Text Box 3">
            <a:extLst>
              <a:ext uri="{FF2B5EF4-FFF2-40B4-BE49-F238E27FC236}">
                <a16:creationId xmlns:a16="http://schemas.microsoft.com/office/drawing/2014/main" id="{F71CBFD1-D1CD-4C69-A716-3B25AE20E0E0}"/>
              </a:ext>
            </a:extLst>
          </p:cNvPr>
          <p:cNvSpPr txBox="1">
            <a:spLocks noChangeArrowheads="1"/>
          </p:cNvSpPr>
          <p:nvPr/>
        </p:nvSpPr>
        <p:spPr bwMode="auto">
          <a:xfrm>
            <a:off x="623392" y="1141414"/>
            <a:ext cx="1094521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None/>
            </a:pPr>
            <a:r>
              <a:rPr lang="es-ES" altLang="es-AR" sz="3200" b="1" i="1" dirty="0"/>
              <a:t>   </a:t>
            </a:r>
            <a:r>
              <a:rPr lang="es-ES" altLang="es-AR" sz="2400" b="1" i="1" dirty="0"/>
              <a:t>Las redes pueden ser:</a:t>
            </a:r>
          </a:p>
          <a:p>
            <a:pPr algn="just" eaLnBrk="1" hangingPunct="1">
              <a:spcBef>
                <a:spcPct val="50000"/>
              </a:spcBef>
              <a:buFont typeface="Wingdings" panose="05000000000000000000" pitchFamily="2" charset="2"/>
              <a:buChar char="v"/>
            </a:pPr>
            <a:r>
              <a:rPr lang="es-ES" altLang="es-AR" sz="2400" b="1" i="1" dirty="0">
                <a:solidFill>
                  <a:schemeClr val="accent5"/>
                </a:solidFill>
              </a:rPr>
              <a:t>Interpersonales</a:t>
            </a:r>
            <a:r>
              <a:rPr lang="es-ES" altLang="es-AR" sz="2400" b="1" i="1" dirty="0"/>
              <a:t>:</a:t>
            </a:r>
            <a:r>
              <a:rPr lang="es-ES" altLang="es-AR" sz="2400" dirty="0"/>
              <a:t> se establecen entre diferentes miembros desde perspectivas y áreas diversas, y son parte del abordaje en el trabajo comunitario.</a:t>
            </a:r>
          </a:p>
          <a:p>
            <a:pPr algn="just" eaLnBrk="1" hangingPunct="1">
              <a:spcBef>
                <a:spcPct val="50000"/>
              </a:spcBef>
              <a:buFont typeface="Wingdings" panose="05000000000000000000" pitchFamily="2" charset="2"/>
              <a:buChar char="v"/>
            </a:pPr>
            <a:r>
              <a:rPr lang="es-ES" altLang="es-AR" sz="2400" b="1" i="1" dirty="0">
                <a:solidFill>
                  <a:schemeClr val="accent5"/>
                </a:solidFill>
              </a:rPr>
              <a:t>Intergrupales</a:t>
            </a:r>
            <a:r>
              <a:rPr lang="es-ES" altLang="es-AR" sz="2400" b="1" i="1" dirty="0"/>
              <a:t>:</a:t>
            </a:r>
            <a:r>
              <a:rPr lang="es-ES" altLang="es-AR" sz="2400" dirty="0"/>
              <a:t> están constituidas por diferentes grupos organizados de la comunidad.</a:t>
            </a:r>
          </a:p>
          <a:p>
            <a:pPr algn="just" eaLnBrk="1" hangingPunct="1">
              <a:spcBef>
                <a:spcPct val="50000"/>
              </a:spcBef>
              <a:buFont typeface="Wingdings" panose="05000000000000000000" pitchFamily="2" charset="2"/>
              <a:buChar char="v"/>
            </a:pPr>
            <a:r>
              <a:rPr lang="es-ES" altLang="es-AR" sz="2400" b="1" i="1" dirty="0"/>
              <a:t> </a:t>
            </a:r>
            <a:r>
              <a:rPr lang="es-ES" altLang="es-AR" sz="2400" b="1" i="1" dirty="0">
                <a:solidFill>
                  <a:schemeClr val="accent5"/>
                </a:solidFill>
              </a:rPr>
              <a:t>Interinstitucionales</a:t>
            </a:r>
            <a:r>
              <a:rPr lang="es-ES" altLang="es-AR" sz="2400" dirty="0"/>
              <a:t>: están conformadas por varias instituciones que se unen para trabajar en torno a un fin común en el campo del que se trate.</a:t>
            </a:r>
          </a:p>
          <a:p>
            <a:pPr algn="just" eaLnBrk="1" hangingPunct="1">
              <a:spcBef>
                <a:spcPct val="50000"/>
              </a:spcBef>
              <a:buFont typeface="Wingdings" panose="05000000000000000000" pitchFamily="2" charset="2"/>
              <a:buChar char="v"/>
            </a:pPr>
            <a:r>
              <a:rPr lang="es-ES" altLang="es-AR" sz="2400" dirty="0"/>
              <a:t> </a:t>
            </a:r>
            <a:r>
              <a:rPr lang="es-ES" altLang="es-AR" sz="2400" b="1" i="1" dirty="0">
                <a:solidFill>
                  <a:schemeClr val="accent5"/>
                </a:solidFill>
              </a:rPr>
              <a:t>Combinadas</a:t>
            </a:r>
            <a:r>
              <a:rPr lang="es-ES" altLang="es-AR" sz="2400" b="1" i="1" dirty="0"/>
              <a:t>:</a:t>
            </a:r>
            <a:r>
              <a:rPr lang="es-ES" altLang="es-AR" sz="2400" dirty="0"/>
              <a:t> incorporan actores sociales de cualquiera de las entidades antes mencionadas, es el estilo más frecuente en las redes comunitarias.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92C32B3-E5B6-4BD2-A82B-3BABE8F15477}"/>
              </a:ext>
            </a:extLst>
          </p:cNvPr>
          <p:cNvSpPr>
            <a:spLocks noGrp="1" noChangeArrowheads="1"/>
          </p:cNvSpPr>
          <p:nvPr>
            <p:ph type="title"/>
          </p:nvPr>
        </p:nvSpPr>
        <p:spPr>
          <a:xfrm>
            <a:off x="911424" y="404664"/>
            <a:ext cx="9144000" cy="528638"/>
          </a:xfrm>
        </p:spPr>
        <p:txBody>
          <a:bodyPr/>
          <a:lstStyle/>
          <a:p>
            <a:pPr eaLnBrk="1" hangingPunct="1">
              <a:defRPr/>
            </a:pPr>
            <a:r>
              <a:rPr lang="es-VE" sz="2800" b="1" i="1" dirty="0">
                <a:effectLst>
                  <a:outerShdw blurRad="38100" dist="38100" dir="2700000" algn="tl">
                    <a:srgbClr val="000000"/>
                  </a:outerShdw>
                </a:effectLst>
              </a:rPr>
              <a:t>TIPOS DE REDES</a:t>
            </a:r>
            <a:endParaRPr lang="es-ES" sz="2800" b="1" i="1" dirty="0">
              <a:effectLst>
                <a:outerShdw blurRad="38100" dist="38100" dir="2700000" algn="tl">
                  <a:srgbClr val="000000"/>
                </a:outerShdw>
              </a:effectLst>
            </a:endParaRPr>
          </a:p>
        </p:txBody>
      </p:sp>
      <p:sp>
        <p:nvSpPr>
          <p:cNvPr id="18435" name="Text Box 3">
            <a:extLst>
              <a:ext uri="{FF2B5EF4-FFF2-40B4-BE49-F238E27FC236}">
                <a16:creationId xmlns:a16="http://schemas.microsoft.com/office/drawing/2014/main" id="{B2ABE528-55FF-46F9-8E57-65D62DB6287A}"/>
              </a:ext>
            </a:extLst>
          </p:cNvPr>
          <p:cNvSpPr txBox="1">
            <a:spLocks noChangeArrowheads="1"/>
          </p:cNvSpPr>
          <p:nvPr/>
        </p:nvSpPr>
        <p:spPr bwMode="auto">
          <a:xfrm>
            <a:off x="695400" y="1268760"/>
            <a:ext cx="1101722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algn="just" eaLnBrk="1" hangingPunct="1">
              <a:spcBef>
                <a:spcPts val="600"/>
              </a:spcBef>
            </a:pPr>
            <a:r>
              <a:rPr lang="es-ES" altLang="es-AR" sz="2800" b="1" dirty="0"/>
              <a:t>Según el </a:t>
            </a:r>
            <a:r>
              <a:rPr lang="es-ES" altLang="es-AR" sz="2800" b="1" u="sng" dirty="0"/>
              <a:t>ámbito</a:t>
            </a:r>
            <a:r>
              <a:rPr lang="es-ES" altLang="es-AR" sz="2800" b="1" dirty="0"/>
              <a:t> que abarcan las redes, éstas pueden ser: </a:t>
            </a:r>
          </a:p>
          <a:p>
            <a:pPr marL="114300" indent="-457200" algn="just" eaLnBrk="1" hangingPunct="1">
              <a:spcBef>
                <a:spcPts val="600"/>
              </a:spcBef>
              <a:buFont typeface="Arial" panose="020B0604020202020204" pitchFamily="34" charset="0"/>
              <a:buChar char="•"/>
            </a:pPr>
            <a:r>
              <a:rPr lang="es-ES" altLang="es-AR" sz="3600" b="1" i="1" dirty="0">
                <a:solidFill>
                  <a:schemeClr val="accent5"/>
                </a:solidFill>
              </a:rPr>
              <a:t>Intracomunitarias</a:t>
            </a:r>
            <a:r>
              <a:rPr lang="es-ES" altLang="es-AR" sz="3600" b="1" i="1" dirty="0"/>
              <a:t>:</a:t>
            </a:r>
            <a:r>
              <a:rPr lang="es-ES" altLang="es-AR" sz="3600" dirty="0"/>
              <a:t> se establece dentro de una misma comunidad.</a:t>
            </a:r>
          </a:p>
          <a:p>
            <a:pPr marL="114300" indent="-457200" algn="just" eaLnBrk="1" hangingPunct="1">
              <a:spcBef>
                <a:spcPts val="600"/>
              </a:spcBef>
              <a:buFont typeface="Arial" panose="020B0604020202020204" pitchFamily="34" charset="0"/>
              <a:buChar char="•"/>
            </a:pPr>
            <a:r>
              <a:rPr lang="es-ES" altLang="es-AR" sz="3600" b="1" i="1" dirty="0">
                <a:solidFill>
                  <a:schemeClr val="accent5"/>
                </a:solidFill>
              </a:rPr>
              <a:t>Intercomunitarias</a:t>
            </a:r>
            <a:r>
              <a:rPr lang="es-ES" altLang="es-AR" sz="3600" b="1" i="1" dirty="0"/>
              <a:t>:</a:t>
            </a:r>
            <a:r>
              <a:rPr lang="es-ES" altLang="es-AR" sz="3600" dirty="0"/>
              <a:t> se refiere a conexiones entre dos a más comunidades.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E8BEFC0-927C-4E8A-A83F-F673D6125541}"/>
              </a:ext>
            </a:extLst>
          </p:cNvPr>
          <p:cNvSpPr>
            <a:spLocks noGrp="1" noChangeArrowheads="1"/>
          </p:cNvSpPr>
          <p:nvPr>
            <p:ph type="title"/>
          </p:nvPr>
        </p:nvSpPr>
        <p:spPr>
          <a:xfrm>
            <a:off x="623392" y="332656"/>
            <a:ext cx="9144000" cy="528638"/>
          </a:xfrm>
        </p:spPr>
        <p:txBody>
          <a:bodyPr>
            <a:normAutofit fontScale="90000"/>
          </a:bodyPr>
          <a:lstStyle/>
          <a:p>
            <a:pPr eaLnBrk="1" hangingPunct="1">
              <a:defRPr/>
            </a:pPr>
            <a:r>
              <a:rPr lang="es-VE" sz="3200" b="1" i="1" dirty="0">
                <a:solidFill>
                  <a:schemeClr val="accent6"/>
                </a:solidFill>
                <a:effectLst>
                  <a:outerShdw blurRad="38100" dist="38100" dir="2700000" algn="tl">
                    <a:srgbClr val="000000"/>
                  </a:outerShdw>
                </a:effectLst>
              </a:rPr>
              <a:t>TIPOS DE REDES</a:t>
            </a:r>
            <a:endParaRPr lang="es-ES" sz="3200" b="1" i="1" dirty="0">
              <a:solidFill>
                <a:schemeClr val="accent6"/>
              </a:solidFill>
              <a:effectLst>
                <a:outerShdw blurRad="38100" dist="38100" dir="2700000" algn="tl">
                  <a:srgbClr val="000000"/>
                </a:outerShdw>
              </a:effectLst>
            </a:endParaRPr>
          </a:p>
        </p:txBody>
      </p:sp>
      <p:sp>
        <p:nvSpPr>
          <p:cNvPr id="19459" name="Text Box 3">
            <a:extLst>
              <a:ext uri="{FF2B5EF4-FFF2-40B4-BE49-F238E27FC236}">
                <a16:creationId xmlns:a16="http://schemas.microsoft.com/office/drawing/2014/main" id="{B72EFFE5-7A1E-4EB9-AD78-C44250120F58}"/>
              </a:ext>
            </a:extLst>
          </p:cNvPr>
          <p:cNvSpPr txBox="1">
            <a:spLocks noChangeArrowheads="1"/>
          </p:cNvSpPr>
          <p:nvPr/>
        </p:nvSpPr>
        <p:spPr bwMode="auto">
          <a:xfrm>
            <a:off x="335360" y="1089898"/>
            <a:ext cx="1123324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algn="just" eaLnBrk="1" hangingPunct="1">
              <a:spcBef>
                <a:spcPts val="600"/>
              </a:spcBef>
            </a:pPr>
            <a:r>
              <a:rPr lang="es-ES" altLang="es-AR" sz="3200" b="1" dirty="0"/>
              <a:t>De acuerdo a </a:t>
            </a:r>
            <a:r>
              <a:rPr lang="es-ES" altLang="es-AR" sz="3200" b="1" u="sng" dirty="0"/>
              <a:t>su funcionamiento </a:t>
            </a:r>
            <a:r>
              <a:rPr lang="es-ES" altLang="es-AR" sz="3200" b="1" dirty="0"/>
              <a:t>las redes pueden ser:</a:t>
            </a:r>
          </a:p>
          <a:p>
            <a:pPr algn="just" eaLnBrk="1" hangingPunct="1">
              <a:spcBef>
                <a:spcPts val="600"/>
              </a:spcBef>
              <a:buFont typeface="Arial" panose="020B0604020202020204" pitchFamily="34" charset="0"/>
              <a:buChar char="•"/>
            </a:pPr>
            <a:r>
              <a:rPr lang="es-ES" altLang="es-AR" sz="3600" b="1" i="1" dirty="0">
                <a:solidFill>
                  <a:schemeClr val="accent5"/>
                </a:solidFill>
              </a:rPr>
              <a:t>Circunstanciales</a:t>
            </a:r>
            <a:r>
              <a:rPr lang="es-ES" altLang="es-AR" sz="3600" b="1" i="1" dirty="0"/>
              <a:t>:</a:t>
            </a:r>
            <a:r>
              <a:rPr lang="es-ES" altLang="es-AR" sz="3600" dirty="0"/>
              <a:t> se activan en un momento particular para solventar una situación específica, desapareciendo al cumplir su objetivo.</a:t>
            </a:r>
          </a:p>
          <a:p>
            <a:pPr algn="just" eaLnBrk="1" hangingPunct="1">
              <a:spcBef>
                <a:spcPts val="600"/>
              </a:spcBef>
              <a:buFont typeface="Arial" panose="020B0604020202020204" pitchFamily="34" charset="0"/>
              <a:buChar char="•"/>
            </a:pPr>
            <a:r>
              <a:rPr lang="es-ES" altLang="es-AR" sz="3600" b="1" i="1" dirty="0">
                <a:solidFill>
                  <a:schemeClr val="accent5"/>
                </a:solidFill>
              </a:rPr>
              <a:t>Estables</a:t>
            </a:r>
            <a:r>
              <a:rPr lang="es-ES" altLang="es-AR" sz="3600" b="1" i="1" dirty="0"/>
              <a:t>:</a:t>
            </a:r>
            <a:r>
              <a:rPr lang="es-ES" altLang="es-AR" sz="3600" dirty="0"/>
              <a:t> mantienen los mecanismos de relación e intercambio de manera permanente y se activan frecuentemente</a:t>
            </a:r>
            <a:r>
              <a:rPr lang="es-ES" altLang="es-AR" sz="28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AA978-968B-43FD-9A2B-BA2C9FBC0FA4}"/>
              </a:ext>
            </a:extLst>
          </p:cNvPr>
          <p:cNvSpPr>
            <a:spLocks noGrp="1"/>
          </p:cNvSpPr>
          <p:nvPr>
            <p:ph type="title"/>
          </p:nvPr>
        </p:nvSpPr>
        <p:spPr>
          <a:xfrm>
            <a:off x="263352" y="1340768"/>
            <a:ext cx="3091932" cy="2597131"/>
          </a:xfrm>
        </p:spPr>
        <p:txBody>
          <a:bodyPr>
            <a:noAutofit/>
          </a:bodyPr>
          <a:lstStyle/>
          <a:p>
            <a:r>
              <a:rPr lang="es-AR" sz="3600" dirty="0"/>
              <a:t>Según la modalidad de comunicación y conducción</a:t>
            </a:r>
          </a:p>
        </p:txBody>
      </p:sp>
      <p:pic>
        <p:nvPicPr>
          <p:cNvPr id="4" name="Marcador de tabla 3">
            <a:extLst>
              <a:ext uri="{FF2B5EF4-FFF2-40B4-BE49-F238E27FC236}">
                <a16:creationId xmlns:a16="http://schemas.microsoft.com/office/drawing/2014/main" id="{DEA39D7D-B173-44B1-8A7A-C207FBB1A5B2}"/>
              </a:ext>
            </a:extLst>
          </p:cNvPr>
          <p:cNvPicPr>
            <a:picLocks noGrp="1" noChangeAspect="1"/>
          </p:cNvPicPr>
          <p:nvPr>
            <p:ph type="tbl"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55284" y="0"/>
            <a:ext cx="8836716" cy="6669360"/>
          </a:xfrm>
          <a:prstGeom prst="rect">
            <a:avLst/>
          </a:prstGeom>
        </p:spPr>
      </p:pic>
      <p:sp>
        <p:nvSpPr>
          <p:cNvPr id="5" name="Rectangle 2">
            <a:extLst>
              <a:ext uri="{FF2B5EF4-FFF2-40B4-BE49-F238E27FC236}">
                <a16:creationId xmlns:a16="http://schemas.microsoft.com/office/drawing/2014/main" id="{5BB10E22-56A2-48D1-83DF-D2B912666407}"/>
              </a:ext>
            </a:extLst>
          </p:cNvPr>
          <p:cNvSpPr txBox="1">
            <a:spLocks noChangeArrowheads="1"/>
          </p:cNvSpPr>
          <p:nvPr/>
        </p:nvSpPr>
        <p:spPr>
          <a:xfrm>
            <a:off x="120352" y="436840"/>
            <a:ext cx="9144000" cy="5286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defRPr/>
            </a:pPr>
            <a:r>
              <a:rPr lang="es-VE" sz="3200" b="1" i="1" dirty="0">
                <a:solidFill>
                  <a:schemeClr val="accent6"/>
                </a:solidFill>
                <a:effectLst>
                  <a:outerShdw blurRad="38100" dist="38100" dir="2700000" algn="tl">
                    <a:srgbClr val="000000"/>
                  </a:outerShdw>
                </a:effectLst>
              </a:rPr>
              <a:t>TIPOS DE REDES</a:t>
            </a:r>
            <a:endParaRPr lang="es-ES" sz="3200" b="1" i="1" dirty="0">
              <a:solidFill>
                <a:schemeClr val="accent6"/>
              </a:solidFill>
              <a:effectLst>
                <a:outerShdw blurRad="38100" dist="38100" dir="2700000" algn="tl">
                  <a:srgbClr val="000000"/>
                </a:outerShdw>
              </a:effectLst>
            </a:endParaRPr>
          </a:p>
        </p:txBody>
      </p:sp>
    </p:spTree>
    <p:extLst>
      <p:ext uri="{BB962C8B-B14F-4D97-AF65-F5344CB8AC3E}">
        <p14:creationId xmlns:p14="http://schemas.microsoft.com/office/powerpoint/2010/main" val="162106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3DAC5-68F7-4383-8452-F37900C5FD57}"/>
              </a:ext>
            </a:extLst>
          </p:cNvPr>
          <p:cNvSpPr>
            <a:spLocks noGrp="1"/>
          </p:cNvSpPr>
          <p:nvPr>
            <p:ph type="title"/>
          </p:nvPr>
        </p:nvSpPr>
        <p:spPr>
          <a:xfrm>
            <a:off x="263352" y="2054870"/>
            <a:ext cx="3600400" cy="3102322"/>
          </a:xfrm>
        </p:spPr>
        <p:txBody>
          <a:bodyPr>
            <a:normAutofit/>
          </a:bodyPr>
          <a:lstStyle/>
          <a:p>
            <a:r>
              <a:rPr lang="es-AR" dirty="0">
                <a:solidFill>
                  <a:schemeClr val="accent6"/>
                </a:solidFill>
              </a:rPr>
              <a:t>Gráficos sistémico de redes sociales</a:t>
            </a:r>
          </a:p>
        </p:txBody>
      </p:sp>
      <p:graphicFrame>
        <p:nvGraphicFramePr>
          <p:cNvPr id="5" name="Marcador de tabla 3">
            <a:extLst>
              <a:ext uri="{FF2B5EF4-FFF2-40B4-BE49-F238E27FC236}">
                <a16:creationId xmlns:a16="http://schemas.microsoft.com/office/drawing/2014/main" id="{C790DE56-1AD9-4F9C-9902-30A3223F8ECD}"/>
              </a:ext>
            </a:extLst>
          </p:cNvPr>
          <p:cNvGraphicFramePr>
            <a:graphicFrameLocks/>
          </p:cNvGraphicFramePr>
          <p:nvPr>
            <p:extLst>
              <p:ext uri="{D42A27DB-BD31-4B8C-83A1-F6EECF244321}">
                <p14:modId xmlns:p14="http://schemas.microsoft.com/office/powerpoint/2010/main" val="1110286943"/>
              </p:ext>
            </p:extLst>
          </p:nvPr>
        </p:nvGraphicFramePr>
        <p:xfrm>
          <a:off x="3575720" y="361824"/>
          <a:ext cx="6048672" cy="633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lobo: línea 5">
            <a:extLst>
              <a:ext uri="{FF2B5EF4-FFF2-40B4-BE49-F238E27FC236}">
                <a16:creationId xmlns:a16="http://schemas.microsoft.com/office/drawing/2014/main" id="{67FCCFF6-8BFE-455C-ABCB-CA01FE508DE7}"/>
              </a:ext>
            </a:extLst>
          </p:cNvPr>
          <p:cNvSpPr/>
          <p:nvPr/>
        </p:nvSpPr>
        <p:spPr>
          <a:xfrm>
            <a:off x="9783546" y="361824"/>
            <a:ext cx="1950930" cy="1008112"/>
          </a:xfrm>
          <a:prstGeom prst="borderCallout1">
            <a:avLst>
              <a:gd name="adj1" fmla="val 18750"/>
              <a:gd name="adj2" fmla="val -8333"/>
              <a:gd name="adj3" fmla="val 58329"/>
              <a:gd name="adj4" fmla="val -142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AR" b="1" dirty="0"/>
              <a:t>Organización Social</a:t>
            </a:r>
          </a:p>
          <a:p>
            <a:pPr algn="ctr">
              <a:lnSpc>
                <a:spcPct val="80000"/>
              </a:lnSpc>
            </a:pPr>
            <a:r>
              <a:rPr lang="es-AR" b="1" dirty="0"/>
              <a:t>Cultural</a:t>
            </a:r>
          </a:p>
        </p:txBody>
      </p:sp>
      <p:sp>
        <p:nvSpPr>
          <p:cNvPr id="8" name="Globo: línea 7">
            <a:extLst>
              <a:ext uri="{FF2B5EF4-FFF2-40B4-BE49-F238E27FC236}">
                <a16:creationId xmlns:a16="http://schemas.microsoft.com/office/drawing/2014/main" id="{67DFAB1B-C98E-4F72-98C9-7029F5FE1B79}"/>
              </a:ext>
            </a:extLst>
          </p:cNvPr>
          <p:cNvSpPr/>
          <p:nvPr/>
        </p:nvSpPr>
        <p:spPr>
          <a:xfrm>
            <a:off x="9776874" y="1738896"/>
            <a:ext cx="1950930" cy="1008112"/>
          </a:xfrm>
          <a:prstGeom prst="borderCallout1">
            <a:avLst>
              <a:gd name="adj1" fmla="val 18750"/>
              <a:gd name="adj2" fmla="val -8333"/>
              <a:gd name="adj3" fmla="val 58329"/>
              <a:gd name="adj4" fmla="val -142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AR" b="1" dirty="0"/>
              <a:t>No contiene a la persona pero influye</a:t>
            </a:r>
          </a:p>
        </p:txBody>
      </p:sp>
      <p:sp>
        <p:nvSpPr>
          <p:cNvPr id="10" name="Globo: línea 9">
            <a:extLst>
              <a:ext uri="{FF2B5EF4-FFF2-40B4-BE49-F238E27FC236}">
                <a16:creationId xmlns:a16="http://schemas.microsoft.com/office/drawing/2014/main" id="{91B1706B-620C-48C0-85EC-5C59DCD58873}"/>
              </a:ext>
            </a:extLst>
          </p:cNvPr>
          <p:cNvSpPr/>
          <p:nvPr/>
        </p:nvSpPr>
        <p:spPr>
          <a:xfrm>
            <a:off x="9776874" y="3146886"/>
            <a:ext cx="1950930" cy="1008112"/>
          </a:xfrm>
          <a:prstGeom prst="borderCallout1">
            <a:avLst>
              <a:gd name="adj1" fmla="val 18750"/>
              <a:gd name="adj2" fmla="val -8333"/>
              <a:gd name="adj3" fmla="val 58329"/>
              <a:gd name="adj4" fmla="val -142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AR" b="1" dirty="0"/>
              <a:t>Interacción entre dos o mas microsistemas</a:t>
            </a:r>
          </a:p>
        </p:txBody>
      </p:sp>
      <p:sp>
        <p:nvSpPr>
          <p:cNvPr id="12" name="Globo: línea 11">
            <a:extLst>
              <a:ext uri="{FF2B5EF4-FFF2-40B4-BE49-F238E27FC236}">
                <a16:creationId xmlns:a16="http://schemas.microsoft.com/office/drawing/2014/main" id="{F678E597-7AD5-4BBD-87B1-97A0EF62CF9F}"/>
              </a:ext>
            </a:extLst>
          </p:cNvPr>
          <p:cNvSpPr/>
          <p:nvPr/>
        </p:nvSpPr>
        <p:spPr>
          <a:xfrm>
            <a:off x="9776874" y="4653136"/>
            <a:ext cx="1950930" cy="1008112"/>
          </a:xfrm>
          <a:prstGeom prst="borderCallout1">
            <a:avLst>
              <a:gd name="adj1" fmla="val 18750"/>
              <a:gd name="adj2" fmla="val -8333"/>
              <a:gd name="adj3" fmla="val 58329"/>
              <a:gd name="adj4" fmla="val -142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AR" b="1" dirty="0"/>
              <a:t>Interacción persona-entorno de contexto inmediato</a:t>
            </a:r>
          </a:p>
        </p:txBody>
      </p:sp>
      <p:cxnSp>
        <p:nvCxnSpPr>
          <p:cNvPr id="16" name="Conector recto de flecha 15">
            <a:extLst>
              <a:ext uri="{FF2B5EF4-FFF2-40B4-BE49-F238E27FC236}">
                <a16:creationId xmlns:a16="http://schemas.microsoft.com/office/drawing/2014/main" id="{FF4CFFA7-5211-4FC8-ABAE-6369BE295821}"/>
              </a:ext>
            </a:extLst>
          </p:cNvPr>
          <p:cNvCxnSpPr>
            <a:cxnSpLocks/>
          </p:cNvCxnSpPr>
          <p:nvPr/>
        </p:nvCxnSpPr>
        <p:spPr>
          <a:xfrm>
            <a:off x="6558655" y="1437842"/>
            <a:ext cx="0" cy="80003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F138D671-6C9B-4470-8B9F-A1513B531991}"/>
              </a:ext>
            </a:extLst>
          </p:cNvPr>
          <p:cNvCxnSpPr>
            <a:cxnSpLocks/>
          </p:cNvCxnSpPr>
          <p:nvPr/>
        </p:nvCxnSpPr>
        <p:spPr>
          <a:xfrm flipH="1">
            <a:off x="7407719" y="1997224"/>
            <a:ext cx="1463936" cy="31599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EBC42B7A-8055-4375-9C28-2EDD33645F0D}"/>
              </a:ext>
            </a:extLst>
          </p:cNvPr>
          <p:cNvCxnSpPr>
            <a:cxnSpLocks/>
          </p:cNvCxnSpPr>
          <p:nvPr/>
        </p:nvCxnSpPr>
        <p:spPr>
          <a:xfrm>
            <a:off x="6558655" y="3895669"/>
            <a:ext cx="12918" cy="101532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a:extLst>
              <a:ext uri="{FF2B5EF4-FFF2-40B4-BE49-F238E27FC236}">
                <a16:creationId xmlns:a16="http://schemas.microsoft.com/office/drawing/2014/main" id="{E8F8499C-1ABB-410C-AE00-5BAA1C7ACDC2}"/>
              </a:ext>
            </a:extLst>
          </p:cNvPr>
          <p:cNvCxnSpPr>
            <a:cxnSpLocks/>
          </p:cNvCxnSpPr>
          <p:nvPr/>
        </p:nvCxnSpPr>
        <p:spPr>
          <a:xfrm>
            <a:off x="6571573" y="2636912"/>
            <a:ext cx="5765" cy="79208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id="{AFF78425-938A-4023-9749-BFC3CA350A3F}"/>
              </a:ext>
            </a:extLst>
          </p:cNvPr>
          <p:cNvCxnSpPr>
            <a:cxnSpLocks/>
          </p:cNvCxnSpPr>
          <p:nvPr/>
        </p:nvCxnSpPr>
        <p:spPr>
          <a:xfrm flipH="1">
            <a:off x="7205306" y="3146886"/>
            <a:ext cx="762902" cy="172459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2" name="Conector recto de flecha 31">
            <a:extLst>
              <a:ext uri="{FF2B5EF4-FFF2-40B4-BE49-F238E27FC236}">
                <a16:creationId xmlns:a16="http://schemas.microsoft.com/office/drawing/2014/main" id="{1420BE55-42C4-4232-97C8-7AAF1FCCC584}"/>
              </a:ext>
            </a:extLst>
          </p:cNvPr>
          <p:cNvCxnSpPr>
            <a:cxnSpLocks/>
          </p:cNvCxnSpPr>
          <p:nvPr/>
        </p:nvCxnSpPr>
        <p:spPr>
          <a:xfrm>
            <a:off x="6213481" y="5805264"/>
            <a:ext cx="727714"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531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C1BD13-9F9A-428F-AFF3-319241EFAB45}"/>
              </a:ext>
            </a:extLst>
          </p:cNvPr>
          <p:cNvSpPr>
            <a:spLocks noGrp="1" noChangeArrowheads="1"/>
          </p:cNvSpPr>
          <p:nvPr>
            <p:ph type="title"/>
          </p:nvPr>
        </p:nvSpPr>
        <p:spPr>
          <a:xfrm>
            <a:off x="191344" y="24300"/>
            <a:ext cx="9394784" cy="900813"/>
          </a:xfrm>
        </p:spPr>
        <p:txBody>
          <a:bodyPr>
            <a:normAutofit/>
          </a:bodyPr>
          <a:lstStyle/>
          <a:p>
            <a:r>
              <a:rPr lang="es-ES_tradnl" altLang="es-AR" sz="4800" b="1" dirty="0">
                <a:solidFill>
                  <a:schemeClr val="accent6"/>
                </a:solidFill>
              </a:rPr>
              <a:t>ESTRUCTURA DE LA RED</a:t>
            </a:r>
          </a:p>
        </p:txBody>
      </p:sp>
      <p:sp>
        <p:nvSpPr>
          <p:cNvPr id="4099" name="Rectangle 3">
            <a:extLst>
              <a:ext uri="{FF2B5EF4-FFF2-40B4-BE49-F238E27FC236}">
                <a16:creationId xmlns:a16="http://schemas.microsoft.com/office/drawing/2014/main" id="{8BD1FDB2-EDDA-4B23-872F-B8128CB2846D}"/>
              </a:ext>
            </a:extLst>
          </p:cNvPr>
          <p:cNvSpPr>
            <a:spLocks noGrp="1" noChangeArrowheads="1"/>
          </p:cNvSpPr>
          <p:nvPr>
            <p:ph idx="1"/>
          </p:nvPr>
        </p:nvSpPr>
        <p:spPr>
          <a:xfrm>
            <a:off x="1962068" y="1057422"/>
            <a:ext cx="8229600" cy="720080"/>
          </a:xfrm>
        </p:spPr>
        <p:txBody>
          <a:bodyPr/>
          <a:lstStyle/>
          <a:p>
            <a:pPr marL="0" indent="0" algn="ctr">
              <a:buNone/>
            </a:pPr>
            <a:r>
              <a:rPr lang="es-ES_tradnl" altLang="es-AR" sz="2800" b="1" dirty="0"/>
              <a:t>Mapa de Red Social</a:t>
            </a:r>
            <a:r>
              <a:rPr lang="es-ES_tradnl" altLang="es-AR" sz="2800" dirty="0"/>
              <a:t>. Elementos:</a:t>
            </a:r>
          </a:p>
        </p:txBody>
      </p:sp>
      <p:sp>
        <p:nvSpPr>
          <p:cNvPr id="7" name="CuadroTexto 6">
            <a:extLst>
              <a:ext uri="{FF2B5EF4-FFF2-40B4-BE49-F238E27FC236}">
                <a16:creationId xmlns:a16="http://schemas.microsoft.com/office/drawing/2014/main" id="{D48A7D4F-56D1-4EEF-95ED-7EC1B24AA16D}"/>
              </a:ext>
            </a:extLst>
          </p:cNvPr>
          <p:cNvSpPr txBox="1"/>
          <p:nvPr/>
        </p:nvSpPr>
        <p:spPr>
          <a:xfrm>
            <a:off x="335360" y="1720493"/>
            <a:ext cx="11593288"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r>
              <a:rPr lang="es-ES_tradnl" altLang="es-AR" sz="2400" b="1" dirty="0">
                <a:solidFill>
                  <a:schemeClr val="tx1"/>
                </a:solidFill>
              </a:rPr>
              <a:t>Cuadrantes son los sistemas con los que se relaciona el sujeto, personales o colectivos. Suelen señalarse 4:</a:t>
            </a:r>
          </a:p>
          <a:p>
            <a:pPr marL="914400" lvl="1" indent="-457200">
              <a:buFont typeface="+mj-lt"/>
              <a:buAutoNum type="arabicPeriod"/>
            </a:pPr>
            <a:r>
              <a:rPr lang="es-ES_tradnl" altLang="es-AR" sz="2400" b="1" dirty="0">
                <a:solidFill>
                  <a:schemeClr val="tx1"/>
                </a:solidFill>
              </a:rPr>
              <a:t>Familia</a:t>
            </a:r>
          </a:p>
          <a:p>
            <a:pPr marL="914400" lvl="1" indent="-457200">
              <a:buFont typeface="+mj-lt"/>
              <a:buAutoNum type="arabicPeriod"/>
            </a:pPr>
            <a:r>
              <a:rPr lang="es-ES_tradnl" altLang="es-AR" sz="2400" b="1" dirty="0">
                <a:solidFill>
                  <a:schemeClr val="tx1"/>
                </a:solidFill>
              </a:rPr>
              <a:t>Amistades</a:t>
            </a:r>
          </a:p>
          <a:p>
            <a:pPr marL="914400" lvl="1" indent="-457200">
              <a:buFont typeface="+mj-lt"/>
              <a:buAutoNum type="arabicPeriod"/>
            </a:pPr>
            <a:r>
              <a:rPr lang="es-ES_tradnl" altLang="es-AR" sz="2400" b="1" dirty="0">
                <a:solidFill>
                  <a:schemeClr val="tx1"/>
                </a:solidFill>
              </a:rPr>
              <a:t>Trabajo o estudios </a:t>
            </a:r>
          </a:p>
          <a:p>
            <a:pPr marL="914400" lvl="1" indent="-457200">
              <a:buFont typeface="+mj-lt"/>
              <a:buAutoNum type="arabicPeriod"/>
            </a:pPr>
            <a:r>
              <a:rPr lang="es-ES_tradnl" altLang="es-AR" sz="2400" b="1" dirty="0">
                <a:solidFill>
                  <a:schemeClr val="tx1"/>
                </a:solidFill>
              </a:rPr>
              <a:t>Relaciones Comunitarias</a:t>
            </a:r>
          </a:p>
        </p:txBody>
      </p:sp>
      <p:sp>
        <p:nvSpPr>
          <p:cNvPr id="9" name="CuadroTexto 8">
            <a:extLst>
              <a:ext uri="{FF2B5EF4-FFF2-40B4-BE49-F238E27FC236}">
                <a16:creationId xmlns:a16="http://schemas.microsoft.com/office/drawing/2014/main" id="{CA2B15AA-8EDC-4FC6-B9B7-C672FF79F4BF}"/>
              </a:ext>
            </a:extLst>
          </p:cNvPr>
          <p:cNvSpPr txBox="1"/>
          <p:nvPr/>
        </p:nvSpPr>
        <p:spPr>
          <a:xfrm>
            <a:off x="335360" y="4398150"/>
            <a:ext cx="11593288" cy="2283702"/>
          </a:xfrm>
          <a:prstGeom prst="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lvl="1">
              <a:spcBef>
                <a:spcPct val="20000"/>
              </a:spcBef>
              <a:defRPr/>
            </a:pPr>
            <a:r>
              <a:rPr lang="es-ES_tradnl" altLang="es-AR" sz="2800" b="1" dirty="0">
                <a:latin typeface="Arial"/>
                <a:cs typeface="Arial"/>
              </a:rPr>
              <a:t>Áreas se inscriben en los cuadrantes e implican la cercanía de las relaciones:</a:t>
            </a:r>
          </a:p>
          <a:p>
            <a:pPr marL="1143000" lvl="2" indent="-228600">
              <a:spcBef>
                <a:spcPct val="20000"/>
              </a:spcBef>
              <a:buFontTx/>
              <a:buChar char="•"/>
              <a:defRPr/>
            </a:pPr>
            <a:r>
              <a:rPr lang="es-ES_tradnl" altLang="es-AR" sz="2400" b="1" dirty="0">
                <a:latin typeface="Arial"/>
                <a:cs typeface="Arial"/>
              </a:rPr>
              <a:t>Círculo interior de relaciones íntimas</a:t>
            </a:r>
          </a:p>
          <a:p>
            <a:pPr marL="1143000" lvl="2" indent="-228600">
              <a:spcBef>
                <a:spcPct val="20000"/>
              </a:spcBef>
              <a:buFontTx/>
              <a:buChar char="•"/>
              <a:defRPr/>
            </a:pPr>
            <a:r>
              <a:rPr lang="es-ES_tradnl" altLang="es-AR" sz="2400" b="1" dirty="0">
                <a:latin typeface="Arial"/>
                <a:cs typeface="Arial"/>
              </a:rPr>
              <a:t>Círculo intermedio de relaciones con menor grado de compromiso.</a:t>
            </a:r>
          </a:p>
          <a:p>
            <a:pPr marL="1143000" lvl="2" indent="-228600">
              <a:spcBef>
                <a:spcPct val="20000"/>
              </a:spcBef>
              <a:buFontTx/>
              <a:buChar char="•"/>
              <a:defRPr/>
            </a:pPr>
            <a:r>
              <a:rPr lang="es-ES_tradnl" altLang="es-AR" sz="2400" b="1" dirty="0">
                <a:latin typeface="Arial"/>
                <a:cs typeface="Arial"/>
              </a:rPr>
              <a:t>Círculo externo de conocidos y relaciones ocasionales.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DE70D0-73A9-4593-BB4E-8281C97398AF}"/>
              </a:ext>
            </a:extLst>
          </p:cNvPr>
          <p:cNvSpPr>
            <a:spLocks noGrp="1" noChangeArrowheads="1"/>
          </p:cNvSpPr>
          <p:nvPr>
            <p:ph type="title"/>
          </p:nvPr>
        </p:nvSpPr>
        <p:spPr>
          <a:xfrm>
            <a:off x="335360" y="266096"/>
            <a:ext cx="10515600" cy="1325563"/>
          </a:xfrm>
        </p:spPr>
        <p:txBody>
          <a:bodyPr>
            <a:normAutofit fontScale="90000"/>
          </a:bodyPr>
          <a:lstStyle/>
          <a:p>
            <a:r>
              <a:rPr lang="es-ES_tradnl" altLang="es-AR" sz="4000" dirty="0"/>
              <a:t>Mapa de Red Social</a:t>
            </a:r>
            <a:br>
              <a:rPr lang="es-ES_tradnl" altLang="es-AR" sz="4000" dirty="0"/>
            </a:br>
            <a:r>
              <a:rPr lang="es-MX" altLang="es-AR" sz="4000" dirty="0"/>
              <a:t>Tracy y Whittaker (1990), elaborado para una amplia investigación llamada "Proyecto de apoyo a la familia"</a:t>
            </a:r>
            <a:endParaRPr lang="es-ES_tradnl" altLang="es-AR" sz="4000" dirty="0"/>
          </a:p>
        </p:txBody>
      </p:sp>
      <p:sp>
        <p:nvSpPr>
          <p:cNvPr id="11268" name="Oval 4">
            <a:extLst>
              <a:ext uri="{FF2B5EF4-FFF2-40B4-BE49-F238E27FC236}">
                <a16:creationId xmlns:a16="http://schemas.microsoft.com/office/drawing/2014/main" id="{124F0863-4B10-434D-83A1-6E7B8C6A13E7}"/>
              </a:ext>
            </a:extLst>
          </p:cNvPr>
          <p:cNvSpPr>
            <a:spLocks noChangeArrowheads="1"/>
          </p:cNvSpPr>
          <p:nvPr/>
        </p:nvSpPr>
        <p:spPr bwMode="auto">
          <a:xfrm>
            <a:off x="4367213" y="2204864"/>
            <a:ext cx="3097212" cy="3097213"/>
          </a:xfrm>
          <a:prstGeom prst="ellipse">
            <a:avLst/>
          </a:prstGeom>
          <a:solidFill>
            <a:srgbClr val="002060"/>
          </a:solidFill>
          <a:ln w="9525">
            <a:solidFill>
              <a:schemeClr val="tx1"/>
            </a:solidFill>
            <a:round/>
            <a:headEnd/>
            <a:tailEnd/>
          </a:ln>
          <a:effectLst/>
        </p:spPr>
        <p:txBody>
          <a:bodyPr wrap="none" anchor="ctr"/>
          <a:lstStyle/>
          <a:p>
            <a:endParaRPr lang="es-AR"/>
          </a:p>
        </p:txBody>
      </p:sp>
      <p:sp>
        <p:nvSpPr>
          <p:cNvPr id="11270" name="Oval 6">
            <a:extLst>
              <a:ext uri="{FF2B5EF4-FFF2-40B4-BE49-F238E27FC236}">
                <a16:creationId xmlns:a16="http://schemas.microsoft.com/office/drawing/2014/main" id="{84EA0171-FA9A-4E76-9EB1-DB991F370E2C}"/>
              </a:ext>
            </a:extLst>
          </p:cNvPr>
          <p:cNvSpPr>
            <a:spLocks noChangeArrowheads="1"/>
          </p:cNvSpPr>
          <p:nvPr/>
        </p:nvSpPr>
        <p:spPr bwMode="auto">
          <a:xfrm>
            <a:off x="5735638" y="35734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a:t>yo</a:t>
            </a:r>
          </a:p>
        </p:txBody>
      </p:sp>
      <p:sp>
        <p:nvSpPr>
          <p:cNvPr id="11271" name="Oval 7">
            <a:extLst>
              <a:ext uri="{FF2B5EF4-FFF2-40B4-BE49-F238E27FC236}">
                <a16:creationId xmlns:a16="http://schemas.microsoft.com/office/drawing/2014/main" id="{44EED422-B290-444A-BDBF-EF4A7A0F9D89}"/>
              </a:ext>
            </a:extLst>
          </p:cNvPr>
          <p:cNvSpPr>
            <a:spLocks noChangeArrowheads="1"/>
          </p:cNvSpPr>
          <p:nvPr/>
        </p:nvSpPr>
        <p:spPr bwMode="auto">
          <a:xfrm>
            <a:off x="4800601" y="2636840"/>
            <a:ext cx="2232025" cy="2233612"/>
          </a:xfrm>
          <a:prstGeom prst="ellipse">
            <a:avLst/>
          </a:prstGeom>
          <a:solidFill>
            <a:srgbClr val="0070C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s-ES_tradnl" altLang="es-AR"/>
              <a:t>.</a:t>
            </a:r>
          </a:p>
        </p:txBody>
      </p:sp>
      <p:sp>
        <p:nvSpPr>
          <p:cNvPr id="11272" name="Oval 8">
            <a:extLst>
              <a:ext uri="{FF2B5EF4-FFF2-40B4-BE49-F238E27FC236}">
                <a16:creationId xmlns:a16="http://schemas.microsoft.com/office/drawing/2014/main" id="{0AF1D0E3-2404-4365-BF99-F3A78C8BD07B}"/>
              </a:ext>
            </a:extLst>
          </p:cNvPr>
          <p:cNvSpPr>
            <a:spLocks noChangeArrowheads="1"/>
          </p:cNvSpPr>
          <p:nvPr/>
        </p:nvSpPr>
        <p:spPr bwMode="auto">
          <a:xfrm>
            <a:off x="5303839" y="3213100"/>
            <a:ext cx="1152525" cy="115093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s-AR"/>
          </a:p>
        </p:txBody>
      </p:sp>
      <p:sp>
        <p:nvSpPr>
          <p:cNvPr id="11274" name="Line 10">
            <a:extLst>
              <a:ext uri="{FF2B5EF4-FFF2-40B4-BE49-F238E27FC236}">
                <a16:creationId xmlns:a16="http://schemas.microsoft.com/office/drawing/2014/main" id="{86B7E77A-2972-4AA0-9534-AE723ACA02EB}"/>
              </a:ext>
            </a:extLst>
          </p:cNvPr>
          <p:cNvSpPr>
            <a:spLocks noChangeShapeType="1"/>
          </p:cNvSpPr>
          <p:nvPr/>
        </p:nvSpPr>
        <p:spPr bwMode="auto">
          <a:xfrm>
            <a:off x="4583113" y="2997200"/>
            <a:ext cx="122555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75" name="Line 11">
            <a:extLst>
              <a:ext uri="{FF2B5EF4-FFF2-40B4-BE49-F238E27FC236}">
                <a16:creationId xmlns:a16="http://schemas.microsoft.com/office/drawing/2014/main" id="{87D3E8DB-DFC3-4A59-B099-B62350820D02}"/>
              </a:ext>
            </a:extLst>
          </p:cNvPr>
          <p:cNvSpPr>
            <a:spLocks noChangeShapeType="1"/>
          </p:cNvSpPr>
          <p:nvPr/>
        </p:nvSpPr>
        <p:spPr bwMode="auto">
          <a:xfrm flipH="1">
            <a:off x="5951538" y="2424295"/>
            <a:ext cx="722314" cy="1149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76" name="Line 12">
            <a:extLst>
              <a:ext uri="{FF2B5EF4-FFF2-40B4-BE49-F238E27FC236}">
                <a16:creationId xmlns:a16="http://schemas.microsoft.com/office/drawing/2014/main" id="{E6E4CF43-2849-443A-BC97-2BD1D3DFD26C}"/>
              </a:ext>
            </a:extLst>
          </p:cNvPr>
          <p:cNvSpPr>
            <a:spLocks noChangeShapeType="1"/>
          </p:cNvSpPr>
          <p:nvPr/>
        </p:nvSpPr>
        <p:spPr bwMode="auto">
          <a:xfrm>
            <a:off x="5905947" y="3737766"/>
            <a:ext cx="1466681" cy="4793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77" name="Line 13">
            <a:extLst>
              <a:ext uri="{FF2B5EF4-FFF2-40B4-BE49-F238E27FC236}">
                <a16:creationId xmlns:a16="http://schemas.microsoft.com/office/drawing/2014/main" id="{40585B91-88B2-4D4F-9D42-55007904A9C9}"/>
              </a:ext>
            </a:extLst>
          </p:cNvPr>
          <p:cNvSpPr>
            <a:spLocks noChangeShapeType="1"/>
          </p:cNvSpPr>
          <p:nvPr/>
        </p:nvSpPr>
        <p:spPr bwMode="auto">
          <a:xfrm>
            <a:off x="5880100" y="3789365"/>
            <a:ext cx="71438" cy="1512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78" name="Line 14">
            <a:extLst>
              <a:ext uri="{FF2B5EF4-FFF2-40B4-BE49-F238E27FC236}">
                <a16:creationId xmlns:a16="http://schemas.microsoft.com/office/drawing/2014/main" id="{F464F3BC-89FB-4337-9D65-8C3F14885590}"/>
              </a:ext>
            </a:extLst>
          </p:cNvPr>
          <p:cNvSpPr>
            <a:spLocks noChangeShapeType="1"/>
          </p:cNvSpPr>
          <p:nvPr/>
        </p:nvSpPr>
        <p:spPr bwMode="auto">
          <a:xfrm flipH="1">
            <a:off x="4440238" y="3789363"/>
            <a:ext cx="12954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79" name="Rectangle 15">
            <a:extLst>
              <a:ext uri="{FF2B5EF4-FFF2-40B4-BE49-F238E27FC236}">
                <a16:creationId xmlns:a16="http://schemas.microsoft.com/office/drawing/2014/main" id="{B9332AAC-BFCF-419B-9846-88B39E30EF5C}"/>
              </a:ext>
            </a:extLst>
          </p:cNvPr>
          <p:cNvSpPr>
            <a:spLocks noChangeArrowheads="1"/>
          </p:cNvSpPr>
          <p:nvPr/>
        </p:nvSpPr>
        <p:spPr bwMode="auto">
          <a:xfrm>
            <a:off x="4223792" y="1994500"/>
            <a:ext cx="1045121" cy="431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a:solidFill>
                  <a:schemeClr val="bg1"/>
                </a:solidFill>
              </a:rPr>
              <a:t>familia</a:t>
            </a:r>
          </a:p>
        </p:txBody>
      </p:sp>
      <p:sp>
        <p:nvSpPr>
          <p:cNvPr id="11280" name="Rectangle 16">
            <a:extLst>
              <a:ext uri="{FF2B5EF4-FFF2-40B4-BE49-F238E27FC236}">
                <a16:creationId xmlns:a16="http://schemas.microsoft.com/office/drawing/2014/main" id="{3AE3A046-E3B2-4A15-9186-E5F0A5E14160}"/>
              </a:ext>
            </a:extLst>
          </p:cNvPr>
          <p:cNvSpPr>
            <a:spLocks noChangeArrowheads="1"/>
          </p:cNvSpPr>
          <p:nvPr/>
        </p:nvSpPr>
        <p:spPr bwMode="auto">
          <a:xfrm>
            <a:off x="7392988" y="2565399"/>
            <a:ext cx="1008062" cy="43179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a:solidFill>
                  <a:schemeClr val="bg1"/>
                </a:solidFill>
              </a:rPr>
              <a:t>amigos</a:t>
            </a:r>
          </a:p>
        </p:txBody>
      </p:sp>
      <p:sp>
        <p:nvSpPr>
          <p:cNvPr id="11281" name="Rectangle 17">
            <a:extLst>
              <a:ext uri="{FF2B5EF4-FFF2-40B4-BE49-F238E27FC236}">
                <a16:creationId xmlns:a16="http://schemas.microsoft.com/office/drawing/2014/main" id="{10074E99-D025-49B1-8B99-45EF24C5CD2E}"/>
              </a:ext>
            </a:extLst>
          </p:cNvPr>
          <p:cNvSpPr>
            <a:spLocks noChangeArrowheads="1"/>
          </p:cNvSpPr>
          <p:nvPr/>
        </p:nvSpPr>
        <p:spPr bwMode="auto">
          <a:xfrm>
            <a:off x="6635751" y="4938510"/>
            <a:ext cx="1081087" cy="57611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dirty="0">
                <a:solidFill>
                  <a:schemeClr val="bg1"/>
                </a:solidFill>
              </a:rPr>
              <a:t>Trabajo</a:t>
            </a:r>
          </a:p>
          <a:p>
            <a:pPr algn="ctr"/>
            <a:r>
              <a:rPr lang="es-ES_tradnl" altLang="es-AR" dirty="0">
                <a:solidFill>
                  <a:schemeClr val="bg1"/>
                </a:solidFill>
              </a:rPr>
              <a:t>estudio</a:t>
            </a:r>
          </a:p>
        </p:txBody>
      </p:sp>
      <p:sp>
        <p:nvSpPr>
          <p:cNvPr id="11282" name="Rectangle 18">
            <a:extLst>
              <a:ext uri="{FF2B5EF4-FFF2-40B4-BE49-F238E27FC236}">
                <a16:creationId xmlns:a16="http://schemas.microsoft.com/office/drawing/2014/main" id="{FFAAAD4E-0EE9-487A-A854-3BAC27855DEA}"/>
              </a:ext>
            </a:extLst>
          </p:cNvPr>
          <p:cNvSpPr>
            <a:spLocks noChangeArrowheads="1"/>
          </p:cNvSpPr>
          <p:nvPr/>
        </p:nvSpPr>
        <p:spPr bwMode="auto">
          <a:xfrm>
            <a:off x="3450949" y="4812100"/>
            <a:ext cx="1368425" cy="45187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dirty="0">
                <a:solidFill>
                  <a:schemeClr val="bg1"/>
                </a:solidFill>
              </a:rPr>
              <a:t>asociaciones</a:t>
            </a:r>
          </a:p>
        </p:txBody>
      </p:sp>
      <p:sp>
        <p:nvSpPr>
          <p:cNvPr id="11283" name="Rectangle 19">
            <a:extLst>
              <a:ext uri="{FF2B5EF4-FFF2-40B4-BE49-F238E27FC236}">
                <a16:creationId xmlns:a16="http://schemas.microsoft.com/office/drawing/2014/main" id="{1F486585-F3B4-4A99-BAF7-F4A964815E09}"/>
              </a:ext>
            </a:extLst>
          </p:cNvPr>
          <p:cNvSpPr>
            <a:spLocks noChangeArrowheads="1"/>
          </p:cNvSpPr>
          <p:nvPr/>
        </p:nvSpPr>
        <p:spPr bwMode="auto">
          <a:xfrm>
            <a:off x="3169097" y="3469051"/>
            <a:ext cx="1223963" cy="3917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AR" dirty="0">
                <a:solidFill>
                  <a:schemeClr val="bg1"/>
                </a:solidFill>
              </a:rPr>
              <a:t>vecinos</a:t>
            </a:r>
          </a:p>
        </p:txBody>
      </p:sp>
      <p:cxnSp>
        <p:nvCxnSpPr>
          <p:cNvPr id="3" name="Conector recto de flecha 2">
            <a:extLst>
              <a:ext uri="{FF2B5EF4-FFF2-40B4-BE49-F238E27FC236}">
                <a16:creationId xmlns:a16="http://schemas.microsoft.com/office/drawing/2014/main" id="{05B401B6-6331-4E8A-99D0-4DA45CF4D03B}"/>
              </a:ext>
            </a:extLst>
          </p:cNvPr>
          <p:cNvCxnSpPr>
            <a:cxnSpLocks/>
          </p:cNvCxnSpPr>
          <p:nvPr/>
        </p:nvCxnSpPr>
        <p:spPr>
          <a:xfrm flipV="1">
            <a:off x="6192163" y="3213101"/>
            <a:ext cx="3216205" cy="4401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CuadroTexto 3">
            <a:extLst>
              <a:ext uri="{FF2B5EF4-FFF2-40B4-BE49-F238E27FC236}">
                <a16:creationId xmlns:a16="http://schemas.microsoft.com/office/drawing/2014/main" id="{32C0E66B-F988-4C06-9399-97799D9EC309}"/>
              </a:ext>
            </a:extLst>
          </p:cNvPr>
          <p:cNvSpPr txBox="1"/>
          <p:nvPr/>
        </p:nvSpPr>
        <p:spPr>
          <a:xfrm>
            <a:off x="9408368" y="2856986"/>
            <a:ext cx="179729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AR" b="1" dirty="0">
                <a:solidFill>
                  <a:schemeClr val="tx1"/>
                </a:solidFill>
              </a:rPr>
              <a:t>Relaciones íntimas </a:t>
            </a:r>
          </a:p>
        </p:txBody>
      </p:sp>
      <p:cxnSp>
        <p:nvCxnSpPr>
          <p:cNvPr id="6" name="Conector recto de flecha 5">
            <a:extLst>
              <a:ext uri="{FF2B5EF4-FFF2-40B4-BE49-F238E27FC236}">
                <a16:creationId xmlns:a16="http://schemas.microsoft.com/office/drawing/2014/main" id="{11E54716-74EE-400E-97E5-5C684E66EA8F}"/>
              </a:ext>
            </a:extLst>
          </p:cNvPr>
          <p:cNvCxnSpPr>
            <a:cxnSpLocks/>
          </p:cNvCxnSpPr>
          <p:nvPr/>
        </p:nvCxnSpPr>
        <p:spPr>
          <a:xfrm>
            <a:off x="6742906" y="3835976"/>
            <a:ext cx="2611860" cy="421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CuadroTexto 6">
            <a:extLst>
              <a:ext uri="{FF2B5EF4-FFF2-40B4-BE49-F238E27FC236}">
                <a16:creationId xmlns:a16="http://schemas.microsoft.com/office/drawing/2014/main" id="{7E2FA597-2355-4715-A6D1-755F4CFF8CB1}"/>
              </a:ext>
            </a:extLst>
          </p:cNvPr>
          <p:cNvSpPr txBox="1"/>
          <p:nvPr/>
        </p:nvSpPr>
        <p:spPr>
          <a:xfrm>
            <a:off x="9408368" y="3801629"/>
            <a:ext cx="1797296" cy="92333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b="1" dirty="0"/>
              <a:t>Relaciones de menor grado de compromiso</a:t>
            </a:r>
          </a:p>
        </p:txBody>
      </p:sp>
      <p:cxnSp>
        <p:nvCxnSpPr>
          <p:cNvPr id="9" name="Conector recto de flecha 8">
            <a:extLst>
              <a:ext uri="{FF2B5EF4-FFF2-40B4-BE49-F238E27FC236}">
                <a16:creationId xmlns:a16="http://schemas.microsoft.com/office/drawing/2014/main" id="{69C0EFA9-FD2B-4C8F-867E-4F01F3A1340B}"/>
              </a:ext>
            </a:extLst>
          </p:cNvPr>
          <p:cNvCxnSpPr>
            <a:cxnSpLocks/>
          </p:cNvCxnSpPr>
          <p:nvPr/>
        </p:nvCxnSpPr>
        <p:spPr>
          <a:xfrm>
            <a:off x="7032626" y="4364038"/>
            <a:ext cx="2268538" cy="78968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CuadroTexto 10">
            <a:extLst>
              <a:ext uri="{FF2B5EF4-FFF2-40B4-BE49-F238E27FC236}">
                <a16:creationId xmlns:a16="http://schemas.microsoft.com/office/drawing/2014/main" id="{3A148416-5CB1-449F-9CEE-DBB075B266F5}"/>
              </a:ext>
            </a:extLst>
          </p:cNvPr>
          <p:cNvSpPr txBox="1"/>
          <p:nvPr/>
        </p:nvSpPr>
        <p:spPr>
          <a:xfrm>
            <a:off x="9408368" y="5148696"/>
            <a:ext cx="1797296" cy="646331"/>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b="1" dirty="0">
                <a:solidFill>
                  <a:schemeClr val="tx1"/>
                </a:solidFill>
              </a:rPr>
              <a:t>Relaciones ocasionales</a:t>
            </a:r>
          </a:p>
        </p:txBody>
      </p:sp>
      <p:sp>
        <p:nvSpPr>
          <p:cNvPr id="11273" name="Oval 9">
            <a:extLst>
              <a:ext uri="{FF2B5EF4-FFF2-40B4-BE49-F238E27FC236}">
                <a16:creationId xmlns:a16="http://schemas.microsoft.com/office/drawing/2014/main" id="{F61BE979-255E-431F-B389-DABC3D7EABF8}"/>
              </a:ext>
            </a:extLst>
          </p:cNvPr>
          <p:cNvSpPr>
            <a:spLocks noChangeArrowheads="1"/>
          </p:cNvSpPr>
          <p:nvPr/>
        </p:nvSpPr>
        <p:spPr bwMode="auto">
          <a:xfrm>
            <a:off x="5735639" y="3573464"/>
            <a:ext cx="288925" cy="287337"/>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s-ES_tradnl" altLang="es-AR" dirty="0"/>
              <a:t>yo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C23F7-D9D1-49E5-9272-61E44AC04536}"/>
              </a:ext>
            </a:extLst>
          </p:cNvPr>
          <p:cNvSpPr>
            <a:spLocks noGrp="1"/>
          </p:cNvSpPr>
          <p:nvPr>
            <p:ph type="title"/>
          </p:nvPr>
        </p:nvSpPr>
        <p:spPr>
          <a:xfrm>
            <a:off x="8005" y="476672"/>
            <a:ext cx="12192000" cy="650875"/>
          </a:xfrm>
        </p:spPr>
        <p:txBody>
          <a:bodyPr>
            <a:noAutofit/>
          </a:bodyPr>
          <a:lstStyle/>
          <a:p>
            <a:pPr algn="ctr"/>
            <a:r>
              <a:rPr lang="es-AR" sz="4000" b="1" dirty="0">
                <a:effectLst>
                  <a:outerShdw blurRad="38100" dist="38100" dir="2700000" algn="tl">
                    <a:srgbClr val="000000">
                      <a:alpha val="43137"/>
                    </a:srgbClr>
                  </a:outerShdw>
                </a:effectLst>
              </a:rPr>
              <a:t>Ejemplos de redes de </a:t>
            </a:r>
            <a:r>
              <a:rPr lang="es-AR" sz="4000" b="1" u="sng" dirty="0">
                <a:effectLst>
                  <a:outerShdw blurRad="38100" dist="38100" dir="2700000" algn="tl">
                    <a:srgbClr val="000000">
                      <a:alpha val="43137"/>
                    </a:srgbClr>
                  </a:outerShdw>
                </a:effectLst>
              </a:rPr>
              <a:t>APOYO SOCIAL </a:t>
            </a:r>
            <a:r>
              <a:rPr lang="es-AR" sz="4000" b="1" dirty="0">
                <a:effectLst>
                  <a:outerShdw blurRad="38100" dist="38100" dir="2700000" algn="tl">
                    <a:srgbClr val="000000">
                      <a:alpha val="43137"/>
                    </a:srgbClr>
                  </a:outerShdw>
                </a:effectLst>
              </a:rPr>
              <a:t>en salud </a:t>
            </a:r>
          </a:p>
        </p:txBody>
      </p:sp>
      <p:pic>
        <p:nvPicPr>
          <p:cNvPr id="6" name="Imagen 5">
            <a:extLst>
              <a:ext uri="{FF2B5EF4-FFF2-40B4-BE49-F238E27FC236}">
                <a16:creationId xmlns:a16="http://schemas.microsoft.com/office/drawing/2014/main" id="{17D6D781-2152-41CA-9320-720A3F9CC1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76544" y="1609558"/>
            <a:ext cx="5891464" cy="4987793"/>
          </a:xfrm>
          <a:prstGeom prst="rect">
            <a:avLst/>
          </a:prstGeom>
        </p:spPr>
      </p:pic>
      <p:pic>
        <p:nvPicPr>
          <p:cNvPr id="9" name="Marcador de tabla 8">
            <a:extLst>
              <a:ext uri="{FF2B5EF4-FFF2-40B4-BE49-F238E27FC236}">
                <a16:creationId xmlns:a16="http://schemas.microsoft.com/office/drawing/2014/main" id="{47FDC66E-E01D-48FE-BCFA-604C6B8C1324}"/>
              </a:ext>
            </a:extLst>
          </p:cNvPr>
          <p:cNvPicPr>
            <a:picLocks noGrp="1" noChangeAspect="1"/>
          </p:cNvPicPr>
          <p:nvPr>
            <p:ph type="tbl" idx="1"/>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312024" y="1606428"/>
            <a:ext cx="5544616" cy="4995991"/>
          </a:xfrm>
          <a:prstGeom prst="rect">
            <a:avLst/>
          </a:prstGeom>
        </p:spPr>
      </p:pic>
    </p:spTree>
    <p:extLst>
      <p:ext uri="{BB962C8B-B14F-4D97-AF65-F5344CB8AC3E}">
        <p14:creationId xmlns:p14="http://schemas.microsoft.com/office/powerpoint/2010/main" val="360066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8B29C8B-87DD-47D7-AF3A-5E1537B6350C}"/>
              </a:ext>
            </a:extLst>
          </p:cNvPr>
          <p:cNvSpPr>
            <a:spLocks noGrp="1" noChangeArrowheads="1"/>
          </p:cNvSpPr>
          <p:nvPr>
            <p:ph type="title"/>
          </p:nvPr>
        </p:nvSpPr>
        <p:spPr>
          <a:xfrm>
            <a:off x="624417" y="190103"/>
            <a:ext cx="9144000" cy="646609"/>
          </a:xfrm>
        </p:spPr>
        <p:txBody>
          <a:bodyPr/>
          <a:lstStyle/>
          <a:p>
            <a:pPr eaLnBrk="1" hangingPunct="1"/>
            <a:r>
              <a:rPr lang="es-ES" altLang="es-AR" sz="3200" b="1" dirty="0">
                <a:solidFill>
                  <a:schemeClr val="accent6"/>
                </a:solidFill>
                <a:effectLst>
                  <a:outerShdw blurRad="38100" dist="38100" dir="2700000" algn="tl">
                    <a:srgbClr val="000000">
                      <a:alpha val="43137"/>
                    </a:srgbClr>
                  </a:outerShdw>
                </a:effectLst>
              </a:rPr>
              <a:t>LA CONSTRUCCIÓN DE REDES SOCIALES</a:t>
            </a:r>
            <a:endParaRPr lang="es-ES" altLang="es-AR" sz="1600" b="1" dirty="0">
              <a:solidFill>
                <a:schemeClr val="accent6"/>
              </a:solidFill>
              <a:effectLst>
                <a:outerShdw blurRad="38100" dist="38100" dir="2700000" algn="tl">
                  <a:srgbClr val="000000">
                    <a:alpha val="43137"/>
                  </a:srgbClr>
                </a:outerShdw>
              </a:effectLst>
            </a:endParaRPr>
          </a:p>
        </p:txBody>
      </p:sp>
      <p:sp>
        <p:nvSpPr>
          <p:cNvPr id="20483" name="Rectangle 3">
            <a:extLst>
              <a:ext uri="{FF2B5EF4-FFF2-40B4-BE49-F238E27FC236}">
                <a16:creationId xmlns:a16="http://schemas.microsoft.com/office/drawing/2014/main" id="{53F2C4EE-F21F-4055-A557-4175792936F5}"/>
              </a:ext>
            </a:extLst>
          </p:cNvPr>
          <p:cNvSpPr>
            <a:spLocks noGrp="1" noChangeArrowheads="1"/>
          </p:cNvSpPr>
          <p:nvPr>
            <p:ph type="body" sz="half" idx="1"/>
          </p:nvPr>
        </p:nvSpPr>
        <p:spPr/>
        <p:txBody>
          <a:bodyPr/>
          <a:lstStyle/>
          <a:p>
            <a:pPr algn="just" eaLnBrk="1" hangingPunct="1">
              <a:buFont typeface="Wingdings" panose="05000000000000000000" pitchFamily="2" charset="2"/>
              <a:buNone/>
            </a:pPr>
            <a:r>
              <a:rPr lang="es-ES" altLang="es-AR" sz="2600"/>
              <a:t> 	</a:t>
            </a:r>
          </a:p>
          <a:p>
            <a:pPr algn="just" eaLnBrk="1" hangingPunct="1">
              <a:buFont typeface="Wingdings" panose="05000000000000000000" pitchFamily="2" charset="2"/>
              <a:buNone/>
            </a:pPr>
            <a:endParaRPr lang="es-ES" altLang="es-AR" sz="2600"/>
          </a:p>
        </p:txBody>
      </p:sp>
      <p:pic>
        <p:nvPicPr>
          <p:cNvPr id="3" name="Marcador de contenido 2">
            <a:extLst>
              <a:ext uri="{FF2B5EF4-FFF2-40B4-BE49-F238E27FC236}">
                <a16:creationId xmlns:a16="http://schemas.microsoft.com/office/drawing/2014/main" id="{A38222E0-4807-4576-977A-5E30F17F6326}"/>
              </a:ext>
            </a:extLst>
          </p:cNvPr>
          <p:cNvPicPr>
            <a:picLocks noGrp="1" noChangeAspect="1"/>
          </p:cNvPicPr>
          <p:nvPr>
            <p:ph sz="half" idx="2"/>
          </p:nvPr>
        </p:nvPicPr>
        <p:blipFill rotWithShape="1">
          <a:blip r:embed="rId2"/>
          <a:srcRect l="17397" r="15741"/>
          <a:stretch/>
        </p:blipFill>
        <p:spPr>
          <a:xfrm>
            <a:off x="7320136" y="2911475"/>
            <a:ext cx="3600400" cy="3028950"/>
          </a:xfrm>
          <a:prstGeom prst="rect">
            <a:avLst/>
          </a:prstGeom>
        </p:spPr>
      </p:pic>
      <p:sp>
        <p:nvSpPr>
          <p:cNvPr id="20484" name="Rectangle 4">
            <a:extLst>
              <a:ext uri="{FF2B5EF4-FFF2-40B4-BE49-F238E27FC236}">
                <a16:creationId xmlns:a16="http://schemas.microsoft.com/office/drawing/2014/main" id="{30CAC792-A325-4BFE-9BB5-D4F9B9EE9DDB}"/>
              </a:ext>
            </a:extLst>
          </p:cNvPr>
          <p:cNvSpPr>
            <a:spLocks noChangeArrowheads="1"/>
          </p:cNvSpPr>
          <p:nvPr/>
        </p:nvSpPr>
        <p:spPr bwMode="auto">
          <a:xfrm>
            <a:off x="624417" y="1112044"/>
            <a:ext cx="9587179" cy="54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algn="just" eaLnBrk="1" hangingPunct="1"/>
            <a:r>
              <a:rPr lang="es-ES" altLang="es-AR" sz="2800" b="1" dirty="0"/>
              <a:t>Siguiendo a </a:t>
            </a:r>
            <a:r>
              <a:rPr lang="es-ES" altLang="es-AR" sz="2800" b="1" dirty="0" err="1"/>
              <a:t>Rovere</a:t>
            </a:r>
            <a:r>
              <a:rPr lang="es-ES" altLang="es-AR" sz="2800" b="1" dirty="0"/>
              <a:t> (1998) las etapas para alcanzar la construcción de una red social son las siguientes:</a:t>
            </a:r>
          </a:p>
          <a:p>
            <a:pPr marL="0" indent="0" algn="just" eaLnBrk="1" hangingPunct="1"/>
            <a:endParaRPr lang="es-ES" altLang="es-AR" sz="2800" dirty="0"/>
          </a:p>
          <a:p>
            <a:pPr algn="just" eaLnBrk="1" hangingPunct="1">
              <a:buFont typeface="+mj-lt"/>
              <a:buAutoNum type="arabicPeriod"/>
            </a:pPr>
            <a:r>
              <a:rPr lang="es-ES" altLang="es-AR" sz="2800" b="1" i="1" dirty="0"/>
              <a:t>Reconocimiento</a:t>
            </a:r>
          </a:p>
          <a:p>
            <a:pPr algn="just" eaLnBrk="1" hangingPunct="1">
              <a:buFont typeface="+mj-lt"/>
              <a:buAutoNum type="arabicPeriod"/>
            </a:pPr>
            <a:endParaRPr lang="es-ES" altLang="es-AR" sz="2800" b="1" i="1" dirty="0"/>
          </a:p>
          <a:p>
            <a:pPr algn="just" eaLnBrk="1" hangingPunct="1">
              <a:buFont typeface="+mj-lt"/>
              <a:buAutoNum type="arabicPeriod"/>
            </a:pPr>
            <a:r>
              <a:rPr lang="es-ES" altLang="es-AR" sz="2800" b="1" i="1" dirty="0"/>
              <a:t>Conocimiento</a:t>
            </a:r>
          </a:p>
          <a:p>
            <a:pPr algn="just" eaLnBrk="1" hangingPunct="1">
              <a:buFont typeface="+mj-lt"/>
              <a:buAutoNum type="arabicPeriod"/>
            </a:pPr>
            <a:endParaRPr lang="es-ES" altLang="es-AR" sz="2800" b="1" i="1" dirty="0"/>
          </a:p>
          <a:p>
            <a:pPr algn="just" eaLnBrk="1" hangingPunct="1">
              <a:buFont typeface="+mj-lt"/>
              <a:buAutoNum type="arabicPeriod"/>
            </a:pPr>
            <a:r>
              <a:rPr lang="es-ES" altLang="es-AR" sz="2800" b="1" i="1" dirty="0"/>
              <a:t>Colaboración</a:t>
            </a:r>
          </a:p>
          <a:p>
            <a:pPr algn="just" eaLnBrk="1" hangingPunct="1">
              <a:buFont typeface="+mj-lt"/>
              <a:buAutoNum type="arabicPeriod"/>
            </a:pPr>
            <a:endParaRPr lang="es-ES" altLang="es-AR" sz="2800" b="1" i="1" dirty="0"/>
          </a:p>
          <a:p>
            <a:pPr algn="just" eaLnBrk="1" hangingPunct="1">
              <a:buFont typeface="+mj-lt"/>
              <a:buAutoNum type="arabicPeriod"/>
            </a:pPr>
            <a:r>
              <a:rPr lang="es-ES" altLang="es-AR" sz="2800" b="1" i="1" dirty="0"/>
              <a:t>Cooperación</a:t>
            </a:r>
          </a:p>
          <a:p>
            <a:pPr algn="just" eaLnBrk="1" hangingPunct="1">
              <a:buFont typeface="+mj-lt"/>
              <a:buAutoNum type="arabicPeriod"/>
            </a:pPr>
            <a:endParaRPr lang="es-ES" altLang="es-AR" sz="2800" b="1" i="1" dirty="0"/>
          </a:p>
          <a:p>
            <a:pPr algn="just" eaLnBrk="1" hangingPunct="1">
              <a:buFont typeface="+mj-lt"/>
              <a:buAutoNum type="arabicPeriod"/>
            </a:pPr>
            <a:r>
              <a:rPr lang="es-ES" altLang="es-AR" sz="2800" b="1" i="1" dirty="0"/>
              <a:t>Asociación</a:t>
            </a:r>
          </a:p>
          <a:p>
            <a:pPr marL="0" indent="0" algn="just" eaLnBrk="1" hangingPunct="1"/>
            <a:endParaRPr lang="es-ES" altLang="es-AR" sz="2800" b="1" i="1" dirty="0"/>
          </a:p>
          <a:p>
            <a:pPr marL="0" indent="0" algn="just" eaLnBrk="1" hangingPunct="1"/>
            <a:endParaRPr lang="es-ES" altLang="es-AR" sz="2800"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FB35F8F-2378-4AA1-AB66-8F20E00892FB}"/>
              </a:ext>
            </a:extLst>
          </p:cNvPr>
          <p:cNvSpPr>
            <a:spLocks noGrp="1" noChangeArrowheads="1"/>
          </p:cNvSpPr>
          <p:nvPr>
            <p:ph type="title"/>
          </p:nvPr>
        </p:nvSpPr>
        <p:spPr>
          <a:xfrm>
            <a:off x="1" y="29059"/>
            <a:ext cx="12192000" cy="447613"/>
          </a:xfrm>
          <a:solidFill>
            <a:schemeClr val="accent6">
              <a:lumMod val="50000"/>
            </a:schemeClr>
          </a:solidFill>
        </p:spPr>
        <p:txBody>
          <a:bodyPr>
            <a:normAutofit fontScale="90000"/>
          </a:bodyPr>
          <a:lstStyle/>
          <a:p>
            <a:pPr algn="ctr" eaLnBrk="1" hangingPunct="1"/>
            <a:r>
              <a:rPr lang="es-ES" altLang="es-AR" sz="3200" b="1" dirty="0">
                <a:effectLst>
                  <a:outerShdw blurRad="38100" dist="38100" dir="2700000" algn="tl">
                    <a:srgbClr val="000000">
                      <a:alpha val="43137"/>
                    </a:srgbClr>
                  </a:outerShdw>
                </a:effectLst>
              </a:rPr>
              <a:t>La construcción de Redes Sociales</a:t>
            </a:r>
            <a:endParaRPr lang="es-ES" altLang="es-AR" sz="1600" b="1" dirty="0">
              <a:effectLst>
                <a:outerShdw blurRad="38100" dist="38100" dir="2700000" algn="tl">
                  <a:srgbClr val="000000">
                    <a:alpha val="43137"/>
                  </a:srgbClr>
                </a:outerShdw>
              </a:effectLst>
            </a:endParaRPr>
          </a:p>
        </p:txBody>
      </p:sp>
      <p:sp>
        <p:nvSpPr>
          <p:cNvPr id="21508" name="Rectangle 4">
            <a:extLst>
              <a:ext uri="{FF2B5EF4-FFF2-40B4-BE49-F238E27FC236}">
                <a16:creationId xmlns:a16="http://schemas.microsoft.com/office/drawing/2014/main" id="{8CE7D7F8-867A-40C9-B2B9-E06C31A00D83}"/>
              </a:ext>
            </a:extLst>
          </p:cNvPr>
          <p:cNvSpPr>
            <a:spLocks noChangeArrowheads="1"/>
          </p:cNvSpPr>
          <p:nvPr/>
        </p:nvSpPr>
        <p:spPr bwMode="auto">
          <a:xfrm>
            <a:off x="191343" y="548680"/>
            <a:ext cx="1180931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457200" indent="-457200" algn="just" eaLnBrk="1" hangingPunct="1">
              <a:spcBef>
                <a:spcPts val="0"/>
              </a:spcBef>
              <a:buFont typeface="+mj-lt"/>
              <a:buAutoNum type="arabicPeriod"/>
            </a:pPr>
            <a:r>
              <a:rPr lang="es-ES" altLang="es-AR" sz="2200" b="1" dirty="0">
                <a:solidFill>
                  <a:schemeClr val="accent5"/>
                </a:solidFill>
              </a:rPr>
              <a:t>Reconocimiento</a:t>
            </a:r>
            <a:r>
              <a:rPr lang="es-ES" altLang="es-AR" sz="2200" b="1" dirty="0"/>
              <a:t>: </a:t>
            </a:r>
            <a:r>
              <a:rPr lang="es-ES" altLang="es-AR" sz="2200" dirty="0"/>
              <a:t>implica reconocer la existencia de otros actores que están vinculados con el problema y con quienes es imprescindible realizar un trabajo conjunto. Interactuar supone reconocer que el otro existe y que tiene una percepción particular de la realidad, determinada por su posición, ideología, intereses y experiencia  (subjetividad del actor).</a:t>
            </a:r>
          </a:p>
          <a:p>
            <a:pPr marL="457200" indent="-457200" algn="just" eaLnBrk="1" hangingPunct="1">
              <a:spcBef>
                <a:spcPts val="0"/>
              </a:spcBef>
              <a:buFont typeface="+mj-lt"/>
              <a:buAutoNum type="arabicPeriod"/>
            </a:pPr>
            <a:r>
              <a:rPr lang="es-MX" altLang="es-AR" sz="2200" b="1" dirty="0">
                <a:solidFill>
                  <a:schemeClr val="accent5"/>
                </a:solidFill>
              </a:rPr>
              <a:t>Conocimiento</a:t>
            </a:r>
            <a:r>
              <a:rPr lang="es-MX" altLang="es-AR" sz="2200" dirty="0"/>
              <a:t>: contempla conocer quiénes son y qué hacen los otros… a fin de precisar los diferentes recursos, intereses y capacidades de los actores sociales, lo cual es necesario para explorar las posibilidades de relación y apoyar las posibilidades de vínculos.</a:t>
            </a:r>
          </a:p>
          <a:p>
            <a:pPr marL="457200" indent="-457200" algn="just" eaLnBrk="1" hangingPunct="1">
              <a:spcBef>
                <a:spcPts val="0"/>
              </a:spcBef>
              <a:buFont typeface="+mj-lt"/>
              <a:buAutoNum type="arabicPeriod"/>
            </a:pPr>
            <a:r>
              <a:rPr lang="es-ES" altLang="es-AR" sz="2200" b="1" dirty="0">
                <a:solidFill>
                  <a:schemeClr val="accent5"/>
                </a:solidFill>
              </a:rPr>
              <a:t>Colaboración</a:t>
            </a:r>
            <a:r>
              <a:rPr lang="es-ES" altLang="es-AR" sz="2200" dirty="0"/>
              <a:t>: constituye un nivel primario de vínculos, a través de iniciativas de apoyo voluntario y esporádicas. Supone establecer relaciones de reciprocidad en un nivel de compromiso moderado.</a:t>
            </a:r>
          </a:p>
          <a:p>
            <a:pPr marL="457200" indent="-457200" algn="just" eaLnBrk="1" hangingPunct="1">
              <a:spcBef>
                <a:spcPts val="0"/>
              </a:spcBef>
              <a:buFont typeface="+mj-lt"/>
              <a:buAutoNum type="arabicPeriod"/>
            </a:pPr>
            <a:r>
              <a:rPr lang="es-ES" altLang="es-AR" sz="2200" b="1" dirty="0">
                <a:solidFill>
                  <a:schemeClr val="accent5"/>
                </a:solidFill>
              </a:rPr>
              <a:t>Cooperación</a:t>
            </a:r>
            <a:r>
              <a:rPr lang="es-ES" altLang="es-AR" sz="2200" dirty="0"/>
              <a:t>: significa avanzar en los niveles de coordinación a través de la organización de operaciones conjuntas, compartiendo preocupaciones, en torno a los problemas y estableciendo relaciones cooperativas conducentes a la ejecución de acciones, en un marco de solidaridad (…)”</a:t>
            </a:r>
          </a:p>
          <a:p>
            <a:pPr marL="457200" indent="-457200" algn="just" eaLnBrk="1" hangingPunct="1">
              <a:spcBef>
                <a:spcPts val="0"/>
              </a:spcBef>
              <a:buFont typeface="+mj-lt"/>
              <a:buAutoNum type="arabicPeriod"/>
            </a:pPr>
            <a:r>
              <a:rPr lang="es-ES" altLang="es-AR" sz="2200" b="1" dirty="0">
                <a:solidFill>
                  <a:schemeClr val="accent5"/>
                </a:solidFill>
              </a:rPr>
              <a:t>Asociación</a:t>
            </a:r>
            <a:r>
              <a:rPr lang="es-ES" altLang="es-AR" sz="2200" dirty="0"/>
              <a:t>: implica un nivel mayor de compromiso con la red, estableciendo vínculos más estructurados y permanentes, en torno a programas y proyectos diseñados y ejecutados en forma conjunta.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72F906-137C-4FE6-918B-72567199758F}"/>
              </a:ext>
            </a:extLst>
          </p:cNvPr>
          <p:cNvSpPr>
            <a:spLocks noGrp="1" noChangeArrowheads="1"/>
          </p:cNvSpPr>
          <p:nvPr>
            <p:ph type="title"/>
          </p:nvPr>
        </p:nvSpPr>
        <p:spPr>
          <a:xfrm>
            <a:off x="838200" y="53532"/>
            <a:ext cx="10515600" cy="1325563"/>
          </a:xfrm>
        </p:spPr>
        <p:txBody>
          <a:bodyPr/>
          <a:lstStyle/>
          <a:p>
            <a:r>
              <a:rPr lang="es-ES_tradnl" altLang="es-AR" b="1" dirty="0"/>
              <a:t>Concepto de Red Social</a:t>
            </a:r>
          </a:p>
        </p:txBody>
      </p:sp>
      <p:sp>
        <p:nvSpPr>
          <p:cNvPr id="3075" name="Rectangle 3">
            <a:extLst>
              <a:ext uri="{FF2B5EF4-FFF2-40B4-BE49-F238E27FC236}">
                <a16:creationId xmlns:a16="http://schemas.microsoft.com/office/drawing/2014/main" id="{611EC3C6-664B-4E76-8769-A26672F7BAEE}"/>
              </a:ext>
            </a:extLst>
          </p:cNvPr>
          <p:cNvSpPr>
            <a:spLocks noGrp="1" noChangeArrowheads="1"/>
          </p:cNvSpPr>
          <p:nvPr>
            <p:ph idx="1"/>
          </p:nvPr>
        </p:nvSpPr>
        <p:spPr>
          <a:xfrm>
            <a:off x="695400" y="1513971"/>
            <a:ext cx="11233248" cy="4915743"/>
          </a:xfrm>
        </p:spPr>
        <p:txBody>
          <a:bodyPr/>
          <a:lstStyle/>
          <a:p>
            <a:pPr marL="0" indent="0">
              <a:spcBef>
                <a:spcPts val="600"/>
              </a:spcBef>
              <a:buNone/>
            </a:pPr>
            <a:r>
              <a:rPr lang="es-MX" altLang="es-AR" dirty="0" err="1"/>
              <a:t>Speck</a:t>
            </a:r>
            <a:r>
              <a:rPr lang="es-MX" altLang="es-AR" dirty="0"/>
              <a:t> y </a:t>
            </a:r>
            <a:r>
              <a:rPr lang="es-MX" altLang="es-AR" dirty="0" err="1"/>
              <a:t>Attneave</a:t>
            </a:r>
            <a:r>
              <a:rPr lang="es-MX" altLang="es-AR" dirty="0"/>
              <a:t> (1982) definieron la red social como </a:t>
            </a:r>
            <a:r>
              <a:rPr lang="es-MX" altLang="es-AR" b="1" dirty="0">
                <a:solidFill>
                  <a:schemeClr val="accent6"/>
                </a:solidFill>
              </a:rPr>
              <a:t>"las relaciones humanas que tienen un impacto duradero en la vida de un individuo". </a:t>
            </a:r>
          </a:p>
          <a:p>
            <a:pPr marL="0" indent="0" algn="r">
              <a:spcBef>
                <a:spcPts val="600"/>
              </a:spcBef>
              <a:buNone/>
            </a:pPr>
            <a:endParaRPr lang="es-MX" altLang="es-AR" dirty="0"/>
          </a:p>
          <a:p>
            <a:pPr marL="0" indent="0" algn="r">
              <a:spcBef>
                <a:spcPts val="600"/>
              </a:spcBef>
              <a:buNone/>
            </a:pPr>
            <a:r>
              <a:rPr lang="es-MX" altLang="es-AR" dirty="0"/>
              <a:t>Garbarino (1983) integra aspectos funcionales y estructurales en su definición de red social: </a:t>
            </a:r>
            <a:r>
              <a:rPr lang="es-MX" altLang="es-AR" b="1" dirty="0">
                <a:solidFill>
                  <a:schemeClr val="accent6"/>
                </a:solidFill>
              </a:rPr>
              <a:t>"conjunto de relaciones interconectadas entre un grupo de personas que ofrecen unos patrones y un refuerzo contingente para afrontar las soluciones de la vida cotidiana".</a:t>
            </a:r>
            <a:r>
              <a:rPr lang="es-MX" altLang="es-AR" dirty="0">
                <a:solidFill>
                  <a:schemeClr val="accent6"/>
                </a:solidFill>
              </a:rPr>
              <a:t> </a:t>
            </a:r>
          </a:p>
          <a:p>
            <a:pPr marL="0" indent="0">
              <a:spcBef>
                <a:spcPts val="600"/>
              </a:spcBef>
              <a:buNone/>
            </a:pPr>
            <a:endParaRPr lang="es-MX" altLang="es-AR" b="1" dirty="0">
              <a:solidFill>
                <a:schemeClr val="accent6"/>
              </a:solidFill>
              <a:effectLst>
                <a:outerShdw blurRad="38100" dist="38100" dir="2700000" algn="tl">
                  <a:srgbClr val="000000">
                    <a:alpha val="43137"/>
                  </a:srgbClr>
                </a:outerShdw>
              </a:effectLst>
            </a:endParaRPr>
          </a:p>
          <a:p>
            <a:pPr marL="0" indent="0" algn="ctr">
              <a:spcBef>
                <a:spcPts val="600"/>
              </a:spcBef>
              <a:buNone/>
            </a:pPr>
            <a:r>
              <a:rPr lang="es-MX" altLang="es-AR" b="1" dirty="0">
                <a:solidFill>
                  <a:schemeClr val="accent6"/>
                </a:solidFill>
                <a:effectLst>
                  <a:outerShdw blurRad="38100" dist="38100" dir="2700000" algn="tl">
                    <a:srgbClr val="000000">
                      <a:alpha val="43137"/>
                    </a:srgbClr>
                  </a:outerShdw>
                </a:effectLst>
              </a:rPr>
              <a:t>La red social se puede definir en relación a una persona o familia, o en relación a una red de redes. </a:t>
            </a:r>
            <a:endParaRPr lang="es-ES_tradnl" altLang="es-AR" b="1" dirty="0">
              <a:solidFill>
                <a:schemeClr val="accent6"/>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7483B9C-B497-49D1-A84B-240D90E46671}"/>
              </a:ext>
            </a:extLst>
          </p:cNvPr>
          <p:cNvPicPr>
            <a:picLocks noChangeAspect="1"/>
          </p:cNvPicPr>
          <p:nvPr/>
        </p:nvPicPr>
        <p:blipFill>
          <a:blip r:embed="rId2"/>
          <a:stretch>
            <a:fillRect/>
          </a:stretch>
        </p:blipFill>
        <p:spPr>
          <a:xfrm>
            <a:off x="118548" y="476672"/>
            <a:ext cx="11882108" cy="5868701"/>
          </a:xfrm>
          <a:prstGeom prst="rect">
            <a:avLst/>
          </a:prstGeom>
        </p:spPr>
      </p:pic>
    </p:spTree>
    <p:extLst>
      <p:ext uri="{BB962C8B-B14F-4D97-AF65-F5344CB8AC3E}">
        <p14:creationId xmlns:p14="http://schemas.microsoft.com/office/powerpoint/2010/main" val="401504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B8989CD-E65A-42D3-891D-A0D50B8622DD}"/>
              </a:ext>
            </a:extLst>
          </p:cNvPr>
          <p:cNvSpPr>
            <a:spLocks noGrp="1" noChangeArrowheads="1"/>
          </p:cNvSpPr>
          <p:nvPr>
            <p:ph type="title"/>
          </p:nvPr>
        </p:nvSpPr>
        <p:spPr>
          <a:xfrm>
            <a:off x="556400" y="332656"/>
            <a:ext cx="10515600" cy="1047651"/>
          </a:xfrm>
        </p:spPr>
        <p:txBody>
          <a:bodyPr>
            <a:normAutofit/>
          </a:bodyPr>
          <a:lstStyle/>
          <a:p>
            <a:pPr eaLnBrk="1" hangingPunct="1"/>
            <a:r>
              <a:rPr lang="es-ES" altLang="es-AR" sz="4800" b="1" dirty="0">
                <a:solidFill>
                  <a:schemeClr val="accent6"/>
                </a:solidFill>
              </a:rPr>
              <a:t>Red Comunitaria</a:t>
            </a:r>
          </a:p>
        </p:txBody>
      </p:sp>
      <p:sp>
        <p:nvSpPr>
          <p:cNvPr id="25603" name="Rectangle 3">
            <a:extLst>
              <a:ext uri="{FF2B5EF4-FFF2-40B4-BE49-F238E27FC236}">
                <a16:creationId xmlns:a16="http://schemas.microsoft.com/office/drawing/2014/main" id="{22B8FB00-8AC4-433F-8813-22ED781FCE90}"/>
              </a:ext>
            </a:extLst>
          </p:cNvPr>
          <p:cNvSpPr>
            <a:spLocks noGrp="1" noChangeArrowheads="1"/>
          </p:cNvSpPr>
          <p:nvPr>
            <p:ph idx="1"/>
          </p:nvPr>
        </p:nvSpPr>
        <p:spPr>
          <a:xfrm>
            <a:off x="1120000" y="1628800"/>
            <a:ext cx="10233800" cy="4548163"/>
          </a:xfrm>
        </p:spPr>
        <p:txBody>
          <a:bodyPr>
            <a:normAutofit lnSpcReduction="10000"/>
          </a:bodyPr>
          <a:lstStyle/>
          <a:p>
            <a:pPr eaLnBrk="1" hangingPunct="1"/>
            <a:r>
              <a:rPr lang="es-ES" altLang="es-AR" sz="3200" b="1" dirty="0"/>
              <a:t>Se encuentra conformada por los </a:t>
            </a:r>
            <a:r>
              <a:rPr lang="es-ES" altLang="es-AR" sz="3200" b="1" i="1" dirty="0"/>
              <a:t>diferentes</a:t>
            </a:r>
            <a:r>
              <a:rPr lang="es-ES" altLang="es-AR" sz="3200" b="1" dirty="0"/>
              <a:t> actores sociales, líderes u organizaciones comunitarias, vinculadas con </a:t>
            </a:r>
            <a:r>
              <a:rPr lang="es-ES" altLang="es-AR" sz="3200" b="1" i="1" dirty="0"/>
              <a:t>procesos de participación</a:t>
            </a:r>
            <a:r>
              <a:rPr lang="es-ES" altLang="es-AR" sz="3200" b="1" dirty="0"/>
              <a:t>, movilización y actuación dirigidos a mejorar la </a:t>
            </a:r>
            <a:r>
              <a:rPr lang="es-ES" altLang="es-AR" sz="3200" b="1" i="1" dirty="0"/>
              <a:t>calidad de vida </a:t>
            </a:r>
            <a:r>
              <a:rPr lang="es-ES" altLang="es-AR" sz="3200" b="1" dirty="0"/>
              <a:t>en la comunidad.</a:t>
            </a:r>
          </a:p>
          <a:p>
            <a:pPr lvl="4" algn="just"/>
            <a:endParaRPr lang="es-ES" altLang="es-AR" sz="2400" b="1" dirty="0"/>
          </a:p>
          <a:p>
            <a:pPr eaLnBrk="1" hangingPunct="1"/>
            <a:r>
              <a:rPr lang="es-ES" altLang="es-AR" sz="3200" b="1" dirty="0"/>
              <a:t>Contemplan un entramado de relaciones que mantienen un flujo y reflujo constante de informaciones y mediaciones organizadas y establecidas en pro de un fin común.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836236-3023-49B2-903B-93124A19C802}"/>
              </a:ext>
            </a:extLst>
          </p:cNvPr>
          <p:cNvSpPr>
            <a:spLocks noGrp="1" noChangeArrowheads="1"/>
          </p:cNvSpPr>
          <p:nvPr>
            <p:ph type="title"/>
          </p:nvPr>
        </p:nvSpPr>
        <p:spPr>
          <a:xfrm>
            <a:off x="0" y="31390"/>
            <a:ext cx="12192000" cy="634082"/>
          </a:xfrm>
          <a:solidFill>
            <a:schemeClr val="accent6">
              <a:lumMod val="60000"/>
              <a:lumOff val="40000"/>
            </a:schemeClr>
          </a:solidFill>
        </p:spPr>
        <p:txBody>
          <a:bodyPr/>
          <a:lstStyle/>
          <a:p>
            <a:pPr algn="ctr" eaLnBrk="1" hangingPunct="1"/>
            <a:r>
              <a:rPr lang="es-ES" altLang="es-AR" sz="3200" b="1" dirty="0">
                <a:solidFill>
                  <a:schemeClr val="bg1"/>
                </a:solidFill>
              </a:rPr>
              <a:t>Condiciones de las redes comunitarias</a:t>
            </a:r>
          </a:p>
        </p:txBody>
      </p:sp>
      <p:sp>
        <p:nvSpPr>
          <p:cNvPr id="27651" name="Rectangle 3">
            <a:extLst>
              <a:ext uri="{FF2B5EF4-FFF2-40B4-BE49-F238E27FC236}">
                <a16:creationId xmlns:a16="http://schemas.microsoft.com/office/drawing/2014/main" id="{1BB64FE0-2BA0-4020-8200-FCA01713E103}"/>
              </a:ext>
            </a:extLst>
          </p:cNvPr>
          <p:cNvSpPr>
            <a:spLocks noGrp="1" noChangeArrowheads="1"/>
          </p:cNvSpPr>
          <p:nvPr>
            <p:ph idx="1"/>
          </p:nvPr>
        </p:nvSpPr>
        <p:spPr>
          <a:xfrm>
            <a:off x="335360" y="665472"/>
            <a:ext cx="11665296" cy="6003888"/>
          </a:xfrm>
          <a:solidFill>
            <a:schemeClr val="accent6">
              <a:lumMod val="20000"/>
              <a:lumOff val="80000"/>
            </a:schemeClr>
          </a:solidFill>
        </p:spPr>
        <p:txBody>
          <a:bodyPr/>
          <a:lstStyle/>
          <a:p>
            <a:pPr marL="457200" indent="-457200" algn="just" eaLnBrk="1" hangingPunct="1">
              <a:lnSpc>
                <a:spcPct val="90000"/>
              </a:lnSpc>
              <a:buFont typeface="+mj-lt"/>
              <a:buAutoNum type="arabicParenR"/>
            </a:pPr>
            <a:r>
              <a:rPr lang="es-MX" altLang="es-AR" sz="2200" b="1" dirty="0">
                <a:solidFill>
                  <a:schemeClr val="bg1"/>
                </a:solidFill>
              </a:rPr>
              <a:t>Ser independiente a intereses ajenos de la comunidad.</a:t>
            </a:r>
          </a:p>
          <a:p>
            <a:pPr marL="457200" indent="-457200" algn="just" eaLnBrk="1" hangingPunct="1">
              <a:lnSpc>
                <a:spcPct val="90000"/>
              </a:lnSpc>
              <a:buFont typeface="+mj-lt"/>
              <a:buAutoNum type="arabicParenR"/>
            </a:pPr>
            <a:r>
              <a:rPr lang="es-MX" altLang="es-AR" sz="2200" b="1" dirty="0">
                <a:solidFill>
                  <a:schemeClr val="bg1"/>
                </a:solidFill>
              </a:rPr>
              <a:t>Ser representativas, en el sentido de responder a los intereses que pretenden apoyar.</a:t>
            </a:r>
          </a:p>
          <a:p>
            <a:pPr marL="457200" indent="-457200" algn="just" eaLnBrk="1" hangingPunct="1">
              <a:lnSpc>
                <a:spcPct val="90000"/>
              </a:lnSpc>
              <a:buFont typeface="+mj-lt"/>
              <a:buAutoNum type="arabicParenR"/>
            </a:pPr>
            <a:r>
              <a:rPr lang="es-MX" altLang="es-AR" sz="2200" b="1" dirty="0">
                <a:solidFill>
                  <a:schemeClr val="bg1"/>
                </a:solidFill>
              </a:rPr>
              <a:t>Sus dirigentes deben provenir de campos ligados a ellos.</a:t>
            </a:r>
          </a:p>
          <a:p>
            <a:pPr marL="457200" indent="-457200" algn="just" eaLnBrk="1" hangingPunct="1">
              <a:lnSpc>
                <a:spcPct val="90000"/>
              </a:lnSpc>
              <a:buFont typeface="+mj-lt"/>
              <a:buAutoNum type="arabicParenR"/>
            </a:pPr>
            <a:r>
              <a:rPr lang="es-MX" altLang="es-AR" sz="2200" b="1" dirty="0">
                <a:solidFill>
                  <a:schemeClr val="bg1"/>
                </a:solidFill>
              </a:rPr>
              <a:t>Ser participativas: todos sus miembros deben tener la posibilidad de intervenir el logro de sus objetivos.</a:t>
            </a:r>
          </a:p>
          <a:p>
            <a:pPr marL="457200" indent="-457200" algn="just" eaLnBrk="1" hangingPunct="1">
              <a:lnSpc>
                <a:spcPct val="90000"/>
              </a:lnSpc>
              <a:buFont typeface="+mj-lt"/>
              <a:buAutoNum type="arabicParenR"/>
            </a:pPr>
            <a:r>
              <a:rPr lang="es-ES" altLang="es-AR" sz="2200" b="1" dirty="0">
                <a:solidFill>
                  <a:schemeClr val="bg1"/>
                </a:solidFill>
              </a:rPr>
              <a:t>Tener una organización horizontal</a:t>
            </a:r>
            <a:r>
              <a:rPr lang="es-ES" altLang="es-AR" sz="2200" dirty="0">
                <a:solidFill>
                  <a:schemeClr val="bg1"/>
                </a:solidFill>
              </a:rPr>
              <a:t>, es decir, no supone sistema jerárquicos.</a:t>
            </a:r>
          </a:p>
          <a:p>
            <a:pPr marL="457200" indent="-457200" algn="just" eaLnBrk="1" hangingPunct="1">
              <a:lnSpc>
                <a:spcPct val="90000"/>
              </a:lnSpc>
              <a:buFont typeface="+mj-lt"/>
              <a:buAutoNum type="arabicParenR"/>
            </a:pPr>
            <a:r>
              <a:rPr lang="es-ES" altLang="es-AR" sz="2200" b="1" dirty="0">
                <a:solidFill>
                  <a:schemeClr val="bg1"/>
                </a:solidFill>
              </a:rPr>
              <a:t>Promover y proteger valores </a:t>
            </a:r>
            <a:r>
              <a:rPr lang="es-ES" altLang="es-AR" sz="2200" dirty="0">
                <a:solidFill>
                  <a:schemeClr val="bg1"/>
                </a:solidFill>
              </a:rPr>
              <a:t>pero no imponerlos.</a:t>
            </a:r>
          </a:p>
          <a:p>
            <a:pPr marL="457200" indent="-457200" algn="just" eaLnBrk="1" hangingPunct="1">
              <a:lnSpc>
                <a:spcPct val="90000"/>
              </a:lnSpc>
              <a:buFont typeface="+mj-lt"/>
              <a:buAutoNum type="arabicParenR"/>
            </a:pPr>
            <a:r>
              <a:rPr lang="es-ES" altLang="es-AR" sz="2200" b="1" dirty="0">
                <a:solidFill>
                  <a:schemeClr val="bg1"/>
                </a:solidFill>
              </a:rPr>
              <a:t>Ser activas e interactivas</a:t>
            </a:r>
            <a:r>
              <a:rPr lang="es-ES" altLang="es-AR" sz="2200" dirty="0">
                <a:solidFill>
                  <a:schemeClr val="bg1"/>
                </a:solidFill>
              </a:rPr>
              <a:t>: dinámicas.</a:t>
            </a:r>
          </a:p>
          <a:p>
            <a:pPr marL="457200" indent="-457200" algn="just" eaLnBrk="1" hangingPunct="1">
              <a:lnSpc>
                <a:spcPct val="90000"/>
              </a:lnSpc>
              <a:buFont typeface="+mj-lt"/>
              <a:buAutoNum type="arabicParenR"/>
            </a:pPr>
            <a:r>
              <a:rPr lang="es-ES" altLang="es-AR" sz="2200" b="1" dirty="0">
                <a:solidFill>
                  <a:schemeClr val="bg1"/>
                </a:solidFill>
              </a:rPr>
              <a:t>Ser estables</a:t>
            </a:r>
            <a:r>
              <a:rPr lang="es-ES" altLang="es-AR" sz="2200" dirty="0">
                <a:solidFill>
                  <a:schemeClr val="bg1"/>
                </a:solidFill>
              </a:rPr>
              <a:t>, deben tener cierta permanencia.</a:t>
            </a:r>
          </a:p>
          <a:p>
            <a:pPr marL="457200" indent="-457200" algn="just" eaLnBrk="1" hangingPunct="1">
              <a:lnSpc>
                <a:spcPct val="90000"/>
              </a:lnSpc>
              <a:buFont typeface="+mj-lt"/>
              <a:buAutoNum type="arabicParenR"/>
            </a:pPr>
            <a:r>
              <a:rPr lang="es-ES" altLang="es-AR" sz="2200" b="1" dirty="0">
                <a:solidFill>
                  <a:schemeClr val="bg1"/>
                </a:solidFill>
              </a:rPr>
              <a:t>Ser “transparentes”</a:t>
            </a:r>
            <a:r>
              <a:rPr lang="es-ES" altLang="es-AR" sz="2200" dirty="0">
                <a:solidFill>
                  <a:schemeClr val="bg1"/>
                </a:solidFill>
              </a:rPr>
              <a:t>, en el sentido de que sus actividades y motivaciones son conocidas y explícitas.</a:t>
            </a:r>
          </a:p>
          <a:p>
            <a:pPr marL="457200" indent="-457200" eaLnBrk="1" hangingPunct="1">
              <a:buFont typeface="+mj-lt"/>
              <a:buAutoNum type="arabicParenR"/>
            </a:pPr>
            <a:r>
              <a:rPr lang="es-ES" altLang="es-AR" sz="2200" b="1" dirty="0">
                <a:solidFill>
                  <a:schemeClr val="bg1"/>
                </a:solidFill>
              </a:rPr>
              <a:t>Ser flexibles </a:t>
            </a:r>
            <a:r>
              <a:rPr lang="es-ES" altLang="es-AR" sz="2200" dirty="0">
                <a:solidFill>
                  <a:schemeClr val="bg1"/>
                </a:solidFill>
              </a:rPr>
              <a:t>a fin de poder responder y adaptarse a las cambiantes circunstancias del entorno y a sus demandas.</a:t>
            </a:r>
          </a:p>
          <a:p>
            <a:pPr marL="457200" indent="-457200" eaLnBrk="1" hangingPunct="1">
              <a:buFont typeface="+mj-lt"/>
              <a:buAutoNum type="arabicParenR"/>
            </a:pPr>
            <a:r>
              <a:rPr lang="es-ES" altLang="es-AR" sz="2200" b="1" dirty="0">
                <a:solidFill>
                  <a:schemeClr val="bg1"/>
                </a:solidFill>
              </a:rPr>
              <a:t>Estar en sintonía con la comunidad</a:t>
            </a:r>
            <a:r>
              <a:rPr lang="es-ES" altLang="es-AR" sz="2200" dirty="0">
                <a:solidFill>
                  <a:schemeClr val="bg1"/>
                </a:solidFill>
              </a:rPr>
              <a:t>. Ésta es una característica fundamental en las redes comunitarias, que de otra manera no podrían considerarse como tales.</a:t>
            </a:r>
          </a:p>
          <a:p>
            <a:pPr marL="457200" indent="-457200" algn="just" eaLnBrk="1" hangingPunct="1">
              <a:lnSpc>
                <a:spcPct val="90000"/>
              </a:lnSpc>
              <a:buFont typeface="+mj-lt"/>
              <a:buAutoNum type="arabicParenR"/>
            </a:pPr>
            <a:endParaRPr lang="es-ES" altLang="es-AR" sz="22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3497AF2-5A76-4FBF-96A4-395BBE029F27}"/>
              </a:ext>
            </a:extLst>
          </p:cNvPr>
          <p:cNvSpPr>
            <a:spLocks noGrp="1" noChangeArrowheads="1"/>
          </p:cNvSpPr>
          <p:nvPr>
            <p:ph type="title"/>
          </p:nvPr>
        </p:nvSpPr>
        <p:spPr>
          <a:xfrm>
            <a:off x="0" y="44624"/>
            <a:ext cx="12192000" cy="490066"/>
          </a:xfrm>
          <a:solidFill>
            <a:schemeClr val="tx1"/>
          </a:solidFill>
        </p:spPr>
        <p:txBody>
          <a:bodyPr>
            <a:normAutofit fontScale="90000"/>
          </a:bodyPr>
          <a:lstStyle/>
          <a:p>
            <a:pPr eaLnBrk="1" hangingPunct="1"/>
            <a:r>
              <a:rPr lang="es-ES" altLang="es-AR" sz="3200" b="1" dirty="0">
                <a:solidFill>
                  <a:schemeClr val="bg1"/>
                </a:solidFill>
              </a:rPr>
              <a:t>Factores que impiden el proceso de las redes comunitarias</a:t>
            </a:r>
          </a:p>
        </p:txBody>
      </p:sp>
      <p:sp>
        <p:nvSpPr>
          <p:cNvPr id="29699" name="Rectangle 3">
            <a:extLst>
              <a:ext uri="{FF2B5EF4-FFF2-40B4-BE49-F238E27FC236}">
                <a16:creationId xmlns:a16="http://schemas.microsoft.com/office/drawing/2014/main" id="{01A5A8AD-6CB2-4061-BDE5-B22ACDDC2E3C}"/>
              </a:ext>
            </a:extLst>
          </p:cNvPr>
          <p:cNvSpPr>
            <a:spLocks noGrp="1" noChangeArrowheads="1"/>
          </p:cNvSpPr>
          <p:nvPr>
            <p:ph idx="1"/>
          </p:nvPr>
        </p:nvSpPr>
        <p:spPr>
          <a:xfrm>
            <a:off x="407368" y="908720"/>
            <a:ext cx="11593288" cy="5760640"/>
          </a:xfrm>
          <a:solidFill>
            <a:schemeClr val="bg1">
              <a:lumMod val="85000"/>
            </a:schemeClr>
          </a:solidFill>
        </p:spPr>
        <p:txBody>
          <a:bodyPr>
            <a:normAutofit/>
          </a:bodyPr>
          <a:lstStyle/>
          <a:p>
            <a:pPr marL="504000" indent="-514350" eaLnBrk="1" hangingPunct="1">
              <a:spcBef>
                <a:spcPts val="1800"/>
              </a:spcBef>
              <a:buFont typeface="+mj-lt"/>
              <a:buAutoNum type="arabicPeriod"/>
            </a:pPr>
            <a:r>
              <a:rPr lang="es-ES" altLang="es-AR" sz="4000" b="1" dirty="0"/>
              <a:t>Los líderes autocráticos, autosuficientes y egocéntricos.</a:t>
            </a:r>
            <a:endParaRPr lang="es-ES" altLang="es-AR" sz="3200" b="1" dirty="0"/>
          </a:p>
          <a:p>
            <a:pPr marL="504000" indent="-514350" eaLnBrk="1" hangingPunct="1">
              <a:spcBef>
                <a:spcPts val="1800"/>
              </a:spcBef>
              <a:buFont typeface="+mj-lt"/>
              <a:buAutoNum type="arabicPeriod"/>
            </a:pPr>
            <a:r>
              <a:rPr lang="es-ES" altLang="es-AR" sz="4000" b="1" dirty="0"/>
              <a:t>La desconfianza.</a:t>
            </a:r>
            <a:endParaRPr lang="es-ES" altLang="es-AR" sz="3200" b="1" dirty="0"/>
          </a:p>
          <a:p>
            <a:pPr marL="504000" indent="-514350" eaLnBrk="1" hangingPunct="1">
              <a:spcBef>
                <a:spcPts val="1800"/>
              </a:spcBef>
              <a:buFont typeface="+mj-lt"/>
              <a:buAutoNum type="arabicPeriod"/>
            </a:pPr>
            <a:r>
              <a:rPr lang="es-ES" altLang="es-AR" sz="4000" b="1" dirty="0"/>
              <a:t>Las relaciones adversas entre vecinos y compañeros.</a:t>
            </a:r>
            <a:endParaRPr lang="es-ES" altLang="es-AR" sz="3200" b="1" dirty="0"/>
          </a:p>
          <a:p>
            <a:pPr marL="504000" indent="-514350" eaLnBrk="1" hangingPunct="1">
              <a:spcBef>
                <a:spcPts val="1800"/>
              </a:spcBef>
              <a:buFont typeface="+mj-lt"/>
              <a:buAutoNum type="arabicPeriod"/>
            </a:pPr>
            <a:r>
              <a:rPr lang="es-ES" altLang="es-AR" sz="4000" b="1" dirty="0"/>
              <a:t>La desesperanza aprendida y los fracasos continuos.</a:t>
            </a:r>
            <a:endParaRPr lang="es-ES" altLang="es-AR" sz="3200" b="1" dirty="0"/>
          </a:p>
          <a:p>
            <a:pPr marL="504000" indent="-514350" eaLnBrk="1" hangingPunct="1">
              <a:spcBef>
                <a:spcPts val="1800"/>
              </a:spcBef>
              <a:buFont typeface="+mj-lt"/>
              <a:buAutoNum type="arabicPeriod"/>
            </a:pPr>
            <a:r>
              <a:rPr lang="es-ES" altLang="es-AR" sz="4000" b="1" dirty="0"/>
              <a:t>La rigidez del pensamiento organizativo.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21E7411-5974-4B58-811D-ABCD554A3E0F}"/>
              </a:ext>
            </a:extLst>
          </p:cNvPr>
          <p:cNvSpPr>
            <a:spLocks noGrp="1" noChangeArrowheads="1"/>
          </p:cNvSpPr>
          <p:nvPr>
            <p:ph type="title"/>
          </p:nvPr>
        </p:nvSpPr>
        <p:spPr>
          <a:xfrm>
            <a:off x="0" y="116632"/>
            <a:ext cx="12192000" cy="576064"/>
          </a:xfrm>
          <a:solidFill>
            <a:schemeClr val="accent6">
              <a:lumMod val="40000"/>
              <a:lumOff val="60000"/>
            </a:schemeClr>
          </a:solidFill>
        </p:spPr>
        <p:txBody>
          <a:bodyPr/>
          <a:lstStyle/>
          <a:p>
            <a:pPr eaLnBrk="1" hangingPunct="1"/>
            <a:r>
              <a:rPr lang="es-ES" altLang="es-AR" sz="3200" b="1" dirty="0">
                <a:solidFill>
                  <a:schemeClr val="bg1"/>
                </a:solidFill>
              </a:rPr>
              <a:t>   Factores que favorecen el proceso de las redes comunitarias</a:t>
            </a:r>
          </a:p>
        </p:txBody>
      </p:sp>
      <p:sp>
        <p:nvSpPr>
          <p:cNvPr id="30723" name="Rectangle 3">
            <a:extLst>
              <a:ext uri="{FF2B5EF4-FFF2-40B4-BE49-F238E27FC236}">
                <a16:creationId xmlns:a16="http://schemas.microsoft.com/office/drawing/2014/main" id="{EB6833E0-4174-4F0C-8FDA-80CDD1FFED87}"/>
              </a:ext>
            </a:extLst>
          </p:cNvPr>
          <p:cNvSpPr>
            <a:spLocks noGrp="1" noChangeArrowheads="1"/>
          </p:cNvSpPr>
          <p:nvPr>
            <p:ph idx="1"/>
          </p:nvPr>
        </p:nvSpPr>
        <p:spPr>
          <a:xfrm>
            <a:off x="191344" y="692696"/>
            <a:ext cx="11809312" cy="5904656"/>
          </a:xfrm>
          <a:solidFill>
            <a:schemeClr val="accent6">
              <a:lumMod val="20000"/>
              <a:lumOff val="80000"/>
            </a:schemeClr>
          </a:solidFill>
        </p:spPr>
        <p:txBody>
          <a:bodyPr>
            <a:normAutofit lnSpcReduction="10000"/>
          </a:bodyPr>
          <a:lstStyle/>
          <a:p>
            <a:pPr marL="0" indent="-457200" eaLnBrk="1" hangingPunct="1">
              <a:lnSpc>
                <a:spcPct val="100000"/>
              </a:lnSpc>
              <a:spcBef>
                <a:spcPts val="600"/>
              </a:spcBef>
              <a:spcAft>
                <a:spcPts val="600"/>
              </a:spcAft>
              <a:buFont typeface="+mj-lt"/>
              <a:buAutoNum type="alphaLcPeriod"/>
            </a:pPr>
            <a:r>
              <a:rPr lang="es-ES" altLang="es-AR" sz="2400" dirty="0">
                <a:solidFill>
                  <a:schemeClr val="bg1"/>
                </a:solidFill>
              </a:rPr>
              <a:t>Irradiación y extensión del trabajo comunitario con mayor efectividad hacia fuera y hacia adentro de la comunidad.</a:t>
            </a:r>
          </a:p>
          <a:p>
            <a:pPr marL="0" indent="-457200" eaLnBrk="1" hangingPunct="1">
              <a:lnSpc>
                <a:spcPct val="100000"/>
              </a:lnSpc>
              <a:spcBef>
                <a:spcPts val="600"/>
              </a:spcBef>
              <a:spcAft>
                <a:spcPts val="600"/>
              </a:spcAft>
              <a:buFont typeface="+mj-lt"/>
              <a:buAutoNum type="alphaLcPeriod"/>
            </a:pPr>
            <a:r>
              <a:rPr lang="es-ES" altLang="es-AR" sz="2400" dirty="0">
                <a:solidFill>
                  <a:schemeClr val="bg1"/>
                </a:solidFill>
              </a:rPr>
              <a:t>Maximización de los procesos de socialización de la información.</a:t>
            </a:r>
          </a:p>
          <a:p>
            <a:pPr marL="0" indent="-457200" eaLnBrk="1" hangingPunct="1">
              <a:lnSpc>
                <a:spcPct val="100000"/>
              </a:lnSpc>
              <a:spcBef>
                <a:spcPts val="600"/>
              </a:spcBef>
              <a:spcAft>
                <a:spcPts val="600"/>
              </a:spcAft>
              <a:buFont typeface="+mj-lt"/>
              <a:buAutoNum type="alphaLcPeriod"/>
            </a:pPr>
            <a:r>
              <a:rPr lang="es-ES" altLang="es-AR" sz="2400" dirty="0">
                <a:solidFill>
                  <a:schemeClr val="bg1"/>
                </a:solidFill>
              </a:rPr>
              <a:t>Fortalecimiento de la inclusión social.</a:t>
            </a:r>
          </a:p>
          <a:p>
            <a:pPr marL="0" indent="-457200" eaLnBrk="1" hangingPunct="1">
              <a:lnSpc>
                <a:spcPct val="100000"/>
              </a:lnSpc>
              <a:spcBef>
                <a:spcPts val="600"/>
              </a:spcBef>
              <a:spcAft>
                <a:spcPts val="600"/>
              </a:spcAft>
              <a:buFont typeface="+mj-lt"/>
              <a:buAutoNum type="alphaLcPeriod"/>
            </a:pPr>
            <a:r>
              <a:rPr lang="es-ES" altLang="es-AR" sz="2400" dirty="0">
                <a:solidFill>
                  <a:schemeClr val="bg1"/>
                </a:solidFill>
              </a:rPr>
              <a:t>Disipación del temor al compromiso, porque es útil y posible participar de diferentes maneras, introduciendo elementos de afectividad y contacto entre los miembros.</a:t>
            </a:r>
          </a:p>
          <a:p>
            <a:pPr marL="0" indent="-457200" eaLnBrk="1" hangingPunct="1">
              <a:lnSpc>
                <a:spcPct val="100000"/>
              </a:lnSpc>
              <a:spcBef>
                <a:spcPts val="600"/>
              </a:spcBef>
              <a:spcAft>
                <a:spcPts val="600"/>
              </a:spcAft>
              <a:buFont typeface="+mj-lt"/>
              <a:buAutoNum type="alphaLcPeriod"/>
            </a:pPr>
            <a:r>
              <a:rPr lang="es-ES" altLang="es-AR" sz="2400" dirty="0">
                <a:solidFill>
                  <a:schemeClr val="bg1"/>
                </a:solidFill>
              </a:rPr>
              <a:t>Potenciación, fortalecimiento y aprovechamiento de recursos materiales y humanos</a:t>
            </a:r>
          </a:p>
          <a:p>
            <a:pPr marL="0" indent="-457200" eaLnBrk="1" hangingPunct="1">
              <a:lnSpc>
                <a:spcPct val="100000"/>
              </a:lnSpc>
              <a:spcBef>
                <a:spcPts val="600"/>
              </a:spcBef>
              <a:spcAft>
                <a:spcPts val="600"/>
              </a:spcAft>
              <a:buFont typeface="+mj-lt"/>
              <a:buAutoNum type="alphaLcPeriod"/>
            </a:pPr>
            <a:r>
              <a:rPr lang="es-MX" altLang="es-AR" sz="2400" dirty="0">
                <a:solidFill>
                  <a:schemeClr val="bg1"/>
                </a:solidFill>
              </a:rPr>
              <a:t>Mejor distribución de responsabilidades, estrategias y tareas.</a:t>
            </a:r>
          </a:p>
          <a:p>
            <a:pPr marL="0" indent="-457200" eaLnBrk="1" hangingPunct="1">
              <a:lnSpc>
                <a:spcPct val="100000"/>
              </a:lnSpc>
              <a:spcBef>
                <a:spcPts val="600"/>
              </a:spcBef>
              <a:spcAft>
                <a:spcPts val="600"/>
              </a:spcAft>
              <a:buFont typeface="+mj-lt"/>
              <a:buAutoNum type="alphaLcPeriod"/>
            </a:pPr>
            <a:r>
              <a:rPr lang="es-MX" altLang="es-AR" sz="2400" dirty="0">
                <a:solidFill>
                  <a:schemeClr val="bg1"/>
                </a:solidFill>
              </a:rPr>
              <a:t>Unificación de objetivos e intercambio de vivencias comunes y particulares.</a:t>
            </a:r>
          </a:p>
          <a:p>
            <a:pPr marL="0" indent="-457200" eaLnBrk="1" hangingPunct="1">
              <a:lnSpc>
                <a:spcPct val="100000"/>
              </a:lnSpc>
              <a:spcBef>
                <a:spcPts val="600"/>
              </a:spcBef>
              <a:spcAft>
                <a:spcPts val="600"/>
              </a:spcAft>
              <a:buFont typeface="+mj-lt"/>
              <a:buAutoNum type="alphaLcPeriod"/>
            </a:pPr>
            <a:r>
              <a:rPr lang="es-MX" altLang="es-AR" sz="2400" dirty="0">
                <a:solidFill>
                  <a:schemeClr val="bg1"/>
                </a:solidFill>
              </a:rPr>
              <a:t>No multiplicación de esfuerzos innecesarios al canalizar las ofertas de colaboración.</a:t>
            </a:r>
          </a:p>
          <a:p>
            <a:pPr marL="0" indent="-457200" eaLnBrk="1" hangingPunct="1">
              <a:lnSpc>
                <a:spcPct val="100000"/>
              </a:lnSpc>
              <a:spcBef>
                <a:spcPts val="600"/>
              </a:spcBef>
              <a:spcAft>
                <a:spcPts val="600"/>
              </a:spcAft>
              <a:buFont typeface="+mj-lt"/>
              <a:buAutoNum type="alphaLcPeriod"/>
            </a:pPr>
            <a:r>
              <a:rPr lang="es-MX" altLang="es-AR" sz="2400" dirty="0">
                <a:solidFill>
                  <a:schemeClr val="bg1"/>
                </a:solidFill>
              </a:rPr>
              <a:t>Refuerzo de la identidad a partir del encuentro de intereses comunes.</a:t>
            </a:r>
          </a:p>
          <a:p>
            <a:pPr marL="0" indent="-457200" eaLnBrk="1" hangingPunct="1">
              <a:lnSpc>
                <a:spcPct val="100000"/>
              </a:lnSpc>
              <a:spcBef>
                <a:spcPts val="600"/>
              </a:spcBef>
              <a:spcAft>
                <a:spcPts val="600"/>
              </a:spcAft>
              <a:buFont typeface="+mj-lt"/>
              <a:buAutoNum type="alphaLcPeriod"/>
            </a:pPr>
            <a:r>
              <a:rPr lang="es-MX" altLang="es-AR" sz="2400" dirty="0">
                <a:solidFill>
                  <a:schemeClr val="bg1"/>
                </a:solidFill>
              </a:rPr>
              <a:t>Apertura de un espacio de evaluación intergrupal a partir de la retroalimentación de las experiencias.</a:t>
            </a:r>
          </a:p>
          <a:p>
            <a:pPr marL="0" eaLnBrk="1" hangingPunct="1">
              <a:lnSpc>
                <a:spcPct val="100000"/>
              </a:lnSpc>
              <a:spcBef>
                <a:spcPts val="600"/>
              </a:spcBef>
              <a:spcAft>
                <a:spcPts val="600"/>
              </a:spcAft>
            </a:pPr>
            <a:endParaRPr lang="es-MX" altLang="es-AR" sz="2400" dirty="0">
              <a:solidFill>
                <a:schemeClr val="bg1"/>
              </a:solidFill>
            </a:endParaRPr>
          </a:p>
          <a:p>
            <a:pPr marL="0" eaLnBrk="1" hangingPunct="1">
              <a:lnSpc>
                <a:spcPct val="100000"/>
              </a:lnSpc>
              <a:spcBef>
                <a:spcPts val="600"/>
              </a:spcBef>
              <a:spcAft>
                <a:spcPts val="600"/>
              </a:spcAft>
            </a:pPr>
            <a:endParaRPr lang="es-MX" altLang="es-AR" sz="2400" dirty="0">
              <a:solidFill>
                <a:schemeClr val="bg1"/>
              </a:solidFill>
            </a:endParaRPr>
          </a:p>
          <a:p>
            <a:pPr marL="0" eaLnBrk="1" hangingPunct="1">
              <a:lnSpc>
                <a:spcPct val="100000"/>
              </a:lnSpc>
              <a:spcBef>
                <a:spcPts val="600"/>
              </a:spcBef>
              <a:spcAft>
                <a:spcPts val="600"/>
              </a:spcAft>
            </a:pPr>
            <a:endParaRPr lang="es-ES" altLang="es-AR" sz="2400" dirty="0">
              <a:solidFill>
                <a:schemeClr val="bg1"/>
              </a:solidFill>
            </a:endParaRPr>
          </a:p>
          <a:p>
            <a:pPr marL="0" eaLnBrk="1" hangingPunct="1">
              <a:lnSpc>
                <a:spcPct val="100000"/>
              </a:lnSpc>
              <a:spcBef>
                <a:spcPts val="600"/>
              </a:spcBef>
              <a:spcAft>
                <a:spcPts val="600"/>
              </a:spcAft>
            </a:pPr>
            <a:endParaRPr lang="es-ES" altLang="es-AR" sz="2400" dirty="0">
              <a:solidFill>
                <a:schemeClr val="bg1"/>
              </a:solidFill>
            </a:endParaRPr>
          </a:p>
          <a:p>
            <a:pPr marL="0" eaLnBrk="1" hangingPunct="1">
              <a:lnSpc>
                <a:spcPct val="100000"/>
              </a:lnSpc>
              <a:spcBef>
                <a:spcPts val="600"/>
              </a:spcBef>
              <a:spcAft>
                <a:spcPts val="600"/>
              </a:spcAft>
            </a:pPr>
            <a:endParaRPr lang="es-ES" altLang="es-AR" sz="2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B118D421-42C6-4D94-9659-FD2B25486C38}"/>
              </a:ext>
            </a:extLst>
          </p:cNvPr>
          <p:cNvSpPr>
            <a:spLocks noGrp="1" noChangeArrowheads="1"/>
          </p:cNvSpPr>
          <p:nvPr>
            <p:ph idx="1"/>
          </p:nvPr>
        </p:nvSpPr>
        <p:spPr>
          <a:xfrm>
            <a:off x="119336" y="224780"/>
            <a:ext cx="11809312" cy="6408440"/>
          </a:xfrm>
          <a:solidFill>
            <a:schemeClr val="accent6">
              <a:lumMod val="20000"/>
              <a:lumOff val="80000"/>
            </a:schemeClr>
          </a:solidFill>
        </p:spPr>
        <p:txBody>
          <a:bodyPr/>
          <a:lstStyle/>
          <a:p>
            <a:pPr marL="457200" indent="-457200">
              <a:spcBef>
                <a:spcPts val="0"/>
              </a:spcBef>
              <a:buFont typeface="+mj-lt"/>
              <a:buAutoNum type="alphaLcPeriod" startAt="11"/>
            </a:pPr>
            <a:r>
              <a:rPr lang="es-MX" altLang="es-AR" sz="2400" dirty="0">
                <a:solidFill>
                  <a:schemeClr val="bg1"/>
                </a:solidFill>
              </a:rPr>
              <a:t>Rescate de la cotidianidad como potencial para la acción comunitaria, a partir de las situaciones de la vida diaria.</a:t>
            </a:r>
          </a:p>
          <a:p>
            <a:pPr marL="457200" indent="-457200" eaLnBrk="1" hangingPunct="1">
              <a:spcBef>
                <a:spcPts val="0"/>
              </a:spcBef>
              <a:buFont typeface="+mj-lt"/>
              <a:buAutoNum type="alphaLcPeriod" startAt="11"/>
            </a:pPr>
            <a:r>
              <a:rPr lang="es-MX" altLang="es-AR" sz="2400" dirty="0">
                <a:solidFill>
                  <a:schemeClr val="bg1"/>
                </a:solidFill>
              </a:rPr>
              <a:t>Mayor convocatoria en la comunidad, a través de la diversidad de punto en la red.</a:t>
            </a:r>
          </a:p>
          <a:p>
            <a:pPr marL="457200" indent="-457200" eaLnBrk="1" hangingPunct="1">
              <a:spcBef>
                <a:spcPts val="0"/>
              </a:spcBef>
              <a:buFont typeface="+mj-lt"/>
              <a:buAutoNum type="alphaLcPeriod" startAt="11"/>
            </a:pPr>
            <a:r>
              <a:rPr lang="es-MX" altLang="es-AR" sz="2400" dirty="0">
                <a:solidFill>
                  <a:schemeClr val="bg1"/>
                </a:solidFill>
              </a:rPr>
              <a:t>Impulso de la participación y el protagonismo de mayor número de actores o grupos sociales, descentralizando el poder.</a:t>
            </a:r>
          </a:p>
          <a:p>
            <a:pPr marL="457200" indent="-457200" eaLnBrk="1" hangingPunct="1">
              <a:spcBef>
                <a:spcPts val="0"/>
              </a:spcBef>
              <a:buFont typeface="+mj-lt"/>
              <a:buAutoNum type="alphaLcPeriod" startAt="11"/>
            </a:pPr>
            <a:r>
              <a:rPr lang="es-MX" altLang="es-AR" sz="2400" dirty="0">
                <a:solidFill>
                  <a:schemeClr val="bg1"/>
                </a:solidFill>
              </a:rPr>
              <a:t>“La red se convierte en una alternativa de desarrollo comunitario cuando en cada uno de los actores implicados se producen cambios en los niveles de las condiciones materiales de existencia y de la construcción subjetiva de la realidad” </a:t>
            </a:r>
            <a:r>
              <a:rPr lang="es-MX" altLang="es-AR" sz="1400" dirty="0">
                <a:solidFill>
                  <a:schemeClr val="bg1"/>
                </a:solidFill>
              </a:rPr>
              <a:t>(Fernández, 1995) </a:t>
            </a:r>
          </a:p>
          <a:p>
            <a:pPr marL="457200" indent="-457200" eaLnBrk="1" hangingPunct="1">
              <a:lnSpc>
                <a:spcPct val="90000"/>
              </a:lnSpc>
              <a:buFont typeface="+mj-lt"/>
              <a:buAutoNum type="alphaLcPeriod" startAt="11"/>
            </a:pPr>
            <a:r>
              <a:rPr lang="es-ES" altLang="es-AR" sz="2400" dirty="0">
                <a:solidFill>
                  <a:schemeClr val="bg1"/>
                </a:solidFill>
              </a:rPr>
              <a:t>Estímulo a la articulación social y la construcción de ciudadanía, al permitir la unificación de criterios y el intercambio de recursos de diferentes sectores y localidades de la sociedad con metas comunes.</a:t>
            </a:r>
          </a:p>
          <a:p>
            <a:pPr marL="457200" indent="-457200" eaLnBrk="1" hangingPunct="1">
              <a:lnSpc>
                <a:spcPct val="90000"/>
              </a:lnSpc>
              <a:buFont typeface="+mj-lt"/>
              <a:buAutoNum type="alphaLcPeriod" startAt="11"/>
            </a:pPr>
            <a:r>
              <a:rPr lang="es-ES" altLang="es-AR" sz="2400" dirty="0">
                <a:solidFill>
                  <a:schemeClr val="bg1"/>
                </a:solidFill>
              </a:rPr>
              <a:t>Las redes pueden atender necesidades claramente identificadas no sólo por las comunidades sino por las ONG que prestan servicio en este campo.</a:t>
            </a:r>
          </a:p>
          <a:p>
            <a:pPr marL="457200" indent="-457200" eaLnBrk="1" hangingPunct="1">
              <a:lnSpc>
                <a:spcPct val="90000"/>
              </a:lnSpc>
              <a:buFont typeface="+mj-lt"/>
              <a:buAutoNum type="alphaLcPeriod" startAt="11"/>
            </a:pPr>
            <a:r>
              <a:rPr lang="es-ES" altLang="es-AR" sz="2400" dirty="0">
                <a:solidFill>
                  <a:schemeClr val="bg1"/>
                </a:solidFill>
              </a:rPr>
              <a:t>Procesos y ámbito de reflexión sobre lo grupal, lo comunitario, lo instituido, la estructura organizativa y lo social, lo cual nos lleva nuevamente a un proceso de concientización.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A8C3F30-C5B1-4FAF-B8E0-4CB5AEA34A79}"/>
              </a:ext>
            </a:extLst>
          </p:cNvPr>
          <p:cNvSpPr>
            <a:spLocks noGrp="1" noChangeArrowheads="1"/>
          </p:cNvSpPr>
          <p:nvPr>
            <p:ph type="title"/>
          </p:nvPr>
        </p:nvSpPr>
        <p:spPr>
          <a:xfrm>
            <a:off x="263352" y="188641"/>
            <a:ext cx="10515600" cy="1080120"/>
          </a:xfrm>
        </p:spPr>
        <p:txBody>
          <a:bodyPr/>
          <a:lstStyle/>
          <a:p>
            <a:r>
              <a:rPr lang="es-ES_tradnl" altLang="es-AR" b="1" dirty="0">
                <a:solidFill>
                  <a:schemeClr val="accent6"/>
                </a:solidFill>
                <a:effectLst>
                  <a:outerShdw blurRad="38100" dist="38100" dir="2700000" algn="tl">
                    <a:srgbClr val="000000">
                      <a:alpha val="43137"/>
                    </a:srgbClr>
                  </a:outerShdw>
                </a:effectLst>
              </a:rPr>
              <a:t>CARACTERÍSTICAS DE LAS REDES</a:t>
            </a:r>
          </a:p>
        </p:txBody>
      </p:sp>
      <p:sp>
        <p:nvSpPr>
          <p:cNvPr id="5123" name="Rectangle 3">
            <a:extLst>
              <a:ext uri="{FF2B5EF4-FFF2-40B4-BE49-F238E27FC236}">
                <a16:creationId xmlns:a16="http://schemas.microsoft.com/office/drawing/2014/main" id="{D76B7D7B-3DD6-4DA2-BBFD-878BAB7BED6E}"/>
              </a:ext>
            </a:extLst>
          </p:cNvPr>
          <p:cNvSpPr>
            <a:spLocks noGrp="1" noChangeArrowheads="1"/>
          </p:cNvSpPr>
          <p:nvPr>
            <p:ph idx="1"/>
          </p:nvPr>
        </p:nvSpPr>
        <p:spPr>
          <a:xfrm>
            <a:off x="983432" y="1484784"/>
            <a:ext cx="11017224" cy="4525963"/>
          </a:xfrm>
        </p:spPr>
        <p:txBody>
          <a:bodyPr/>
          <a:lstStyle/>
          <a:p>
            <a:pPr marL="514350" indent="-514350">
              <a:lnSpc>
                <a:spcPct val="100000"/>
              </a:lnSpc>
              <a:buFont typeface="+mj-lt"/>
              <a:buAutoNum type="arabicPeriod"/>
            </a:pPr>
            <a:r>
              <a:rPr lang="es-ES_tradnl" altLang="es-AR" b="1" dirty="0"/>
              <a:t>Tamaño</a:t>
            </a:r>
            <a:r>
              <a:rPr lang="es-ES_tradnl" altLang="es-AR" dirty="0"/>
              <a:t>: Numero de personas componen.</a:t>
            </a:r>
          </a:p>
          <a:p>
            <a:pPr marL="514350" indent="-514350">
              <a:lnSpc>
                <a:spcPct val="100000"/>
              </a:lnSpc>
              <a:buFont typeface="+mj-lt"/>
              <a:buAutoNum type="arabicPeriod"/>
            </a:pPr>
            <a:r>
              <a:rPr lang="es-ES_tradnl" altLang="es-AR" b="1" dirty="0"/>
              <a:t>Composición</a:t>
            </a:r>
            <a:r>
              <a:rPr lang="es-ES_tradnl" altLang="es-AR" dirty="0"/>
              <a:t>: Tipos de personas</a:t>
            </a:r>
          </a:p>
          <a:p>
            <a:pPr marL="514350" indent="-514350">
              <a:lnSpc>
                <a:spcPct val="100000"/>
              </a:lnSpc>
              <a:buFont typeface="+mj-lt"/>
              <a:buAutoNum type="arabicPeriod"/>
            </a:pPr>
            <a:r>
              <a:rPr lang="es-ES_tradnl" altLang="es-AR" b="1" dirty="0"/>
              <a:t>Densidad</a:t>
            </a:r>
            <a:r>
              <a:rPr lang="es-ES_tradnl" altLang="es-AR" dirty="0"/>
              <a:t>: Grado de interconexión</a:t>
            </a:r>
          </a:p>
          <a:p>
            <a:pPr marL="514350" indent="-514350">
              <a:lnSpc>
                <a:spcPct val="100000"/>
              </a:lnSpc>
              <a:buFont typeface="+mj-lt"/>
              <a:buAutoNum type="arabicPeriod"/>
            </a:pPr>
            <a:r>
              <a:rPr lang="es-ES_tradnl" altLang="es-AR" b="1" dirty="0"/>
              <a:t>Dispersión niveles de relación tiempo-espacio</a:t>
            </a:r>
          </a:p>
          <a:p>
            <a:pPr marL="514350" indent="-514350">
              <a:lnSpc>
                <a:spcPct val="100000"/>
              </a:lnSpc>
              <a:buFont typeface="+mj-lt"/>
              <a:buAutoNum type="arabicPeriod"/>
            </a:pPr>
            <a:r>
              <a:rPr lang="es-ES_tradnl" altLang="es-AR" b="1" dirty="0"/>
              <a:t>Homogeneidad, heterogeneidad</a:t>
            </a:r>
            <a:r>
              <a:rPr lang="es-ES_tradnl" altLang="es-AR" dirty="0"/>
              <a:t>, género, edades,...</a:t>
            </a:r>
          </a:p>
          <a:p>
            <a:pPr marL="514350" indent="-514350">
              <a:lnSpc>
                <a:spcPct val="100000"/>
              </a:lnSpc>
              <a:buFont typeface="+mj-lt"/>
              <a:buAutoNum type="arabicPeriod"/>
            </a:pPr>
            <a:r>
              <a:rPr lang="es-ES_tradnl" altLang="es-AR" b="1" dirty="0"/>
              <a:t>Atributos de vínculos específicos</a:t>
            </a:r>
            <a:r>
              <a:rPr lang="es-ES_tradnl" altLang="es-AR" dirty="0"/>
              <a:t>, compromiso, durabilidad.</a:t>
            </a:r>
          </a:p>
          <a:p>
            <a:pPr marL="514350" indent="-514350">
              <a:lnSpc>
                <a:spcPct val="100000"/>
              </a:lnSpc>
              <a:buFont typeface="+mj-lt"/>
              <a:buAutoNum type="arabicPeriod"/>
            </a:pPr>
            <a:r>
              <a:rPr lang="es-ES_tradnl" altLang="es-AR" b="1" dirty="0"/>
              <a:t>Funcionalidad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B3750F9-BCB5-4E14-9632-FFBB720D071C}"/>
              </a:ext>
            </a:extLst>
          </p:cNvPr>
          <p:cNvSpPr>
            <a:spLocks noGrp="1" noChangeArrowheads="1"/>
          </p:cNvSpPr>
          <p:nvPr>
            <p:ph idx="1"/>
          </p:nvPr>
        </p:nvSpPr>
        <p:spPr/>
        <p:txBody>
          <a:bodyPr/>
          <a:lstStyle/>
          <a:p>
            <a:pPr marL="514350" indent="-514350">
              <a:lnSpc>
                <a:spcPct val="90000"/>
              </a:lnSpc>
              <a:buFont typeface="+mj-lt"/>
              <a:buAutoNum type="arabicPeriod" startAt="8"/>
            </a:pPr>
            <a:r>
              <a:rPr lang="es-ES_tradnl" altLang="es-AR" b="1" dirty="0"/>
              <a:t>Multiplicidad</a:t>
            </a:r>
            <a:r>
              <a:rPr lang="es-ES_tradnl" altLang="es-AR" dirty="0"/>
              <a:t>: Relaciones que tienen más de una función.</a:t>
            </a:r>
          </a:p>
          <a:p>
            <a:pPr marL="514350" indent="-514350">
              <a:lnSpc>
                <a:spcPct val="90000"/>
              </a:lnSpc>
              <a:buFont typeface="+mj-lt"/>
              <a:buAutoNum type="arabicPeriod" startAt="8"/>
            </a:pPr>
            <a:r>
              <a:rPr lang="es-ES_tradnl" altLang="es-AR" b="1" dirty="0"/>
              <a:t>Contenido transaccional</a:t>
            </a:r>
            <a:r>
              <a:rPr lang="es-ES_tradnl" altLang="es-AR" dirty="0"/>
              <a:t>: Ayuda material, emocional, instrumental.</a:t>
            </a:r>
          </a:p>
          <a:p>
            <a:pPr marL="514350" indent="-514350">
              <a:lnSpc>
                <a:spcPct val="90000"/>
              </a:lnSpc>
              <a:buFont typeface="+mj-lt"/>
              <a:buAutoNum type="arabicPeriod" startAt="8"/>
            </a:pPr>
            <a:r>
              <a:rPr lang="es-ES_tradnl" altLang="es-AR" b="1" dirty="0"/>
              <a:t>Direccionalidad</a:t>
            </a:r>
            <a:r>
              <a:rPr lang="es-ES_tradnl" altLang="es-AR" dirty="0"/>
              <a:t>: Indica reciprocidad o flujo</a:t>
            </a:r>
          </a:p>
          <a:p>
            <a:pPr marL="514350" indent="-514350">
              <a:lnSpc>
                <a:spcPct val="90000"/>
              </a:lnSpc>
              <a:buFont typeface="+mj-lt"/>
              <a:buAutoNum type="arabicPeriod" startAt="8"/>
            </a:pPr>
            <a:r>
              <a:rPr lang="es-ES_tradnl" altLang="es-AR" b="1" dirty="0"/>
              <a:t>Duración</a:t>
            </a:r>
            <a:r>
              <a:rPr lang="es-ES_tradnl" altLang="es-AR" dirty="0"/>
              <a:t>: Historia de la relación.</a:t>
            </a:r>
          </a:p>
          <a:p>
            <a:pPr marL="514350" indent="-514350">
              <a:lnSpc>
                <a:spcPct val="90000"/>
              </a:lnSpc>
              <a:buFont typeface="+mj-lt"/>
              <a:buAutoNum type="arabicPeriod" startAt="8"/>
            </a:pPr>
            <a:r>
              <a:rPr lang="es-ES_tradnl" altLang="es-AR" b="1" dirty="0"/>
              <a:t>Intensidad</a:t>
            </a:r>
            <a:r>
              <a:rPr lang="es-ES_tradnl" altLang="es-AR" dirty="0"/>
              <a:t>: Fuerza con la que es percibido el vínculo.</a:t>
            </a:r>
          </a:p>
          <a:p>
            <a:pPr marL="514350" indent="-514350">
              <a:lnSpc>
                <a:spcPct val="90000"/>
              </a:lnSpc>
              <a:buFont typeface="+mj-lt"/>
              <a:buAutoNum type="arabicPeriod" startAt="8"/>
            </a:pPr>
            <a:r>
              <a:rPr lang="es-ES_tradnl" altLang="es-AR" b="1" dirty="0"/>
              <a:t>Frecuencia</a:t>
            </a:r>
            <a:r>
              <a:rPr lang="es-ES_tradnl" altLang="es-AR" dirty="0"/>
              <a:t>: según las veces que se conecta </a:t>
            </a:r>
          </a:p>
          <a:p>
            <a:pPr marL="514350" indent="-514350">
              <a:buFont typeface="+mj-lt"/>
              <a:buAutoNum type="arabicPeriod" startAt="8"/>
            </a:pPr>
            <a:r>
              <a:rPr lang="es-ES_tradnl" altLang="es-AR" b="1" dirty="0"/>
              <a:t>Cohesión  </a:t>
            </a:r>
          </a:p>
          <a:p>
            <a:pPr marL="514350" indent="-514350">
              <a:lnSpc>
                <a:spcPct val="90000"/>
              </a:lnSpc>
              <a:buFont typeface="+mj-lt"/>
              <a:buAutoNum type="arabicPeriod" startAt="8"/>
            </a:pPr>
            <a:endParaRPr lang="es-ES_tradnl" altLang="es-AR" dirty="0"/>
          </a:p>
        </p:txBody>
      </p:sp>
      <p:sp>
        <p:nvSpPr>
          <p:cNvPr id="6" name="Rectangle 2">
            <a:extLst>
              <a:ext uri="{FF2B5EF4-FFF2-40B4-BE49-F238E27FC236}">
                <a16:creationId xmlns:a16="http://schemas.microsoft.com/office/drawing/2014/main" id="{2D725641-A5D2-4B68-A5B4-A919137A2B98}"/>
              </a:ext>
            </a:extLst>
          </p:cNvPr>
          <p:cNvSpPr>
            <a:spLocks noGrp="1" noChangeArrowheads="1"/>
          </p:cNvSpPr>
          <p:nvPr>
            <p:ph type="title"/>
          </p:nvPr>
        </p:nvSpPr>
        <p:spPr>
          <a:xfrm>
            <a:off x="263352" y="188641"/>
            <a:ext cx="10515600" cy="1080120"/>
          </a:xfrm>
        </p:spPr>
        <p:txBody>
          <a:bodyPr/>
          <a:lstStyle/>
          <a:p>
            <a:r>
              <a:rPr lang="es-ES_tradnl" altLang="es-AR" b="1" dirty="0">
                <a:solidFill>
                  <a:schemeClr val="accent6"/>
                </a:solidFill>
                <a:effectLst>
                  <a:outerShdw blurRad="38100" dist="38100" dir="2700000" algn="tl">
                    <a:srgbClr val="000000">
                      <a:alpha val="43137"/>
                    </a:srgbClr>
                  </a:outerShdw>
                </a:effectLst>
              </a:rPr>
              <a:t>CARACTERÍSTICAS DE LAS REDES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E95D145-DBF5-4D3F-B1AE-CC0EF5ED61D5}"/>
              </a:ext>
            </a:extLst>
          </p:cNvPr>
          <p:cNvSpPr>
            <a:spLocks noGrp="1" noChangeArrowheads="1"/>
          </p:cNvSpPr>
          <p:nvPr>
            <p:ph type="title"/>
          </p:nvPr>
        </p:nvSpPr>
        <p:spPr>
          <a:xfrm>
            <a:off x="263352" y="188640"/>
            <a:ext cx="10515600" cy="1325563"/>
          </a:xfrm>
        </p:spPr>
        <p:txBody>
          <a:bodyPr/>
          <a:lstStyle/>
          <a:p>
            <a:r>
              <a:rPr lang="es-ES_tradnl" altLang="es-AR" b="1" dirty="0">
                <a:solidFill>
                  <a:schemeClr val="accent6"/>
                </a:solidFill>
                <a:effectLst>
                  <a:outerShdw blurRad="38100" dist="38100" dir="2700000" algn="tl">
                    <a:srgbClr val="000000">
                      <a:alpha val="43137"/>
                    </a:srgbClr>
                  </a:outerShdw>
                </a:effectLst>
              </a:rPr>
              <a:t>FUNCIONES DE LA RED</a:t>
            </a:r>
          </a:p>
        </p:txBody>
      </p:sp>
      <p:sp>
        <p:nvSpPr>
          <p:cNvPr id="7171" name="Rectangle 3">
            <a:extLst>
              <a:ext uri="{FF2B5EF4-FFF2-40B4-BE49-F238E27FC236}">
                <a16:creationId xmlns:a16="http://schemas.microsoft.com/office/drawing/2014/main" id="{AB75F74B-CAD1-40B9-B0D8-3794D2455716}"/>
              </a:ext>
            </a:extLst>
          </p:cNvPr>
          <p:cNvSpPr>
            <a:spLocks noGrp="1" noChangeArrowheads="1"/>
          </p:cNvSpPr>
          <p:nvPr>
            <p:ph idx="1"/>
          </p:nvPr>
        </p:nvSpPr>
        <p:spPr>
          <a:xfrm>
            <a:off x="838200" y="1825625"/>
            <a:ext cx="11018440" cy="4351338"/>
          </a:xfrm>
        </p:spPr>
        <p:txBody>
          <a:bodyPr/>
          <a:lstStyle/>
          <a:p>
            <a:r>
              <a:rPr lang="es-ES_tradnl" altLang="es-AR" b="1" dirty="0"/>
              <a:t>Compañía social</a:t>
            </a:r>
            <a:r>
              <a:rPr lang="es-ES_tradnl" altLang="es-AR" dirty="0"/>
              <a:t>. Actividades juntos</a:t>
            </a:r>
          </a:p>
          <a:p>
            <a:r>
              <a:rPr lang="es-ES_tradnl" altLang="es-AR" b="1" dirty="0"/>
              <a:t>Apoyo emocional</a:t>
            </a:r>
            <a:r>
              <a:rPr lang="es-ES_tradnl" altLang="es-AR" dirty="0"/>
              <a:t>. Expresión de afecto</a:t>
            </a:r>
          </a:p>
          <a:p>
            <a:r>
              <a:rPr lang="es-ES_tradnl" altLang="es-AR" b="1" dirty="0"/>
              <a:t>Guía cognitiva</a:t>
            </a:r>
            <a:r>
              <a:rPr lang="es-ES_tradnl" altLang="es-AR" dirty="0"/>
              <a:t>. Aclarar expectativas, consejos, proveer modelos de rol.</a:t>
            </a:r>
          </a:p>
          <a:p>
            <a:r>
              <a:rPr lang="es-ES_tradnl" altLang="es-AR" b="1" dirty="0"/>
              <a:t>Regulación social</a:t>
            </a:r>
            <a:r>
              <a:rPr lang="es-ES_tradnl" altLang="es-AR" dirty="0"/>
              <a:t>. Recuerdan y reafirman responsabilidades y roles.</a:t>
            </a:r>
          </a:p>
          <a:p>
            <a:r>
              <a:rPr lang="es-ES_tradnl" altLang="es-AR" b="1" dirty="0"/>
              <a:t>Ayuda material y de servicios</a:t>
            </a:r>
            <a:r>
              <a:rPr lang="es-ES_tradnl" altLang="es-AR" dirty="0"/>
              <a:t>. Ayuda física.</a:t>
            </a:r>
          </a:p>
          <a:p>
            <a:r>
              <a:rPr lang="es-ES_tradnl" altLang="es-AR" b="1" dirty="0"/>
              <a:t>Acceso a nuevos contactos</a:t>
            </a:r>
            <a:r>
              <a:rPr lang="es-ES_tradnl" altLang="es-AR" dirty="0"/>
              <a:t>.</a:t>
            </a:r>
          </a:p>
          <a:p>
            <a:r>
              <a:rPr lang="es-ES_tradnl" altLang="es-AR" b="1" dirty="0"/>
              <a:t>Sinergia social en la consecución de objetivos colectivos</a:t>
            </a:r>
            <a:r>
              <a:rPr lang="es-ES_tradnl" altLang="es-AR" dirty="0"/>
              <a:t>. Empoderamiento de colectivos sociales.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66328C-75CB-4E8E-A1D8-C6ED2BD7D1AA}"/>
              </a:ext>
            </a:extLst>
          </p:cNvPr>
          <p:cNvSpPr>
            <a:spLocks noGrp="1"/>
          </p:cNvSpPr>
          <p:nvPr>
            <p:ph idx="1"/>
          </p:nvPr>
        </p:nvSpPr>
        <p:spPr>
          <a:xfrm>
            <a:off x="1120000" y="764704"/>
            <a:ext cx="10233800" cy="5412259"/>
          </a:xfrm>
        </p:spPr>
        <p:txBody>
          <a:bodyPr>
            <a:normAutofit/>
          </a:bodyPr>
          <a:lstStyle/>
          <a:p>
            <a:r>
              <a:rPr lang="es-MX" sz="3600" b="1" i="0" u="none" strike="noStrike" baseline="0" dirty="0">
                <a:solidFill>
                  <a:schemeClr val="tx1"/>
                </a:solidFill>
                <a:latin typeface="Calibri" panose="020F0502020204030204" pitchFamily="34" charset="0"/>
              </a:rPr>
              <a:t>Proceso (de percepción o recepción) por el cual los recursos en la estructura social (comunidad, redes sociales, redes íntimas) permiten satisfacer necesidades (instrumentales y emocionales-expresivas) y resolver problemas en situaciones cotidianas y de crisis. </a:t>
            </a:r>
            <a:endParaRPr lang="es-AR" sz="4800" b="1" dirty="0">
              <a:solidFill>
                <a:schemeClr val="tx1"/>
              </a:solidFill>
            </a:endParaRPr>
          </a:p>
        </p:txBody>
      </p:sp>
    </p:spTree>
    <p:extLst>
      <p:ext uri="{BB962C8B-B14F-4D97-AF65-F5344CB8AC3E}">
        <p14:creationId xmlns:p14="http://schemas.microsoft.com/office/powerpoint/2010/main" val="132621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B851B-CFD9-47E9-A57C-E7DD5472283C}"/>
              </a:ext>
            </a:extLst>
          </p:cNvPr>
          <p:cNvSpPr>
            <a:spLocks noGrp="1"/>
          </p:cNvSpPr>
          <p:nvPr>
            <p:ph type="title"/>
          </p:nvPr>
        </p:nvSpPr>
        <p:spPr>
          <a:xfrm>
            <a:off x="407368" y="87213"/>
            <a:ext cx="10515600" cy="1325563"/>
          </a:xfrm>
        </p:spPr>
        <p:txBody>
          <a:bodyPr/>
          <a:lstStyle/>
          <a:p>
            <a:r>
              <a:rPr lang="es-MX" dirty="0"/>
              <a:t>La noción de red social</a:t>
            </a:r>
            <a:endParaRPr lang="es-AR" dirty="0"/>
          </a:p>
        </p:txBody>
      </p:sp>
      <p:sp>
        <p:nvSpPr>
          <p:cNvPr id="3" name="Marcador de contenido 2">
            <a:extLst>
              <a:ext uri="{FF2B5EF4-FFF2-40B4-BE49-F238E27FC236}">
                <a16:creationId xmlns:a16="http://schemas.microsoft.com/office/drawing/2014/main" id="{C9184235-7E28-40B1-A83A-9EAA38F3521E}"/>
              </a:ext>
            </a:extLst>
          </p:cNvPr>
          <p:cNvSpPr>
            <a:spLocks noGrp="1"/>
          </p:cNvSpPr>
          <p:nvPr>
            <p:ph idx="1"/>
          </p:nvPr>
        </p:nvSpPr>
        <p:spPr>
          <a:xfrm>
            <a:off x="479376" y="1268760"/>
            <a:ext cx="11305256" cy="5080099"/>
          </a:xfrm>
        </p:spPr>
        <p:txBody>
          <a:bodyPr>
            <a:normAutofit fontScale="92500"/>
          </a:bodyPr>
          <a:lstStyle/>
          <a:p>
            <a:pPr marL="0" indent="0">
              <a:buNone/>
            </a:pPr>
            <a:r>
              <a:rPr lang="es-MX" sz="3200" b="1" dirty="0"/>
              <a:t>La noción de red social implica un proceso de construcción permanente tanto individual como colectivo. Es un sistema abierto, multicéntrico, que a través de un intercambio dinámico entre los integrantes de un colectivo (familia, equipo de trabajo, barrio, organización, tal como el hospital, la escuela, la asociación de profesionales, el centro comunitario, entre otros) y con integrantes de otros colectivos, posibilita la potencialización de los recursos que poseen y la creación de alternativas novedosas para la resolución de problemas o la satisfacción de necesidades. Cada miembro del colectivo se enriquece a través de las múltiples relaciones que cada uno de los otros desarrolla, optimizando los aprendizajes al ser éstos socialmente compartidos. </a:t>
            </a:r>
            <a:r>
              <a:rPr lang="es-MX" sz="3200" dirty="0"/>
              <a:t>(Dabas, 1998)</a:t>
            </a:r>
            <a:endParaRPr lang="es-AR" sz="3200" dirty="0"/>
          </a:p>
        </p:txBody>
      </p:sp>
    </p:spTree>
    <p:extLst>
      <p:ext uri="{BB962C8B-B14F-4D97-AF65-F5344CB8AC3E}">
        <p14:creationId xmlns:p14="http://schemas.microsoft.com/office/powerpoint/2010/main" val="422654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047319-356C-49D7-9E51-3365859E907D}"/>
              </a:ext>
            </a:extLst>
          </p:cNvPr>
          <p:cNvSpPr>
            <a:spLocks noGrp="1" noChangeArrowheads="1"/>
          </p:cNvSpPr>
          <p:nvPr>
            <p:ph type="title"/>
          </p:nvPr>
        </p:nvSpPr>
        <p:spPr>
          <a:xfrm>
            <a:off x="119336" y="274638"/>
            <a:ext cx="11881320" cy="476200"/>
          </a:xfrm>
        </p:spPr>
        <p:txBody>
          <a:bodyPr>
            <a:normAutofit fontScale="90000"/>
          </a:bodyPr>
          <a:lstStyle/>
          <a:p>
            <a:r>
              <a:rPr lang="es-ES_tradnl" altLang="es-AR" sz="4000" b="1" dirty="0">
                <a:solidFill>
                  <a:schemeClr val="accent6"/>
                </a:solidFill>
                <a:effectLst>
                  <a:outerShdw blurRad="38100" dist="38100" dir="2700000" algn="tl">
                    <a:srgbClr val="000000">
                      <a:alpha val="43137"/>
                    </a:srgbClr>
                  </a:outerShdw>
                </a:effectLst>
              </a:rPr>
              <a:t>Intervención Comunitaria: Las Redes Sociales</a:t>
            </a:r>
          </a:p>
        </p:txBody>
      </p:sp>
      <p:sp>
        <p:nvSpPr>
          <p:cNvPr id="9219" name="Rectangle 3">
            <a:extLst>
              <a:ext uri="{FF2B5EF4-FFF2-40B4-BE49-F238E27FC236}">
                <a16:creationId xmlns:a16="http://schemas.microsoft.com/office/drawing/2014/main" id="{76B10705-A901-4E7A-B130-EE8C47A3ECC3}"/>
              </a:ext>
            </a:extLst>
          </p:cNvPr>
          <p:cNvSpPr>
            <a:spLocks noGrp="1" noChangeArrowheads="1"/>
          </p:cNvSpPr>
          <p:nvPr>
            <p:ph idx="1"/>
          </p:nvPr>
        </p:nvSpPr>
        <p:spPr>
          <a:xfrm>
            <a:off x="263352" y="980728"/>
            <a:ext cx="11593288" cy="5602634"/>
          </a:xfrm>
          <a:solidFill>
            <a:schemeClr val="accent1">
              <a:lumMod val="90000"/>
            </a:schemeClr>
          </a:solidFill>
        </p:spPr>
        <p:txBody>
          <a:bodyPr>
            <a:normAutofit lnSpcReduction="10000"/>
          </a:bodyPr>
          <a:lstStyle/>
          <a:p>
            <a:pPr marL="0" indent="0">
              <a:lnSpc>
                <a:spcPct val="90000"/>
              </a:lnSpc>
              <a:buNone/>
            </a:pPr>
            <a:r>
              <a:rPr lang="es-ES_tradnl" altLang="es-AR" sz="3600" dirty="0"/>
              <a:t>Análisis de redes sociales:</a:t>
            </a:r>
          </a:p>
          <a:p>
            <a:pPr lvl="1">
              <a:lnSpc>
                <a:spcPct val="90000"/>
              </a:lnSpc>
            </a:pPr>
            <a:r>
              <a:rPr lang="es-ES_tradnl" altLang="es-AR" sz="3200" b="1" dirty="0"/>
              <a:t>El uso del mapa de red</a:t>
            </a:r>
          </a:p>
          <a:p>
            <a:pPr lvl="2">
              <a:lnSpc>
                <a:spcPct val="90000"/>
              </a:lnSpc>
            </a:pPr>
            <a:r>
              <a:rPr lang="es-ES_tradnl" altLang="es-AR" sz="2800" dirty="0"/>
              <a:t>Visualizar la estructura y funciones de la red personal.</a:t>
            </a:r>
          </a:p>
          <a:p>
            <a:pPr lvl="2">
              <a:lnSpc>
                <a:spcPct val="90000"/>
              </a:lnSpc>
            </a:pPr>
            <a:r>
              <a:rPr lang="es-ES_tradnl" altLang="es-AR" sz="2800" dirty="0"/>
              <a:t>Operativizar, programar la intervención</a:t>
            </a:r>
          </a:p>
          <a:p>
            <a:pPr lvl="1">
              <a:lnSpc>
                <a:spcPct val="90000"/>
              </a:lnSpc>
            </a:pPr>
            <a:r>
              <a:rPr lang="es-ES_tradnl" altLang="es-AR" sz="3200" b="1" dirty="0"/>
              <a:t>Características y funciones de la red del individuo. Según varios estudios hay una relación importante entre redes sociales y salud.</a:t>
            </a:r>
          </a:p>
          <a:p>
            <a:pPr lvl="1">
              <a:lnSpc>
                <a:spcPct val="90000"/>
              </a:lnSpc>
            </a:pPr>
            <a:r>
              <a:rPr lang="es-ES_tradnl" altLang="es-AR" sz="3200" b="1" dirty="0"/>
              <a:t>Metodología</a:t>
            </a:r>
          </a:p>
          <a:p>
            <a:pPr lvl="2">
              <a:lnSpc>
                <a:spcPct val="90000"/>
              </a:lnSpc>
            </a:pPr>
            <a:r>
              <a:rPr lang="es-ES_tradnl" altLang="es-AR" sz="2800" dirty="0"/>
              <a:t>Observación Participante</a:t>
            </a:r>
          </a:p>
          <a:p>
            <a:pPr lvl="2">
              <a:lnSpc>
                <a:spcPct val="90000"/>
              </a:lnSpc>
            </a:pPr>
            <a:r>
              <a:rPr lang="es-ES_tradnl" altLang="es-AR" sz="2800" dirty="0"/>
              <a:t>Entrevista Abierta		</a:t>
            </a:r>
          </a:p>
          <a:p>
            <a:pPr lvl="2">
              <a:lnSpc>
                <a:spcPct val="90000"/>
              </a:lnSpc>
            </a:pPr>
            <a:r>
              <a:rPr lang="es-ES_tradnl" altLang="es-AR" sz="2800" dirty="0"/>
              <a:t>Cuestionario</a:t>
            </a:r>
          </a:p>
          <a:p>
            <a:pPr lvl="2">
              <a:lnSpc>
                <a:spcPct val="90000"/>
              </a:lnSpc>
            </a:pPr>
            <a:r>
              <a:rPr lang="es-ES_tradnl" altLang="es-AR" sz="2800" dirty="0"/>
              <a:t>Historia de Vida		</a:t>
            </a:r>
          </a:p>
        </p:txBody>
      </p:sp>
      <p:sp>
        <p:nvSpPr>
          <p:cNvPr id="9220" name="AutoShape 4">
            <a:extLst>
              <a:ext uri="{FF2B5EF4-FFF2-40B4-BE49-F238E27FC236}">
                <a16:creationId xmlns:a16="http://schemas.microsoft.com/office/drawing/2014/main" id="{CB8F9240-4F04-42E1-9D1B-3FC510401AB5}"/>
              </a:ext>
            </a:extLst>
          </p:cNvPr>
          <p:cNvSpPr>
            <a:spLocks/>
          </p:cNvSpPr>
          <p:nvPr/>
        </p:nvSpPr>
        <p:spPr bwMode="auto">
          <a:xfrm>
            <a:off x="5706019" y="4293095"/>
            <a:ext cx="288032" cy="1944960"/>
          </a:xfrm>
          <a:prstGeom prst="rightBrace">
            <a:avLst>
              <a:gd name="adj1" fmla="val 125925"/>
              <a:gd name="adj2" fmla="val 50000"/>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s-AR"/>
          </a:p>
        </p:txBody>
      </p:sp>
      <p:sp>
        <p:nvSpPr>
          <p:cNvPr id="2" name="CuadroTexto 1">
            <a:extLst>
              <a:ext uri="{FF2B5EF4-FFF2-40B4-BE49-F238E27FC236}">
                <a16:creationId xmlns:a16="http://schemas.microsoft.com/office/drawing/2014/main" id="{88B078C3-DB87-489F-BEC8-3642CC5488D6}"/>
              </a:ext>
            </a:extLst>
          </p:cNvPr>
          <p:cNvSpPr txBox="1"/>
          <p:nvPr/>
        </p:nvSpPr>
        <p:spPr>
          <a:xfrm>
            <a:off x="6240016" y="4942410"/>
            <a:ext cx="2592288" cy="646331"/>
          </a:xfrm>
          <a:prstGeom prst="rect">
            <a:avLst/>
          </a:prstGeom>
          <a:noFill/>
        </p:spPr>
        <p:txBody>
          <a:bodyPr wrap="square" rtlCol="0">
            <a:spAutoFit/>
          </a:bodyPr>
          <a:lstStyle/>
          <a:p>
            <a:r>
              <a:rPr lang="es-ES_tradnl" altLang="es-AR" b="1" dirty="0"/>
              <a:t>CUANTITATIVA </a:t>
            </a:r>
          </a:p>
          <a:p>
            <a:r>
              <a:rPr lang="es-ES_tradnl" altLang="es-AR" b="1" dirty="0"/>
              <a:t>CUALITATIVA</a:t>
            </a:r>
            <a:endParaRPr lang="es-A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0DCFB90-8C46-4DCA-BB0E-C0BEA7845465}"/>
              </a:ext>
            </a:extLst>
          </p:cNvPr>
          <p:cNvSpPr>
            <a:spLocks noGrp="1" noChangeArrowheads="1"/>
          </p:cNvSpPr>
          <p:nvPr>
            <p:ph type="title"/>
          </p:nvPr>
        </p:nvSpPr>
        <p:spPr>
          <a:xfrm>
            <a:off x="263352" y="274638"/>
            <a:ext cx="9721080" cy="1143000"/>
          </a:xfrm>
        </p:spPr>
        <p:txBody>
          <a:bodyPr>
            <a:normAutofit fontScale="90000"/>
          </a:bodyPr>
          <a:lstStyle/>
          <a:p>
            <a:r>
              <a:rPr lang="es-ES_tradnl" altLang="es-AR" sz="4000" b="1" dirty="0">
                <a:solidFill>
                  <a:schemeClr val="accent6"/>
                </a:solidFill>
              </a:rPr>
              <a:t>Intervención Comunitaria Redes Sociales y Sistemas de Ayuda</a:t>
            </a:r>
          </a:p>
        </p:txBody>
      </p:sp>
      <p:sp>
        <p:nvSpPr>
          <p:cNvPr id="15364" name="Rectangle 4">
            <a:extLst>
              <a:ext uri="{FF2B5EF4-FFF2-40B4-BE49-F238E27FC236}">
                <a16:creationId xmlns:a16="http://schemas.microsoft.com/office/drawing/2014/main" id="{A14FE746-E578-46E0-84F5-62BDDB8DE028}"/>
              </a:ext>
            </a:extLst>
          </p:cNvPr>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es-AR" altLang="es-AR" sz="4000"/>
          </a:p>
        </p:txBody>
      </p:sp>
      <p:sp>
        <p:nvSpPr>
          <p:cNvPr id="15365" name="Rectangle 5">
            <a:extLst>
              <a:ext uri="{FF2B5EF4-FFF2-40B4-BE49-F238E27FC236}">
                <a16:creationId xmlns:a16="http://schemas.microsoft.com/office/drawing/2014/main" id="{E9199F10-922A-46F4-9976-6138B12273DB}"/>
              </a:ext>
            </a:extLst>
          </p:cNvPr>
          <p:cNvSpPr>
            <a:spLocks noChangeArrowheads="1"/>
          </p:cNvSpPr>
          <p:nvPr/>
        </p:nvSpPr>
        <p:spPr bwMode="auto">
          <a:xfrm>
            <a:off x="1524000" y="1484314"/>
            <a:ext cx="8697913" cy="60483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ctr">
              <a:buNone/>
            </a:pPr>
            <a:r>
              <a:rPr lang="es-ES_tradnl" altLang="es-AR" dirty="0"/>
              <a:t>Gráfico de </a:t>
            </a:r>
            <a:r>
              <a:rPr lang="es-ES_tradnl" altLang="es-AR" dirty="0" err="1"/>
              <a:t>Powel</a:t>
            </a:r>
            <a:r>
              <a:rPr lang="es-ES_tradnl" altLang="es-AR" dirty="0"/>
              <a:t> (Niveles de Ayuda)</a:t>
            </a:r>
          </a:p>
        </p:txBody>
      </p:sp>
      <p:sp>
        <p:nvSpPr>
          <p:cNvPr id="15366" name="Rectangle 6">
            <a:extLst>
              <a:ext uri="{FF2B5EF4-FFF2-40B4-BE49-F238E27FC236}">
                <a16:creationId xmlns:a16="http://schemas.microsoft.com/office/drawing/2014/main" id="{2F341962-B430-42A0-9E54-272DD838BF61}"/>
              </a:ext>
            </a:extLst>
          </p:cNvPr>
          <p:cNvSpPr>
            <a:spLocks noChangeArrowheads="1"/>
          </p:cNvSpPr>
          <p:nvPr/>
        </p:nvSpPr>
        <p:spPr bwMode="auto">
          <a:xfrm>
            <a:off x="3791744" y="2492400"/>
            <a:ext cx="3601244" cy="374491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altLang="es-AR" b="1" dirty="0">
                <a:solidFill>
                  <a:schemeClr val="tx1"/>
                </a:solidFill>
                <a:effectLst>
                  <a:outerShdw blurRad="38100" dist="38100" dir="2700000" algn="tl">
                    <a:srgbClr val="000000">
                      <a:alpha val="43137"/>
                    </a:srgbClr>
                  </a:outerShdw>
                </a:effectLst>
              </a:rPr>
              <a:t>Sistema de Ayuda </a:t>
            </a:r>
          </a:p>
          <a:p>
            <a:pPr algn="ctr"/>
            <a:r>
              <a:rPr lang="es-ES_tradnl" altLang="es-AR" b="1" dirty="0">
                <a:solidFill>
                  <a:schemeClr val="tx1"/>
                </a:solidFill>
                <a:effectLst>
                  <a:outerShdw blurRad="38100" dist="38100" dir="2700000" algn="tl">
                    <a:srgbClr val="000000">
                      <a:alpha val="43137"/>
                    </a:srgbClr>
                  </a:outerShdw>
                </a:effectLst>
              </a:rPr>
              <a:t>Profesional</a:t>
            </a: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p:txBody>
      </p:sp>
      <p:sp>
        <p:nvSpPr>
          <p:cNvPr id="15367" name="Rectangle 7">
            <a:extLst>
              <a:ext uri="{FF2B5EF4-FFF2-40B4-BE49-F238E27FC236}">
                <a16:creationId xmlns:a16="http://schemas.microsoft.com/office/drawing/2014/main" id="{3662A9B7-A2FE-4B3E-8DA2-3663C22B8532}"/>
              </a:ext>
            </a:extLst>
          </p:cNvPr>
          <p:cNvSpPr>
            <a:spLocks noChangeArrowheads="1"/>
          </p:cNvSpPr>
          <p:nvPr/>
        </p:nvSpPr>
        <p:spPr bwMode="auto">
          <a:xfrm>
            <a:off x="4079777" y="3211537"/>
            <a:ext cx="3024287" cy="2736850"/>
          </a:xfrm>
          <a:prstGeom prst="rect">
            <a:avLst/>
          </a:prstGeom>
          <a:solidFill>
            <a:schemeClr val="accent5">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altLang="es-AR" b="1" dirty="0">
                <a:solidFill>
                  <a:schemeClr val="tx1"/>
                </a:solidFill>
                <a:effectLst>
                  <a:outerShdw blurRad="38100" dist="38100" dir="2700000" algn="tl">
                    <a:srgbClr val="000000">
                      <a:alpha val="43137"/>
                    </a:srgbClr>
                  </a:outerShdw>
                </a:effectLst>
              </a:rPr>
              <a:t>Sistema de </a:t>
            </a:r>
          </a:p>
          <a:p>
            <a:pPr algn="ctr"/>
            <a:r>
              <a:rPr lang="es-ES_tradnl" altLang="es-AR" b="1" dirty="0">
                <a:solidFill>
                  <a:schemeClr val="tx1"/>
                </a:solidFill>
                <a:effectLst>
                  <a:outerShdw blurRad="38100" dist="38100" dir="2700000" algn="tl">
                    <a:srgbClr val="000000">
                      <a:alpha val="43137"/>
                    </a:srgbClr>
                  </a:outerShdw>
                </a:effectLst>
              </a:rPr>
              <a:t>Ayuda Natural </a:t>
            </a:r>
          </a:p>
          <a:p>
            <a:pPr algn="ctr"/>
            <a:r>
              <a:rPr lang="es-ES_tradnl" altLang="es-AR" b="1" dirty="0">
                <a:solidFill>
                  <a:schemeClr val="tx1"/>
                </a:solidFill>
                <a:effectLst>
                  <a:outerShdw blurRad="38100" dist="38100" dir="2700000" algn="tl">
                    <a:srgbClr val="000000">
                      <a:alpha val="43137"/>
                    </a:srgbClr>
                  </a:outerShdw>
                </a:effectLst>
              </a:rPr>
              <a:t>Organizada</a:t>
            </a: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p:txBody>
      </p:sp>
      <p:sp>
        <p:nvSpPr>
          <p:cNvPr id="15368" name="Rectangle 8">
            <a:extLst>
              <a:ext uri="{FF2B5EF4-FFF2-40B4-BE49-F238E27FC236}">
                <a16:creationId xmlns:a16="http://schemas.microsoft.com/office/drawing/2014/main" id="{2A76BB75-C2B8-45E6-A2BC-BEA47D32FE33}"/>
              </a:ext>
            </a:extLst>
          </p:cNvPr>
          <p:cNvSpPr>
            <a:spLocks noChangeArrowheads="1"/>
          </p:cNvSpPr>
          <p:nvPr/>
        </p:nvSpPr>
        <p:spPr bwMode="auto">
          <a:xfrm>
            <a:off x="4295800" y="4437088"/>
            <a:ext cx="2520926" cy="1223963"/>
          </a:xfrm>
          <a:prstGeom prst="rect">
            <a:avLst/>
          </a:prstGeom>
          <a:solidFill>
            <a:schemeClr val="accent5">
              <a:lumMod val="2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altLang="es-AR" b="1" dirty="0">
                <a:solidFill>
                  <a:schemeClr val="tx1"/>
                </a:solidFill>
                <a:effectLst>
                  <a:outerShdw blurRad="38100" dist="38100" dir="2700000" algn="tl">
                    <a:srgbClr val="000000">
                      <a:alpha val="43137"/>
                    </a:srgbClr>
                  </a:outerShdw>
                </a:effectLst>
              </a:rPr>
              <a:t>Sistema de Ayuda</a:t>
            </a:r>
          </a:p>
          <a:p>
            <a:pPr algn="ctr"/>
            <a:r>
              <a:rPr lang="es-ES_tradnl" altLang="es-AR" b="1" dirty="0">
                <a:solidFill>
                  <a:schemeClr val="tx1"/>
                </a:solidFill>
                <a:effectLst>
                  <a:outerShdw blurRad="38100" dist="38100" dir="2700000" algn="tl">
                    <a:srgbClr val="000000">
                      <a:alpha val="43137"/>
                    </a:srgbClr>
                  </a:outerShdw>
                </a:effectLst>
              </a:rPr>
              <a:t>Natural</a:t>
            </a:r>
          </a:p>
          <a:p>
            <a:pPr algn="ctr"/>
            <a:endParaRPr lang="es-ES_tradnl" altLang="es-AR" b="1" dirty="0">
              <a:solidFill>
                <a:schemeClr val="tx1"/>
              </a:solidFill>
              <a:effectLst>
                <a:outerShdw blurRad="38100" dist="38100" dir="2700000" algn="tl">
                  <a:srgbClr val="000000">
                    <a:alpha val="43137"/>
                  </a:srgbClr>
                </a:outerShdw>
              </a:effectLst>
            </a:endParaRPr>
          </a:p>
          <a:p>
            <a:pPr algn="ctr"/>
            <a:endParaRPr lang="es-ES_tradnl" altLang="es-AR" b="1" dirty="0">
              <a:solidFill>
                <a:schemeClr val="tx1"/>
              </a:solidFill>
              <a:effectLst>
                <a:outerShdw blurRad="38100" dist="38100" dir="2700000" algn="tl">
                  <a:srgbClr val="000000">
                    <a:alpha val="43137"/>
                  </a:srgbClr>
                </a:outerShdw>
              </a:effectLst>
            </a:endParaRPr>
          </a:p>
        </p:txBody>
      </p:sp>
      <p:sp>
        <p:nvSpPr>
          <p:cNvPr id="15369" name="Rectangle 9">
            <a:extLst>
              <a:ext uri="{FF2B5EF4-FFF2-40B4-BE49-F238E27FC236}">
                <a16:creationId xmlns:a16="http://schemas.microsoft.com/office/drawing/2014/main" id="{0B50033F-8782-4A26-B9EB-604DCFA1C7BB}"/>
              </a:ext>
            </a:extLst>
          </p:cNvPr>
          <p:cNvSpPr>
            <a:spLocks noChangeArrowheads="1"/>
          </p:cNvSpPr>
          <p:nvPr/>
        </p:nvSpPr>
        <p:spPr bwMode="auto">
          <a:xfrm>
            <a:off x="4511825" y="5156226"/>
            <a:ext cx="2089001" cy="3889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s-ES_tradnl" altLang="es-AR" dirty="0">
                <a:solidFill>
                  <a:schemeClr val="tx1"/>
                </a:solidFill>
                <a:effectLst>
                  <a:outerShdw blurRad="38100" dist="38100" dir="2700000" algn="tl">
                    <a:srgbClr val="000000">
                      <a:alpha val="43137"/>
                    </a:srgbClr>
                  </a:outerShdw>
                </a:effectLst>
              </a:rPr>
              <a:t>Persona</a:t>
            </a:r>
          </a:p>
        </p:txBody>
      </p:sp>
      <p:sp>
        <p:nvSpPr>
          <p:cNvPr id="15370" name="Text Box 10">
            <a:extLst>
              <a:ext uri="{FF2B5EF4-FFF2-40B4-BE49-F238E27FC236}">
                <a16:creationId xmlns:a16="http://schemas.microsoft.com/office/drawing/2014/main" id="{56C51B03-E01D-4271-9F58-FEB87DF9174E}"/>
              </a:ext>
            </a:extLst>
          </p:cNvPr>
          <p:cNvSpPr txBox="1">
            <a:spLocks noChangeArrowheads="1"/>
          </p:cNvSpPr>
          <p:nvPr/>
        </p:nvSpPr>
        <p:spPr bwMode="auto">
          <a:xfrm>
            <a:off x="7896225" y="2420963"/>
            <a:ext cx="1728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AR" b="1" dirty="0"/>
              <a:t>Apoyo Formal</a:t>
            </a:r>
          </a:p>
        </p:txBody>
      </p:sp>
      <p:sp>
        <p:nvSpPr>
          <p:cNvPr id="15371" name="Line 11">
            <a:extLst>
              <a:ext uri="{FF2B5EF4-FFF2-40B4-BE49-F238E27FC236}">
                <a16:creationId xmlns:a16="http://schemas.microsoft.com/office/drawing/2014/main" id="{4F4E457C-F1F4-4F72-B9EC-2C6BA6332329}"/>
              </a:ext>
            </a:extLst>
          </p:cNvPr>
          <p:cNvSpPr>
            <a:spLocks noChangeShapeType="1"/>
          </p:cNvSpPr>
          <p:nvPr/>
        </p:nvSpPr>
        <p:spPr bwMode="auto">
          <a:xfrm flipH="1">
            <a:off x="7248525" y="2636863"/>
            <a:ext cx="719138"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5372" name="Text Box 12">
            <a:extLst>
              <a:ext uri="{FF2B5EF4-FFF2-40B4-BE49-F238E27FC236}">
                <a16:creationId xmlns:a16="http://schemas.microsoft.com/office/drawing/2014/main" id="{1A3A3E8F-BEAC-47C9-8CAC-BC86D82F1831}"/>
              </a:ext>
            </a:extLst>
          </p:cNvPr>
          <p:cNvSpPr txBox="1">
            <a:spLocks noChangeArrowheads="1"/>
          </p:cNvSpPr>
          <p:nvPr/>
        </p:nvSpPr>
        <p:spPr bwMode="auto">
          <a:xfrm>
            <a:off x="8040689" y="3500463"/>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AR" b="1" dirty="0"/>
              <a:t>Apoyo Informal</a:t>
            </a:r>
          </a:p>
        </p:txBody>
      </p:sp>
      <p:sp>
        <p:nvSpPr>
          <p:cNvPr id="15373" name="Line 13">
            <a:extLst>
              <a:ext uri="{FF2B5EF4-FFF2-40B4-BE49-F238E27FC236}">
                <a16:creationId xmlns:a16="http://schemas.microsoft.com/office/drawing/2014/main" id="{BB9FEF00-6102-4521-A539-BDCEE60B14CC}"/>
              </a:ext>
            </a:extLst>
          </p:cNvPr>
          <p:cNvSpPr>
            <a:spLocks noChangeShapeType="1"/>
          </p:cNvSpPr>
          <p:nvPr/>
        </p:nvSpPr>
        <p:spPr bwMode="auto">
          <a:xfrm flipH="1">
            <a:off x="6959601" y="3644925"/>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5374" name="Line 14">
            <a:extLst>
              <a:ext uri="{FF2B5EF4-FFF2-40B4-BE49-F238E27FC236}">
                <a16:creationId xmlns:a16="http://schemas.microsoft.com/office/drawing/2014/main" id="{6D382404-1EDB-4255-8904-6093C005597B}"/>
              </a:ext>
            </a:extLst>
          </p:cNvPr>
          <p:cNvSpPr>
            <a:spLocks noChangeShapeType="1"/>
          </p:cNvSpPr>
          <p:nvPr/>
        </p:nvSpPr>
        <p:spPr bwMode="auto">
          <a:xfrm flipH="1">
            <a:off x="6672263" y="3787801"/>
            <a:ext cx="129540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EDA36-1063-4A1A-B16B-EBB5CBFE69AB}"/>
              </a:ext>
            </a:extLst>
          </p:cNvPr>
          <p:cNvSpPr>
            <a:spLocks noGrp="1"/>
          </p:cNvSpPr>
          <p:nvPr>
            <p:ph type="title"/>
          </p:nvPr>
        </p:nvSpPr>
        <p:spPr>
          <a:xfrm>
            <a:off x="495967" y="185691"/>
            <a:ext cx="3706994" cy="1143000"/>
          </a:xfrm>
        </p:spPr>
        <p:txBody>
          <a:bodyPr/>
          <a:lstStyle/>
          <a:p>
            <a:r>
              <a:rPr lang="es-MX" sz="3600" b="1" dirty="0">
                <a:solidFill>
                  <a:schemeClr val="tx1"/>
                </a:solidFill>
                <a:latin typeface="Calibri" panose="020F0502020204030204" pitchFamily="34" charset="0"/>
              </a:rPr>
              <a:t>Qué es el apoyo social? </a:t>
            </a:r>
            <a:endParaRPr lang="es-AR" sz="3600" dirty="0">
              <a:solidFill>
                <a:schemeClr val="tx1"/>
              </a:solidFill>
            </a:endParaRPr>
          </a:p>
        </p:txBody>
      </p:sp>
      <p:sp>
        <p:nvSpPr>
          <p:cNvPr id="3" name="Marcador de contenido 2">
            <a:extLst>
              <a:ext uri="{FF2B5EF4-FFF2-40B4-BE49-F238E27FC236}">
                <a16:creationId xmlns:a16="http://schemas.microsoft.com/office/drawing/2014/main" id="{98B19E08-7F42-4245-9ABF-E460BD3AD305}"/>
              </a:ext>
            </a:extLst>
          </p:cNvPr>
          <p:cNvSpPr>
            <a:spLocks noGrp="1"/>
          </p:cNvSpPr>
          <p:nvPr>
            <p:ph idx="1"/>
          </p:nvPr>
        </p:nvSpPr>
        <p:spPr>
          <a:xfrm>
            <a:off x="4439816" y="116632"/>
            <a:ext cx="7560840" cy="1329323"/>
          </a:xfrm>
        </p:spPr>
        <p:txBody>
          <a:bodyPr/>
          <a:lstStyle/>
          <a:p>
            <a:pPr marL="0" indent="0">
              <a:buNone/>
            </a:pPr>
            <a:r>
              <a:rPr lang="es-AR" sz="2400" b="1" dirty="0">
                <a:solidFill>
                  <a:schemeClr val="tx1"/>
                </a:solidFill>
                <a:latin typeface="Wingdings" panose="05000000000000000000" pitchFamily="2" charset="2"/>
              </a:rPr>
              <a:t></a:t>
            </a:r>
            <a:r>
              <a:rPr lang="es-AR" sz="2400" b="1" dirty="0">
                <a:solidFill>
                  <a:schemeClr val="tx1"/>
                </a:solidFill>
                <a:latin typeface="Calibri" panose="020F0502020204030204" pitchFamily="34" charset="0"/>
              </a:rPr>
              <a:t>Término polisémico y Multidimensional </a:t>
            </a:r>
          </a:p>
          <a:p>
            <a:pPr marL="0" indent="0">
              <a:buNone/>
            </a:pPr>
            <a:r>
              <a:rPr lang="es-MX" sz="2400" b="1" dirty="0">
                <a:solidFill>
                  <a:schemeClr val="tx1"/>
                </a:solidFill>
                <a:latin typeface="Wingdings" panose="05000000000000000000" pitchFamily="2" charset="2"/>
              </a:rPr>
              <a:t></a:t>
            </a:r>
            <a:r>
              <a:rPr lang="es-MX" sz="2400" b="1" dirty="0">
                <a:solidFill>
                  <a:schemeClr val="tx1"/>
                </a:solidFill>
                <a:latin typeface="Calibri" panose="020F0502020204030204" pitchFamily="34" charset="0"/>
              </a:rPr>
              <a:t>Contiene dimensiones y elementos relacionados a la perspectiva del análisis </a:t>
            </a:r>
          </a:p>
        </p:txBody>
      </p:sp>
      <p:graphicFrame>
        <p:nvGraphicFramePr>
          <p:cNvPr id="10" name="Diagrama 9">
            <a:extLst>
              <a:ext uri="{FF2B5EF4-FFF2-40B4-BE49-F238E27FC236}">
                <a16:creationId xmlns:a16="http://schemas.microsoft.com/office/drawing/2014/main" id="{EABCBF62-EB3E-49F8-A548-512711A4E082}"/>
              </a:ext>
            </a:extLst>
          </p:cNvPr>
          <p:cNvGraphicFramePr/>
          <p:nvPr>
            <p:extLst>
              <p:ext uri="{D42A27DB-BD31-4B8C-83A1-F6EECF244321}">
                <p14:modId xmlns:p14="http://schemas.microsoft.com/office/powerpoint/2010/main" val="2199898351"/>
              </p:ext>
            </p:extLst>
          </p:nvPr>
        </p:nvGraphicFramePr>
        <p:xfrm>
          <a:off x="475166" y="1524959"/>
          <a:ext cx="11381474" cy="5137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51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1C4E8-4F8A-4342-9245-530CA226735C}"/>
              </a:ext>
            </a:extLst>
          </p:cNvPr>
          <p:cNvSpPr>
            <a:spLocks noGrp="1"/>
          </p:cNvSpPr>
          <p:nvPr>
            <p:ph type="title"/>
          </p:nvPr>
        </p:nvSpPr>
        <p:spPr>
          <a:xfrm>
            <a:off x="478160" y="365125"/>
            <a:ext cx="11450488" cy="903635"/>
          </a:xfrm>
        </p:spPr>
        <p:txBody>
          <a:bodyPr>
            <a:normAutofit fontScale="90000"/>
          </a:bodyPr>
          <a:lstStyle/>
          <a:p>
            <a:r>
              <a:rPr lang="es-MX" dirty="0"/>
              <a:t>Tres acciones del apoyo social profesional:</a:t>
            </a:r>
            <a:endParaRPr lang="es-AR" dirty="0"/>
          </a:p>
        </p:txBody>
      </p:sp>
      <p:sp>
        <p:nvSpPr>
          <p:cNvPr id="3" name="Marcador de contenido 2">
            <a:extLst>
              <a:ext uri="{FF2B5EF4-FFF2-40B4-BE49-F238E27FC236}">
                <a16:creationId xmlns:a16="http://schemas.microsoft.com/office/drawing/2014/main" id="{2644220F-B932-41C2-997A-5A83A4A0A1C0}"/>
              </a:ext>
            </a:extLst>
          </p:cNvPr>
          <p:cNvSpPr>
            <a:spLocks noGrp="1"/>
          </p:cNvSpPr>
          <p:nvPr>
            <p:ph idx="1"/>
          </p:nvPr>
        </p:nvSpPr>
        <p:spPr>
          <a:xfrm>
            <a:off x="478160" y="1484784"/>
            <a:ext cx="11090448" cy="5008091"/>
          </a:xfrm>
        </p:spPr>
        <p:txBody>
          <a:bodyPr>
            <a:normAutofit/>
          </a:bodyPr>
          <a:lstStyle/>
          <a:p>
            <a:pPr marL="0" indent="0">
              <a:lnSpc>
                <a:spcPct val="100000"/>
              </a:lnSpc>
              <a:spcAft>
                <a:spcPts val="1200"/>
              </a:spcAft>
              <a:buNone/>
            </a:pPr>
            <a:r>
              <a:rPr lang="es-MX" sz="3600" b="1" dirty="0">
                <a:effectLst>
                  <a:outerShdw blurRad="38100" dist="38100" dir="2700000" algn="tl">
                    <a:srgbClr val="000000">
                      <a:alpha val="43137"/>
                    </a:srgbClr>
                  </a:outerShdw>
                </a:effectLst>
              </a:rPr>
              <a:t>a)</a:t>
            </a:r>
            <a:r>
              <a:rPr lang="es-MX" sz="3600" b="1" dirty="0">
                <a:solidFill>
                  <a:schemeClr val="accent5"/>
                </a:solidFill>
                <a:effectLst>
                  <a:outerShdw blurRad="38100" dist="38100" dir="2700000" algn="tl">
                    <a:srgbClr val="000000">
                      <a:alpha val="43137"/>
                    </a:srgbClr>
                  </a:outerShdw>
                </a:effectLst>
              </a:rPr>
              <a:t>Mejorando</a:t>
            </a:r>
            <a:r>
              <a:rPr lang="es-MX" sz="3600" b="1" dirty="0">
                <a:effectLst>
                  <a:outerShdw blurRad="38100" dist="38100" dir="2700000" algn="tl">
                    <a:srgbClr val="000000">
                      <a:alpha val="43137"/>
                    </a:srgbClr>
                  </a:outerShdw>
                </a:effectLst>
              </a:rPr>
              <a:t> la calidad del apoyo que proporciona la red social</a:t>
            </a:r>
          </a:p>
          <a:p>
            <a:pPr marL="0" indent="0">
              <a:lnSpc>
                <a:spcPct val="100000"/>
              </a:lnSpc>
              <a:spcAft>
                <a:spcPts val="1200"/>
              </a:spcAft>
              <a:buNone/>
            </a:pPr>
            <a:r>
              <a:rPr lang="es-MX" sz="3600" b="1" dirty="0">
                <a:effectLst>
                  <a:outerShdw blurRad="38100" dist="38100" dir="2700000" algn="tl">
                    <a:srgbClr val="000000">
                      <a:alpha val="43137"/>
                    </a:srgbClr>
                  </a:outerShdw>
                </a:effectLst>
              </a:rPr>
              <a:t>b)</a:t>
            </a:r>
            <a:r>
              <a:rPr lang="es-MX" sz="3600" b="1" dirty="0">
                <a:solidFill>
                  <a:schemeClr val="accent5"/>
                </a:solidFill>
                <a:effectLst>
                  <a:outerShdw blurRad="38100" dist="38100" dir="2700000" algn="tl">
                    <a:srgbClr val="000000">
                      <a:alpha val="43137"/>
                    </a:srgbClr>
                  </a:outerShdw>
                </a:effectLst>
              </a:rPr>
              <a:t>Promocionando</a:t>
            </a:r>
            <a:r>
              <a:rPr lang="es-MX" sz="3600" b="1" dirty="0">
                <a:effectLst>
                  <a:outerShdw blurRad="38100" dist="38100" dir="2700000" algn="tl">
                    <a:srgbClr val="000000">
                      <a:alpha val="43137"/>
                    </a:srgbClr>
                  </a:outerShdw>
                </a:effectLst>
              </a:rPr>
              <a:t> la afiliación entre personas que tienen que enfrentar situaciones similares</a:t>
            </a:r>
          </a:p>
          <a:p>
            <a:pPr marL="0" indent="0">
              <a:lnSpc>
                <a:spcPct val="100000"/>
              </a:lnSpc>
              <a:spcAft>
                <a:spcPts val="1200"/>
              </a:spcAft>
              <a:buNone/>
            </a:pPr>
            <a:r>
              <a:rPr lang="es-MX" sz="3600" b="1" dirty="0">
                <a:effectLst>
                  <a:outerShdw blurRad="38100" dist="38100" dir="2700000" algn="tl">
                    <a:srgbClr val="000000">
                      <a:alpha val="43137"/>
                    </a:srgbClr>
                  </a:outerShdw>
                </a:effectLst>
              </a:rPr>
              <a:t>c)</a:t>
            </a:r>
            <a:r>
              <a:rPr lang="es-MX" sz="3600" b="1" dirty="0">
                <a:solidFill>
                  <a:schemeClr val="accent5"/>
                </a:solidFill>
                <a:effectLst>
                  <a:outerShdw blurRad="38100" dist="38100" dir="2700000" algn="tl">
                    <a:srgbClr val="000000">
                      <a:alpha val="43137"/>
                    </a:srgbClr>
                  </a:outerShdw>
                </a:effectLst>
              </a:rPr>
              <a:t>Reintegrar</a:t>
            </a:r>
            <a:r>
              <a:rPr lang="es-MX" sz="3600" b="1" dirty="0">
                <a:effectLst>
                  <a:outerShdw blurRad="38100" dist="38100" dir="2700000" algn="tl">
                    <a:srgbClr val="000000">
                      <a:alpha val="43137"/>
                    </a:srgbClr>
                  </a:outerShdw>
                </a:effectLst>
              </a:rPr>
              <a:t> a las personas a las redes que sean responsivas a sus necesidades o bien orientarlas a las que respondan a ellas.</a:t>
            </a:r>
            <a:endParaRPr lang="es-A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037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66E0ECE-2256-4D59-91B9-4927D224F5A2}"/>
              </a:ext>
            </a:extLst>
          </p:cNvPr>
          <p:cNvSpPr>
            <a:spLocks noGrp="1"/>
          </p:cNvSpPr>
          <p:nvPr>
            <p:ph type="body" idx="1"/>
          </p:nvPr>
        </p:nvSpPr>
        <p:spPr>
          <a:xfrm>
            <a:off x="407369" y="188640"/>
            <a:ext cx="5615608" cy="823912"/>
          </a:xfrm>
          <a:solidFill>
            <a:schemeClr val="accent1">
              <a:lumMod val="25000"/>
            </a:schemeClr>
          </a:solidFill>
        </p:spPr>
        <p:txBody>
          <a:bodyPr>
            <a:noAutofit/>
          </a:bodyPr>
          <a:lstStyle/>
          <a:p>
            <a:pPr algn="ctr"/>
            <a:r>
              <a:rPr lang="es-MX" b="1" dirty="0">
                <a:solidFill>
                  <a:schemeClr val="tx1"/>
                </a:solidFill>
                <a:latin typeface="Calibri" panose="020F0502020204030204" pitchFamily="34" charset="0"/>
              </a:rPr>
              <a:t>Perspectiva </a:t>
            </a:r>
          </a:p>
          <a:p>
            <a:pPr algn="ctr"/>
            <a:r>
              <a:rPr lang="es-MX" b="1" dirty="0">
                <a:solidFill>
                  <a:schemeClr val="tx1"/>
                </a:solidFill>
                <a:latin typeface="Calibri" panose="020F0502020204030204" pitchFamily="34" charset="0"/>
              </a:rPr>
              <a:t>ESTRUCTURAL:</a:t>
            </a:r>
            <a:endParaRPr lang="es-AR" b="1" dirty="0">
              <a:solidFill>
                <a:schemeClr val="tx1"/>
              </a:solidFill>
            </a:endParaRPr>
          </a:p>
        </p:txBody>
      </p:sp>
      <p:sp>
        <p:nvSpPr>
          <p:cNvPr id="3" name="Marcador de contenido 2">
            <a:extLst>
              <a:ext uri="{FF2B5EF4-FFF2-40B4-BE49-F238E27FC236}">
                <a16:creationId xmlns:a16="http://schemas.microsoft.com/office/drawing/2014/main" id="{9F287C46-8D76-4DDE-ACDB-284CC02815FC}"/>
              </a:ext>
            </a:extLst>
          </p:cNvPr>
          <p:cNvSpPr>
            <a:spLocks noGrp="1"/>
          </p:cNvSpPr>
          <p:nvPr>
            <p:ph sz="half" idx="2"/>
          </p:nvPr>
        </p:nvSpPr>
        <p:spPr>
          <a:xfrm>
            <a:off x="407369" y="1012552"/>
            <a:ext cx="5615608" cy="5656808"/>
          </a:xfrm>
          <a:solidFill>
            <a:schemeClr val="accent1"/>
          </a:solidFill>
        </p:spPr>
        <p:txBody>
          <a:bodyPr/>
          <a:lstStyle/>
          <a:p>
            <a:r>
              <a:rPr lang="es-MX" sz="2800" b="1" dirty="0">
                <a:solidFill>
                  <a:srgbClr val="000000"/>
                </a:solidFill>
                <a:latin typeface="Calibri" panose="020F0502020204030204" pitchFamily="34" charset="0"/>
              </a:rPr>
              <a:t>Red social</a:t>
            </a:r>
            <a:r>
              <a:rPr lang="es-MX" sz="2800" dirty="0">
                <a:solidFill>
                  <a:srgbClr val="000000"/>
                </a:solidFill>
                <a:latin typeface="Calibri" panose="020F0502020204030204" pitchFamily="34" charset="0"/>
              </a:rPr>
              <a:t>: estructura de las relaciones sociales </a:t>
            </a:r>
          </a:p>
          <a:p>
            <a:r>
              <a:rPr lang="es-MX" sz="2800" b="1" dirty="0">
                <a:solidFill>
                  <a:srgbClr val="000000"/>
                </a:solidFill>
                <a:latin typeface="Calibri" panose="020F0502020204030204" pitchFamily="34" charset="0"/>
              </a:rPr>
              <a:t>Apoyo social</a:t>
            </a:r>
            <a:r>
              <a:rPr lang="es-MX" sz="2800" dirty="0">
                <a:solidFill>
                  <a:srgbClr val="000000"/>
                </a:solidFill>
                <a:latin typeface="Calibri" panose="020F0502020204030204" pitchFamily="34" charset="0"/>
              </a:rPr>
              <a:t>: función que desempeña esa red </a:t>
            </a:r>
          </a:p>
          <a:p>
            <a:r>
              <a:rPr lang="es-MX" sz="2800" b="1" dirty="0">
                <a:solidFill>
                  <a:srgbClr val="000000"/>
                </a:solidFill>
                <a:latin typeface="Calibri" panose="020F0502020204030204" pitchFamily="34" charset="0"/>
              </a:rPr>
              <a:t>Red de apoyo</a:t>
            </a:r>
            <a:r>
              <a:rPr lang="es-MX" sz="2800" dirty="0">
                <a:solidFill>
                  <a:srgbClr val="000000"/>
                </a:solidFill>
                <a:latin typeface="Calibri" panose="020F0502020204030204" pitchFamily="34" charset="0"/>
              </a:rPr>
              <a:t>: relaciones de apoyo que se establecen en la red </a:t>
            </a:r>
            <a:endParaRPr lang="es-AR" sz="4400" dirty="0"/>
          </a:p>
        </p:txBody>
      </p:sp>
      <p:sp>
        <p:nvSpPr>
          <p:cNvPr id="8" name="Marcador de texto 7">
            <a:extLst>
              <a:ext uri="{FF2B5EF4-FFF2-40B4-BE49-F238E27FC236}">
                <a16:creationId xmlns:a16="http://schemas.microsoft.com/office/drawing/2014/main" id="{3B8A3E14-A4D5-4CCE-A7A7-C9B6F364F194}"/>
              </a:ext>
            </a:extLst>
          </p:cNvPr>
          <p:cNvSpPr>
            <a:spLocks noGrp="1"/>
          </p:cNvSpPr>
          <p:nvPr>
            <p:ph type="body" sz="quarter" idx="3"/>
          </p:nvPr>
        </p:nvSpPr>
        <p:spPr>
          <a:xfrm>
            <a:off x="6153149" y="188640"/>
            <a:ext cx="5775497" cy="823912"/>
          </a:xfrm>
          <a:solidFill>
            <a:schemeClr val="accent6">
              <a:lumMod val="75000"/>
            </a:schemeClr>
          </a:solidFill>
        </p:spPr>
        <p:txBody>
          <a:bodyPr>
            <a:normAutofit lnSpcReduction="10000"/>
          </a:bodyPr>
          <a:lstStyle/>
          <a:p>
            <a:pPr algn="ctr"/>
            <a:r>
              <a:rPr lang="es-MX" b="1" dirty="0">
                <a:solidFill>
                  <a:schemeClr val="tx1"/>
                </a:solidFill>
                <a:latin typeface="Calibri" panose="020F0502020204030204" pitchFamily="34" charset="0"/>
              </a:rPr>
              <a:t>Perspectiva </a:t>
            </a:r>
          </a:p>
          <a:p>
            <a:pPr algn="ctr"/>
            <a:r>
              <a:rPr lang="es-MX" b="1" dirty="0">
                <a:solidFill>
                  <a:schemeClr val="tx1"/>
                </a:solidFill>
                <a:latin typeface="Calibri" panose="020F0502020204030204" pitchFamily="34" charset="0"/>
              </a:rPr>
              <a:t>FUNCIONAL: </a:t>
            </a:r>
            <a:endParaRPr lang="es-AR" b="1" dirty="0">
              <a:solidFill>
                <a:schemeClr val="tx1"/>
              </a:solidFill>
            </a:endParaRPr>
          </a:p>
        </p:txBody>
      </p:sp>
      <p:sp>
        <p:nvSpPr>
          <p:cNvPr id="9" name="Marcador de contenido 8">
            <a:extLst>
              <a:ext uri="{FF2B5EF4-FFF2-40B4-BE49-F238E27FC236}">
                <a16:creationId xmlns:a16="http://schemas.microsoft.com/office/drawing/2014/main" id="{3345C3CF-79EF-4CF5-81B7-EBCB441D4A55}"/>
              </a:ext>
            </a:extLst>
          </p:cNvPr>
          <p:cNvSpPr>
            <a:spLocks noGrp="1"/>
          </p:cNvSpPr>
          <p:nvPr>
            <p:ph sz="quarter" idx="4"/>
          </p:nvPr>
        </p:nvSpPr>
        <p:spPr>
          <a:xfrm>
            <a:off x="6153150" y="1012552"/>
            <a:ext cx="5775498" cy="5656808"/>
          </a:xfrm>
          <a:solidFill>
            <a:schemeClr val="accent6">
              <a:lumMod val="60000"/>
              <a:lumOff val="40000"/>
            </a:schemeClr>
          </a:solidFill>
        </p:spPr>
        <p:txBody>
          <a:bodyPr/>
          <a:lstStyle/>
          <a:p>
            <a:r>
              <a:rPr lang="es-MX" sz="3000" b="1" dirty="0">
                <a:solidFill>
                  <a:srgbClr val="000000"/>
                </a:solidFill>
                <a:latin typeface="Calibri" panose="020F0502020204030204" pitchFamily="34" charset="0"/>
              </a:rPr>
              <a:t>Apoyo emocional</a:t>
            </a:r>
            <a:r>
              <a:rPr lang="es-MX" sz="3000" dirty="0">
                <a:solidFill>
                  <a:srgbClr val="000000"/>
                </a:solidFill>
                <a:latin typeface="Calibri" panose="020F0502020204030204" pitchFamily="34" charset="0"/>
              </a:rPr>
              <a:t>: sentido de pertenencia y filiación </a:t>
            </a:r>
          </a:p>
          <a:p>
            <a:r>
              <a:rPr lang="es-MX" sz="3000" b="1" dirty="0">
                <a:solidFill>
                  <a:srgbClr val="000000"/>
                </a:solidFill>
                <a:latin typeface="Calibri" panose="020F0502020204030204" pitchFamily="34" charset="0"/>
              </a:rPr>
              <a:t>Apoyo instrumental</a:t>
            </a:r>
            <a:r>
              <a:rPr lang="es-MX" sz="3000" dirty="0">
                <a:solidFill>
                  <a:srgbClr val="000000"/>
                </a:solidFill>
                <a:latin typeface="Calibri" panose="020F0502020204030204" pitchFamily="34" charset="0"/>
              </a:rPr>
              <a:t>: medios para conseguir objetivos o metas </a:t>
            </a:r>
          </a:p>
          <a:p>
            <a:r>
              <a:rPr lang="es-MX" sz="3000" b="1" dirty="0">
                <a:solidFill>
                  <a:srgbClr val="000000"/>
                </a:solidFill>
                <a:latin typeface="Calibri" panose="020F0502020204030204" pitchFamily="34" charset="0"/>
              </a:rPr>
              <a:t>Apoyo informacional</a:t>
            </a:r>
            <a:r>
              <a:rPr lang="es-MX" sz="3000" dirty="0">
                <a:solidFill>
                  <a:srgbClr val="000000"/>
                </a:solidFill>
                <a:latin typeface="Calibri" panose="020F0502020204030204" pitchFamily="34" charset="0"/>
              </a:rPr>
              <a:t>: orientación, asesoramiento técnico, profesional. </a:t>
            </a:r>
          </a:p>
          <a:p>
            <a:r>
              <a:rPr lang="es-MX" sz="3000" b="1" dirty="0">
                <a:solidFill>
                  <a:srgbClr val="000000"/>
                </a:solidFill>
                <a:latin typeface="Calibri" panose="020F0502020204030204" pitchFamily="34" charset="0"/>
              </a:rPr>
              <a:t>Apoyo percibido</a:t>
            </a:r>
            <a:r>
              <a:rPr lang="es-MX" sz="3000" dirty="0">
                <a:solidFill>
                  <a:srgbClr val="000000"/>
                </a:solidFill>
                <a:latin typeface="Calibri" panose="020F0502020204030204" pitchFamily="34" charset="0"/>
              </a:rPr>
              <a:t>: componente cognitivo </a:t>
            </a:r>
          </a:p>
          <a:p>
            <a:r>
              <a:rPr lang="es-MX" sz="3000" b="1" dirty="0">
                <a:solidFill>
                  <a:srgbClr val="000000"/>
                </a:solidFill>
                <a:latin typeface="Calibri" panose="020F0502020204030204" pitchFamily="34" charset="0"/>
              </a:rPr>
              <a:t>Apoyo recibido</a:t>
            </a:r>
            <a:r>
              <a:rPr lang="es-MX" sz="3000" dirty="0">
                <a:solidFill>
                  <a:srgbClr val="000000"/>
                </a:solidFill>
                <a:latin typeface="Calibri" panose="020F0502020204030204" pitchFamily="34" charset="0"/>
              </a:rPr>
              <a:t>: componente conductual </a:t>
            </a:r>
            <a:endParaRPr lang="es-AR" sz="3000" dirty="0"/>
          </a:p>
          <a:p>
            <a:endParaRPr lang="es-AR" sz="3000" dirty="0"/>
          </a:p>
        </p:txBody>
      </p:sp>
    </p:spTree>
    <p:extLst>
      <p:ext uri="{BB962C8B-B14F-4D97-AF65-F5344CB8AC3E}">
        <p14:creationId xmlns:p14="http://schemas.microsoft.com/office/powerpoint/2010/main" val="174959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3FD520E-A415-4889-85E7-8AB0CB54B45B}"/>
              </a:ext>
            </a:extLst>
          </p:cNvPr>
          <p:cNvGraphicFramePr/>
          <p:nvPr>
            <p:extLst>
              <p:ext uri="{D42A27DB-BD31-4B8C-83A1-F6EECF244321}">
                <p14:modId xmlns:p14="http://schemas.microsoft.com/office/powerpoint/2010/main" val="592379853"/>
              </p:ext>
            </p:extLst>
          </p:nvPr>
        </p:nvGraphicFramePr>
        <p:xfrm>
          <a:off x="335360" y="188640"/>
          <a:ext cx="11449272" cy="6394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77DA07D-D58B-4E6C-B350-C62319447729}"/>
              </a:ext>
            </a:extLst>
          </p:cNvPr>
          <p:cNvSpPr>
            <a:spLocks noGrp="1" noChangeArrowheads="1"/>
          </p:cNvSpPr>
          <p:nvPr>
            <p:ph type="title"/>
          </p:nvPr>
        </p:nvSpPr>
        <p:spPr>
          <a:xfrm>
            <a:off x="1981200" y="130622"/>
            <a:ext cx="8229600" cy="490066"/>
          </a:xfrm>
        </p:spPr>
        <p:txBody>
          <a:bodyPr>
            <a:normAutofit fontScale="90000"/>
          </a:bodyPr>
          <a:lstStyle/>
          <a:p>
            <a:r>
              <a:rPr lang="es-ES_tradnl" altLang="es-AR" b="1" dirty="0"/>
              <a:t>Estrategias de intervención</a:t>
            </a:r>
          </a:p>
        </p:txBody>
      </p:sp>
      <p:graphicFrame>
        <p:nvGraphicFramePr>
          <p:cNvPr id="2" name="Diagrama 1">
            <a:extLst>
              <a:ext uri="{FF2B5EF4-FFF2-40B4-BE49-F238E27FC236}">
                <a16:creationId xmlns:a16="http://schemas.microsoft.com/office/drawing/2014/main" id="{66B49C12-145C-43E8-938D-2B9D4480C223}"/>
              </a:ext>
            </a:extLst>
          </p:cNvPr>
          <p:cNvGraphicFramePr/>
          <p:nvPr>
            <p:extLst>
              <p:ext uri="{D42A27DB-BD31-4B8C-83A1-F6EECF244321}">
                <p14:modId xmlns:p14="http://schemas.microsoft.com/office/powerpoint/2010/main" val="1664772457"/>
              </p:ext>
            </p:extLst>
          </p:nvPr>
        </p:nvGraphicFramePr>
        <p:xfrm>
          <a:off x="263352" y="821694"/>
          <a:ext cx="11665296" cy="606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47900" y="1972576"/>
            <a:ext cx="228600" cy="1524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1" name="Rectangle 3"/>
          <p:cNvSpPr>
            <a:spLocks noChangeArrowheads="1"/>
          </p:cNvSpPr>
          <p:nvPr/>
        </p:nvSpPr>
        <p:spPr bwMode="auto">
          <a:xfrm>
            <a:off x="3009900" y="2429776"/>
            <a:ext cx="304800" cy="2286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2" name="Rectangle 4"/>
          <p:cNvSpPr>
            <a:spLocks noChangeArrowheads="1"/>
          </p:cNvSpPr>
          <p:nvPr/>
        </p:nvSpPr>
        <p:spPr bwMode="auto">
          <a:xfrm>
            <a:off x="3314700" y="3115576"/>
            <a:ext cx="3048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3" name="Rectangle 5"/>
          <p:cNvSpPr>
            <a:spLocks noChangeArrowheads="1"/>
          </p:cNvSpPr>
          <p:nvPr/>
        </p:nvSpPr>
        <p:spPr bwMode="auto">
          <a:xfrm>
            <a:off x="4000500" y="2124976"/>
            <a:ext cx="3048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4" name="Rectangle 6"/>
          <p:cNvSpPr>
            <a:spLocks noChangeArrowheads="1"/>
          </p:cNvSpPr>
          <p:nvPr/>
        </p:nvSpPr>
        <p:spPr bwMode="auto">
          <a:xfrm>
            <a:off x="4533900" y="2886976"/>
            <a:ext cx="3048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5" name="Rectangle 7"/>
          <p:cNvSpPr>
            <a:spLocks noChangeArrowheads="1"/>
          </p:cNvSpPr>
          <p:nvPr/>
        </p:nvSpPr>
        <p:spPr bwMode="auto">
          <a:xfrm>
            <a:off x="5143500" y="2353576"/>
            <a:ext cx="304800" cy="4572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6" name="Rectangle 8"/>
          <p:cNvSpPr>
            <a:spLocks noChangeArrowheads="1"/>
          </p:cNvSpPr>
          <p:nvPr/>
        </p:nvSpPr>
        <p:spPr bwMode="auto">
          <a:xfrm>
            <a:off x="5448300" y="3115576"/>
            <a:ext cx="3810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7" name="Rectangle 9"/>
          <p:cNvSpPr>
            <a:spLocks noChangeArrowheads="1"/>
          </p:cNvSpPr>
          <p:nvPr/>
        </p:nvSpPr>
        <p:spPr bwMode="auto">
          <a:xfrm>
            <a:off x="4305300" y="3725176"/>
            <a:ext cx="3048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8" name="Rectangle 10"/>
          <p:cNvSpPr>
            <a:spLocks noChangeArrowheads="1"/>
          </p:cNvSpPr>
          <p:nvPr/>
        </p:nvSpPr>
        <p:spPr bwMode="auto">
          <a:xfrm>
            <a:off x="5295900" y="1439176"/>
            <a:ext cx="228600" cy="3048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39" name="Rectangle 11"/>
          <p:cNvSpPr>
            <a:spLocks noChangeArrowheads="1"/>
          </p:cNvSpPr>
          <p:nvPr/>
        </p:nvSpPr>
        <p:spPr bwMode="auto">
          <a:xfrm>
            <a:off x="6134100" y="2227263"/>
            <a:ext cx="381000" cy="381000"/>
          </a:xfrm>
          <a:prstGeom prst="rect">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40" name="Rectangle 12"/>
          <p:cNvSpPr>
            <a:spLocks noChangeArrowheads="1"/>
          </p:cNvSpPr>
          <p:nvPr/>
        </p:nvSpPr>
        <p:spPr bwMode="auto">
          <a:xfrm>
            <a:off x="5753100" y="4056063"/>
            <a:ext cx="304800" cy="228600"/>
          </a:xfrm>
          <a:prstGeom prst="rect">
            <a:avLst/>
          </a:prstGeom>
          <a:solidFill>
            <a:schemeClr val="accent2">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41" name="Oval 13"/>
          <p:cNvSpPr>
            <a:spLocks noChangeArrowheads="1"/>
          </p:cNvSpPr>
          <p:nvPr/>
        </p:nvSpPr>
        <p:spPr bwMode="auto">
          <a:xfrm>
            <a:off x="3467100" y="1362976"/>
            <a:ext cx="304800" cy="304800"/>
          </a:xfrm>
          <a:prstGeom prst="ellipse">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42" name="Oval 14"/>
          <p:cNvSpPr>
            <a:spLocks noChangeArrowheads="1"/>
          </p:cNvSpPr>
          <p:nvPr/>
        </p:nvSpPr>
        <p:spPr bwMode="auto">
          <a:xfrm>
            <a:off x="2324100" y="3725176"/>
            <a:ext cx="304800" cy="228600"/>
          </a:xfrm>
          <a:prstGeom prst="ellipse">
            <a:avLst/>
          </a:prstGeom>
          <a:solidFill>
            <a:schemeClr val="accent6">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43" name="Oval 15"/>
          <p:cNvSpPr>
            <a:spLocks noChangeArrowheads="1"/>
          </p:cNvSpPr>
          <p:nvPr/>
        </p:nvSpPr>
        <p:spPr bwMode="auto">
          <a:xfrm>
            <a:off x="6210300" y="3370263"/>
            <a:ext cx="381000" cy="381000"/>
          </a:xfrm>
          <a:prstGeom prst="ellipse">
            <a:avLst/>
          </a:prstGeom>
          <a:solidFill>
            <a:schemeClr val="accent5">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cxnSp>
        <p:nvCxnSpPr>
          <p:cNvPr id="22544" name="AutoShape 16"/>
          <p:cNvCxnSpPr>
            <a:cxnSpLocks noChangeShapeType="1"/>
            <a:stCxn id="22530" idx="3"/>
            <a:endCxn id="22531" idx="1"/>
          </p:cNvCxnSpPr>
          <p:nvPr/>
        </p:nvCxnSpPr>
        <p:spPr bwMode="auto">
          <a:xfrm>
            <a:off x="2476500" y="2048776"/>
            <a:ext cx="533400" cy="4953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45" name="AutoShape 17"/>
          <p:cNvCxnSpPr>
            <a:cxnSpLocks noChangeShapeType="1"/>
            <a:stCxn id="22531" idx="0"/>
            <a:endCxn id="22541" idx="4"/>
          </p:cNvCxnSpPr>
          <p:nvPr/>
        </p:nvCxnSpPr>
        <p:spPr bwMode="auto">
          <a:xfrm rot="5400000" flipH="1" flipV="1">
            <a:off x="3009900" y="1820176"/>
            <a:ext cx="762000" cy="4572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46" name="AutoShape 18"/>
          <p:cNvCxnSpPr>
            <a:cxnSpLocks noChangeShapeType="1"/>
            <a:stCxn id="22542" idx="6"/>
            <a:endCxn id="22532" idx="1"/>
          </p:cNvCxnSpPr>
          <p:nvPr/>
        </p:nvCxnSpPr>
        <p:spPr bwMode="auto">
          <a:xfrm flipV="1">
            <a:off x="2628900" y="3267976"/>
            <a:ext cx="685800" cy="5715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47" name="AutoShape 19"/>
          <p:cNvCxnSpPr>
            <a:cxnSpLocks noChangeShapeType="1"/>
            <a:stCxn id="22532" idx="3"/>
            <a:endCxn id="22533" idx="2"/>
          </p:cNvCxnSpPr>
          <p:nvPr/>
        </p:nvCxnSpPr>
        <p:spPr bwMode="auto">
          <a:xfrm flipV="1">
            <a:off x="3619500" y="2429776"/>
            <a:ext cx="533400" cy="838200"/>
          </a:xfrm>
          <a:prstGeom prst="bentConnector2">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48" name="AutoShape 20"/>
          <p:cNvCxnSpPr>
            <a:cxnSpLocks noChangeShapeType="1"/>
            <a:stCxn id="22533" idx="3"/>
            <a:endCxn id="22538" idx="1"/>
          </p:cNvCxnSpPr>
          <p:nvPr/>
        </p:nvCxnSpPr>
        <p:spPr bwMode="auto">
          <a:xfrm flipV="1">
            <a:off x="4305300" y="1591576"/>
            <a:ext cx="990600" cy="6858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49" name="AutoShape 21"/>
          <p:cNvCxnSpPr>
            <a:cxnSpLocks noChangeShapeType="1"/>
            <a:stCxn id="22537" idx="3"/>
            <a:endCxn id="22536" idx="1"/>
          </p:cNvCxnSpPr>
          <p:nvPr/>
        </p:nvCxnSpPr>
        <p:spPr bwMode="auto">
          <a:xfrm flipV="1">
            <a:off x="4610100" y="3267976"/>
            <a:ext cx="838200" cy="6096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50" name="AutoShape 22"/>
          <p:cNvCxnSpPr>
            <a:cxnSpLocks noChangeShapeType="1"/>
            <a:stCxn id="22540" idx="3"/>
            <a:endCxn id="22543" idx="4"/>
          </p:cNvCxnSpPr>
          <p:nvPr/>
        </p:nvCxnSpPr>
        <p:spPr bwMode="auto">
          <a:xfrm flipV="1">
            <a:off x="6057900" y="3751263"/>
            <a:ext cx="342900" cy="41910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51" name="AutoShape 23"/>
          <p:cNvCxnSpPr>
            <a:cxnSpLocks noChangeShapeType="1"/>
            <a:stCxn id="22543" idx="0"/>
            <a:endCxn id="22539" idx="2"/>
          </p:cNvCxnSpPr>
          <p:nvPr/>
        </p:nvCxnSpPr>
        <p:spPr bwMode="auto">
          <a:xfrm rot="5400000" flipH="1">
            <a:off x="5981700" y="2951163"/>
            <a:ext cx="762000" cy="762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2552" name="AutoShape 24"/>
          <p:cNvCxnSpPr>
            <a:cxnSpLocks noChangeShapeType="1"/>
            <a:stCxn id="22535" idx="3"/>
            <a:endCxn id="22539" idx="1"/>
          </p:cNvCxnSpPr>
          <p:nvPr/>
        </p:nvCxnSpPr>
        <p:spPr bwMode="auto">
          <a:xfrm flipV="1">
            <a:off x="5448300" y="2417764"/>
            <a:ext cx="685800" cy="164413"/>
          </a:xfrm>
          <a:prstGeom prst="bentConnector3">
            <a:avLst>
              <a:gd name="adj1" fmla="val 50000"/>
            </a:avLst>
          </a:prstGeom>
          <a:noFill/>
          <a:ln w="38100">
            <a:solidFill>
              <a:schemeClr val="tx1"/>
            </a:solidFill>
            <a:miter lim="800000"/>
            <a:headEnd/>
            <a:tailEnd type="triangle" w="med" len="med"/>
          </a:ln>
        </p:spPr>
      </p:cxnSp>
      <p:cxnSp>
        <p:nvCxnSpPr>
          <p:cNvPr id="22553" name="AutoShape 25"/>
          <p:cNvCxnSpPr>
            <a:cxnSpLocks noChangeShapeType="1"/>
            <a:stCxn id="22534" idx="3"/>
            <a:endCxn id="22535" idx="1"/>
          </p:cNvCxnSpPr>
          <p:nvPr/>
        </p:nvCxnSpPr>
        <p:spPr bwMode="auto">
          <a:xfrm flipV="1">
            <a:off x="4838700" y="2582176"/>
            <a:ext cx="304800" cy="4572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54" name="AutoShape 26"/>
          <p:cNvCxnSpPr>
            <a:cxnSpLocks noChangeShapeType="1"/>
            <a:stCxn id="22531" idx="3"/>
            <a:endCxn id="22533" idx="1"/>
          </p:cNvCxnSpPr>
          <p:nvPr/>
        </p:nvCxnSpPr>
        <p:spPr bwMode="auto">
          <a:xfrm flipV="1">
            <a:off x="3314700" y="2277376"/>
            <a:ext cx="685800" cy="2667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55" name="AutoShape 27"/>
          <p:cNvCxnSpPr>
            <a:cxnSpLocks noChangeShapeType="1"/>
            <a:stCxn id="22542" idx="6"/>
            <a:endCxn id="22537" idx="2"/>
          </p:cNvCxnSpPr>
          <p:nvPr/>
        </p:nvCxnSpPr>
        <p:spPr bwMode="auto">
          <a:xfrm>
            <a:off x="2628900" y="3839476"/>
            <a:ext cx="1828800" cy="190500"/>
          </a:xfrm>
          <a:prstGeom prst="bentConnector4">
            <a:avLst>
              <a:gd name="adj1" fmla="val 45833"/>
              <a:gd name="adj2" fmla="val 22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2556" name="Text Box 28"/>
          <p:cNvSpPr txBox="1">
            <a:spLocks noChangeArrowheads="1"/>
          </p:cNvSpPr>
          <p:nvPr/>
        </p:nvSpPr>
        <p:spPr bwMode="auto">
          <a:xfrm>
            <a:off x="119336" y="177238"/>
            <a:ext cx="11809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ctr" eaLnBrk="1" hangingPunct="1"/>
            <a:r>
              <a:rPr lang="es-MX" altLang="es-AR" sz="3200" dirty="0">
                <a:latin typeface="Arial" pitchFamily="34" charset="0"/>
              </a:rPr>
              <a:t>La “</a:t>
            </a:r>
            <a:r>
              <a:rPr lang="es-MX" altLang="es-AR" sz="3200" b="1" dirty="0">
                <a:latin typeface="Arial" pitchFamily="34" charset="0"/>
              </a:rPr>
              <a:t>territorialización</a:t>
            </a:r>
            <a:r>
              <a:rPr lang="es-MX" altLang="es-AR" sz="3200" dirty="0">
                <a:latin typeface="Arial" pitchFamily="34" charset="0"/>
              </a:rPr>
              <a:t>” permite ensamblar </a:t>
            </a:r>
            <a:r>
              <a:rPr lang="es-MX" altLang="es-AR" sz="3200" b="1" dirty="0">
                <a:latin typeface="Arial" pitchFamily="34" charset="0"/>
              </a:rPr>
              <a:t>redes</a:t>
            </a:r>
            <a:endParaRPr lang="es-ES" altLang="es-AR" sz="3200" b="1" dirty="0">
              <a:latin typeface="Arial" pitchFamily="34" charset="0"/>
            </a:endParaRPr>
          </a:p>
        </p:txBody>
      </p:sp>
      <p:sp>
        <p:nvSpPr>
          <p:cNvPr id="27677" name="Oval 29"/>
          <p:cNvSpPr>
            <a:spLocks noChangeArrowheads="1"/>
          </p:cNvSpPr>
          <p:nvPr/>
        </p:nvSpPr>
        <p:spPr bwMode="auto">
          <a:xfrm>
            <a:off x="1524001" y="1066801"/>
            <a:ext cx="5292725" cy="4017963"/>
          </a:xfrm>
          <a:prstGeom prst="ellipse">
            <a:avLst/>
          </a:prstGeom>
          <a:noFill/>
          <a:ln w="76200">
            <a:solidFill>
              <a:schemeClr val="accent6">
                <a:lumMod val="75000"/>
              </a:schemeClr>
            </a:solidFill>
            <a:prstDash val="sysDot"/>
            <a:round/>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solidFill>
                <a:schemeClr val="accent6">
                  <a:lumMod val="75000"/>
                </a:schemeClr>
              </a:solidFill>
            </a:endParaRPr>
          </a:p>
        </p:txBody>
      </p:sp>
      <p:sp>
        <p:nvSpPr>
          <p:cNvPr id="22558" name="Rectangle 30"/>
          <p:cNvSpPr>
            <a:spLocks noChangeArrowheads="1"/>
          </p:cNvSpPr>
          <p:nvPr/>
        </p:nvSpPr>
        <p:spPr bwMode="auto">
          <a:xfrm>
            <a:off x="5775325" y="4014788"/>
            <a:ext cx="228600" cy="152400"/>
          </a:xfrm>
          <a:prstGeom prst="rect">
            <a:avLst/>
          </a:prstGeom>
          <a:solidFill>
            <a:schemeClr val="accent1">
              <a:lumMod val="9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59" name="Rectangle 31"/>
          <p:cNvSpPr>
            <a:spLocks noChangeArrowheads="1"/>
          </p:cNvSpPr>
          <p:nvPr/>
        </p:nvSpPr>
        <p:spPr bwMode="auto">
          <a:xfrm>
            <a:off x="6537325" y="4471988"/>
            <a:ext cx="304800" cy="2286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0" name="Rectangle 32"/>
          <p:cNvSpPr>
            <a:spLocks noChangeArrowheads="1"/>
          </p:cNvSpPr>
          <p:nvPr/>
        </p:nvSpPr>
        <p:spPr bwMode="auto">
          <a:xfrm>
            <a:off x="6842125" y="5157788"/>
            <a:ext cx="3048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1" name="Rectangle 33"/>
          <p:cNvSpPr>
            <a:spLocks noChangeArrowheads="1"/>
          </p:cNvSpPr>
          <p:nvPr/>
        </p:nvSpPr>
        <p:spPr bwMode="auto">
          <a:xfrm>
            <a:off x="7527925" y="4167188"/>
            <a:ext cx="3048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2" name="Rectangle 34"/>
          <p:cNvSpPr>
            <a:spLocks noChangeArrowheads="1"/>
          </p:cNvSpPr>
          <p:nvPr/>
        </p:nvSpPr>
        <p:spPr bwMode="auto">
          <a:xfrm>
            <a:off x="8061325" y="4929188"/>
            <a:ext cx="3048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3" name="Rectangle 35"/>
          <p:cNvSpPr>
            <a:spLocks noChangeArrowheads="1"/>
          </p:cNvSpPr>
          <p:nvPr/>
        </p:nvSpPr>
        <p:spPr bwMode="auto">
          <a:xfrm>
            <a:off x="8670925" y="4395788"/>
            <a:ext cx="304800" cy="4572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4" name="Rectangle 36"/>
          <p:cNvSpPr>
            <a:spLocks noChangeArrowheads="1"/>
          </p:cNvSpPr>
          <p:nvPr/>
        </p:nvSpPr>
        <p:spPr bwMode="auto">
          <a:xfrm>
            <a:off x="8975725" y="5157788"/>
            <a:ext cx="3810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5" name="Rectangle 37"/>
          <p:cNvSpPr>
            <a:spLocks noChangeArrowheads="1"/>
          </p:cNvSpPr>
          <p:nvPr/>
        </p:nvSpPr>
        <p:spPr bwMode="auto">
          <a:xfrm>
            <a:off x="7832725" y="5767388"/>
            <a:ext cx="3048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6" name="Rectangle 38"/>
          <p:cNvSpPr>
            <a:spLocks noChangeArrowheads="1"/>
          </p:cNvSpPr>
          <p:nvPr/>
        </p:nvSpPr>
        <p:spPr bwMode="auto">
          <a:xfrm>
            <a:off x="8823325" y="3481388"/>
            <a:ext cx="228600" cy="3048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7" name="Rectangle 39"/>
          <p:cNvSpPr>
            <a:spLocks noChangeArrowheads="1"/>
          </p:cNvSpPr>
          <p:nvPr/>
        </p:nvSpPr>
        <p:spPr bwMode="auto">
          <a:xfrm>
            <a:off x="9661525" y="4243388"/>
            <a:ext cx="381000" cy="3810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8" name="Rectangle 40"/>
          <p:cNvSpPr>
            <a:spLocks noChangeArrowheads="1"/>
          </p:cNvSpPr>
          <p:nvPr/>
        </p:nvSpPr>
        <p:spPr bwMode="auto">
          <a:xfrm>
            <a:off x="9280525" y="6072188"/>
            <a:ext cx="304800" cy="228600"/>
          </a:xfrm>
          <a:prstGeom prst="rect">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69" name="Oval 41"/>
          <p:cNvSpPr>
            <a:spLocks noChangeArrowheads="1"/>
          </p:cNvSpPr>
          <p:nvPr/>
        </p:nvSpPr>
        <p:spPr bwMode="auto">
          <a:xfrm>
            <a:off x="6994525" y="3405188"/>
            <a:ext cx="304800" cy="304800"/>
          </a:xfrm>
          <a:prstGeom prst="ellipse">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70" name="Oval 42"/>
          <p:cNvSpPr>
            <a:spLocks noChangeArrowheads="1"/>
          </p:cNvSpPr>
          <p:nvPr/>
        </p:nvSpPr>
        <p:spPr bwMode="auto">
          <a:xfrm>
            <a:off x="5851525" y="5767388"/>
            <a:ext cx="304800" cy="228600"/>
          </a:xfrm>
          <a:prstGeom prst="ellipse">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sp>
        <p:nvSpPr>
          <p:cNvPr id="22571" name="Oval 43"/>
          <p:cNvSpPr>
            <a:spLocks noChangeArrowheads="1"/>
          </p:cNvSpPr>
          <p:nvPr/>
        </p:nvSpPr>
        <p:spPr bwMode="auto">
          <a:xfrm>
            <a:off x="9737725" y="5386388"/>
            <a:ext cx="381000" cy="381000"/>
          </a:xfrm>
          <a:prstGeom prst="ellipse">
            <a:avLst/>
          </a:prstGeom>
          <a:solidFill>
            <a:schemeClr val="accent5">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p>
        </p:txBody>
      </p:sp>
      <p:cxnSp>
        <p:nvCxnSpPr>
          <p:cNvPr id="22572" name="AutoShape 44"/>
          <p:cNvCxnSpPr>
            <a:cxnSpLocks noChangeShapeType="1"/>
            <a:stCxn id="22558" idx="3"/>
            <a:endCxn id="22559" idx="1"/>
          </p:cNvCxnSpPr>
          <p:nvPr/>
        </p:nvCxnSpPr>
        <p:spPr bwMode="auto">
          <a:xfrm>
            <a:off x="6003925" y="4090988"/>
            <a:ext cx="533400" cy="4953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3" name="AutoShape 45"/>
          <p:cNvCxnSpPr>
            <a:cxnSpLocks noChangeShapeType="1"/>
            <a:stCxn id="22559" idx="0"/>
            <a:endCxn id="22569" idx="4"/>
          </p:cNvCxnSpPr>
          <p:nvPr/>
        </p:nvCxnSpPr>
        <p:spPr bwMode="auto">
          <a:xfrm rot="-5400000">
            <a:off x="6537325" y="3862388"/>
            <a:ext cx="762000" cy="4572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4" name="AutoShape 46"/>
          <p:cNvCxnSpPr>
            <a:cxnSpLocks noChangeShapeType="1"/>
            <a:stCxn id="22570" idx="6"/>
            <a:endCxn id="22560" idx="1"/>
          </p:cNvCxnSpPr>
          <p:nvPr/>
        </p:nvCxnSpPr>
        <p:spPr bwMode="auto">
          <a:xfrm flipV="1">
            <a:off x="6156325" y="5310188"/>
            <a:ext cx="685800" cy="5715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5" name="AutoShape 47"/>
          <p:cNvCxnSpPr>
            <a:cxnSpLocks noChangeShapeType="1"/>
            <a:stCxn id="22560" idx="3"/>
            <a:endCxn id="22561" idx="2"/>
          </p:cNvCxnSpPr>
          <p:nvPr/>
        </p:nvCxnSpPr>
        <p:spPr bwMode="auto">
          <a:xfrm flipV="1">
            <a:off x="7146925" y="4471988"/>
            <a:ext cx="533400" cy="83820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6" name="AutoShape 48"/>
          <p:cNvCxnSpPr>
            <a:cxnSpLocks noChangeShapeType="1"/>
            <a:stCxn id="22561" idx="3"/>
            <a:endCxn id="22566" idx="1"/>
          </p:cNvCxnSpPr>
          <p:nvPr/>
        </p:nvCxnSpPr>
        <p:spPr bwMode="auto">
          <a:xfrm flipV="1">
            <a:off x="7832725" y="3633788"/>
            <a:ext cx="990600" cy="6858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7" name="AutoShape 49"/>
          <p:cNvCxnSpPr>
            <a:cxnSpLocks noChangeShapeType="1"/>
            <a:stCxn id="22565" idx="3"/>
            <a:endCxn id="22564" idx="1"/>
          </p:cNvCxnSpPr>
          <p:nvPr/>
        </p:nvCxnSpPr>
        <p:spPr bwMode="auto">
          <a:xfrm flipV="1">
            <a:off x="8137525" y="5310188"/>
            <a:ext cx="838200" cy="6096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8" name="AutoShape 50"/>
          <p:cNvCxnSpPr>
            <a:cxnSpLocks noChangeShapeType="1"/>
            <a:stCxn id="22568" idx="3"/>
            <a:endCxn id="22571" idx="4"/>
          </p:cNvCxnSpPr>
          <p:nvPr/>
        </p:nvCxnSpPr>
        <p:spPr bwMode="auto">
          <a:xfrm flipV="1">
            <a:off x="9585325" y="5767388"/>
            <a:ext cx="342900" cy="41910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79" name="AutoShape 51"/>
          <p:cNvCxnSpPr>
            <a:cxnSpLocks noChangeShapeType="1"/>
            <a:stCxn id="22571" idx="0"/>
            <a:endCxn id="22567" idx="2"/>
          </p:cNvCxnSpPr>
          <p:nvPr/>
        </p:nvCxnSpPr>
        <p:spPr bwMode="auto">
          <a:xfrm rot="5400000" flipH="1">
            <a:off x="9509125" y="4967288"/>
            <a:ext cx="762000" cy="762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80" name="AutoShape 52"/>
          <p:cNvCxnSpPr>
            <a:cxnSpLocks noChangeShapeType="1"/>
            <a:stCxn id="22563" idx="3"/>
            <a:endCxn id="22567" idx="1"/>
          </p:cNvCxnSpPr>
          <p:nvPr/>
        </p:nvCxnSpPr>
        <p:spPr bwMode="auto">
          <a:xfrm flipV="1">
            <a:off x="8975725" y="4433888"/>
            <a:ext cx="685800" cy="190500"/>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81" name="AutoShape 53"/>
          <p:cNvCxnSpPr>
            <a:cxnSpLocks noChangeShapeType="1"/>
            <a:stCxn id="22562" idx="3"/>
            <a:endCxn id="22563" idx="1"/>
          </p:cNvCxnSpPr>
          <p:nvPr/>
        </p:nvCxnSpPr>
        <p:spPr bwMode="auto">
          <a:xfrm flipV="1">
            <a:off x="8366125" y="4624388"/>
            <a:ext cx="304800" cy="4572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82" name="AutoShape 54"/>
          <p:cNvCxnSpPr>
            <a:cxnSpLocks noChangeShapeType="1"/>
            <a:stCxn id="22559" idx="3"/>
            <a:endCxn id="22561" idx="1"/>
          </p:cNvCxnSpPr>
          <p:nvPr/>
        </p:nvCxnSpPr>
        <p:spPr bwMode="auto">
          <a:xfrm flipV="1">
            <a:off x="6842125" y="4319588"/>
            <a:ext cx="685800" cy="2667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583" name="AutoShape 55"/>
          <p:cNvCxnSpPr>
            <a:cxnSpLocks noChangeShapeType="1"/>
            <a:stCxn id="22570" idx="6"/>
            <a:endCxn id="22565" idx="2"/>
          </p:cNvCxnSpPr>
          <p:nvPr/>
        </p:nvCxnSpPr>
        <p:spPr bwMode="auto">
          <a:xfrm>
            <a:off x="6156325" y="5881688"/>
            <a:ext cx="1828800" cy="190500"/>
          </a:xfrm>
          <a:prstGeom prst="bentConnector4">
            <a:avLst>
              <a:gd name="adj1" fmla="val 45833"/>
              <a:gd name="adj2" fmla="val 22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2584" name="Text Box 56"/>
          <p:cNvSpPr txBox="1">
            <a:spLocks noChangeArrowheads="1"/>
          </p:cNvSpPr>
          <p:nvPr/>
        </p:nvSpPr>
        <p:spPr bwMode="auto">
          <a:xfrm>
            <a:off x="3661290" y="5048849"/>
            <a:ext cx="243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r>
              <a:rPr lang="es-MX" altLang="es-AR" sz="2800" b="1" dirty="0">
                <a:solidFill>
                  <a:schemeClr val="accent6">
                    <a:lumMod val="75000"/>
                  </a:schemeClr>
                </a:solidFill>
                <a:latin typeface="+mn-lt"/>
              </a:rPr>
              <a:t>Bordes difusos</a:t>
            </a:r>
            <a:endParaRPr lang="es-ES" altLang="es-AR" sz="2800" b="1" dirty="0">
              <a:solidFill>
                <a:schemeClr val="accent6">
                  <a:lumMod val="75000"/>
                </a:schemeClr>
              </a:solidFill>
              <a:latin typeface="+mn-lt"/>
            </a:endParaRPr>
          </a:p>
        </p:txBody>
      </p:sp>
      <p:sp>
        <p:nvSpPr>
          <p:cNvPr id="22585" name="Oval 57"/>
          <p:cNvSpPr>
            <a:spLocks noChangeArrowheads="1"/>
          </p:cNvSpPr>
          <p:nvPr/>
        </p:nvSpPr>
        <p:spPr bwMode="auto">
          <a:xfrm>
            <a:off x="5087938" y="2781300"/>
            <a:ext cx="5580062" cy="4076700"/>
          </a:xfrm>
          <a:prstGeom prst="ellipse">
            <a:avLst/>
          </a:prstGeom>
          <a:noFill/>
          <a:ln w="76200">
            <a:solidFill>
              <a:schemeClr val="accent6">
                <a:lumMod val="75000"/>
              </a:schemeClr>
            </a:solidFill>
            <a:prstDash val="sysDot"/>
            <a:round/>
            <a:headEnd/>
            <a:tailEnd/>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endParaRPr lang="en-SG" altLang="es-AR">
              <a:solidFill>
                <a:schemeClr val="accent6">
                  <a:lumMod val="75000"/>
                </a:schemeClr>
              </a:solidFill>
            </a:endParaRPr>
          </a:p>
        </p:txBody>
      </p:sp>
      <p:sp>
        <p:nvSpPr>
          <p:cNvPr id="22586" name="Text Box 58"/>
          <p:cNvSpPr txBox="1">
            <a:spLocks noChangeArrowheads="1"/>
          </p:cNvSpPr>
          <p:nvPr/>
        </p:nvSpPr>
        <p:spPr bwMode="auto">
          <a:xfrm>
            <a:off x="533401" y="4508481"/>
            <a:ext cx="3168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r>
              <a:rPr lang="es-MX" altLang="es-AR" sz="2800" b="1" dirty="0">
                <a:solidFill>
                  <a:schemeClr val="accent6">
                    <a:lumMod val="60000"/>
                    <a:lumOff val="40000"/>
                  </a:schemeClr>
                </a:solidFill>
                <a:effectLst>
                  <a:outerShdw blurRad="38100" dist="38100" dir="2700000" algn="tl">
                    <a:srgbClr val="000000">
                      <a:alpha val="43137"/>
                    </a:srgbClr>
                  </a:outerShdw>
                </a:effectLst>
                <a:latin typeface="+mn-lt"/>
              </a:rPr>
              <a:t>Redes institucionales</a:t>
            </a:r>
          </a:p>
        </p:txBody>
      </p:sp>
      <p:sp>
        <p:nvSpPr>
          <p:cNvPr id="22587" name="Text Box 59"/>
          <p:cNvSpPr txBox="1">
            <a:spLocks noChangeArrowheads="1"/>
          </p:cNvSpPr>
          <p:nvPr/>
        </p:nvSpPr>
        <p:spPr bwMode="auto">
          <a:xfrm>
            <a:off x="8515734" y="1381714"/>
            <a:ext cx="2412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r>
              <a:rPr lang="es-MX" altLang="es-AR" sz="2800" b="1" dirty="0">
                <a:solidFill>
                  <a:schemeClr val="accent5">
                    <a:lumMod val="50000"/>
                  </a:schemeClr>
                </a:solidFill>
                <a:effectLst>
                  <a:outerShdw blurRad="38100" dist="38100" dir="2700000" algn="tl">
                    <a:srgbClr val="000000">
                      <a:alpha val="43137"/>
                    </a:srgbClr>
                  </a:outerShdw>
                </a:effectLst>
                <a:latin typeface="+mn-lt"/>
              </a:rPr>
              <a:t>Redes sociales</a:t>
            </a:r>
          </a:p>
        </p:txBody>
      </p:sp>
      <p:cxnSp>
        <p:nvCxnSpPr>
          <p:cNvPr id="70" name="AutoShape 48"/>
          <p:cNvCxnSpPr>
            <a:cxnSpLocks noChangeShapeType="1"/>
          </p:cNvCxnSpPr>
          <p:nvPr/>
        </p:nvCxnSpPr>
        <p:spPr bwMode="auto">
          <a:xfrm rot="16200000" flipV="1">
            <a:off x="6160353" y="2703629"/>
            <a:ext cx="1836620" cy="1127125"/>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2" name="AutoShape 48"/>
          <p:cNvCxnSpPr>
            <a:cxnSpLocks noChangeShapeType="1"/>
          </p:cNvCxnSpPr>
          <p:nvPr/>
        </p:nvCxnSpPr>
        <p:spPr bwMode="auto">
          <a:xfrm>
            <a:off x="6842126" y="4700588"/>
            <a:ext cx="1236853" cy="456134"/>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4" name="AutoShape 48"/>
          <p:cNvCxnSpPr>
            <a:cxnSpLocks noChangeShapeType="1"/>
            <a:endCxn id="22539" idx="0"/>
          </p:cNvCxnSpPr>
          <p:nvPr/>
        </p:nvCxnSpPr>
        <p:spPr bwMode="auto">
          <a:xfrm flipV="1">
            <a:off x="3543300" y="2227264"/>
            <a:ext cx="2781300" cy="964513"/>
          </a:xfrm>
          <a:prstGeom prst="bentConnector4">
            <a:avLst>
              <a:gd name="adj1" fmla="val 46575"/>
              <a:gd name="adj2" fmla="val 123701"/>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6" name="AutoShape 17"/>
          <p:cNvCxnSpPr>
            <a:cxnSpLocks noChangeShapeType="1"/>
            <a:stCxn id="22558" idx="0"/>
          </p:cNvCxnSpPr>
          <p:nvPr/>
        </p:nvCxnSpPr>
        <p:spPr bwMode="auto">
          <a:xfrm rot="5400000" flipH="1" flipV="1">
            <a:off x="5440019" y="2993682"/>
            <a:ext cx="1470712" cy="571500"/>
          </a:xfrm>
          <a:prstGeom prst="bentConnector3">
            <a:avLst>
              <a:gd name="adj1" fmla="val 50000"/>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63828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77"/>
                                        </p:tgtEl>
                                        <p:attrNameLst>
                                          <p:attrName>style.visibility</p:attrName>
                                        </p:attrNameLst>
                                      </p:cBhvr>
                                      <p:to>
                                        <p:strVal val="visible"/>
                                      </p:to>
                                    </p:set>
                                    <p:anim calcmode="lin" valueType="num">
                                      <p:cBhvr additive="base">
                                        <p:cTn id="7" dur="500" fill="hold"/>
                                        <p:tgtEl>
                                          <p:spTgt spid="27677"/>
                                        </p:tgtEl>
                                        <p:attrNameLst>
                                          <p:attrName>ppt_x</p:attrName>
                                        </p:attrNameLst>
                                      </p:cBhvr>
                                      <p:tavLst>
                                        <p:tav tm="0">
                                          <p:val>
                                            <p:strVal val="0-#ppt_w/2"/>
                                          </p:val>
                                        </p:tav>
                                        <p:tav tm="100000">
                                          <p:val>
                                            <p:strVal val="#ppt_x"/>
                                          </p:val>
                                        </p:tav>
                                      </p:tavLst>
                                    </p:anim>
                                    <p:anim calcmode="lin" valueType="num">
                                      <p:cBhvr additive="base">
                                        <p:cTn id="8" dur="500" fill="hold"/>
                                        <p:tgtEl>
                                          <p:spTgt spid="276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5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5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5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585"/>
                                        </p:tgtEl>
                                        <p:attrNameLst>
                                          <p:attrName>style.visibility</p:attrName>
                                        </p:attrNameLst>
                                      </p:cBhvr>
                                      <p:to>
                                        <p:strVal val="visible"/>
                                      </p:to>
                                    </p:set>
                                    <p:anim calcmode="lin" valueType="num">
                                      <p:cBhvr additive="base">
                                        <p:cTn id="63" dur="500" fill="hold"/>
                                        <p:tgtEl>
                                          <p:spTgt spid="22585"/>
                                        </p:tgtEl>
                                        <p:attrNameLst>
                                          <p:attrName>ppt_x</p:attrName>
                                        </p:attrNameLst>
                                      </p:cBhvr>
                                      <p:tavLst>
                                        <p:tav tm="0">
                                          <p:val>
                                            <p:strVal val="#ppt_x"/>
                                          </p:val>
                                        </p:tav>
                                        <p:tav tm="100000">
                                          <p:val>
                                            <p:strVal val="#ppt_x"/>
                                          </p:val>
                                        </p:tav>
                                      </p:tavLst>
                                    </p:anim>
                                    <p:anim calcmode="lin" valueType="num">
                                      <p:cBhvr additive="base">
                                        <p:cTn id="64" dur="500" fill="hold"/>
                                        <p:tgtEl>
                                          <p:spTgt spid="2258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540"/>
                                        </p:tgtEl>
                                        <p:attrNameLst>
                                          <p:attrName>style.visibility</p:attrName>
                                        </p:attrNameLst>
                                      </p:cBhvr>
                                      <p:to>
                                        <p:strVal val="visible"/>
                                      </p:to>
                                    </p:set>
                                    <p:animEffect transition="in" filter="fade">
                                      <p:cBhvr>
                                        <p:cTn id="69" dur="1000"/>
                                        <p:tgtEl>
                                          <p:spTgt spid="22540"/>
                                        </p:tgtEl>
                                      </p:cBhvr>
                                    </p:animEffect>
                                    <p:anim calcmode="lin" valueType="num">
                                      <p:cBhvr>
                                        <p:cTn id="70" dur="1000" fill="hold"/>
                                        <p:tgtEl>
                                          <p:spTgt spid="22540"/>
                                        </p:tgtEl>
                                        <p:attrNameLst>
                                          <p:attrName>ppt_x</p:attrName>
                                        </p:attrNameLst>
                                      </p:cBhvr>
                                      <p:tavLst>
                                        <p:tav tm="0">
                                          <p:val>
                                            <p:strVal val="#ppt_x"/>
                                          </p:val>
                                        </p:tav>
                                        <p:tav tm="100000">
                                          <p:val>
                                            <p:strVal val="#ppt_x"/>
                                          </p:val>
                                        </p:tav>
                                      </p:tavLst>
                                    </p:anim>
                                    <p:anim calcmode="lin" valueType="num">
                                      <p:cBhvr>
                                        <p:cTn id="71" dur="1000" fill="hold"/>
                                        <p:tgtEl>
                                          <p:spTgt spid="2254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543"/>
                                        </p:tgtEl>
                                        <p:attrNameLst>
                                          <p:attrName>style.visibility</p:attrName>
                                        </p:attrNameLst>
                                      </p:cBhvr>
                                      <p:to>
                                        <p:strVal val="visible"/>
                                      </p:to>
                                    </p:set>
                                    <p:animEffect transition="in" filter="fade">
                                      <p:cBhvr>
                                        <p:cTn id="74" dur="1000"/>
                                        <p:tgtEl>
                                          <p:spTgt spid="22543"/>
                                        </p:tgtEl>
                                      </p:cBhvr>
                                    </p:animEffect>
                                    <p:anim calcmode="lin" valueType="num">
                                      <p:cBhvr>
                                        <p:cTn id="75" dur="1000" fill="hold"/>
                                        <p:tgtEl>
                                          <p:spTgt spid="22543"/>
                                        </p:tgtEl>
                                        <p:attrNameLst>
                                          <p:attrName>ppt_x</p:attrName>
                                        </p:attrNameLst>
                                      </p:cBhvr>
                                      <p:tavLst>
                                        <p:tav tm="0">
                                          <p:val>
                                            <p:strVal val="#ppt_x"/>
                                          </p:val>
                                        </p:tav>
                                        <p:tav tm="100000">
                                          <p:val>
                                            <p:strVal val="#ppt_x"/>
                                          </p:val>
                                        </p:tav>
                                      </p:tavLst>
                                    </p:anim>
                                    <p:anim calcmode="lin" valueType="num">
                                      <p:cBhvr>
                                        <p:cTn id="76" dur="1000" fill="hold"/>
                                        <p:tgtEl>
                                          <p:spTgt spid="2254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2550"/>
                                        </p:tgtEl>
                                        <p:attrNameLst>
                                          <p:attrName>style.visibility</p:attrName>
                                        </p:attrNameLst>
                                      </p:cBhvr>
                                      <p:to>
                                        <p:strVal val="visible"/>
                                      </p:to>
                                    </p:set>
                                    <p:animEffect transition="in" filter="fade">
                                      <p:cBhvr>
                                        <p:cTn id="79" dur="1000"/>
                                        <p:tgtEl>
                                          <p:spTgt spid="22550"/>
                                        </p:tgtEl>
                                      </p:cBhvr>
                                    </p:animEffect>
                                    <p:anim calcmode="lin" valueType="num">
                                      <p:cBhvr>
                                        <p:cTn id="80" dur="1000" fill="hold"/>
                                        <p:tgtEl>
                                          <p:spTgt spid="22550"/>
                                        </p:tgtEl>
                                        <p:attrNameLst>
                                          <p:attrName>ppt_x</p:attrName>
                                        </p:attrNameLst>
                                      </p:cBhvr>
                                      <p:tavLst>
                                        <p:tav tm="0">
                                          <p:val>
                                            <p:strVal val="#ppt_x"/>
                                          </p:val>
                                        </p:tav>
                                        <p:tav tm="100000">
                                          <p:val>
                                            <p:strVal val="#ppt_x"/>
                                          </p:val>
                                        </p:tav>
                                      </p:tavLst>
                                    </p:anim>
                                    <p:anim calcmode="lin" valueType="num">
                                      <p:cBhvr>
                                        <p:cTn id="81" dur="1000" fill="hold"/>
                                        <p:tgtEl>
                                          <p:spTgt spid="2255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2558"/>
                                        </p:tgtEl>
                                        <p:attrNameLst>
                                          <p:attrName>style.visibility</p:attrName>
                                        </p:attrNameLst>
                                      </p:cBhvr>
                                      <p:to>
                                        <p:strVal val="visible"/>
                                      </p:to>
                                    </p:set>
                                    <p:animEffect transition="in" filter="fade">
                                      <p:cBhvr>
                                        <p:cTn id="84" dur="1000"/>
                                        <p:tgtEl>
                                          <p:spTgt spid="22558"/>
                                        </p:tgtEl>
                                      </p:cBhvr>
                                    </p:animEffect>
                                    <p:anim calcmode="lin" valueType="num">
                                      <p:cBhvr>
                                        <p:cTn id="85" dur="1000" fill="hold"/>
                                        <p:tgtEl>
                                          <p:spTgt spid="22558"/>
                                        </p:tgtEl>
                                        <p:attrNameLst>
                                          <p:attrName>ppt_x</p:attrName>
                                        </p:attrNameLst>
                                      </p:cBhvr>
                                      <p:tavLst>
                                        <p:tav tm="0">
                                          <p:val>
                                            <p:strVal val="#ppt_x"/>
                                          </p:val>
                                        </p:tav>
                                        <p:tav tm="100000">
                                          <p:val>
                                            <p:strVal val="#ppt_x"/>
                                          </p:val>
                                        </p:tav>
                                      </p:tavLst>
                                    </p:anim>
                                    <p:anim calcmode="lin" valueType="num">
                                      <p:cBhvr>
                                        <p:cTn id="86" dur="1000" fill="hold"/>
                                        <p:tgtEl>
                                          <p:spTgt spid="2255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559"/>
                                        </p:tgtEl>
                                        <p:attrNameLst>
                                          <p:attrName>style.visibility</p:attrName>
                                        </p:attrNameLst>
                                      </p:cBhvr>
                                      <p:to>
                                        <p:strVal val="visible"/>
                                      </p:to>
                                    </p:set>
                                    <p:animEffect transition="in" filter="fade">
                                      <p:cBhvr>
                                        <p:cTn id="89" dur="1000"/>
                                        <p:tgtEl>
                                          <p:spTgt spid="22559"/>
                                        </p:tgtEl>
                                      </p:cBhvr>
                                    </p:animEffect>
                                    <p:anim calcmode="lin" valueType="num">
                                      <p:cBhvr>
                                        <p:cTn id="90" dur="1000" fill="hold"/>
                                        <p:tgtEl>
                                          <p:spTgt spid="22559"/>
                                        </p:tgtEl>
                                        <p:attrNameLst>
                                          <p:attrName>ppt_x</p:attrName>
                                        </p:attrNameLst>
                                      </p:cBhvr>
                                      <p:tavLst>
                                        <p:tav tm="0">
                                          <p:val>
                                            <p:strVal val="#ppt_x"/>
                                          </p:val>
                                        </p:tav>
                                        <p:tav tm="100000">
                                          <p:val>
                                            <p:strVal val="#ppt_x"/>
                                          </p:val>
                                        </p:tav>
                                      </p:tavLst>
                                    </p:anim>
                                    <p:anim calcmode="lin" valueType="num">
                                      <p:cBhvr>
                                        <p:cTn id="91" dur="1000" fill="hold"/>
                                        <p:tgtEl>
                                          <p:spTgt spid="2255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2560"/>
                                        </p:tgtEl>
                                        <p:attrNameLst>
                                          <p:attrName>style.visibility</p:attrName>
                                        </p:attrNameLst>
                                      </p:cBhvr>
                                      <p:to>
                                        <p:strVal val="visible"/>
                                      </p:to>
                                    </p:set>
                                    <p:animEffect transition="in" filter="fade">
                                      <p:cBhvr>
                                        <p:cTn id="94" dur="1000"/>
                                        <p:tgtEl>
                                          <p:spTgt spid="22560"/>
                                        </p:tgtEl>
                                      </p:cBhvr>
                                    </p:animEffect>
                                    <p:anim calcmode="lin" valueType="num">
                                      <p:cBhvr>
                                        <p:cTn id="95" dur="1000" fill="hold"/>
                                        <p:tgtEl>
                                          <p:spTgt spid="22560"/>
                                        </p:tgtEl>
                                        <p:attrNameLst>
                                          <p:attrName>ppt_x</p:attrName>
                                        </p:attrNameLst>
                                      </p:cBhvr>
                                      <p:tavLst>
                                        <p:tav tm="0">
                                          <p:val>
                                            <p:strVal val="#ppt_x"/>
                                          </p:val>
                                        </p:tav>
                                        <p:tav tm="100000">
                                          <p:val>
                                            <p:strVal val="#ppt_x"/>
                                          </p:val>
                                        </p:tav>
                                      </p:tavLst>
                                    </p:anim>
                                    <p:anim calcmode="lin" valueType="num">
                                      <p:cBhvr>
                                        <p:cTn id="96" dur="1000" fill="hold"/>
                                        <p:tgtEl>
                                          <p:spTgt spid="2256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2561"/>
                                        </p:tgtEl>
                                        <p:attrNameLst>
                                          <p:attrName>style.visibility</p:attrName>
                                        </p:attrNameLst>
                                      </p:cBhvr>
                                      <p:to>
                                        <p:strVal val="visible"/>
                                      </p:to>
                                    </p:set>
                                    <p:animEffect transition="in" filter="fade">
                                      <p:cBhvr>
                                        <p:cTn id="99" dur="1000"/>
                                        <p:tgtEl>
                                          <p:spTgt spid="22561"/>
                                        </p:tgtEl>
                                      </p:cBhvr>
                                    </p:animEffect>
                                    <p:anim calcmode="lin" valueType="num">
                                      <p:cBhvr>
                                        <p:cTn id="100" dur="1000" fill="hold"/>
                                        <p:tgtEl>
                                          <p:spTgt spid="22561"/>
                                        </p:tgtEl>
                                        <p:attrNameLst>
                                          <p:attrName>ppt_x</p:attrName>
                                        </p:attrNameLst>
                                      </p:cBhvr>
                                      <p:tavLst>
                                        <p:tav tm="0">
                                          <p:val>
                                            <p:strVal val="#ppt_x"/>
                                          </p:val>
                                        </p:tav>
                                        <p:tav tm="100000">
                                          <p:val>
                                            <p:strVal val="#ppt_x"/>
                                          </p:val>
                                        </p:tav>
                                      </p:tavLst>
                                    </p:anim>
                                    <p:anim calcmode="lin" valueType="num">
                                      <p:cBhvr>
                                        <p:cTn id="101" dur="1000" fill="hold"/>
                                        <p:tgtEl>
                                          <p:spTgt spid="2256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2562"/>
                                        </p:tgtEl>
                                        <p:attrNameLst>
                                          <p:attrName>style.visibility</p:attrName>
                                        </p:attrNameLst>
                                      </p:cBhvr>
                                      <p:to>
                                        <p:strVal val="visible"/>
                                      </p:to>
                                    </p:set>
                                    <p:animEffect transition="in" filter="fade">
                                      <p:cBhvr>
                                        <p:cTn id="104" dur="1000"/>
                                        <p:tgtEl>
                                          <p:spTgt spid="22562"/>
                                        </p:tgtEl>
                                      </p:cBhvr>
                                    </p:animEffect>
                                    <p:anim calcmode="lin" valueType="num">
                                      <p:cBhvr>
                                        <p:cTn id="105" dur="1000" fill="hold"/>
                                        <p:tgtEl>
                                          <p:spTgt spid="22562"/>
                                        </p:tgtEl>
                                        <p:attrNameLst>
                                          <p:attrName>ppt_x</p:attrName>
                                        </p:attrNameLst>
                                      </p:cBhvr>
                                      <p:tavLst>
                                        <p:tav tm="0">
                                          <p:val>
                                            <p:strVal val="#ppt_x"/>
                                          </p:val>
                                        </p:tav>
                                        <p:tav tm="100000">
                                          <p:val>
                                            <p:strVal val="#ppt_x"/>
                                          </p:val>
                                        </p:tav>
                                      </p:tavLst>
                                    </p:anim>
                                    <p:anim calcmode="lin" valueType="num">
                                      <p:cBhvr>
                                        <p:cTn id="106" dur="1000" fill="hold"/>
                                        <p:tgtEl>
                                          <p:spTgt spid="2256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2563"/>
                                        </p:tgtEl>
                                        <p:attrNameLst>
                                          <p:attrName>style.visibility</p:attrName>
                                        </p:attrNameLst>
                                      </p:cBhvr>
                                      <p:to>
                                        <p:strVal val="visible"/>
                                      </p:to>
                                    </p:set>
                                    <p:animEffect transition="in" filter="fade">
                                      <p:cBhvr>
                                        <p:cTn id="109" dur="1000"/>
                                        <p:tgtEl>
                                          <p:spTgt spid="22563"/>
                                        </p:tgtEl>
                                      </p:cBhvr>
                                    </p:animEffect>
                                    <p:anim calcmode="lin" valueType="num">
                                      <p:cBhvr>
                                        <p:cTn id="110" dur="1000" fill="hold"/>
                                        <p:tgtEl>
                                          <p:spTgt spid="22563"/>
                                        </p:tgtEl>
                                        <p:attrNameLst>
                                          <p:attrName>ppt_x</p:attrName>
                                        </p:attrNameLst>
                                      </p:cBhvr>
                                      <p:tavLst>
                                        <p:tav tm="0">
                                          <p:val>
                                            <p:strVal val="#ppt_x"/>
                                          </p:val>
                                        </p:tav>
                                        <p:tav tm="100000">
                                          <p:val>
                                            <p:strVal val="#ppt_x"/>
                                          </p:val>
                                        </p:tav>
                                      </p:tavLst>
                                    </p:anim>
                                    <p:anim calcmode="lin" valueType="num">
                                      <p:cBhvr>
                                        <p:cTn id="111" dur="1000" fill="hold"/>
                                        <p:tgtEl>
                                          <p:spTgt spid="2256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2564"/>
                                        </p:tgtEl>
                                        <p:attrNameLst>
                                          <p:attrName>style.visibility</p:attrName>
                                        </p:attrNameLst>
                                      </p:cBhvr>
                                      <p:to>
                                        <p:strVal val="visible"/>
                                      </p:to>
                                    </p:set>
                                    <p:animEffect transition="in" filter="fade">
                                      <p:cBhvr>
                                        <p:cTn id="114" dur="1000"/>
                                        <p:tgtEl>
                                          <p:spTgt spid="22564"/>
                                        </p:tgtEl>
                                      </p:cBhvr>
                                    </p:animEffect>
                                    <p:anim calcmode="lin" valueType="num">
                                      <p:cBhvr>
                                        <p:cTn id="115" dur="1000" fill="hold"/>
                                        <p:tgtEl>
                                          <p:spTgt spid="22564"/>
                                        </p:tgtEl>
                                        <p:attrNameLst>
                                          <p:attrName>ppt_x</p:attrName>
                                        </p:attrNameLst>
                                      </p:cBhvr>
                                      <p:tavLst>
                                        <p:tav tm="0">
                                          <p:val>
                                            <p:strVal val="#ppt_x"/>
                                          </p:val>
                                        </p:tav>
                                        <p:tav tm="100000">
                                          <p:val>
                                            <p:strVal val="#ppt_x"/>
                                          </p:val>
                                        </p:tav>
                                      </p:tavLst>
                                    </p:anim>
                                    <p:anim calcmode="lin" valueType="num">
                                      <p:cBhvr>
                                        <p:cTn id="116" dur="1000" fill="hold"/>
                                        <p:tgtEl>
                                          <p:spTgt spid="2256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2565"/>
                                        </p:tgtEl>
                                        <p:attrNameLst>
                                          <p:attrName>style.visibility</p:attrName>
                                        </p:attrNameLst>
                                      </p:cBhvr>
                                      <p:to>
                                        <p:strVal val="visible"/>
                                      </p:to>
                                    </p:set>
                                    <p:animEffect transition="in" filter="fade">
                                      <p:cBhvr>
                                        <p:cTn id="119" dur="1000"/>
                                        <p:tgtEl>
                                          <p:spTgt spid="22565"/>
                                        </p:tgtEl>
                                      </p:cBhvr>
                                    </p:animEffect>
                                    <p:anim calcmode="lin" valueType="num">
                                      <p:cBhvr>
                                        <p:cTn id="120" dur="1000" fill="hold"/>
                                        <p:tgtEl>
                                          <p:spTgt spid="22565"/>
                                        </p:tgtEl>
                                        <p:attrNameLst>
                                          <p:attrName>ppt_x</p:attrName>
                                        </p:attrNameLst>
                                      </p:cBhvr>
                                      <p:tavLst>
                                        <p:tav tm="0">
                                          <p:val>
                                            <p:strVal val="#ppt_x"/>
                                          </p:val>
                                        </p:tav>
                                        <p:tav tm="100000">
                                          <p:val>
                                            <p:strVal val="#ppt_x"/>
                                          </p:val>
                                        </p:tav>
                                      </p:tavLst>
                                    </p:anim>
                                    <p:anim calcmode="lin" valueType="num">
                                      <p:cBhvr>
                                        <p:cTn id="121" dur="1000" fill="hold"/>
                                        <p:tgtEl>
                                          <p:spTgt spid="2256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2566"/>
                                        </p:tgtEl>
                                        <p:attrNameLst>
                                          <p:attrName>style.visibility</p:attrName>
                                        </p:attrNameLst>
                                      </p:cBhvr>
                                      <p:to>
                                        <p:strVal val="visible"/>
                                      </p:to>
                                    </p:set>
                                    <p:animEffect transition="in" filter="fade">
                                      <p:cBhvr>
                                        <p:cTn id="124" dur="1000"/>
                                        <p:tgtEl>
                                          <p:spTgt spid="22566"/>
                                        </p:tgtEl>
                                      </p:cBhvr>
                                    </p:animEffect>
                                    <p:anim calcmode="lin" valueType="num">
                                      <p:cBhvr>
                                        <p:cTn id="125" dur="1000" fill="hold"/>
                                        <p:tgtEl>
                                          <p:spTgt spid="22566"/>
                                        </p:tgtEl>
                                        <p:attrNameLst>
                                          <p:attrName>ppt_x</p:attrName>
                                        </p:attrNameLst>
                                      </p:cBhvr>
                                      <p:tavLst>
                                        <p:tav tm="0">
                                          <p:val>
                                            <p:strVal val="#ppt_x"/>
                                          </p:val>
                                        </p:tav>
                                        <p:tav tm="100000">
                                          <p:val>
                                            <p:strVal val="#ppt_x"/>
                                          </p:val>
                                        </p:tav>
                                      </p:tavLst>
                                    </p:anim>
                                    <p:anim calcmode="lin" valueType="num">
                                      <p:cBhvr>
                                        <p:cTn id="126" dur="1000" fill="hold"/>
                                        <p:tgtEl>
                                          <p:spTgt spid="2256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22567"/>
                                        </p:tgtEl>
                                        <p:attrNameLst>
                                          <p:attrName>style.visibility</p:attrName>
                                        </p:attrNameLst>
                                      </p:cBhvr>
                                      <p:to>
                                        <p:strVal val="visible"/>
                                      </p:to>
                                    </p:set>
                                    <p:animEffect transition="in" filter="fade">
                                      <p:cBhvr>
                                        <p:cTn id="129" dur="1000"/>
                                        <p:tgtEl>
                                          <p:spTgt spid="22567"/>
                                        </p:tgtEl>
                                      </p:cBhvr>
                                    </p:animEffect>
                                    <p:anim calcmode="lin" valueType="num">
                                      <p:cBhvr>
                                        <p:cTn id="130" dur="1000" fill="hold"/>
                                        <p:tgtEl>
                                          <p:spTgt spid="22567"/>
                                        </p:tgtEl>
                                        <p:attrNameLst>
                                          <p:attrName>ppt_x</p:attrName>
                                        </p:attrNameLst>
                                      </p:cBhvr>
                                      <p:tavLst>
                                        <p:tav tm="0">
                                          <p:val>
                                            <p:strVal val="#ppt_x"/>
                                          </p:val>
                                        </p:tav>
                                        <p:tav tm="100000">
                                          <p:val>
                                            <p:strVal val="#ppt_x"/>
                                          </p:val>
                                        </p:tav>
                                      </p:tavLst>
                                    </p:anim>
                                    <p:anim calcmode="lin" valueType="num">
                                      <p:cBhvr>
                                        <p:cTn id="131" dur="1000" fill="hold"/>
                                        <p:tgtEl>
                                          <p:spTgt spid="22567"/>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2568"/>
                                        </p:tgtEl>
                                        <p:attrNameLst>
                                          <p:attrName>style.visibility</p:attrName>
                                        </p:attrNameLst>
                                      </p:cBhvr>
                                      <p:to>
                                        <p:strVal val="visible"/>
                                      </p:to>
                                    </p:set>
                                    <p:animEffect transition="in" filter="fade">
                                      <p:cBhvr>
                                        <p:cTn id="134" dur="1000"/>
                                        <p:tgtEl>
                                          <p:spTgt spid="22568"/>
                                        </p:tgtEl>
                                      </p:cBhvr>
                                    </p:animEffect>
                                    <p:anim calcmode="lin" valueType="num">
                                      <p:cBhvr>
                                        <p:cTn id="135" dur="1000" fill="hold"/>
                                        <p:tgtEl>
                                          <p:spTgt spid="22568"/>
                                        </p:tgtEl>
                                        <p:attrNameLst>
                                          <p:attrName>ppt_x</p:attrName>
                                        </p:attrNameLst>
                                      </p:cBhvr>
                                      <p:tavLst>
                                        <p:tav tm="0">
                                          <p:val>
                                            <p:strVal val="#ppt_x"/>
                                          </p:val>
                                        </p:tav>
                                        <p:tav tm="100000">
                                          <p:val>
                                            <p:strVal val="#ppt_x"/>
                                          </p:val>
                                        </p:tav>
                                      </p:tavLst>
                                    </p:anim>
                                    <p:anim calcmode="lin" valueType="num">
                                      <p:cBhvr>
                                        <p:cTn id="136" dur="1000" fill="hold"/>
                                        <p:tgtEl>
                                          <p:spTgt spid="2256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2569"/>
                                        </p:tgtEl>
                                        <p:attrNameLst>
                                          <p:attrName>style.visibility</p:attrName>
                                        </p:attrNameLst>
                                      </p:cBhvr>
                                      <p:to>
                                        <p:strVal val="visible"/>
                                      </p:to>
                                    </p:set>
                                    <p:animEffect transition="in" filter="fade">
                                      <p:cBhvr>
                                        <p:cTn id="139" dur="1000"/>
                                        <p:tgtEl>
                                          <p:spTgt spid="22569"/>
                                        </p:tgtEl>
                                      </p:cBhvr>
                                    </p:animEffect>
                                    <p:anim calcmode="lin" valueType="num">
                                      <p:cBhvr>
                                        <p:cTn id="140" dur="1000" fill="hold"/>
                                        <p:tgtEl>
                                          <p:spTgt spid="22569"/>
                                        </p:tgtEl>
                                        <p:attrNameLst>
                                          <p:attrName>ppt_x</p:attrName>
                                        </p:attrNameLst>
                                      </p:cBhvr>
                                      <p:tavLst>
                                        <p:tav tm="0">
                                          <p:val>
                                            <p:strVal val="#ppt_x"/>
                                          </p:val>
                                        </p:tav>
                                        <p:tav tm="100000">
                                          <p:val>
                                            <p:strVal val="#ppt_x"/>
                                          </p:val>
                                        </p:tav>
                                      </p:tavLst>
                                    </p:anim>
                                    <p:anim calcmode="lin" valueType="num">
                                      <p:cBhvr>
                                        <p:cTn id="141" dur="1000" fill="hold"/>
                                        <p:tgtEl>
                                          <p:spTgt spid="2256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2570"/>
                                        </p:tgtEl>
                                        <p:attrNameLst>
                                          <p:attrName>style.visibility</p:attrName>
                                        </p:attrNameLst>
                                      </p:cBhvr>
                                      <p:to>
                                        <p:strVal val="visible"/>
                                      </p:to>
                                    </p:set>
                                    <p:animEffect transition="in" filter="fade">
                                      <p:cBhvr>
                                        <p:cTn id="144" dur="1000"/>
                                        <p:tgtEl>
                                          <p:spTgt spid="22570"/>
                                        </p:tgtEl>
                                      </p:cBhvr>
                                    </p:animEffect>
                                    <p:anim calcmode="lin" valueType="num">
                                      <p:cBhvr>
                                        <p:cTn id="145" dur="1000" fill="hold"/>
                                        <p:tgtEl>
                                          <p:spTgt spid="22570"/>
                                        </p:tgtEl>
                                        <p:attrNameLst>
                                          <p:attrName>ppt_x</p:attrName>
                                        </p:attrNameLst>
                                      </p:cBhvr>
                                      <p:tavLst>
                                        <p:tav tm="0">
                                          <p:val>
                                            <p:strVal val="#ppt_x"/>
                                          </p:val>
                                        </p:tav>
                                        <p:tav tm="100000">
                                          <p:val>
                                            <p:strVal val="#ppt_x"/>
                                          </p:val>
                                        </p:tav>
                                      </p:tavLst>
                                    </p:anim>
                                    <p:anim calcmode="lin" valueType="num">
                                      <p:cBhvr>
                                        <p:cTn id="146" dur="1000" fill="hold"/>
                                        <p:tgtEl>
                                          <p:spTgt spid="2257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22571"/>
                                        </p:tgtEl>
                                        <p:attrNameLst>
                                          <p:attrName>style.visibility</p:attrName>
                                        </p:attrNameLst>
                                      </p:cBhvr>
                                      <p:to>
                                        <p:strVal val="visible"/>
                                      </p:to>
                                    </p:set>
                                    <p:animEffect transition="in" filter="fade">
                                      <p:cBhvr>
                                        <p:cTn id="149" dur="1000"/>
                                        <p:tgtEl>
                                          <p:spTgt spid="22571"/>
                                        </p:tgtEl>
                                      </p:cBhvr>
                                    </p:animEffect>
                                    <p:anim calcmode="lin" valueType="num">
                                      <p:cBhvr>
                                        <p:cTn id="150" dur="1000" fill="hold"/>
                                        <p:tgtEl>
                                          <p:spTgt spid="22571"/>
                                        </p:tgtEl>
                                        <p:attrNameLst>
                                          <p:attrName>ppt_x</p:attrName>
                                        </p:attrNameLst>
                                      </p:cBhvr>
                                      <p:tavLst>
                                        <p:tav tm="0">
                                          <p:val>
                                            <p:strVal val="#ppt_x"/>
                                          </p:val>
                                        </p:tav>
                                        <p:tav tm="100000">
                                          <p:val>
                                            <p:strVal val="#ppt_x"/>
                                          </p:val>
                                        </p:tav>
                                      </p:tavLst>
                                    </p:anim>
                                    <p:anim calcmode="lin" valueType="num">
                                      <p:cBhvr>
                                        <p:cTn id="151" dur="1000" fill="hold"/>
                                        <p:tgtEl>
                                          <p:spTgt spid="22571"/>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22572"/>
                                        </p:tgtEl>
                                        <p:attrNameLst>
                                          <p:attrName>style.visibility</p:attrName>
                                        </p:attrNameLst>
                                      </p:cBhvr>
                                      <p:to>
                                        <p:strVal val="visible"/>
                                      </p:to>
                                    </p:set>
                                    <p:animEffect transition="in" filter="fade">
                                      <p:cBhvr>
                                        <p:cTn id="154" dur="1000"/>
                                        <p:tgtEl>
                                          <p:spTgt spid="22572"/>
                                        </p:tgtEl>
                                      </p:cBhvr>
                                    </p:animEffect>
                                    <p:anim calcmode="lin" valueType="num">
                                      <p:cBhvr>
                                        <p:cTn id="155" dur="1000" fill="hold"/>
                                        <p:tgtEl>
                                          <p:spTgt spid="22572"/>
                                        </p:tgtEl>
                                        <p:attrNameLst>
                                          <p:attrName>ppt_x</p:attrName>
                                        </p:attrNameLst>
                                      </p:cBhvr>
                                      <p:tavLst>
                                        <p:tav tm="0">
                                          <p:val>
                                            <p:strVal val="#ppt_x"/>
                                          </p:val>
                                        </p:tav>
                                        <p:tav tm="100000">
                                          <p:val>
                                            <p:strVal val="#ppt_x"/>
                                          </p:val>
                                        </p:tav>
                                      </p:tavLst>
                                    </p:anim>
                                    <p:anim calcmode="lin" valueType="num">
                                      <p:cBhvr>
                                        <p:cTn id="156" dur="1000" fill="hold"/>
                                        <p:tgtEl>
                                          <p:spTgt spid="22572"/>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22573"/>
                                        </p:tgtEl>
                                        <p:attrNameLst>
                                          <p:attrName>style.visibility</p:attrName>
                                        </p:attrNameLst>
                                      </p:cBhvr>
                                      <p:to>
                                        <p:strVal val="visible"/>
                                      </p:to>
                                    </p:set>
                                    <p:animEffect transition="in" filter="fade">
                                      <p:cBhvr>
                                        <p:cTn id="159" dur="1000"/>
                                        <p:tgtEl>
                                          <p:spTgt spid="22573"/>
                                        </p:tgtEl>
                                      </p:cBhvr>
                                    </p:animEffect>
                                    <p:anim calcmode="lin" valueType="num">
                                      <p:cBhvr>
                                        <p:cTn id="160" dur="1000" fill="hold"/>
                                        <p:tgtEl>
                                          <p:spTgt spid="22573"/>
                                        </p:tgtEl>
                                        <p:attrNameLst>
                                          <p:attrName>ppt_x</p:attrName>
                                        </p:attrNameLst>
                                      </p:cBhvr>
                                      <p:tavLst>
                                        <p:tav tm="0">
                                          <p:val>
                                            <p:strVal val="#ppt_x"/>
                                          </p:val>
                                        </p:tav>
                                        <p:tav tm="100000">
                                          <p:val>
                                            <p:strVal val="#ppt_x"/>
                                          </p:val>
                                        </p:tav>
                                      </p:tavLst>
                                    </p:anim>
                                    <p:anim calcmode="lin" valueType="num">
                                      <p:cBhvr>
                                        <p:cTn id="161" dur="1000" fill="hold"/>
                                        <p:tgtEl>
                                          <p:spTgt spid="22573"/>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22574"/>
                                        </p:tgtEl>
                                        <p:attrNameLst>
                                          <p:attrName>style.visibility</p:attrName>
                                        </p:attrNameLst>
                                      </p:cBhvr>
                                      <p:to>
                                        <p:strVal val="visible"/>
                                      </p:to>
                                    </p:set>
                                    <p:animEffect transition="in" filter="fade">
                                      <p:cBhvr>
                                        <p:cTn id="164" dur="1000"/>
                                        <p:tgtEl>
                                          <p:spTgt spid="22574"/>
                                        </p:tgtEl>
                                      </p:cBhvr>
                                    </p:animEffect>
                                    <p:anim calcmode="lin" valueType="num">
                                      <p:cBhvr>
                                        <p:cTn id="165" dur="1000" fill="hold"/>
                                        <p:tgtEl>
                                          <p:spTgt spid="22574"/>
                                        </p:tgtEl>
                                        <p:attrNameLst>
                                          <p:attrName>ppt_x</p:attrName>
                                        </p:attrNameLst>
                                      </p:cBhvr>
                                      <p:tavLst>
                                        <p:tav tm="0">
                                          <p:val>
                                            <p:strVal val="#ppt_x"/>
                                          </p:val>
                                        </p:tav>
                                        <p:tav tm="100000">
                                          <p:val>
                                            <p:strVal val="#ppt_x"/>
                                          </p:val>
                                        </p:tav>
                                      </p:tavLst>
                                    </p:anim>
                                    <p:anim calcmode="lin" valueType="num">
                                      <p:cBhvr>
                                        <p:cTn id="166" dur="1000" fill="hold"/>
                                        <p:tgtEl>
                                          <p:spTgt spid="22574"/>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22575"/>
                                        </p:tgtEl>
                                        <p:attrNameLst>
                                          <p:attrName>style.visibility</p:attrName>
                                        </p:attrNameLst>
                                      </p:cBhvr>
                                      <p:to>
                                        <p:strVal val="visible"/>
                                      </p:to>
                                    </p:set>
                                    <p:animEffect transition="in" filter="fade">
                                      <p:cBhvr>
                                        <p:cTn id="169" dur="1000"/>
                                        <p:tgtEl>
                                          <p:spTgt spid="22575"/>
                                        </p:tgtEl>
                                      </p:cBhvr>
                                    </p:animEffect>
                                    <p:anim calcmode="lin" valueType="num">
                                      <p:cBhvr>
                                        <p:cTn id="170" dur="1000" fill="hold"/>
                                        <p:tgtEl>
                                          <p:spTgt spid="22575"/>
                                        </p:tgtEl>
                                        <p:attrNameLst>
                                          <p:attrName>ppt_x</p:attrName>
                                        </p:attrNameLst>
                                      </p:cBhvr>
                                      <p:tavLst>
                                        <p:tav tm="0">
                                          <p:val>
                                            <p:strVal val="#ppt_x"/>
                                          </p:val>
                                        </p:tav>
                                        <p:tav tm="100000">
                                          <p:val>
                                            <p:strVal val="#ppt_x"/>
                                          </p:val>
                                        </p:tav>
                                      </p:tavLst>
                                    </p:anim>
                                    <p:anim calcmode="lin" valueType="num">
                                      <p:cBhvr>
                                        <p:cTn id="171" dur="1000" fill="hold"/>
                                        <p:tgtEl>
                                          <p:spTgt spid="22575"/>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22576"/>
                                        </p:tgtEl>
                                        <p:attrNameLst>
                                          <p:attrName>style.visibility</p:attrName>
                                        </p:attrNameLst>
                                      </p:cBhvr>
                                      <p:to>
                                        <p:strVal val="visible"/>
                                      </p:to>
                                    </p:set>
                                    <p:animEffect transition="in" filter="fade">
                                      <p:cBhvr>
                                        <p:cTn id="174" dur="1000"/>
                                        <p:tgtEl>
                                          <p:spTgt spid="22576"/>
                                        </p:tgtEl>
                                      </p:cBhvr>
                                    </p:animEffect>
                                    <p:anim calcmode="lin" valueType="num">
                                      <p:cBhvr>
                                        <p:cTn id="175" dur="1000" fill="hold"/>
                                        <p:tgtEl>
                                          <p:spTgt spid="22576"/>
                                        </p:tgtEl>
                                        <p:attrNameLst>
                                          <p:attrName>ppt_x</p:attrName>
                                        </p:attrNameLst>
                                      </p:cBhvr>
                                      <p:tavLst>
                                        <p:tav tm="0">
                                          <p:val>
                                            <p:strVal val="#ppt_x"/>
                                          </p:val>
                                        </p:tav>
                                        <p:tav tm="100000">
                                          <p:val>
                                            <p:strVal val="#ppt_x"/>
                                          </p:val>
                                        </p:tav>
                                      </p:tavLst>
                                    </p:anim>
                                    <p:anim calcmode="lin" valueType="num">
                                      <p:cBhvr>
                                        <p:cTn id="176" dur="1000" fill="hold"/>
                                        <p:tgtEl>
                                          <p:spTgt spid="22576"/>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22577"/>
                                        </p:tgtEl>
                                        <p:attrNameLst>
                                          <p:attrName>style.visibility</p:attrName>
                                        </p:attrNameLst>
                                      </p:cBhvr>
                                      <p:to>
                                        <p:strVal val="visible"/>
                                      </p:to>
                                    </p:set>
                                    <p:animEffect transition="in" filter="fade">
                                      <p:cBhvr>
                                        <p:cTn id="179" dur="1000"/>
                                        <p:tgtEl>
                                          <p:spTgt spid="22577"/>
                                        </p:tgtEl>
                                      </p:cBhvr>
                                    </p:animEffect>
                                    <p:anim calcmode="lin" valueType="num">
                                      <p:cBhvr>
                                        <p:cTn id="180" dur="1000" fill="hold"/>
                                        <p:tgtEl>
                                          <p:spTgt spid="22577"/>
                                        </p:tgtEl>
                                        <p:attrNameLst>
                                          <p:attrName>ppt_x</p:attrName>
                                        </p:attrNameLst>
                                      </p:cBhvr>
                                      <p:tavLst>
                                        <p:tav tm="0">
                                          <p:val>
                                            <p:strVal val="#ppt_x"/>
                                          </p:val>
                                        </p:tav>
                                        <p:tav tm="100000">
                                          <p:val>
                                            <p:strVal val="#ppt_x"/>
                                          </p:val>
                                        </p:tav>
                                      </p:tavLst>
                                    </p:anim>
                                    <p:anim calcmode="lin" valueType="num">
                                      <p:cBhvr>
                                        <p:cTn id="181" dur="1000" fill="hold"/>
                                        <p:tgtEl>
                                          <p:spTgt spid="22577"/>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22578"/>
                                        </p:tgtEl>
                                        <p:attrNameLst>
                                          <p:attrName>style.visibility</p:attrName>
                                        </p:attrNameLst>
                                      </p:cBhvr>
                                      <p:to>
                                        <p:strVal val="visible"/>
                                      </p:to>
                                    </p:set>
                                    <p:animEffect transition="in" filter="fade">
                                      <p:cBhvr>
                                        <p:cTn id="184" dur="1000"/>
                                        <p:tgtEl>
                                          <p:spTgt spid="22578"/>
                                        </p:tgtEl>
                                      </p:cBhvr>
                                    </p:animEffect>
                                    <p:anim calcmode="lin" valueType="num">
                                      <p:cBhvr>
                                        <p:cTn id="185" dur="1000" fill="hold"/>
                                        <p:tgtEl>
                                          <p:spTgt spid="22578"/>
                                        </p:tgtEl>
                                        <p:attrNameLst>
                                          <p:attrName>ppt_x</p:attrName>
                                        </p:attrNameLst>
                                      </p:cBhvr>
                                      <p:tavLst>
                                        <p:tav tm="0">
                                          <p:val>
                                            <p:strVal val="#ppt_x"/>
                                          </p:val>
                                        </p:tav>
                                        <p:tav tm="100000">
                                          <p:val>
                                            <p:strVal val="#ppt_x"/>
                                          </p:val>
                                        </p:tav>
                                      </p:tavLst>
                                    </p:anim>
                                    <p:anim calcmode="lin" valueType="num">
                                      <p:cBhvr>
                                        <p:cTn id="186" dur="1000" fill="hold"/>
                                        <p:tgtEl>
                                          <p:spTgt spid="22578"/>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22579"/>
                                        </p:tgtEl>
                                        <p:attrNameLst>
                                          <p:attrName>style.visibility</p:attrName>
                                        </p:attrNameLst>
                                      </p:cBhvr>
                                      <p:to>
                                        <p:strVal val="visible"/>
                                      </p:to>
                                    </p:set>
                                    <p:animEffect transition="in" filter="fade">
                                      <p:cBhvr>
                                        <p:cTn id="189" dur="1000"/>
                                        <p:tgtEl>
                                          <p:spTgt spid="22579"/>
                                        </p:tgtEl>
                                      </p:cBhvr>
                                    </p:animEffect>
                                    <p:anim calcmode="lin" valueType="num">
                                      <p:cBhvr>
                                        <p:cTn id="190" dur="1000" fill="hold"/>
                                        <p:tgtEl>
                                          <p:spTgt spid="22579"/>
                                        </p:tgtEl>
                                        <p:attrNameLst>
                                          <p:attrName>ppt_x</p:attrName>
                                        </p:attrNameLst>
                                      </p:cBhvr>
                                      <p:tavLst>
                                        <p:tav tm="0">
                                          <p:val>
                                            <p:strVal val="#ppt_x"/>
                                          </p:val>
                                        </p:tav>
                                        <p:tav tm="100000">
                                          <p:val>
                                            <p:strVal val="#ppt_x"/>
                                          </p:val>
                                        </p:tav>
                                      </p:tavLst>
                                    </p:anim>
                                    <p:anim calcmode="lin" valueType="num">
                                      <p:cBhvr>
                                        <p:cTn id="191" dur="1000" fill="hold"/>
                                        <p:tgtEl>
                                          <p:spTgt spid="22579"/>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22580"/>
                                        </p:tgtEl>
                                        <p:attrNameLst>
                                          <p:attrName>style.visibility</p:attrName>
                                        </p:attrNameLst>
                                      </p:cBhvr>
                                      <p:to>
                                        <p:strVal val="visible"/>
                                      </p:to>
                                    </p:set>
                                    <p:animEffect transition="in" filter="fade">
                                      <p:cBhvr>
                                        <p:cTn id="194" dur="1000"/>
                                        <p:tgtEl>
                                          <p:spTgt spid="22580"/>
                                        </p:tgtEl>
                                      </p:cBhvr>
                                    </p:animEffect>
                                    <p:anim calcmode="lin" valueType="num">
                                      <p:cBhvr>
                                        <p:cTn id="195" dur="1000" fill="hold"/>
                                        <p:tgtEl>
                                          <p:spTgt spid="22580"/>
                                        </p:tgtEl>
                                        <p:attrNameLst>
                                          <p:attrName>ppt_x</p:attrName>
                                        </p:attrNameLst>
                                      </p:cBhvr>
                                      <p:tavLst>
                                        <p:tav tm="0">
                                          <p:val>
                                            <p:strVal val="#ppt_x"/>
                                          </p:val>
                                        </p:tav>
                                        <p:tav tm="100000">
                                          <p:val>
                                            <p:strVal val="#ppt_x"/>
                                          </p:val>
                                        </p:tav>
                                      </p:tavLst>
                                    </p:anim>
                                    <p:anim calcmode="lin" valueType="num">
                                      <p:cBhvr>
                                        <p:cTn id="196" dur="1000" fill="hold"/>
                                        <p:tgtEl>
                                          <p:spTgt spid="22580"/>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22581"/>
                                        </p:tgtEl>
                                        <p:attrNameLst>
                                          <p:attrName>style.visibility</p:attrName>
                                        </p:attrNameLst>
                                      </p:cBhvr>
                                      <p:to>
                                        <p:strVal val="visible"/>
                                      </p:to>
                                    </p:set>
                                    <p:animEffect transition="in" filter="fade">
                                      <p:cBhvr>
                                        <p:cTn id="199" dur="1000"/>
                                        <p:tgtEl>
                                          <p:spTgt spid="22581"/>
                                        </p:tgtEl>
                                      </p:cBhvr>
                                    </p:animEffect>
                                    <p:anim calcmode="lin" valueType="num">
                                      <p:cBhvr>
                                        <p:cTn id="200" dur="1000" fill="hold"/>
                                        <p:tgtEl>
                                          <p:spTgt spid="22581"/>
                                        </p:tgtEl>
                                        <p:attrNameLst>
                                          <p:attrName>ppt_x</p:attrName>
                                        </p:attrNameLst>
                                      </p:cBhvr>
                                      <p:tavLst>
                                        <p:tav tm="0">
                                          <p:val>
                                            <p:strVal val="#ppt_x"/>
                                          </p:val>
                                        </p:tav>
                                        <p:tav tm="100000">
                                          <p:val>
                                            <p:strVal val="#ppt_x"/>
                                          </p:val>
                                        </p:tav>
                                      </p:tavLst>
                                    </p:anim>
                                    <p:anim calcmode="lin" valueType="num">
                                      <p:cBhvr>
                                        <p:cTn id="201" dur="1000" fill="hold"/>
                                        <p:tgtEl>
                                          <p:spTgt spid="22581"/>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22582"/>
                                        </p:tgtEl>
                                        <p:attrNameLst>
                                          <p:attrName>style.visibility</p:attrName>
                                        </p:attrNameLst>
                                      </p:cBhvr>
                                      <p:to>
                                        <p:strVal val="visible"/>
                                      </p:to>
                                    </p:set>
                                    <p:animEffect transition="in" filter="fade">
                                      <p:cBhvr>
                                        <p:cTn id="204" dur="1000"/>
                                        <p:tgtEl>
                                          <p:spTgt spid="22582"/>
                                        </p:tgtEl>
                                      </p:cBhvr>
                                    </p:animEffect>
                                    <p:anim calcmode="lin" valueType="num">
                                      <p:cBhvr>
                                        <p:cTn id="205" dur="1000" fill="hold"/>
                                        <p:tgtEl>
                                          <p:spTgt spid="22582"/>
                                        </p:tgtEl>
                                        <p:attrNameLst>
                                          <p:attrName>ppt_x</p:attrName>
                                        </p:attrNameLst>
                                      </p:cBhvr>
                                      <p:tavLst>
                                        <p:tav tm="0">
                                          <p:val>
                                            <p:strVal val="#ppt_x"/>
                                          </p:val>
                                        </p:tav>
                                        <p:tav tm="100000">
                                          <p:val>
                                            <p:strVal val="#ppt_x"/>
                                          </p:val>
                                        </p:tav>
                                      </p:tavLst>
                                    </p:anim>
                                    <p:anim calcmode="lin" valueType="num">
                                      <p:cBhvr>
                                        <p:cTn id="206" dur="1000" fill="hold"/>
                                        <p:tgtEl>
                                          <p:spTgt spid="22582"/>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0"/>
                                  </p:stCondLst>
                                  <p:childTnLst>
                                    <p:set>
                                      <p:cBhvr>
                                        <p:cTn id="208" dur="1" fill="hold">
                                          <p:stCondLst>
                                            <p:cond delay="0"/>
                                          </p:stCondLst>
                                        </p:cTn>
                                        <p:tgtEl>
                                          <p:spTgt spid="22583"/>
                                        </p:tgtEl>
                                        <p:attrNameLst>
                                          <p:attrName>style.visibility</p:attrName>
                                        </p:attrNameLst>
                                      </p:cBhvr>
                                      <p:to>
                                        <p:strVal val="visible"/>
                                      </p:to>
                                    </p:set>
                                    <p:animEffect transition="in" filter="fade">
                                      <p:cBhvr>
                                        <p:cTn id="209" dur="1000"/>
                                        <p:tgtEl>
                                          <p:spTgt spid="22583"/>
                                        </p:tgtEl>
                                      </p:cBhvr>
                                    </p:animEffect>
                                    <p:anim calcmode="lin" valueType="num">
                                      <p:cBhvr>
                                        <p:cTn id="210" dur="1000" fill="hold"/>
                                        <p:tgtEl>
                                          <p:spTgt spid="22583"/>
                                        </p:tgtEl>
                                        <p:attrNameLst>
                                          <p:attrName>ppt_x</p:attrName>
                                        </p:attrNameLst>
                                      </p:cBhvr>
                                      <p:tavLst>
                                        <p:tav tm="0">
                                          <p:val>
                                            <p:strVal val="#ppt_x"/>
                                          </p:val>
                                        </p:tav>
                                        <p:tav tm="100000">
                                          <p:val>
                                            <p:strVal val="#ppt_x"/>
                                          </p:val>
                                        </p:tav>
                                      </p:tavLst>
                                    </p:anim>
                                    <p:anim calcmode="lin" valueType="num">
                                      <p:cBhvr>
                                        <p:cTn id="211" dur="1000" fill="hold"/>
                                        <p:tgtEl>
                                          <p:spTgt spid="22583"/>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0"/>
                                  </p:stCondLst>
                                  <p:childTnLst>
                                    <p:set>
                                      <p:cBhvr>
                                        <p:cTn id="213" dur="1" fill="hold">
                                          <p:stCondLst>
                                            <p:cond delay="0"/>
                                          </p:stCondLst>
                                        </p:cTn>
                                        <p:tgtEl>
                                          <p:spTgt spid="72"/>
                                        </p:tgtEl>
                                        <p:attrNameLst>
                                          <p:attrName>style.visibility</p:attrName>
                                        </p:attrNameLst>
                                      </p:cBhvr>
                                      <p:to>
                                        <p:strVal val="visible"/>
                                      </p:to>
                                    </p:set>
                                    <p:animEffect transition="in" filter="fade">
                                      <p:cBhvr>
                                        <p:cTn id="214" dur="1000"/>
                                        <p:tgtEl>
                                          <p:spTgt spid="72"/>
                                        </p:tgtEl>
                                      </p:cBhvr>
                                    </p:animEffect>
                                    <p:anim calcmode="lin" valueType="num">
                                      <p:cBhvr>
                                        <p:cTn id="215" dur="1000" fill="hold"/>
                                        <p:tgtEl>
                                          <p:spTgt spid="72"/>
                                        </p:tgtEl>
                                        <p:attrNameLst>
                                          <p:attrName>ppt_x</p:attrName>
                                        </p:attrNameLst>
                                      </p:cBhvr>
                                      <p:tavLst>
                                        <p:tav tm="0">
                                          <p:val>
                                            <p:strVal val="#ppt_x"/>
                                          </p:val>
                                        </p:tav>
                                        <p:tav tm="100000">
                                          <p:val>
                                            <p:strVal val="#ppt_x"/>
                                          </p:val>
                                        </p:tav>
                                      </p:tavLst>
                                    </p:anim>
                                    <p:anim calcmode="lin" valueType="num">
                                      <p:cBhvr>
                                        <p:cTn id="216" dur="1000" fill="hold"/>
                                        <p:tgtEl>
                                          <p:spTgt spid="72"/>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70"/>
                                        </p:tgtEl>
                                        <p:attrNameLst>
                                          <p:attrName>style.visibility</p:attrName>
                                        </p:attrNameLst>
                                      </p:cBhvr>
                                      <p:to>
                                        <p:strVal val="visible"/>
                                      </p:to>
                                    </p:set>
                                    <p:animEffect transition="in" filter="fade">
                                      <p:cBhvr>
                                        <p:cTn id="219" dur="1000"/>
                                        <p:tgtEl>
                                          <p:spTgt spid="70"/>
                                        </p:tgtEl>
                                      </p:cBhvr>
                                    </p:animEffect>
                                    <p:anim calcmode="lin" valueType="num">
                                      <p:cBhvr>
                                        <p:cTn id="220" dur="1000" fill="hold"/>
                                        <p:tgtEl>
                                          <p:spTgt spid="70"/>
                                        </p:tgtEl>
                                        <p:attrNameLst>
                                          <p:attrName>ppt_x</p:attrName>
                                        </p:attrNameLst>
                                      </p:cBhvr>
                                      <p:tavLst>
                                        <p:tav tm="0">
                                          <p:val>
                                            <p:strVal val="#ppt_x"/>
                                          </p:val>
                                        </p:tav>
                                        <p:tav tm="100000">
                                          <p:val>
                                            <p:strVal val="#ppt_x"/>
                                          </p:val>
                                        </p:tav>
                                      </p:tavLst>
                                    </p:anim>
                                    <p:anim calcmode="lin" valueType="num">
                                      <p:cBhvr>
                                        <p:cTn id="22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40" grpId="0" animBg="1"/>
      <p:bldP spid="22541" grpId="0" animBg="1"/>
      <p:bldP spid="22542" grpId="0" animBg="1"/>
      <p:bldP spid="22543" grpId="0" animBg="1"/>
      <p:bldP spid="27677" grpId="0" animBg="1"/>
      <p:bldP spid="22558" grpId="0" animBg="1"/>
      <p:bldP spid="22559" grpId="0" animBg="1"/>
      <p:bldP spid="22560" grpId="0" animBg="1"/>
      <p:bldP spid="22561" grpId="0" animBg="1"/>
      <p:bldP spid="22562" grpId="0" animBg="1"/>
      <p:bldP spid="22563" grpId="0" animBg="1"/>
      <p:bldP spid="22564" grpId="0" animBg="1"/>
      <p:bldP spid="22565" grpId="0" animBg="1"/>
      <p:bldP spid="22566" grpId="0" animBg="1"/>
      <p:bldP spid="22567" grpId="0" animBg="1"/>
      <p:bldP spid="22568" grpId="0" animBg="1"/>
      <p:bldP spid="22569" grpId="0" animBg="1"/>
      <p:bldP spid="22570" grpId="0" animBg="1"/>
      <p:bldP spid="22571" grpId="0" animBg="1"/>
      <p:bldP spid="225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3792538" y="4221163"/>
            <a:ext cx="4464050" cy="2303462"/>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800" b="1">
                <a:latin typeface="Arial" pitchFamily="34" charset="0"/>
              </a:rPr>
              <a:t>Participación </a:t>
            </a:r>
          </a:p>
          <a:p>
            <a:pPr algn="ctr" eaLnBrk="1" hangingPunct="1">
              <a:spcBef>
                <a:spcPct val="0"/>
              </a:spcBef>
              <a:buFontTx/>
              <a:buNone/>
            </a:pPr>
            <a:r>
              <a:rPr lang="es-MX" altLang="es-AR" sz="1800" b="1">
                <a:latin typeface="Arial" pitchFamily="34" charset="0"/>
              </a:rPr>
              <a:t>Social</a:t>
            </a:r>
          </a:p>
          <a:p>
            <a:pPr algn="ctr" eaLnBrk="1" hangingPunct="1">
              <a:spcBef>
                <a:spcPct val="0"/>
              </a:spcBef>
              <a:buFontTx/>
              <a:buNone/>
            </a:pPr>
            <a:r>
              <a:rPr lang="es-MX" altLang="es-AR" sz="1800" b="1">
                <a:latin typeface="Arial" pitchFamily="34" charset="0"/>
              </a:rPr>
              <a:t>Dimensión </a:t>
            </a:r>
          </a:p>
          <a:p>
            <a:pPr algn="ctr" eaLnBrk="1" hangingPunct="1">
              <a:spcBef>
                <a:spcPct val="0"/>
              </a:spcBef>
              <a:buFontTx/>
              <a:buNone/>
            </a:pPr>
            <a:r>
              <a:rPr lang="es-MX" altLang="es-AR" sz="1800" b="1">
                <a:latin typeface="Arial" pitchFamily="34" charset="0"/>
              </a:rPr>
              <a:t>Política y</a:t>
            </a:r>
          </a:p>
          <a:p>
            <a:pPr algn="ctr" eaLnBrk="1" hangingPunct="1">
              <a:spcBef>
                <a:spcPct val="0"/>
              </a:spcBef>
              <a:buFontTx/>
              <a:buNone/>
            </a:pPr>
            <a:r>
              <a:rPr lang="es-MX" altLang="es-AR" sz="1800" b="1">
                <a:latin typeface="Arial" pitchFamily="34" charset="0"/>
              </a:rPr>
              <a:t>Cultural</a:t>
            </a:r>
          </a:p>
          <a:p>
            <a:pPr algn="ctr" eaLnBrk="1" hangingPunct="1">
              <a:spcBef>
                <a:spcPct val="0"/>
              </a:spcBef>
              <a:buFontTx/>
              <a:buNone/>
            </a:pPr>
            <a:r>
              <a:rPr lang="es-MX" altLang="es-AR" sz="1800" b="1">
                <a:latin typeface="Arial" pitchFamily="34" charset="0"/>
              </a:rPr>
              <a:t>organización</a:t>
            </a:r>
          </a:p>
          <a:p>
            <a:pPr algn="ctr" eaLnBrk="1" hangingPunct="1">
              <a:spcBef>
                <a:spcPct val="0"/>
              </a:spcBef>
              <a:buFontTx/>
              <a:buNone/>
            </a:pPr>
            <a:r>
              <a:rPr lang="es-MX" altLang="es-AR" sz="1800" b="1">
                <a:latin typeface="Arial" pitchFamily="34" charset="0"/>
              </a:rPr>
              <a:t>saberes</a:t>
            </a:r>
          </a:p>
        </p:txBody>
      </p:sp>
      <p:sp>
        <p:nvSpPr>
          <p:cNvPr id="24579" name="AutoShape 3"/>
          <p:cNvSpPr>
            <a:spLocks noChangeArrowheads="1"/>
          </p:cNvSpPr>
          <p:nvPr/>
        </p:nvSpPr>
        <p:spPr bwMode="auto">
          <a:xfrm rot="10800000">
            <a:off x="4151313" y="333376"/>
            <a:ext cx="3960812" cy="2055813"/>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rot="10800000"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800" b="1">
                <a:latin typeface="Arial" pitchFamily="34" charset="0"/>
              </a:rPr>
              <a:t>Desconcentración </a:t>
            </a:r>
          </a:p>
          <a:p>
            <a:pPr algn="ctr" eaLnBrk="1" hangingPunct="1">
              <a:spcBef>
                <a:spcPct val="0"/>
              </a:spcBef>
              <a:buFontTx/>
              <a:buNone/>
            </a:pPr>
            <a:r>
              <a:rPr lang="es-MX" altLang="es-AR" sz="1800" b="1">
                <a:latin typeface="Arial" pitchFamily="34" charset="0"/>
              </a:rPr>
              <a:t>de los saberes </a:t>
            </a:r>
          </a:p>
          <a:p>
            <a:pPr algn="ctr" eaLnBrk="1" hangingPunct="1">
              <a:spcBef>
                <a:spcPct val="0"/>
              </a:spcBef>
              <a:buFontTx/>
              <a:buNone/>
            </a:pPr>
            <a:r>
              <a:rPr lang="es-MX" altLang="es-AR" sz="1800" b="1">
                <a:latin typeface="Arial" pitchFamily="34" charset="0"/>
              </a:rPr>
              <a:t>Técnicos y</a:t>
            </a:r>
          </a:p>
          <a:p>
            <a:pPr algn="ctr" eaLnBrk="1" hangingPunct="1">
              <a:spcBef>
                <a:spcPct val="0"/>
              </a:spcBef>
              <a:buFontTx/>
              <a:buNone/>
            </a:pPr>
            <a:r>
              <a:rPr lang="es-MX" altLang="es-AR" sz="1800" b="1">
                <a:latin typeface="Arial" pitchFamily="34" charset="0"/>
              </a:rPr>
              <a:t>Profesionales </a:t>
            </a:r>
          </a:p>
          <a:p>
            <a:pPr algn="ctr" eaLnBrk="1" hangingPunct="1">
              <a:spcBef>
                <a:spcPct val="0"/>
              </a:spcBef>
              <a:buFontTx/>
              <a:buNone/>
            </a:pPr>
            <a:r>
              <a:rPr lang="es-MX" altLang="es-AR" sz="1800" b="1">
                <a:latin typeface="Arial" pitchFamily="34" charset="0"/>
              </a:rPr>
              <a:t>“Tecnologías</a:t>
            </a:r>
          </a:p>
          <a:p>
            <a:pPr algn="ctr" eaLnBrk="1" hangingPunct="1">
              <a:spcBef>
                <a:spcPct val="0"/>
              </a:spcBef>
              <a:buFontTx/>
              <a:buNone/>
            </a:pPr>
            <a:r>
              <a:rPr lang="es-MX" altLang="es-AR" sz="1800" b="1">
                <a:latin typeface="Arial" pitchFamily="34" charset="0"/>
              </a:rPr>
              <a:t>Apropiadas”</a:t>
            </a:r>
          </a:p>
        </p:txBody>
      </p:sp>
      <p:sp>
        <p:nvSpPr>
          <p:cNvPr id="24580" name="AutoShape 4"/>
          <p:cNvSpPr>
            <a:spLocks noChangeArrowheads="1"/>
          </p:cNvSpPr>
          <p:nvPr/>
        </p:nvSpPr>
        <p:spPr bwMode="auto">
          <a:xfrm rot="-5400000">
            <a:off x="6816477" y="2276724"/>
            <a:ext cx="3816350" cy="2231528"/>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800" b="1">
                <a:latin typeface="Arial" pitchFamily="34" charset="0"/>
              </a:rPr>
              <a:t>“Lo ambiental”</a:t>
            </a:r>
          </a:p>
          <a:p>
            <a:pPr algn="ctr" eaLnBrk="1" hangingPunct="1">
              <a:spcBef>
                <a:spcPct val="0"/>
              </a:spcBef>
              <a:buFontTx/>
              <a:buNone/>
            </a:pPr>
            <a:r>
              <a:rPr lang="es-MX" altLang="es-AR" sz="1800" b="1">
                <a:latin typeface="Arial" pitchFamily="34" charset="0"/>
              </a:rPr>
              <a:t>Vectorial</a:t>
            </a:r>
          </a:p>
          <a:p>
            <a:pPr algn="ctr" eaLnBrk="1" hangingPunct="1">
              <a:spcBef>
                <a:spcPct val="0"/>
              </a:spcBef>
              <a:buFontTx/>
              <a:buNone/>
            </a:pPr>
            <a:r>
              <a:rPr lang="es-MX" altLang="es-AR" sz="1800" b="1">
                <a:latin typeface="Arial" pitchFamily="34" charset="0"/>
              </a:rPr>
              <a:t>Epidemiológico </a:t>
            </a:r>
          </a:p>
          <a:p>
            <a:pPr algn="ctr" eaLnBrk="1" hangingPunct="1">
              <a:spcBef>
                <a:spcPct val="0"/>
              </a:spcBef>
              <a:buFontTx/>
              <a:buNone/>
            </a:pPr>
            <a:r>
              <a:rPr lang="es-MX" altLang="es-AR" sz="1800" b="1">
                <a:latin typeface="Arial" pitchFamily="34" charset="0"/>
              </a:rPr>
              <a:t>Daños</a:t>
            </a:r>
          </a:p>
          <a:p>
            <a:pPr algn="ctr" eaLnBrk="1" hangingPunct="1">
              <a:spcBef>
                <a:spcPct val="0"/>
              </a:spcBef>
              <a:buFontTx/>
              <a:buNone/>
            </a:pPr>
            <a:r>
              <a:rPr lang="es-MX" altLang="es-AR" sz="1800" b="1">
                <a:latin typeface="Arial" pitchFamily="34" charset="0"/>
              </a:rPr>
              <a:t>vacunas</a:t>
            </a:r>
          </a:p>
        </p:txBody>
      </p:sp>
      <p:sp>
        <p:nvSpPr>
          <p:cNvPr id="24581" name="AutoShape 5"/>
          <p:cNvSpPr>
            <a:spLocks noChangeArrowheads="1"/>
          </p:cNvSpPr>
          <p:nvPr/>
        </p:nvSpPr>
        <p:spPr bwMode="auto">
          <a:xfrm rot="5400000">
            <a:off x="1651794" y="2185194"/>
            <a:ext cx="3598862" cy="2343150"/>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rot="10800000"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800" b="1">
                <a:latin typeface="Arial" pitchFamily="34" charset="0"/>
              </a:rPr>
              <a:t>“Lo social”</a:t>
            </a:r>
          </a:p>
          <a:p>
            <a:pPr algn="ctr" eaLnBrk="1" hangingPunct="1">
              <a:spcBef>
                <a:spcPct val="0"/>
              </a:spcBef>
              <a:buFontTx/>
              <a:buNone/>
            </a:pPr>
            <a:r>
              <a:rPr lang="es-MX" altLang="es-AR" sz="1800" b="1">
                <a:latin typeface="Arial" pitchFamily="34" charset="0"/>
              </a:rPr>
              <a:t>Madre y niño</a:t>
            </a:r>
          </a:p>
          <a:p>
            <a:pPr algn="ctr" eaLnBrk="1" hangingPunct="1">
              <a:spcBef>
                <a:spcPct val="0"/>
              </a:spcBef>
              <a:buFontTx/>
              <a:buNone/>
            </a:pPr>
            <a:r>
              <a:rPr lang="es-MX" altLang="es-AR" sz="1800" b="1">
                <a:latin typeface="Arial" pitchFamily="34" charset="0"/>
              </a:rPr>
              <a:t>Sexualidad</a:t>
            </a:r>
          </a:p>
          <a:p>
            <a:pPr algn="ctr" eaLnBrk="1" hangingPunct="1">
              <a:spcBef>
                <a:spcPct val="0"/>
              </a:spcBef>
              <a:buFontTx/>
              <a:buNone/>
            </a:pPr>
            <a:r>
              <a:rPr lang="es-MX" altLang="es-AR" sz="1800" b="1">
                <a:latin typeface="Arial" pitchFamily="34" charset="0"/>
              </a:rPr>
              <a:t>crianza</a:t>
            </a:r>
          </a:p>
          <a:p>
            <a:pPr algn="ctr" eaLnBrk="1" hangingPunct="1">
              <a:spcBef>
                <a:spcPct val="0"/>
              </a:spcBef>
              <a:buFontTx/>
              <a:buNone/>
            </a:pPr>
            <a:r>
              <a:rPr lang="es-MX" altLang="es-AR" sz="1800" b="1">
                <a:latin typeface="Arial" pitchFamily="34" charset="0"/>
              </a:rPr>
              <a:t>Grupos</a:t>
            </a:r>
          </a:p>
          <a:p>
            <a:pPr algn="ctr" eaLnBrk="1" hangingPunct="1">
              <a:spcBef>
                <a:spcPct val="0"/>
              </a:spcBef>
              <a:buFontTx/>
              <a:buNone/>
            </a:pPr>
            <a:r>
              <a:rPr lang="es-MX" altLang="es-AR" sz="1800" b="1">
                <a:latin typeface="Arial" pitchFamily="34" charset="0"/>
              </a:rPr>
              <a:t>vulnerables</a:t>
            </a:r>
          </a:p>
        </p:txBody>
      </p:sp>
      <p:sp>
        <p:nvSpPr>
          <p:cNvPr id="24582" name="Oval 6"/>
          <p:cNvSpPr>
            <a:spLocks noChangeArrowheads="1"/>
          </p:cNvSpPr>
          <p:nvPr/>
        </p:nvSpPr>
        <p:spPr bwMode="auto">
          <a:xfrm>
            <a:off x="4800601" y="2420939"/>
            <a:ext cx="2447925" cy="1584325"/>
          </a:xfrm>
          <a:prstGeom prst="ellipse">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800" b="1">
                <a:latin typeface="Arial" pitchFamily="34" charset="0"/>
              </a:rPr>
              <a:t>Combinación en </a:t>
            </a:r>
          </a:p>
          <a:p>
            <a:pPr algn="ctr" eaLnBrk="1" hangingPunct="1">
              <a:spcBef>
                <a:spcPct val="0"/>
              </a:spcBef>
              <a:buFontTx/>
              <a:buNone/>
            </a:pPr>
            <a:r>
              <a:rPr lang="es-MX" altLang="es-AR" sz="1800" b="1">
                <a:latin typeface="Arial" pitchFamily="34" charset="0"/>
              </a:rPr>
              <a:t>cada lugar concreto</a:t>
            </a:r>
          </a:p>
        </p:txBody>
      </p:sp>
      <p:sp>
        <p:nvSpPr>
          <p:cNvPr id="24584" name="Text Box 8"/>
          <p:cNvSpPr txBox="1">
            <a:spLocks noChangeArrowheads="1"/>
          </p:cNvSpPr>
          <p:nvPr/>
        </p:nvSpPr>
        <p:spPr bwMode="auto">
          <a:xfrm>
            <a:off x="7608888" y="836613"/>
            <a:ext cx="2735262" cy="369332"/>
          </a:xfrm>
          <a:prstGeom prst="rect">
            <a:avLst/>
          </a:prstGeom>
          <a:solidFill>
            <a:schemeClr val="accent5">
              <a:lumMod val="50000"/>
            </a:schemeClr>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s-MX" altLang="es-AR" sz="1800" dirty="0">
                <a:latin typeface="Arial" pitchFamily="34" charset="0"/>
              </a:rPr>
              <a:t>“</a:t>
            </a:r>
            <a:r>
              <a:rPr lang="es-MX" altLang="es-AR" sz="1800" b="1" dirty="0">
                <a:latin typeface="Arial" pitchFamily="34" charset="0"/>
              </a:rPr>
              <a:t>DETERMINANTES</a:t>
            </a:r>
            <a:r>
              <a:rPr lang="es-MX" altLang="es-AR" sz="1800" dirty="0">
                <a:latin typeface="Arial" pitchFamily="34" charset="0"/>
              </a:rPr>
              <a:t>”</a:t>
            </a:r>
          </a:p>
        </p:txBody>
      </p:sp>
    </p:spTree>
    <p:extLst>
      <p:ext uri="{BB962C8B-B14F-4D97-AF65-F5344CB8AC3E}">
        <p14:creationId xmlns:p14="http://schemas.microsoft.com/office/powerpoint/2010/main" val="4178098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75C3C48B-B1EF-4B2E-AA5D-9F9E3514FA0F}"/>
              </a:ext>
            </a:extLst>
          </p:cNvPr>
          <p:cNvSpPr>
            <a:spLocks noChangeArrowheads="1"/>
          </p:cNvSpPr>
          <p:nvPr/>
        </p:nvSpPr>
        <p:spPr bwMode="auto">
          <a:xfrm>
            <a:off x="5016500" y="3933826"/>
            <a:ext cx="2089150" cy="1223963"/>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000">
                <a:latin typeface="Arial" pitchFamily="34" charset="0"/>
              </a:rPr>
              <a:t>Participación </a:t>
            </a:r>
          </a:p>
          <a:p>
            <a:pPr algn="ctr" eaLnBrk="1" hangingPunct="1">
              <a:spcBef>
                <a:spcPct val="0"/>
              </a:spcBef>
              <a:buFontTx/>
              <a:buNone/>
            </a:pPr>
            <a:r>
              <a:rPr lang="es-MX" altLang="es-AR" sz="1000">
                <a:latin typeface="Arial" pitchFamily="34" charset="0"/>
              </a:rPr>
              <a:t>Social</a:t>
            </a:r>
          </a:p>
          <a:p>
            <a:pPr algn="ctr" eaLnBrk="1" hangingPunct="1">
              <a:spcBef>
                <a:spcPct val="0"/>
              </a:spcBef>
              <a:buFontTx/>
              <a:buNone/>
            </a:pPr>
            <a:r>
              <a:rPr lang="es-MX" altLang="es-AR" sz="1000">
                <a:latin typeface="Arial" pitchFamily="34" charset="0"/>
              </a:rPr>
              <a:t>Dimensión </a:t>
            </a:r>
          </a:p>
          <a:p>
            <a:pPr algn="ctr" eaLnBrk="1" hangingPunct="1">
              <a:spcBef>
                <a:spcPct val="0"/>
              </a:spcBef>
              <a:buFontTx/>
              <a:buNone/>
            </a:pPr>
            <a:r>
              <a:rPr lang="es-MX" altLang="es-AR" sz="1000">
                <a:latin typeface="Arial" pitchFamily="34" charset="0"/>
              </a:rPr>
              <a:t>Política y</a:t>
            </a:r>
          </a:p>
          <a:p>
            <a:pPr algn="ctr" eaLnBrk="1" hangingPunct="1">
              <a:spcBef>
                <a:spcPct val="0"/>
              </a:spcBef>
              <a:buFontTx/>
              <a:buNone/>
            </a:pPr>
            <a:r>
              <a:rPr lang="es-MX" altLang="es-AR" sz="1000">
                <a:latin typeface="Arial" pitchFamily="34" charset="0"/>
              </a:rPr>
              <a:t>Cultural</a:t>
            </a:r>
          </a:p>
          <a:p>
            <a:pPr algn="ctr" eaLnBrk="1" hangingPunct="1">
              <a:spcBef>
                <a:spcPct val="0"/>
              </a:spcBef>
              <a:buFontTx/>
              <a:buNone/>
            </a:pPr>
            <a:r>
              <a:rPr lang="es-MX" altLang="es-AR" sz="1000">
                <a:latin typeface="Arial" pitchFamily="34" charset="0"/>
              </a:rPr>
              <a:t>organización</a:t>
            </a:r>
          </a:p>
          <a:p>
            <a:pPr algn="ctr" eaLnBrk="1" hangingPunct="1">
              <a:spcBef>
                <a:spcPct val="0"/>
              </a:spcBef>
              <a:buFontTx/>
              <a:buNone/>
            </a:pPr>
            <a:r>
              <a:rPr lang="es-MX" altLang="es-AR" sz="1000">
                <a:latin typeface="Arial" pitchFamily="34" charset="0"/>
              </a:rPr>
              <a:t>saberes</a:t>
            </a:r>
          </a:p>
        </p:txBody>
      </p:sp>
      <p:sp>
        <p:nvSpPr>
          <p:cNvPr id="5" name="AutoShape 3">
            <a:extLst>
              <a:ext uri="{FF2B5EF4-FFF2-40B4-BE49-F238E27FC236}">
                <a16:creationId xmlns:a16="http://schemas.microsoft.com/office/drawing/2014/main" id="{A48A33C8-92D1-4911-B639-CA0B7E50BDC6}"/>
              </a:ext>
            </a:extLst>
          </p:cNvPr>
          <p:cNvSpPr>
            <a:spLocks noChangeArrowheads="1"/>
          </p:cNvSpPr>
          <p:nvPr/>
        </p:nvSpPr>
        <p:spPr bwMode="auto">
          <a:xfrm rot="10800000">
            <a:off x="5016501" y="1700213"/>
            <a:ext cx="2232025" cy="976312"/>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rot="10800000"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000">
                <a:latin typeface="Arial" pitchFamily="34" charset="0"/>
              </a:rPr>
              <a:t>Desconcentración </a:t>
            </a:r>
          </a:p>
          <a:p>
            <a:pPr algn="ctr" eaLnBrk="1" hangingPunct="1">
              <a:spcBef>
                <a:spcPct val="0"/>
              </a:spcBef>
              <a:buFontTx/>
              <a:buNone/>
            </a:pPr>
            <a:r>
              <a:rPr lang="es-MX" altLang="es-AR" sz="1000">
                <a:latin typeface="Arial" pitchFamily="34" charset="0"/>
              </a:rPr>
              <a:t>de las</a:t>
            </a:r>
          </a:p>
          <a:p>
            <a:pPr algn="ctr" eaLnBrk="1" hangingPunct="1">
              <a:spcBef>
                <a:spcPct val="0"/>
              </a:spcBef>
              <a:buFontTx/>
              <a:buNone/>
            </a:pPr>
            <a:r>
              <a:rPr lang="es-MX" altLang="es-AR" sz="1000">
                <a:latin typeface="Arial" pitchFamily="34" charset="0"/>
              </a:rPr>
              <a:t>Profesiones </a:t>
            </a:r>
          </a:p>
          <a:p>
            <a:pPr algn="ctr" eaLnBrk="1" hangingPunct="1">
              <a:spcBef>
                <a:spcPct val="0"/>
              </a:spcBef>
              <a:buFontTx/>
              <a:buNone/>
            </a:pPr>
            <a:r>
              <a:rPr lang="es-MX" altLang="es-AR" sz="1000">
                <a:latin typeface="Arial" pitchFamily="34" charset="0"/>
              </a:rPr>
              <a:t>tecnologías</a:t>
            </a:r>
          </a:p>
        </p:txBody>
      </p:sp>
      <p:sp>
        <p:nvSpPr>
          <p:cNvPr id="6" name="AutoShape 4">
            <a:extLst>
              <a:ext uri="{FF2B5EF4-FFF2-40B4-BE49-F238E27FC236}">
                <a16:creationId xmlns:a16="http://schemas.microsoft.com/office/drawing/2014/main" id="{FFD1F17C-7E0D-4A95-8E25-505B92C9608F}"/>
              </a:ext>
            </a:extLst>
          </p:cNvPr>
          <p:cNvSpPr>
            <a:spLocks noChangeArrowheads="1"/>
          </p:cNvSpPr>
          <p:nvPr/>
        </p:nvSpPr>
        <p:spPr bwMode="auto">
          <a:xfrm rot="-5400000">
            <a:off x="6534151" y="2903364"/>
            <a:ext cx="2159000" cy="936625"/>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000">
                <a:latin typeface="Arial" pitchFamily="34" charset="0"/>
              </a:rPr>
              <a:t>Ambiental</a:t>
            </a:r>
          </a:p>
          <a:p>
            <a:pPr algn="ctr" eaLnBrk="1" hangingPunct="1">
              <a:spcBef>
                <a:spcPct val="0"/>
              </a:spcBef>
              <a:buFontTx/>
              <a:buNone/>
            </a:pPr>
            <a:r>
              <a:rPr lang="es-MX" altLang="es-AR" sz="1000">
                <a:latin typeface="Arial" pitchFamily="34" charset="0"/>
              </a:rPr>
              <a:t>Vectorial</a:t>
            </a:r>
          </a:p>
          <a:p>
            <a:pPr algn="ctr" eaLnBrk="1" hangingPunct="1">
              <a:spcBef>
                <a:spcPct val="0"/>
              </a:spcBef>
              <a:buFontTx/>
              <a:buNone/>
            </a:pPr>
            <a:r>
              <a:rPr lang="es-MX" altLang="es-AR" sz="1000">
                <a:latin typeface="Arial" pitchFamily="34" charset="0"/>
              </a:rPr>
              <a:t>Epidemiológico </a:t>
            </a:r>
          </a:p>
          <a:p>
            <a:pPr algn="ctr" eaLnBrk="1" hangingPunct="1">
              <a:spcBef>
                <a:spcPct val="0"/>
              </a:spcBef>
              <a:buFontTx/>
              <a:buNone/>
            </a:pPr>
            <a:r>
              <a:rPr lang="es-MX" altLang="es-AR" sz="1000">
                <a:latin typeface="Arial" pitchFamily="34" charset="0"/>
              </a:rPr>
              <a:t>Daños</a:t>
            </a:r>
          </a:p>
          <a:p>
            <a:pPr algn="ctr" eaLnBrk="1" hangingPunct="1">
              <a:spcBef>
                <a:spcPct val="0"/>
              </a:spcBef>
              <a:buFontTx/>
              <a:buNone/>
            </a:pPr>
            <a:r>
              <a:rPr lang="es-MX" altLang="es-AR" sz="1000">
                <a:latin typeface="Arial" pitchFamily="34" charset="0"/>
              </a:rPr>
              <a:t>vacunas</a:t>
            </a:r>
          </a:p>
        </p:txBody>
      </p:sp>
      <p:sp>
        <p:nvSpPr>
          <p:cNvPr id="7" name="AutoShape 5">
            <a:extLst>
              <a:ext uri="{FF2B5EF4-FFF2-40B4-BE49-F238E27FC236}">
                <a16:creationId xmlns:a16="http://schemas.microsoft.com/office/drawing/2014/main" id="{B657C687-C7B9-49C4-857D-352C75E1BE91}"/>
              </a:ext>
            </a:extLst>
          </p:cNvPr>
          <p:cNvSpPr>
            <a:spLocks noChangeArrowheads="1"/>
          </p:cNvSpPr>
          <p:nvPr/>
        </p:nvSpPr>
        <p:spPr bwMode="auto">
          <a:xfrm rot="5400000">
            <a:off x="3432175" y="2781303"/>
            <a:ext cx="1944689" cy="1223962"/>
          </a:xfrm>
          <a:prstGeom prst="upArrow">
            <a:avLst>
              <a:gd name="adj1" fmla="val 50000"/>
              <a:gd name="adj2" fmla="val 25000"/>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rot="10800000"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000" dirty="0">
                <a:latin typeface="Arial" pitchFamily="34" charset="0"/>
              </a:rPr>
              <a:t>Social</a:t>
            </a:r>
          </a:p>
          <a:p>
            <a:pPr algn="ctr" eaLnBrk="1" hangingPunct="1">
              <a:spcBef>
                <a:spcPct val="0"/>
              </a:spcBef>
              <a:buFontTx/>
              <a:buNone/>
            </a:pPr>
            <a:r>
              <a:rPr lang="es-MX" altLang="es-AR" sz="1000" dirty="0">
                <a:latin typeface="Arial" pitchFamily="34" charset="0"/>
              </a:rPr>
              <a:t>Madre y niño</a:t>
            </a:r>
          </a:p>
          <a:p>
            <a:pPr algn="ctr" eaLnBrk="1" hangingPunct="1">
              <a:spcBef>
                <a:spcPct val="0"/>
              </a:spcBef>
              <a:buFontTx/>
              <a:buNone/>
            </a:pPr>
            <a:r>
              <a:rPr lang="es-MX" altLang="es-AR" sz="1000" dirty="0">
                <a:latin typeface="Arial" pitchFamily="34" charset="0"/>
              </a:rPr>
              <a:t>Sexualidad</a:t>
            </a:r>
          </a:p>
          <a:p>
            <a:pPr algn="ctr" eaLnBrk="1" hangingPunct="1">
              <a:spcBef>
                <a:spcPct val="0"/>
              </a:spcBef>
              <a:buFontTx/>
              <a:buNone/>
            </a:pPr>
            <a:r>
              <a:rPr lang="es-MX" altLang="es-AR" sz="1000" dirty="0">
                <a:latin typeface="Arial" pitchFamily="34" charset="0"/>
              </a:rPr>
              <a:t>crianza</a:t>
            </a:r>
          </a:p>
          <a:p>
            <a:pPr algn="ctr" eaLnBrk="1" hangingPunct="1">
              <a:spcBef>
                <a:spcPct val="0"/>
              </a:spcBef>
              <a:buFontTx/>
              <a:buNone/>
            </a:pPr>
            <a:r>
              <a:rPr lang="es-MX" altLang="es-AR" sz="1000" dirty="0">
                <a:latin typeface="Arial" pitchFamily="34" charset="0"/>
              </a:rPr>
              <a:t>Grupos</a:t>
            </a:r>
          </a:p>
          <a:p>
            <a:pPr algn="ctr" eaLnBrk="1" hangingPunct="1">
              <a:spcBef>
                <a:spcPct val="0"/>
              </a:spcBef>
              <a:buFontTx/>
              <a:buNone/>
            </a:pPr>
            <a:r>
              <a:rPr lang="es-MX" altLang="es-AR" sz="1000" dirty="0">
                <a:latin typeface="Arial" pitchFamily="34" charset="0"/>
              </a:rPr>
              <a:t>vulnerables</a:t>
            </a:r>
          </a:p>
        </p:txBody>
      </p:sp>
      <p:sp>
        <p:nvSpPr>
          <p:cNvPr id="8" name="Oval 6">
            <a:extLst>
              <a:ext uri="{FF2B5EF4-FFF2-40B4-BE49-F238E27FC236}">
                <a16:creationId xmlns:a16="http://schemas.microsoft.com/office/drawing/2014/main" id="{B36FEF0D-F003-4C4D-80FF-22752F2A02A6}"/>
              </a:ext>
            </a:extLst>
          </p:cNvPr>
          <p:cNvSpPr>
            <a:spLocks noChangeArrowheads="1"/>
          </p:cNvSpPr>
          <p:nvPr/>
        </p:nvSpPr>
        <p:spPr bwMode="auto">
          <a:xfrm>
            <a:off x="5087938" y="2781300"/>
            <a:ext cx="1873250" cy="1081088"/>
          </a:xfrm>
          <a:prstGeom prst="ellipse">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s-MX" altLang="es-AR" sz="1200">
                <a:latin typeface="Arial" pitchFamily="34" charset="0"/>
              </a:rPr>
              <a:t>Combinación en </a:t>
            </a:r>
          </a:p>
          <a:p>
            <a:pPr algn="ctr" eaLnBrk="1" hangingPunct="1">
              <a:spcBef>
                <a:spcPct val="0"/>
              </a:spcBef>
              <a:buFontTx/>
              <a:buNone/>
            </a:pPr>
            <a:r>
              <a:rPr lang="es-MX" altLang="es-AR" sz="1200">
                <a:latin typeface="Arial" pitchFamily="34" charset="0"/>
              </a:rPr>
              <a:t>cada lugar concreto</a:t>
            </a:r>
          </a:p>
        </p:txBody>
      </p:sp>
      <p:sp>
        <p:nvSpPr>
          <p:cNvPr id="9" name="Oval 7">
            <a:extLst>
              <a:ext uri="{FF2B5EF4-FFF2-40B4-BE49-F238E27FC236}">
                <a16:creationId xmlns:a16="http://schemas.microsoft.com/office/drawing/2014/main" id="{0BD18C1E-4E2C-47C6-86B4-21F4A2FA6A02}"/>
              </a:ext>
            </a:extLst>
          </p:cNvPr>
          <p:cNvSpPr>
            <a:spLocks noChangeArrowheads="1"/>
          </p:cNvSpPr>
          <p:nvPr/>
        </p:nvSpPr>
        <p:spPr bwMode="auto">
          <a:xfrm>
            <a:off x="1992314" y="2205038"/>
            <a:ext cx="142875" cy="215900"/>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0" name="Oval 8">
            <a:extLst>
              <a:ext uri="{FF2B5EF4-FFF2-40B4-BE49-F238E27FC236}">
                <a16:creationId xmlns:a16="http://schemas.microsoft.com/office/drawing/2014/main" id="{8A142F7F-07C3-4B75-91DD-B512D7B3F18B}"/>
              </a:ext>
            </a:extLst>
          </p:cNvPr>
          <p:cNvSpPr>
            <a:spLocks noChangeArrowheads="1"/>
          </p:cNvSpPr>
          <p:nvPr/>
        </p:nvSpPr>
        <p:spPr bwMode="auto">
          <a:xfrm>
            <a:off x="2351089" y="2492376"/>
            <a:ext cx="288925" cy="288925"/>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1" name="Oval 9">
            <a:extLst>
              <a:ext uri="{FF2B5EF4-FFF2-40B4-BE49-F238E27FC236}">
                <a16:creationId xmlns:a16="http://schemas.microsoft.com/office/drawing/2014/main" id="{A45DF49B-1FBB-437A-ADDD-878C24FF74F2}"/>
              </a:ext>
            </a:extLst>
          </p:cNvPr>
          <p:cNvSpPr>
            <a:spLocks noChangeArrowheads="1"/>
          </p:cNvSpPr>
          <p:nvPr/>
        </p:nvSpPr>
        <p:spPr bwMode="auto">
          <a:xfrm>
            <a:off x="1992313" y="3284538"/>
            <a:ext cx="215900" cy="215900"/>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2" name="Rectangle 10">
            <a:extLst>
              <a:ext uri="{FF2B5EF4-FFF2-40B4-BE49-F238E27FC236}">
                <a16:creationId xmlns:a16="http://schemas.microsoft.com/office/drawing/2014/main" id="{0AB2118F-4469-4E2D-9007-725E65A6F1CC}"/>
              </a:ext>
            </a:extLst>
          </p:cNvPr>
          <p:cNvSpPr>
            <a:spLocks noChangeArrowheads="1"/>
          </p:cNvSpPr>
          <p:nvPr/>
        </p:nvSpPr>
        <p:spPr bwMode="auto">
          <a:xfrm>
            <a:off x="2495550" y="3860800"/>
            <a:ext cx="215900" cy="215900"/>
          </a:xfrm>
          <a:prstGeom prst="rect">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3" name="Rectangle 11">
            <a:extLst>
              <a:ext uri="{FF2B5EF4-FFF2-40B4-BE49-F238E27FC236}">
                <a16:creationId xmlns:a16="http://schemas.microsoft.com/office/drawing/2014/main" id="{7217FDF9-F3BE-4FDA-8CE1-9CB5B88867EE}"/>
              </a:ext>
            </a:extLst>
          </p:cNvPr>
          <p:cNvSpPr>
            <a:spLocks noChangeArrowheads="1"/>
          </p:cNvSpPr>
          <p:nvPr/>
        </p:nvSpPr>
        <p:spPr bwMode="auto">
          <a:xfrm>
            <a:off x="2782889" y="2420939"/>
            <a:ext cx="288925" cy="287337"/>
          </a:xfrm>
          <a:prstGeom prst="rect">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4" name="Rectangle 12">
            <a:extLst>
              <a:ext uri="{FF2B5EF4-FFF2-40B4-BE49-F238E27FC236}">
                <a16:creationId xmlns:a16="http://schemas.microsoft.com/office/drawing/2014/main" id="{5127255B-3FCE-46F8-BE6B-20D85A2710CD}"/>
              </a:ext>
            </a:extLst>
          </p:cNvPr>
          <p:cNvSpPr>
            <a:spLocks noChangeArrowheads="1"/>
          </p:cNvSpPr>
          <p:nvPr/>
        </p:nvSpPr>
        <p:spPr bwMode="auto">
          <a:xfrm>
            <a:off x="2927351" y="3213100"/>
            <a:ext cx="288925" cy="287338"/>
          </a:xfrm>
          <a:prstGeom prst="rect">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5" name="Oval 13">
            <a:extLst>
              <a:ext uri="{FF2B5EF4-FFF2-40B4-BE49-F238E27FC236}">
                <a16:creationId xmlns:a16="http://schemas.microsoft.com/office/drawing/2014/main" id="{E14EF8FC-AA92-4AA2-82D0-4364669F9A5A}"/>
              </a:ext>
            </a:extLst>
          </p:cNvPr>
          <p:cNvSpPr>
            <a:spLocks noChangeArrowheads="1"/>
          </p:cNvSpPr>
          <p:nvPr/>
        </p:nvSpPr>
        <p:spPr bwMode="auto">
          <a:xfrm>
            <a:off x="2495550" y="3357564"/>
            <a:ext cx="215900" cy="287337"/>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6" name="Oval 14">
            <a:extLst>
              <a:ext uri="{FF2B5EF4-FFF2-40B4-BE49-F238E27FC236}">
                <a16:creationId xmlns:a16="http://schemas.microsoft.com/office/drawing/2014/main" id="{227262B5-4A9C-4B0A-AEC8-2E78FF3B200C}"/>
              </a:ext>
            </a:extLst>
          </p:cNvPr>
          <p:cNvSpPr>
            <a:spLocks noChangeArrowheads="1"/>
          </p:cNvSpPr>
          <p:nvPr/>
        </p:nvSpPr>
        <p:spPr bwMode="auto">
          <a:xfrm>
            <a:off x="3287714" y="2420939"/>
            <a:ext cx="287337" cy="287337"/>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7" name="Oval 15">
            <a:extLst>
              <a:ext uri="{FF2B5EF4-FFF2-40B4-BE49-F238E27FC236}">
                <a16:creationId xmlns:a16="http://schemas.microsoft.com/office/drawing/2014/main" id="{4EAE54CF-9F8D-4695-AA42-213A91B7120C}"/>
              </a:ext>
            </a:extLst>
          </p:cNvPr>
          <p:cNvSpPr>
            <a:spLocks noChangeArrowheads="1"/>
          </p:cNvSpPr>
          <p:nvPr/>
        </p:nvSpPr>
        <p:spPr bwMode="auto">
          <a:xfrm>
            <a:off x="3071813" y="3860801"/>
            <a:ext cx="360362" cy="288925"/>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18" name="Oval 16">
            <a:extLst>
              <a:ext uri="{FF2B5EF4-FFF2-40B4-BE49-F238E27FC236}">
                <a16:creationId xmlns:a16="http://schemas.microsoft.com/office/drawing/2014/main" id="{271BE521-CCF4-4698-826A-465C300344E7}"/>
              </a:ext>
            </a:extLst>
          </p:cNvPr>
          <p:cNvSpPr>
            <a:spLocks noChangeArrowheads="1"/>
          </p:cNvSpPr>
          <p:nvPr/>
        </p:nvSpPr>
        <p:spPr bwMode="auto">
          <a:xfrm>
            <a:off x="1919288" y="4076701"/>
            <a:ext cx="360362" cy="360363"/>
          </a:xfrm>
          <a:prstGeom prst="ellipse">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cxnSp>
        <p:nvCxnSpPr>
          <p:cNvPr id="19" name="AutoShape 17">
            <a:extLst>
              <a:ext uri="{FF2B5EF4-FFF2-40B4-BE49-F238E27FC236}">
                <a16:creationId xmlns:a16="http://schemas.microsoft.com/office/drawing/2014/main" id="{3AA9B8CD-033B-4308-A9D3-3F680CBB6D5D}"/>
              </a:ext>
            </a:extLst>
          </p:cNvPr>
          <p:cNvCxnSpPr>
            <a:cxnSpLocks noChangeShapeType="1"/>
            <a:stCxn id="15" idx="2"/>
            <a:endCxn id="11" idx="7"/>
          </p:cNvCxnSpPr>
          <p:nvPr/>
        </p:nvCxnSpPr>
        <p:spPr bwMode="auto">
          <a:xfrm rot="10800000">
            <a:off x="2176464" y="3316289"/>
            <a:ext cx="319087" cy="185737"/>
          </a:xfrm>
          <a:prstGeom prst="bentConnector4">
            <a:avLst>
              <a:gd name="adj1" fmla="val 44778"/>
              <a:gd name="adj2" fmla="val 24017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0" name="AutoShape 18">
            <a:extLst>
              <a:ext uri="{FF2B5EF4-FFF2-40B4-BE49-F238E27FC236}">
                <a16:creationId xmlns:a16="http://schemas.microsoft.com/office/drawing/2014/main" id="{0EDE5B0C-F35E-4536-A083-0A520FF57BFA}"/>
              </a:ext>
            </a:extLst>
          </p:cNvPr>
          <p:cNvCxnSpPr>
            <a:cxnSpLocks noChangeShapeType="1"/>
            <a:stCxn id="17" idx="5"/>
            <a:endCxn id="14" idx="3"/>
          </p:cNvCxnSpPr>
          <p:nvPr/>
        </p:nvCxnSpPr>
        <p:spPr bwMode="auto">
          <a:xfrm rot="16200000" flipV="1">
            <a:off x="2923382" y="3650457"/>
            <a:ext cx="749300" cy="163513"/>
          </a:xfrm>
          <a:prstGeom prst="bentConnector4">
            <a:avLst>
              <a:gd name="adj1" fmla="val -36227"/>
              <a:gd name="adj2" fmla="val -171843"/>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1" name="AutoShape 19">
            <a:extLst>
              <a:ext uri="{FF2B5EF4-FFF2-40B4-BE49-F238E27FC236}">
                <a16:creationId xmlns:a16="http://schemas.microsoft.com/office/drawing/2014/main" id="{16CA9830-89C9-4C92-A241-8375BC58F335}"/>
              </a:ext>
            </a:extLst>
          </p:cNvPr>
          <p:cNvCxnSpPr>
            <a:cxnSpLocks noChangeShapeType="1"/>
            <a:stCxn id="15" idx="6"/>
            <a:endCxn id="10" idx="5"/>
          </p:cNvCxnSpPr>
          <p:nvPr/>
        </p:nvCxnSpPr>
        <p:spPr bwMode="auto">
          <a:xfrm flipH="1" flipV="1">
            <a:off x="2597150" y="2738439"/>
            <a:ext cx="114300" cy="763587"/>
          </a:xfrm>
          <a:prstGeom prst="bentConnector4">
            <a:avLst>
              <a:gd name="adj1" fmla="val -200000"/>
              <a:gd name="adj2" fmla="val 56755"/>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2" name="AutoShape 20">
            <a:extLst>
              <a:ext uri="{FF2B5EF4-FFF2-40B4-BE49-F238E27FC236}">
                <a16:creationId xmlns:a16="http://schemas.microsoft.com/office/drawing/2014/main" id="{42EBA1C7-81AA-4214-8476-EF731765AEFE}"/>
              </a:ext>
            </a:extLst>
          </p:cNvPr>
          <p:cNvCxnSpPr>
            <a:cxnSpLocks noChangeShapeType="1"/>
            <a:stCxn id="13" idx="2"/>
            <a:endCxn id="14" idx="3"/>
          </p:cNvCxnSpPr>
          <p:nvPr/>
        </p:nvCxnSpPr>
        <p:spPr bwMode="auto">
          <a:xfrm rot="16200000" flipH="1">
            <a:off x="2747169" y="2888457"/>
            <a:ext cx="649288" cy="288925"/>
          </a:xfrm>
          <a:prstGeom prst="bentConnector4">
            <a:avLst>
              <a:gd name="adj1" fmla="val 38875"/>
              <a:gd name="adj2" fmla="val 17912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3" name="AutoShape 21">
            <a:extLst>
              <a:ext uri="{FF2B5EF4-FFF2-40B4-BE49-F238E27FC236}">
                <a16:creationId xmlns:a16="http://schemas.microsoft.com/office/drawing/2014/main" id="{67D53C60-2E28-41E5-9477-895879ED4ADA}"/>
              </a:ext>
            </a:extLst>
          </p:cNvPr>
          <p:cNvCxnSpPr>
            <a:cxnSpLocks noChangeShapeType="1"/>
            <a:stCxn id="16" idx="0"/>
            <a:endCxn id="9" idx="6"/>
          </p:cNvCxnSpPr>
          <p:nvPr/>
        </p:nvCxnSpPr>
        <p:spPr bwMode="auto">
          <a:xfrm rot="5400000" flipH="1">
            <a:off x="2729707" y="1718470"/>
            <a:ext cx="107950" cy="1296987"/>
          </a:xfrm>
          <a:prstGeom prst="bentConnector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4" name="AutoShape 22">
            <a:extLst>
              <a:ext uri="{FF2B5EF4-FFF2-40B4-BE49-F238E27FC236}">
                <a16:creationId xmlns:a16="http://schemas.microsoft.com/office/drawing/2014/main" id="{9DC142DF-DB5C-4E2E-8AC2-A00E81D8A28A}"/>
              </a:ext>
            </a:extLst>
          </p:cNvPr>
          <p:cNvCxnSpPr>
            <a:cxnSpLocks noChangeShapeType="1"/>
            <a:stCxn id="14" idx="0"/>
            <a:endCxn id="16" idx="3"/>
          </p:cNvCxnSpPr>
          <p:nvPr/>
        </p:nvCxnSpPr>
        <p:spPr bwMode="auto">
          <a:xfrm rot="-5400000">
            <a:off x="2927351" y="2809876"/>
            <a:ext cx="547687" cy="258762"/>
          </a:xfrm>
          <a:prstGeom prst="bentConnector3">
            <a:avLst>
              <a:gd name="adj1" fmla="val 46088"/>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25" name="AutoShape 23">
            <a:extLst>
              <a:ext uri="{FF2B5EF4-FFF2-40B4-BE49-F238E27FC236}">
                <a16:creationId xmlns:a16="http://schemas.microsoft.com/office/drawing/2014/main" id="{0AA47E58-1A11-4BF7-8210-D1680AB1C291}"/>
              </a:ext>
            </a:extLst>
          </p:cNvPr>
          <p:cNvCxnSpPr>
            <a:cxnSpLocks noChangeShapeType="1"/>
            <a:stCxn id="12" idx="2"/>
            <a:endCxn id="15" idx="4"/>
          </p:cNvCxnSpPr>
          <p:nvPr/>
        </p:nvCxnSpPr>
        <p:spPr bwMode="auto">
          <a:xfrm rot="5400000" flipH="1" flipV="1">
            <a:off x="2388394" y="3860006"/>
            <a:ext cx="431800" cy="1588"/>
          </a:xfrm>
          <a:prstGeom prst="bentConnector5">
            <a:avLst>
              <a:gd name="adj1" fmla="val -52940"/>
              <a:gd name="adj2" fmla="val -21200009"/>
              <a:gd name="adj3" fmla="val 7500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sp>
        <p:nvSpPr>
          <p:cNvPr id="26" name="Oval 24">
            <a:extLst>
              <a:ext uri="{FF2B5EF4-FFF2-40B4-BE49-F238E27FC236}">
                <a16:creationId xmlns:a16="http://schemas.microsoft.com/office/drawing/2014/main" id="{B9A4E41A-4CC3-4439-99BC-E805B92C0687}"/>
              </a:ext>
            </a:extLst>
          </p:cNvPr>
          <p:cNvSpPr>
            <a:spLocks noChangeArrowheads="1"/>
          </p:cNvSpPr>
          <p:nvPr/>
        </p:nvSpPr>
        <p:spPr bwMode="auto">
          <a:xfrm>
            <a:off x="8185151" y="1989138"/>
            <a:ext cx="142875" cy="215900"/>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27" name="Oval 25">
            <a:extLst>
              <a:ext uri="{FF2B5EF4-FFF2-40B4-BE49-F238E27FC236}">
                <a16:creationId xmlns:a16="http://schemas.microsoft.com/office/drawing/2014/main" id="{D20D057F-B8CF-4200-8DC6-9A8ED493BFF4}"/>
              </a:ext>
            </a:extLst>
          </p:cNvPr>
          <p:cNvSpPr>
            <a:spLocks noChangeArrowheads="1"/>
          </p:cNvSpPr>
          <p:nvPr/>
        </p:nvSpPr>
        <p:spPr bwMode="auto">
          <a:xfrm>
            <a:off x="8543926" y="2276476"/>
            <a:ext cx="288925" cy="288925"/>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28" name="Oval 26">
            <a:extLst>
              <a:ext uri="{FF2B5EF4-FFF2-40B4-BE49-F238E27FC236}">
                <a16:creationId xmlns:a16="http://schemas.microsoft.com/office/drawing/2014/main" id="{D667DBDB-1594-40F3-A558-CFBF7A9EF0A0}"/>
              </a:ext>
            </a:extLst>
          </p:cNvPr>
          <p:cNvSpPr>
            <a:spLocks noChangeArrowheads="1"/>
          </p:cNvSpPr>
          <p:nvPr/>
        </p:nvSpPr>
        <p:spPr bwMode="auto">
          <a:xfrm>
            <a:off x="8185150" y="3068638"/>
            <a:ext cx="215900" cy="215900"/>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29" name="Rectangle 27">
            <a:extLst>
              <a:ext uri="{FF2B5EF4-FFF2-40B4-BE49-F238E27FC236}">
                <a16:creationId xmlns:a16="http://schemas.microsoft.com/office/drawing/2014/main" id="{DB43F489-2AA2-44B3-BAAC-643A61492A2A}"/>
              </a:ext>
            </a:extLst>
          </p:cNvPr>
          <p:cNvSpPr>
            <a:spLocks noChangeArrowheads="1"/>
          </p:cNvSpPr>
          <p:nvPr/>
        </p:nvSpPr>
        <p:spPr bwMode="auto">
          <a:xfrm>
            <a:off x="8688388" y="3644900"/>
            <a:ext cx="215900" cy="215900"/>
          </a:xfrm>
          <a:prstGeom prst="rect">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0" name="Rectangle 28">
            <a:extLst>
              <a:ext uri="{FF2B5EF4-FFF2-40B4-BE49-F238E27FC236}">
                <a16:creationId xmlns:a16="http://schemas.microsoft.com/office/drawing/2014/main" id="{E61C3C4D-678F-4634-988B-D2B6C1C4C774}"/>
              </a:ext>
            </a:extLst>
          </p:cNvPr>
          <p:cNvSpPr>
            <a:spLocks noChangeArrowheads="1"/>
          </p:cNvSpPr>
          <p:nvPr/>
        </p:nvSpPr>
        <p:spPr bwMode="auto">
          <a:xfrm>
            <a:off x="8975726" y="2205039"/>
            <a:ext cx="288925" cy="287337"/>
          </a:xfrm>
          <a:prstGeom prst="rect">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1" name="Rectangle 29">
            <a:extLst>
              <a:ext uri="{FF2B5EF4-FFF2-40B4-BE49-F238E27FC236}">
                <a16:creationId xmlns:a16="http://schemas.microsoft.com/office/drawing/2014/main" id="{070444A3-E85D-4A40-B3D9-675AA5CD07D3}"/>
              </a:ext>
            </a:extLst>
          </p:cNvPr>
          <p:cNvSpPr>
            <a:spLocks noChangeArrowheads="1"/>
          </p:cNvSpPr>
          <p:nvPr/>
        </p:nvSpPr>
        <p:spPr bwMode="auto">
          <a:xfrm>
            <a:off x="9120189" y="2997200"/>
            <a:ext cx="288925" cy="287338"/>
          </a:xfrm>
          <a:prstGeom prst="rect">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2" name="Oval 30">
            <a:extLst>
              <a:ext uri="{FF2B5EF4-FFF2-40B4-BE49-F238E27FC236}">
                <a16:creationId xmlns:a16="http://schemas.microsoft.com/office/drawing/2014/main" id="{57FCDD71-FB2B-47C1-9FE8-2F6AF7DAD3CC}"/>
              </a:ext>
            </a:extLst>
          </p:cNvPr>
          <p:cNvSpPr>
            <a:spLocks noChangeArrowheads="1"/>
          </p:cNvSpPr>
          <p:nvPr/>
        </p:nvSpPr>
        <p:spPr bwMode="auto">
          <a:xfrm>
            <a:off x="8688388" y="3141664"/>
            <a:ext cx="215900" cy="287337"/>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3" name="Oval 31">
            <a:extLst>
              <a:ext uri="{FF2B5EF4-FFF2-40B4-BE49-F238E27FC236}">
                <a16:creationId xmlns:a16="http://schemas.microsoft.com/office/drawing/2014/main" id="{14BFAF16-453D-4ECD-8BD1-09AD463DD66C}"/>
              </a:ext>
            </a:extLst>
          </p:cNvPr>
          <p:cNvSpPr>
            <a:spLocks noChangeArrowheads="1"/>
          </p:cNvSpPr>
          <p:nvPr/>
        </p:nvSpPr>
        <p:spPr bwMode="auto">
          <a:xfrm>
            <a:off x="9480550" y="2205039"/>
            <a:ext cx="287338" cy="287337"/>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4" name="Oval 32">
            <a:extLst>
              <a:ext uri="{FF2B5EF4-FFF2-40B4-BE49-F238E27FC236}">
                <a16:creationId xmlns:a16="http://schemas.microsoft.com/office/drawing/2014/main" id="{5E3FDD95-FE04-4BE2-ADAC-BFF447414D7D}"/>
              </a:ext>
            </a:extLst>
          </p:cNvPr>
          <p:cNvSpPr>
            <a:spLocks noChangeArrowheads="1"/>
          </p:cNvSpPr>
          <p:nvPr/>
        </p:nvSpPr>
        <p:spPr bwMode="auto">
          <a:xfrm>
            <a:off x="9264651" y="3644901"/>
            <a:ext cx="360363" cy="288925"/>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35" name="Oval 33">
            <a:extLst>
              <a:ext uri="{FF2B5EF4-FFF2-40B4-BE49-F238E27FC236}">
                <a16:creationId xmlns:a16="http://schemas.microsoft.com/office/drawing/2014/main" id="{5D6080FF-8CAD-4E7A-A0D3-D34131BFF4B5}"/>
              </a:ext>
            </a:extLst>
          </p:cNvPr>
          <p:cNvSpPr>
            <a:spLocks noChangeArrowheads="1"/>
          </p:cNvSpPr>
          <p:nvPr/>
        </p:nvSpPr>
        <p:spPr bwMode="auto">
          <a:xfrm>
            <a:off x="8112126" y="3860801"/>
            <a:ext cx="360363" cy="360363"/>
          </a:xfrm>
          <a:prstGeom prst="ellipse">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cxnSp>
        <p:nvCxnSpPr>
          <p:cNvPr id="36" name="AutoShape 34">
            <a:extLst>
              <a:ext uri="{FF2B5EF4-FFF2-40B4-BE49-F238E27FC236}">
                <a16:creationId xmlns:a16="http://schemas.microsoft.com/office/drawing/2014/main" id="{F85FD2E8-2F47-4674-A29C-4E29FEFAE3EB}"/>
              </a:ext>
            </a:extLst>
          </p:cNvPr>
          <p:cNvCxnSpPr>
            <a:cxnSpLocks noChangeShapeType="1"/>
            <a:stCxn id="32" idx="2"/>
            <a:endCxn id="28" idx="7"/>
          </p:cNvCxnSpPr>
          <p:nvPr/>
        </p:nvCxnSpPr>
        <p:spPr bwMode="auto">
          <a:xfrm rot="10800000">
            <a:off x="8369300" y="3100389"/>
            <a:ext cx="319088" cy="185737"/>
          </a:xfrm>
          <a:prstGeom prst="bentConnector4">
            <a:avLst>
              <a:gd name="adj1" fmla="val 44778"/>
              <a:gd name="adj2" fmla="val 24017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37" name="AutoShape 35">
            <a:extLst>
              <a:ext uri="{FF2B5EF4-FFF2-40B4-BE49-F238E27FC236}">
                <a16:creationId xmlns:a16="http://schemas.microsoft.com/office/drawing/2014/main" id="{94CEDEAF-48DF-4882-8A9E-47B086A202CD}"/>
              </a:ext>
            </a:extLst>
          </p:cNvPr>
          <p:cNvCxnSpPr>
            <a:cxnSpLocks noChangeShapeType="1"/>
            <a:stCxn id="34" idx="5"/>
            <a:endCxn id="31" idx="3"/>
          </p:cNvCxnSpPr>
          <p:nvPr/>
        </p:nvCxnSpPr>
        <p:spPr bwMode="auto">
          <a:xfrm rot="16200000" flipV="1">
            <a:off x="9116219" y="3434557"/>
            <a:ext cx="749300" cy="163512"/>
          </a:xfrm>
          <a:prstGeom prst="bentConnector4">
            <a:avLst>
              <a:gd name="adj1" fmla="val -36227"/>
              <a:gd name="adj2" fmla="val -171843"/>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38" name="AutoShape 36">
            <a:extLst>
              <a:ext uri="{FF2B5EF4-FFF2-40B4-BE49-F238E27FC236}">
                <a16:creationId xmlns:a16="http://schemas.microsoft.com/office/drawing/2014/main" id="{A1482C71-AF75-46DB-B1F0-62F87A34C72A}"/>
              </a:ext>
            </a:extLst>
          </p:cNvPr>
          <p:cNvCxnSpPr>
            <a:cxnSpLocks noChangeShapeType="1"/>
            <a:stCxn id="32" idx="6"/>
            <a:endCxn id="27" idx="5"/>
          </p:cNvCxnSpPr>
          <p:nvPr/>
        </p:nvCxnSpPr>
        <p:spPr bwMode="auto">
          <a:xfrm flipH="1" flipV="1">
            <a:off x="8789988" y="2522539"/>
            <a:ext cx="114300" cy="763587"/>
          </a:xfrm>
          <a:prstGeom prst="bentConnector4">
            <a:avLst>
              <a:gd name="adj1" fmla="val -200000"/>
              <a:gd name="adj2" fmla="val 56755"/>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39" name="AutoShape 37">
            <a:extLst>
              <a:ext uri="{FF2B5EF4-FFF2-40B4-BE49-F238E27FC236}">
                <a16:creationId xmlns:a16="http://schemas.microsoft.com/office/drawing/2014/main" id="{A19F726E-6AF6-4964-8C3D-EB3373F77225}"/>
              </a:ext>
            </a:extLst>
          </p:cNvPr>
          <p:cNvCxnSpPr>
            <a:cxnSpLocks noChangeShapeType="1"/>
            <a:stCxn id="30" idx="2"/>
            <a:endCxn id="31" idx="3"/>
          </p:cNvCxnSpPr>
          <p:nvPr/>
        </p:nvCxnSpPr>
        <p:spPr bwMode="auto">
          <a:xfrm rot="16200000" flipH="1">
            <a:off x="8940007" y="2672557"/>
            <a:ext cx="649288" cy="288925"/>
          </a:xfrm>
          <a:prstGeom prst="bentConnector4">
            <a:avLst>
              <a:gd name="adj1" fmla="val 38875"/>
              <a:gd name="adj2" fmla="val 17912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40" name="AutoShape 38">
            <a:extLst>
              <a:ext uri="{FF2B5EF4-FFF2-40B4-BE49-F238E27FC236}">
                <a16:creationId xmlns:a16="http://schemas.microsoft.com/office/drawing/2014/main" id="{B0703A05-1AB7-423C-8DFA-0D8F9C8DFEDD}"/>
              </a:ext>
            </a:extLst>
          </p:cNvPr>
          <p:cNvCxnSpPr>
            <a:cxnSpLocks noChangeShapeType="1"/>
            <a:stCxn id="33" idx="0"/>
            <a:endCxn id="26" idx="6"/>
          </p:cNvCxnSpPr>
          <p:nvPr/>
        </p:nvCxnSpPr>
        <p:spPr bwMode="auto">
          <a:xfrm rot="5400000" flipH="1">
            <a:off x="8922544" y="1502569"/>
            <a:ext cx="107950" cy="1296988"/>
          </a:xfrm>
          <a:prstGeom prst="bentConnector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41" name="AutoShape 39">
            <a:extLst>
              <a:ext uri="{FF2B5EF4-FFF2-40B4-BE49-F238E27FC236}">
                <a16:creationId xmlns:a16="http://schemas.microsoft.com/office/drawing/2014/main" id="{0D186D87-2866-4598-9FDD-B7F46851E4CF}"/>
              </a:ext>
            </a:extLst>
          </p:cNvPr>
          <p:cNvCxnSpPr>
            <a:cxnSpLocks noChangeShapeType="1"/>
            <a:stCxn id="31" idx="0"/>
            <a:endCxn id="33" idx="3"/>
          </p:cNvCxnSpPr>
          <p:nvPr/>
        </p:nvCxnSpPr>
        <p:spPr bwMode="auto">
          <a:xfrm rot="-5400000">
            <a:off x="9120189" y="2593976"/>
            <a:ext cx="547687" cy="258763"/>
          </a:xfrm>
          <a:prstGeom prst="bentConnector3">
            <a:avLst>
              <a:gd name="adj1" fmla="val 46088"/>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42" name="AutoShape 40">
            <a:extLst>
              <a:ext uri="{FF2B5EF4-FFF2-40B4-BE49-F238E27FC236}">
                <a16:creationId xmlns:a16="http://schemas.microsoft.com/office/drawing/2014/main" id="{6FA074F6-9595-4CF7-BB30-764E73EF70A0}"/>
              </a:ext>
            </a:extLst>
          </p:cNvPr>
          <p:cNvCxnSpPr>
            <a:cxnSpLocks noChangeShapeType="1"/>
            <a:stCxn id="29" idx="2"/>
            <a:endCxn id="32" idx="4"/>
          </p:cNvCxnSpPr>
          <p:nvPr/>
        </p:nvCxnSpPr>
        <p:spPr bwMode="auto">
          <a:xfrm rot="5400000" flipH="1" flipV="1">
            <a:off x="8581232" y="3644107"/>
            <a:ext cx="431800" cy="1587"/>
          </a:xfrm>
          <a:prstGeom prst="bentConnector5">
            <a:avLst>
              <a:gd name="adj1" fmla="val -52940"/>
              <a:gd name="adj2" fmla="val -21200009"/>
              <a:gd name="adj3" fmla="val 7500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sp>
        <p:nvSpPr>
          <p:cNvPr id="43" name="Oval 41">
            <a:extLst>
              <a:ext uri="{FF2B5EF4-FFF2-40B4-BE49-F238E27FC236}">
                <a16:creationId xmlns:a16="http://schemas.microsoft.com/office/drawing/2014/main" id="{10E3F5AB-9546-4A1B-B72B-27B274FC5064}"/>
              </a:ext>
            </a:extLst>
          </p:cNvPr>
          <p:cNvSpPr>
            <a:spLocks noChangeArrowheads="1"/>
          </p:cNvSpPr>
          <p:nvPr/>
        </p:nvSpPr>
        <p:spPr bwMode="auto">
          <a:xfrm>
            <a:off x="5591176" y="0"/>
            <a:ext cx="142875" cy="215900"/>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4" name="Oval 42">
            <a:extLst>
              <a:ext uri="{FF2B5EF4-FFF2-40B4-BE49-F238E27FC236}">
                <a16:creationId xmlns:a16="http://schemas.microsoft.com/office/drawing/2014/main" id="{D9B0B2B1-C4B1-4B58-8E28-670365E6C3B5}"/>
              </a:ext>
            </a:extLst>
          </p:cNvPr>
          <p:cNvSpPr>
            <a:spLocks noChangeArrowheads="1"/>
          </p:cNvSpPr>
          <p:nvPr/>
        </p:nvSpPr>
        <p:spPr bwMode="auto">
          <a:xfrm>
            <a:off x="5949951" y="287339"/>
            <a:ext cx="288925" cy="288925"/>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5" name="Oval 43">
            <a:extLst>
              <a:ext uri="{FF2B5EF4-FFF2-40B4-BE49-F238E27FC236}">
                <a16:creationId xmlns:a16="http://schemas.microsoft.com/office/drawing/2014/main" id="{717FA76E-BEA1-4AD7-A9DF-71A246570991}"/>
              </a:ext>
            </a:extLst>
          </p:cNvPr>
          <p:cNvSpPr>
            <a:spLocks noChangeArrowheads="1"/>
          </p:cNvSpPr>
          <p:nvPr/>
        </p:nvSpPr>
        <p:spPr bwMode="auto">
          <a:xfrm>
            <a:off x="5591175" y="1079500"/>
            <a:ext cx="215900" cy="215900"/>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6" name="Rectangle 44">
            <a:extLst>
              <a:ext uri="{FF2B5EF4-FFF2-40B4-BE49-F238E27FC236}">
                <a16:creationId xmlns:a16="http://schemas.microsoft.com/office/drawing/2014/main" id="{DF3CC7EC-17D9-45FE-AFB0-C96505CF6BC6}"/>
              </a:ext>
            </a:extLst>
          </p:cNvPr>
          <p:cNvSpPr>
            <a:spLocks noChangeArrowheads="1"/>
          </p:cNvSpPr>
          <p:nvPr/>
        </p:nvSpPr>
        <p:spPr bwMode="auto">
          <a:xfrm>
            <a:off x="5157788" y="1052513"/>
            <a:ext cx="215900" cy="215900"/>
          </a:xfrm>
          <a:prstGeom prst="rect">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7" name="Rectangle 45">
            <a:extLst>
              <a:ext uri="{FF2B5EF4-FFF2-40B4-BE49-F238E27FC236}">
                <a16:creationId xmlns:a16="http://schemas.microsoft.com/office/drawing/2014/main" id="{CF1121ED-446D-440D-800B-A07F746A001E}"/>
              </a:ext>
            </a:extLst>
          </p:cNvPr>
          <p:cNvSpPr>
            <a:spLocks noChangeArrowheads="1"/>
          </p:cNvSpPr>
          <p:nvPr/>
        </p:nvSpPr>
        <p:spPr bwMode="auto">
          <a:xfrm>
            <a:off x="6381751" y="215900"/>
            <a:ext cx="288925" cy="287338"/>
          </a:xfrm>
          <a:prstGeom prst="rect">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8" name="Rectangle 46">
            <a:extLst>
              <a:ext uri="{FF2B5EF4-FFF2-40B4-BE49-F238E27FC236}">
                <a16:creationId xmlns:a16="http://schemas.microsoft.com/office/drawing/2014/main" id="{71D3AD66-3E38-446B-8D91-3D26371863C5}"/>
              </a:ext>
            </a:extLst>
          </p:cNvPr>
          <p:cNvSpPr>
            <a:spLocks noChangeArrowheads="1"/>
          </p:cNvSpPr>
          <p:nvPr/>
        </p:nvSpPr>
        <p:spPr bwMode="auto">
          <a:xfrm>
            <a:off x="6526214" y="1008064"/>
            <a:ext cx="288925" cy="287337"/>
          </a:xfrm>
          <a:prstGeom prst="rect">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49" name="Oval 47">
            <a:extLst>
              <a:ext uri="{FF2B5EF4-FFF2-40B4-BE49-F238E27FC236}">
                <a16:creationId xmlns:a16="http://schemas.microsoft.com/office/drawing/2014/main" id="{C59A9E1F-280E-4474-BBE3-546EC9D5E9F7}"/>
              </a:ext>
            </a:extLst>
          </p:cNvPr>
          <p:cNvSpPr>
            <a:spLocks noChangeArrowheads="1"/>
          </p:cNvSpPr>
          <p:nvPr/>
        </p:nvSpPr>
        <p:spPr bwMode="auto">
          <a:xfrm>
            <a:off x="6094413" y="1152525"/>
            <a:ext cx="215900" cy="287338"/>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50" name="Oval 48">
            <a:extLst>
              <a:ext uri="{FF2B5EF4-FFF2-40B4-BE49-F238E27FC236}">
                <a16:creationId xmlns:a16="http://schemas.microsoft.com/office/drawing/2014/main" id="{394EE20D-82D1-4A6D-B03E-2210B0AABD39}"/>
              </a:ext>
            </a:extLst>
          </p:cNvPr>
          <p:cNvSpPr>
            <a:spLocks noChangeArrowheads="1"/>
          </p:cNvSpPr>
          <p:nvPr/>
        </p:nvSpPr>
        <p:spPr bwMode="auto">
          <a:xfrm>
            <a:off x="6886575" y="215900"/>
            <a:ext cx="287338" cy="287338"/>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51" name="Oval 49">
            <a:extLst>
              <a:ext uri="{FF2B5EF4-FFF2-40B4-BE49-F238E27FC236}">
                <a16:creationId xmlns:a16="http://schemas.microsoft.com/office/drawing/2014/main" id="{6BF684C3-5A87-4AC8-B05D-1E7BE9983533}"/>
              </a:ext>
            </a:extLst>
          </p:cNvPr>
          <p:cNvSpPr>
            <a:spLocks noChangeArrowheads="1"/>
          </p:cNvSpPr>
          <p:nvPr/>
        </p:nvSpPr>
        <p:spPr bwMode="auto">
          <a:xfrm>
            <a:off x="7391401" y="1196976"/>
            <a:ext cx="360363" cy="288925"/>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52" name="Oval 50">
            <a:extLst>
              <a:ext uri="{FF2B5EF4-FFF2-40B4-BE49-F238E27FC236}">
                <a16:creationId xmlns:a16="http://schemas.microsoft.com/office/drawing/2014/main" id="{28196455-A912-4DBC-92E8-4035CA064522}"/>
              </a:ext>
            </a:extLst>
          </p:cNvPr>
          <p:cNvSpPr>
            <a:spLocks noChangeArrowheads="1"/>
          </p:cNvSpPr>
          <p:nvPr/>
        </p:nvSpPr>
        <p:spPr bwMode="auto">
          <a:xfrm>
            <a:off x="5157788" y="620713"/>
            <a:ext cx="360362" cy="360362"/>
          </a:xfrm>
          <a:prstGeom prst="ellipse">
            <a:avLst/>
          </a:prstGeom>
          <a:solidFill>
            <a:schemeClr val="accent4">
              <a:lumMod val="65000"/>
              <a:lumOff val="3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cxnSp>
        <p:nvCxnSpPr>
          <p:cNvPr id="53" name="AutoShape 51">
            <a:extLst>
              <a:ext uri="{FF2B5EF4-FFF2-40B4-BE49-F238E27FC236}">
                <a16:creationId xmlns:a16="http://schemas.microsoft.com/office/drawing/2014/main" id="{0F1D3A51-3206-4D68-B656-65A59A493938}"/>
              </a:ext>
            </a:extLst>
          </p:cNvPr>
          <p:cNvCxnSpPr>
            <a:cxnSpLocks noChangeShapeType="1"/>
            <a:stCxn id="49" idx="2"/>
            <a:endCxn id="45" idx="7"/>
          </p:cNvCxnSpPr>
          <p:nvPr/>
        </p:nvCxnSpPr>
        <p:spPr bwMode="auto">
          <a:xfrm rot="10800000">
            <a:off x="5775325" y="1111250"/>
            <a:ext cx="319088" cy="185738"/>
          </a:xfrm>
          <a:prstGeom prst="bentConnector4">
            <a:avLst>
              <a:gd name="adj1" fmla="val 44778"/>
              <a:gd name="adj2" fmla="val 24017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4" name="AutoShape 52">
            <a:extLst>
              <a:ext uri="{FF2B5EF4-FFF2-40B4-BE49-F238E27FC236}">
                <a16:creationId xmlns:a16="http://schemas.microsoft.com/office/drawing/2014/main" id="{55767DDF-2BF7-4A04-8A9B-75F3C8C30A9F}"/>
              </a:ext>
            </a:extLst>
          </p:cNvPr>
          <p:cNvCxnSpPr>
            <a:cxnSpLocks noChangeShapeType="1"/>
            <a:stCxn id="51" idx="5"/>
            <a:endCxn id="48" idx="3"/>
          </p:cNvCxnSpPr>
          <p:nvPr/>
        </p:nvCxnSpPr>
        <p:spPr bwMode="auto">
          <a:xfrm rot="16200000" flipV="1">
            <a:off x="7112001" y="855664"/>
            <a:ext cx="290513" cy="884237"/>
          </a:xfrm>
          <a:prstGeom prst="bentConnector4">
            <a:avLst>
              <a:gd name="adj1" fmla="val -93444"/>
              <a:gd name="adj2" fmla="val 67324"/>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5" name="AutoShape 53">
            <a:extLst>
              <a:ext uri="{FF2B5EF4-FFF2-40B4-BE49-F238E27FC236}">
                <a16:creationId xmlns:a16="http://schemas.microsoft.com/office/drawing/2014/main" id="{C535FA2E-9403-4A9F-B44F-592FBF53E07C}"/>
              </a:ext>
            </a:extLst>
          </p:cNvPr>
          <p:cNvCxnSpPr>
            <a:cxnSpLocks noChangeShapeType="1"/>
            <a:stCxn id="49" idx="6"/>
            <a:endCxn id="44" idx="5"/>
          </p:cNvCxnSpPr>
          <p:nvPr/>
        </p:nvCxnSpPr>
        <p:spPr bwMode="auto">
          <a:xfrm flipH="1" flipV="1">
            <a:off x="6196013" y="533400"/>
            <a:ext cx="114300" cy="763588"/>
          </a:xfrm>
          <a:prstGeom prst="bentConnector4">
            <a:avLst>
              <a:gd name="adj1" fmla="val -200000"/>
              <a:gd name="adj2" fmla="val 56755"/>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6" name="AutoShape 54">
            <a:extLst>
              <a:ext uri="{FF2B5EF4-FFF2-40B4-BE49-F238E27FC236}">
                <a16:creationId xmlns:a16="http://schemas.microsoft.com/office/drawing/2014/main" id="{B34E5706-F4BE-4B3E-A5B6-270B5FE0A08E}"/>
              </a:ext>
            </a:extLst>
          </p:cNvPr>
          <p:cNvCxnSpPr>
            <a:cxnSpLocks noChangeShapeType="1"/>
            <a:stCxn id="47" idx="2"/>
            <a:endCxn id="48" idx="3"/>
          </p:cNvCxnSpPr>
          <p:nvPr/>
        </p:nvCxnSpPr>
        <p:spPr bwMode="auto">
          <a:xfrm rot="16200000" flipH="1">
            <a:off x="6346033" y="683420"/>
            <a:ext cx="649287" cy="288925"/>
          </a:xfrm>
          <a:prstGeom prst="bentConnector4">
            <a:avLst>
              <a:gd name="adj1" fmla="val 38875"/>
              <a:gd name="adj2" fmla="val 17912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7" name="AutoShape 55">
            <a:extLst>
              <a:ext uri="{FF2B5EF4-FFF2-40B4-BE49-F238E27FC236}">
                <a16:creationId xmlns:a16="http://schemas.microsoft.com/office/drawing/2014/main" id="{CFB3EACC-3CD9-4BCE-BD9B-95EE984F8445}"/>
              </a:ext>
            </a:extLst>
          </p:cNvPr>
          <p:cNvCxnSpPr>
            <a:cxnSpLocks noChangeShapeType="1"/>
            <a:stCxn id="50" idx="0"/>
            <a:endCxn id="43" idx="6"/>
          </p:cNvCxnSpPr>
          <p:nvPr/>
        </p:nvCxnSpPr>
        <p:spPr bwMode="auto">
          <a:xfrm rot="5400000" flipH="1">
            <a:off x="6328569" y="-486569"/>
            <a:ext cx="107950" cy="1296988"/>
          </a:xfrm>
          <a:prstGeom prst="bentConnector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8" name="AutoShape 56">
            <a:extLst>
              <a:ext uri="{FF2B5EF4-FFF2-40B4-BE49-F238E27FC236}">
                <a16:creationId xmlns:a16="http://schemas.microsoft.com/office/drawing/2014/main" id="{C39DF285-4EF7-408E-9065-974411D14A47}"/>
              </a:ext>
            </a:extLst>
          </p:cNvPr>
          <p:cNvCxnSpPr>
            <a:cxnSpLocks noChangeShapeType="1"/>
            <a:stCxn id="48" idx="0"/>
            <a:endCxn id="50" idx="3"/>
          </p:cNvCxnSpPr>
          <p:nvPr/>
        </p:nvCxnSpPr>
        <p:spPr bwMode="auto">
          <a:xfrm rot="-5400000">
            <a:off x="6526213" y="604838"/>
            <a:ext cx="547688" cy="258763"/>
          </a:xfrm>
          <a:prstGeom prst="bentConnector3">
            <a:avLst>
              <a:gd name="adj1" fmla="val 46088"/>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59" name="AutoShape 57">
            <a:extLst>
              <a:ext uri="{FF2B5EF4-FFF2-40B4-BE49-F238E27FC236}">
                <a16:creationId xmlns:a16="http://schemas.microsoft.com/office/drawing/2014/main" id="{E78DD3F4-55B7-48FB-8BE7-570E0E31FE9D}"/>
              </a:ext>
            </a:extLst>
          </p:cNvPr>
          <p:cNvCxnSpPr>
            <a:cxnSpLocks noChangeShapeType="1"/>
            <a:stCxn id="46" idx="2"/>
            <a:endCxn id="49" idx="4"/>
          </p:cNvCxnSpPr>
          <p:nvPr/>
        </p:nvCxnSpPr>
        <p:spPr bwMode="auto">
          <a:xfrm rot="16200000" flipH="1">
            <a:off x="5648326" y="885826"/>
            <a:ext cx="171450" cy="936625"/>
          </a:xfrm>
          <a:prstGeom prst="bentConnector3">
            <a:avLst>
              <a:gd name="adj1" fmla="val 233333"/>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sp>
        <p:nvSpPr>
          <p:cNvPr id="60" name="Oval 58">
            <a:extLst>
              <a:ext uri="{FF2B5EF4-FFF2-40B4-BE49-F238E27FC236}">
                <a16:creationId xmlns:a16="http://schemas.microsoft.com/office/drawing/2014/main" id="{5C4990BE-CA96-412C-AFDE-7CA57F242F98}"/>
              </a:ext>
            </a:extLst>
          </p:cNvPr>
          <p:cNvSpPr>
            <a:spLocks noChangeArrowheads="1"/>
          </p:cNvSpPr>
          <p:nvPr/>
        </p:nvSpPr>
        <p:spPr bwMode="auto">
          <a:xfrm>
            <a:off x="6024564" y="5156820"/>
            <a:ext cx="142875" cy="215900"/>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1" name="Oval 59">
            <a:extLst>
              <a:ext uri="{FF2B5EF4-FFF2-40B4-BE49-F238E27FC236}">
                <a16:creationId xmlns:a16="http://schemas.microsoft.com/office/drawing/2014/main" id="{9CDCA44A-BF89-4ABC-9410-3871946512F7}"/>
              </a:ext>
            </a:extLst>
          </p:cNvPr>
          <p:cNvSpPr>
            <a:spLocks noChangeArrowheads="1"/>
          </p:cNvSpPr>
          <p:nvPr/>
        </p:nvSpPr>
        <p:spPr bwMode="auto">
          <a:xfrm>
            <a:off x="8040689" y="5085383"/>
            <a:ext cx="288925" cy="288925"/>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2" name="Oval 60">
            <a:extLst>
              <a:ext uri="{FF2B5EF4-FFF2-40B4-BE49-F238E27FC236}">
                <a16:creationId xmlns:a16="http://schemas.microsoft.com/office/drawing/2014/main" id="{7D338580-D2C6-46B5-A2F3-72CB8DDB173E}"/>
              </a:ext>
            </a:extLst>
          </p:cNvPr>
          <p:cNvSpPr>
            <a:spLocks noChangeArrowheads="1"/>
          </p:cNvSpPr>
          <p:nvPr/>
        </p:nvSpPr>
        <p:spPr bwMode="auto">
          <a:xfrm>
            <a:off x="6024563" y="5561632"/>
            <a:ext cx="215900" cy="215900"/>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3" name="Rectangle 61">
            <a:extLst>
              <a:ext uri="{FF2B5EF4-FFF2-40B4-BE49-F238E27FC236}">
                <a16:creationId xmlns:a16="http://schemas.microsoft.com/office/drawing/2014/main" id="{1436DE13-8D4D-4ED4-AAD8-786D937CFFDD}"/>
              </a:ext>
            </a:extLst>
          </p:cNvPr>
          <p:cNvSpPr>
            <a:spLocks noChangeArrowheads="1"/>
          </p:cNvSpPr>
          <p:nvPr/>
        </p:nvSpPr>
        <p:spPr bwMode="auto">
          <a:xfrm>
            <a:off x="6527800" y="6137895"/>
            <a:ext cx="215900" cy="215900"/>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4" name="Rectangle 62">
            <a:extLst>
              <a:ext uri="{FF2B5EF4-FFF2-40B4-BE49-F238E27FC236}">
                <a16:creationId xmlns:a16="http://schemas.microsoft.com/office/drawing/2014/main" id="{79363C99-47A0-4585-9386-51CA51A38A6F}"/>
              </a:ext>
            </a:extLst>
          </p:cNvPr>
          <p:cNvSpPr>
            <a:spLocks noChangeArrowheads="1"/>
          </p:cNvSpPr>
          <p:nvPr/>
        </p:nvSpPr>
        <p:spPr bwMode="auto">
          <a:xfrm>
            <a:off x="4872039" y="4798046"/>
            <a:ext cx="288925" cy="287337"/>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5" name="Rectangle 63">
            <a:extLst>
              <a:ext uri="{FF2B5EF4-FFF2-40B4-BE49-F238E27FC236}">
                <a16:creationId xmlns:a16="http://schemas.microsoft.com/office/drawing/2014/main" id="{5D2A29B2-87B8-456F-A06D-126743FA818B}"/>
              </a:ext>
            </a:extLst>
          </p:cNvPr>
          <p:cNvSpPr>
            <a:spLocks noChangeArrowheads="1"/>
          </p:cNvSpPr>
          <p:nvPr/>
        </p:nvSpPr>
        <p:spPr bwMode="auto">
          <a:xfrm>
            <a:off x="6959601" y="5490196"/>
            <a:ext cx="288925" cy="287337"/>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6" name="Oval 64">
            <a:extLst>
              <a:ext uri="{FF2B5EF4-FFF2-40B4-BE49-F238E27FC236}">
                <a16:creationId xmlns:a16="http://schemas.microsoft.com/office/drawing/2014/main" id="{EAB7456C-8252-4140-A663-770FD1841D62}"/>
              </a:ext>
            </a:extLst>
          </p:cNvPr>
          <p:cNvSpPr>
            <a:spLocks noChangeArrowheads="1"/>
          </p:cNvSpPr>
          <p:nvPr/>
        </p:nvSpPr>
        <p:spPr bwMode="auto">
          <a:xfrm>
            <a:off x="6527800" y="5634657"/>
            <a:ext cx="215900" cy="287338"/>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7" name="Oval 65">
            <a:extLst>
              <a:ext uri="{FF2B5EF4-FFF2-40B4-BE49-F238E27FC236}">
                <a16:creationId xmlns:a16="http://schemas.microsoft.com/office/drawing/2014/main" id="{6FF22693-6EB5-4BD9-825E-0BAF93FFD84B}"/>
              </a:ext>
            </a:extLst>
          </p:cNvPr>
          <p:cNvSpPr>
            <a:spLocks noChangeArrowheads="1"/>
          </p:cNvSpPr>
          <p:nvPr/>
        </p:nvSpPr>
        <p:spPr bwMode="auto">
          <a:xfrm>
            <a:off x="7608889" y="5229846"/>
            <a:ext cx="287337" cy="287337"/>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8" name="Oval 66">
            <a:extLst>
              <a:ext uri="{FF2B5EF4-FFF2-40B4-BE49-F238E27FC236}">
                <a16:creationId xmlns:a16="http://schemas.microsoft.com/office/drawing/2014/main" id="{2E699762-BC9B-41DA-82FF-A1329570ED06}"/>
              </a:ext>
            </a:extLst>
          </p:cNvPr>
          <p:cNvSpPr>
            <a:spLocks noChangeArrowheads="1"/>
          </p:cNvSpPr>
          <p:nvPr/>
        </p:nvSpPr>
        <p:spPr bwMode="auto">
          <a:xfrm>
            <a:off x="7104063" y="6137896"/>
            <a:ext cx="360362" cy="288925"/>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69" name="Oval 67">
            <a:extLst>
              <a:ext uri="{FF2B5EF4-FFF2-40B4-BE49-F238E27FC236}">
                <a16:creationId xmlns:a16="http://schemas.microsoft.com/office/drawing/2014/main" id="{54BDF75D-74CF-4498-9371-4A2B7F618A0F}"/>
              </a:ext>
            </a:extLst>
          </p:cNvPr>
          <p:cNvSpPr>
            <a:spLocks noChangeArrowheads="1"/>
          </p:cNvSpPr>
          <p:nvPr/>
        </p:nvSpPr>
        <p:spPr bwMode="auto">
          <a:xfrm>
            <a:off x="5951538" y="6353795"/>
            <a:ext cx="360362" cy="360362"/>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cxnSp>
        <p:nvCxnSpPr>
          <p:cNvPr id="70" name="AutoShape 68">
            <a:extLst>
              <a:ext uri="{FF2B5EF4-FFF2-40B4-BE49-F238E27FC236}">
                <a16:creationId xmlns:a16="http://schemas.microsoft.com/office/drawing/2014/main" id="{8441ADCE-7EA0-4598-AB7B-5ABC70CDC077}"/>
              </a:ext>
            </a:extLst>
          </p:cNvPr>
          <p:cNvCxnSpPr>
            <a:cxnSpLocks noChangeShapeType="1"/>
            <a:stCxn id="66" idx="2"/>
            <a:endCxn id="62" idx="7"/>
          </p:cNvCxnSpPr>
          <p:nvPr/>
        </p:nvCxnSpPr>
        <p:spPr bwMode="auto">
          <a:xfrm rot="10800000">
            <a:off x="6208714" y="5593382"/>
            <a:ext cx="319087" cy="185738"/>
          </a:xfrm>
          <a:prstGeom prst="bentConnector4">
            <a:avLst>
              <a:gd name="adj1" fmla="val 44778"/>
              <a:gd name="adj2" fmla="val 24017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1" name="AutoShape 69">
            <a:extLst>
              <a:ext uri="{FF2B5EF4-FFF2-40B4-BE49-F238E27FC236}">
                <a16:creationId xmlns:a16="http://schemas.microsoft.com/office/drawing/2014/main" id="{1DAEDDC3-BFE7-49E7-9BA2-BEE585B0CE63}"/>
              </a:ext>
            </a:extLst>
          </p:cNvPr>
          <p:cNvCxnSpPr>
            <a:cxnSpLocks noChangeShapeType="1"/>
            <a:stCxn id="68" idx="5"/>
            <a:endCxn id="65" idx="3"/>
          </p:cNvCxnSpPr>
          <p:nvPr/>
        </p:nvCxnSpPr>
        <p:spPr bwMode="auto">
          <a:xfrm rot="16200000" flipV="1">
            <a:off x="6955632" y="5927551"/>
            <a:ext cx="749300" cy="163513"/>
          </a:xfrm>
          <a:prstGeom prst="bentConnector4">
            <a:avLst>
              <a:gd name="adj1" fmla="val -36227"/>
              <a:gd name="adj2" fmla="val -171843"/>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2" name="AutoShape 70">
            <a:extLst>
              <a:ext uri="{FF2B5EF4-FFF2-40B4-BE49-F238E27FC236}">
                <a16:creationId xmlns:a16="http://schemas.microsoft.com/office/drawing/2014/main" id="{5465EA7F-08EC-41B2-93ED-07F17D32E279}"/>
              </a:ext>
            </a:extLst>
          </p:cNvPr>
          <p:cNvCxnSpPr>
            <a:cxnSpLocks noChangeShapeType="1"/>
            <a:stCxn id="66" idx="6"/>
            <a:endCxn id="61" idx="5"/>
          </p:cNvCxnSpPr>
          <p:nvPr/>
        </p:nvCxnSpPr>
        <p:spPr bwMode="auto">
          <a:xfrm flipV="1">
            <a:off x="6743700" y="5331446"/>
            <a:ext cx="1543050" cy="447675"/>
          </a:xfrm>
          <a:prstGeom prst="bentConnector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3" name="AutoShape 71">
            <a:extLst>
              <a:ext uri="{FF2B5EF4-FFF2-40B4-BE49-F238E27FC236}">
                <a16:creationId xmlns:a16="http://schemas.microsoft.com/office/drawing/2014/main" id="{7879BD3D-B974-412E-96B6-903587303002}"/>
              </a:ext>
            </a:extLst>
          </p:cNvPr>
          <p:cNvCxnSpPr>
            <a:cxnSpLocks noChangeShapeType="1"/>
            <a:stCxn id="64" idx="2"/>
            <a:endCxn id="65" idx="3"/>
          </p:cNvCxnSpPr>
          <p:nvPr/>
        </p:nvCxnSpPr>
        <p:spPr bwMode="auto">
          <a:xfrm rot="16200000" flipH="1">
            <a:off x="5857876" y="4244008"/>
            <a:ext cx="549275" cy="2232025"/>
          </a:xfrm>
          <a:prstGeom prst="bentConnector4">
            <a:avLst>
              <a:gd name="adj1" fmla="val 36704"/>
              <a:gd name="adj2" fmla="val 11024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4" name="AutoShape 72">
            <a:extLst>
              <a:ext uri="{FF2B5EF4-FFF2-40B4-BE49-F238E27FC236}">
                <a16:creationId xmlns:a16="http://schemas.microsoft.com/office/drawing/2014/main" id="{6F3EF6EB-23B6-41E4-A307-156C4C171EFA}"/>
              </a:ext>
            </a:extLst>
          </p:cNvPr>
          <p:cNvCxnSpPr>
            <a:cxnSpLocks noChangeShapeType="1"/>
          </p:cNvCxnSpPr>
          <p:nvPr/>
        </p:nvCxnSpPr>
        <p:spPr bwMode="auto">
          <a:xfrm rot="-5400000" flipH="1" flipV="1">
            <a:off x="6690519" y="4706764"/>
            <a:ext cx="539750" cy="1585912"/>
          </a:xfrm>
          <a:prstGeom prst="bentConnector4">
            <a:avLst>
              <a:gd name="adj1" fmla="val -42352"/>
              <a:gd name="adj2" fmla="val 54556"/>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5" name="AutoShape 73">
            <a:extLst>
              <a:ext uri="{FF2B5EF4-FFF2-40B4-BE49-F238E27FC236}">
                <a16:creationId xmlns:a16="http://schemas.microsoft.com/office/drawing/2014/main" id="{D1756423-0291-4885-B0CB-4B7C16EE6784}"/>
              </a:ext>
            </a:extLst>
          </p:cNvPr>
          <p:cNvCxnSpPr>
            <a:cxnSpLocks noChangeShapeType="1"/>
            <a:stCxn id="65" idx="0"/>
            <a:endCxn id="67" idx="3"/>
          </p:cNvCxnSpPr>
          <p:nvPr/>
        </p:nvCxnSpPr>
        <p:spPr bwMode="auto">
          <a:xfrm rot="-5400000">
            <a:off x="7369970" y="5208415"/>
            <a:ext cx="15875" cy="547687"/>
          </a:xfrm>
          <a:prstGeom prst="bentConnector5">
            <a:avLst>
              <a:gd name="adj1" fmla="val 1440000"/>
              <a:gd name="adj2" fmla="val 59130"/>
              <a:gd name="adj3" fmla="val -161000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76" name="AutoShape 74">
            <a:extLst>
              <a:ext uri="{FF2B5EF4-FFF2-40B4-BE49-F238E27FC236}">
                <a16:creationId xmlns:a16="http://schemas.microsoft.com/office/drawing/2014/main" id="{492D30FD-4CCB-4B51-BB65-44330A38CBBF}"/>
              </a:ext>
            </a:extLst>
          </p:cNvPr>
          <p:cNvCxnSpPr>
            <a:cxnSpLocks noChangeShapeType="1"/>
            <a:stCxn id="63" idx="2"/>
            <a:endCxn id="66" idx="4"/>
          </p:cNvCxnSpPr>
          <p:nvPr/>
        </p:nvCxnSpPr>
        <p:spPr bwMode="auto">
          <a:xfrm rot="5400000" flipH="1" flipV="1">
            <a:off x="6420644" y="6137101"/>
            <a:ext cx="431800" cy="1588"/>
          </a:xfrm>
          <a:prstGeom prst="bentConnector5">
            <a:avLst>
              <a:gd name="adj1" fmla="val -52940"/>
              <a:gd name="adj2" fmla="val -21200009"/>
              <a:gd name="adj3" fmla="val 7500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sp>
        <p:nvSpPr>
          <p:cNvPr id="77" name="Text Box 75">
            <a:extLst>
              <a:ext uri="{FF2B5EF4-FFF2-40B4-BE49-F238E27FC236}">
                <a16:creationId xmlns:a16="http://schemas.microsoft.com/office/drawing/2014/main" id="{B114009A-413B-40D3-835B-2F1AE5379E37}"/>
              </a:ext>
            </a:extLst>
          </p:cNvPr>
          <p:cNvSpPr txBox="1">
            <a:spLocks noChangeArrowheads="1"/>
          </p:cNvSpPr>
          <p:nvPr/>
        </p:nvSpPr>
        <p:spPr bwMode="auto">
          <a:xfrm>
            <a:off x="8328025" y="5806107"/>
            <a:ext cx="1728788" cy="641350"/>
          </a:xfrm>
          <a:prstGeom prst="rect">
            <a:avLst/>
          </a:prstGeom>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s-MX" altLang="es-AR" sz="1800">
                <a:latin typeface="Arial" pitchFamily="34" charset="0"/>
              </a:rPr>
              <a:t>Redes comunitarias</a:t>
            </a:r>
          </a:p>
        </p:txBody>
      </p:sp>
      <p:sp>
        <p:nvSpPr>
          <p:cNvPr id="78" name="Text Box 76">
            <a:extLst>
              <a:ext uri="{FF2B5EF4-FFF2-40B4-BE49-F238E27FC236}">
                <a16:creationId xmlns:a16="http://schemas.microsoft.com/office/drawing/2014/main" id="{DD7D82B8-D409-48D5-B76B-C61362BB62E8}"/>
              </a:ext>
            </a:extLst>
          </p:cNvPr>
          <p:cNvSpPr txBox="1">
            <a:spLocks noChangeArrowheads="1"/>
          </p:cNvSpPr>
          <p:nvPr/>
        </p:nvSpPr>
        <p:spPr bwMode="auto">
          <a:xfrm>
            <a:off x="1081878" y="4561507"/>
            <a:ext cx="1944688" cy="641350"/>
          </a:xfrm>
          <a:prstGeom prst="rect">
            <a:avLst/>
          </a:prstGeom>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s-MX" altLang="es-AR" sz="1800">
                <a:latin typeface="Arial" pitchFamily="34" charset="0"/>
              </a:rPr>
              <a:t>Redes entre sectores</a:t>
            </a:r>
          </a:p>
        </p:txBody>
      </p:sp>
      <p:sp>
        <p:nvSpPr>
          <p:cNvPr id="79" name="Text Box 77">
            <a:extLst>
              <a:ext uri="{FF2B5EF4-FFF2-40B4-BE49-F238E27FC236}">
                <a16:creationId xmlns:a16="http://schemas.microsoft.com/office/drawing/2014/main" id="{2CDA7747-BEC2-4B31-87A0-7473D661DD24}"/>
              </a:ext>
            </a:extLst>
          </p:cNvPr>
          <p:cNvSpPr txBox="1">
            <a:spLocks noChangeArrowheads="1"/>
          </p:cNvSpPr>
          <p:nvPr/>
        </p:nvSpPr>
        <p:spPr bwMode="auto">
          <a:xfrm>
            <a:off x="2615407" y="255589"/>
            <a:ext cx="2305050" cy="641350"/>
          </a:xfrm>
          <a:prstGeom prst="rect">
            <a:avLst/>
          </a:prstGeom>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s-MX" altLang="es-AR" sz="1800">
                <a:latin typeface="Arial" pitchFamily="34" charset="0"/>
              </a:rPr>
              <a:t>Redes institucionales</a:t>
            </a:r>
          </a:p>
        </p:txBody>
      </p:sp>
      <p:sp>
        <p:nvSpPr>
          <p:cNvPr id="80" name="Text Box 78">
            <a:extLst>
              <a:ext uri="{FF2B5EF4-FFF2-40B4-BE49-F238E27FC236}">
                <a16:creationId xmlns:a16="http://schemas.microsoft.com/office/drawing/2014/main" id="{D528047B-AAF0-496D-BC7A-C28ED841910B}"/>
              </a:ext>
            </a:extLst>
          </p:cNvPr>
          <p:cNvSpPr txBox="1">
            <a:spLocks noChangeArrowheads="1"/>
          </p:cNvSpPr>
          <p:nvPr/>
        </p:nvSpPr>
        <p:spPr bwMode="auto">
          <a:xfrm>
            <a:off x="9479014" y="1201830"/>
            <a:ext cx="1908175" cy="641350"/>
          </a:xfrm>
          <a:prstGeom prst="rect">
            <a:avLst/>
          </a:prstGeom>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s-MX" altLang="es-AR" sz="1800">
                <a:latin typeface="Arial" pitchFamily="34" charset="0"/>
              </a:rPr>
              <a:t>Redes ambientales</a:t>
            </a:r>
          </a:p>
        </p:txBody>
      </p:sp>
      <p:sp>
        <p:nvSpPr>
          <p:cNvPr id="81" name="Line 79">
            <a:extLst>
              <a:ext uri="{FF2B5EF4-FFF2-40B4-BE49-F238E27FC236}">
                <a16:creationId xmlns:a16="http://schemas.microsoft.com/office/drawing/2014/main" id="{9EAE68EF-D913-4591-A6C5-9EB4C048AB8F}"/>
              </a:ext>
            </a:extLst>
          </p:cNvPr>
          <p:cNvSpPr>
            <a:spLocks noChangeShapeType="1"/>
          </p:cNvSpPr>
          <p:nvPr/>
        </p:nvSpPr>
        <p:spPr bwMode="auto">
          <a:xfrm flipH="1">
            <a:off x="8514558" y="4147899"/>
            <a:ext cx="719138" cy="936625"/>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a:lstStyle/>
          <a:p>
            <a:endParaRPr lang="es-AR"/>
          </a:p>
        </p:txBody>
      </p:sp>
      <p:sp>
        <p:nvSpPr>
          <p:cNvPr id="82" name="Line 80">
            <a:extLst>
              <a:ext uri="{FF2B5EF4-FFF2-40B4-BE49-F238E27FC236}">
                <a16:creationId xmlns:a16="http://schemas.microsoft.com/office/drawing/2014/main" id="{0D355FC4-4B2E-4477-893E-589DE1C65B96}"/>
              </a:ext>
            </a:extLst>
          </p:cNvPr>
          <p:cNvSpPr>
            <a:spLocks noChangeShapeType="1"/>
          </p:cNvSpPr>
          <p:nvPr/>
        </p:nvSpPr>
        <p:spPr bwMode="auto">
          <a:xfrm flipH="1" flipV="1">
            <a:off x="3463130" y="4444999"/>
            <a:ext cx="473870" cy="641351"/>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a:lstStyle/>
          <a:p>
            <a:endParaRPr lang="es-AR"/>
          </a:p>
        </p:txBody>
      </p:sp>
      <p:sp>
        <p:nvSpPr>
          <p:cNvPr id="83" name="Line 81">
            <a:extLst>
              <a:ext uri="{FF2B5EF4-FFF2-40B4-BE49-F238E27FC236}">
                <a16:creationId xmlns:a16="http://schemas.microsoft.com/office/drawing/2014/main" id="{C567FB31-45C6-43AC-9BDF-8B62B6707795}"/>
              </a:ext>
            </a:extLst>
          </p:cNvPr>
          <p:cNvSpPr>
            <a:spLocks noChangeShapeType="1"/>
          </p:cNvSpPr>
          <p:nvPr/>
        </p:nvSpPr>
        <p:spPr bwMode="auto">
          <a:xfrm flipH="1">
            <a:off x="4727575" y="1700214"/>
            <a:ext cx="503238" cy="720725"/>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a:lstStyle/>
          <a:p>
            <a:endParaRPr lang="es-AR"/>
          </a:p>
        </p:txBody>
      </p:sp>
      <p:sp>
        <p:nvSpPr>
          <p:cNvPr id="84" name="Oval 82">
            <a:extLst>
              <a:ext uri="{FF2B5EF4-FFF2-40B4-BE49-F238E27FC236}">
                <a16:creationId xmlns:a16="http://schemas.microsoft.com/office/drawing/2014/main" id="{86AB193E-0573-43D7-855B-09FA7DCC9CE5}"/>
              </a:ext>
            </a:extLst>
          </p:cNvPr>
          <p:cNvSpPr>
            <a:spLocks noChangeArrowheads="1"/>
          </p:cNvSpPr>
          <p:nvPr/>
        </p:nvSpPr>
        <p:spPr bwMode="auto">
          <a:xfrm>
            <a:off x="3792539" y="5040932"/>
            <a:ext cx="142875" cy="215900"/>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85" name="Oval 83">
            <a:extLst>
              <a:ext uri="{FF2B5EF4-FFF2-40B4-BE49-F238E27FC236}">
                <a16:creationId xmlns:a16="http://schemas.microsoft.com/office/drawing/2014/main" id="{2B966F57-E429-434C-AB64-97EB3E25A346}"/>
              </a:ext>
            </a:extLst>
          </p:cNvPr>
          <p:cNvSpPr>
            <a:spLocks noChangeArrowheads="1"/>
          </p:cNvSpPr>
          <p:nvPr/>
        </p:nvSpPr>
        <p:spPr bwMode="auto">
          <a:xfrm>
            <a:off x="4151314" y="5328271"/>
            <a:ext cx="288925" cy="288925"/>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86" name="Oval 84">
            <a:extLst>
              <a:ext uri="{FF2B5EF4-FFF2-40B4-BE49-F238E27FC236}">
                <a16:creationId xmlns:a16="http://schemas.microsoft.com/office/drawing/2014/main" id="{EB5D750C-9672-4DF9-B43F-814A770A9E54}"/>
              </a:ext>
            </a:extLst>
          </p:cNvPr>
          <p:cNvSpPr>
            <a:spLocks noChangeArrowheads="1"/>
          </p:cNvSpPr>
          <p:nvPr/>
        </p:nvSpPr>
        <p:spPr bwMode="auto">
          <a:xfrm>
            <a:off x="3792538" y="6120432"/>
            <a:ext cx="215900" cy="215900"/>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87" name="Rectangle 85">
            <a:extLst>
              <a:ext uri="{FF2B5EF4-FFF2-40B4-BE49-F238E27FC236}">
                <a16:creationId xmlns:a16="http://schemas.microsoft.com/office/drawing/2014/main" id="{0FFB5472-3DE0-4DAF-B557-794DAB47A875}"/>
              </a:ext>
            </a:extLst>
          </p:cNvPr>
          <p:cNvSpPr>
            <a:spLocks noChangeArrowheads="1"/>
          </p:cNvSpPr>
          <p:nvPr/>
        </p:nvSpPr>
        <p:spPr bwMode="auto">
          <a:xfrm>
            <a:off x="3359150" y="6093445"/>
            <a:ext cx="215900" cy="215900"/>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88" name="Rectangle 86">
            <a:extLst>
              <a:ext uri="{FF2B5EF4-FFF2-40B4-BE49-F238E27FC236}">
                <a16:creationId xmlns:a16="http://schemas.microsoft.com/office/drawing/2014/main" id="{DE57914D-30C7-4F98-9E2E-EE74F7E94B95}"/>
              </a:ext>
            </a:extLst>
          </p:cNvPr>
          <p:cNvSpPr>
            <a:spLocks noChangeArrowheads="1"/>
          </p:cNvSpPr>
          <p:nvPr/>
        </p:nvSpPr>
        <p:spPr bwMode="auto">
          <a:xfrm>
            <a:off x="4583114" y="5256832"/>
            <a:ext cx="288925" cy="287338"/>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89" name="Rectangle 87">
            <a:extLst>
              <a:ext uri="{FF2B5EF4-FFF2-40B4-BE49-F238E27FC236}">
                <a16:creationId xmlns:a16="http://schemas.microsoft.com/office/drawing/2014/main" id="{12466A44-C17F-4B22-8CA5-061B3F3A72FC}"/>
              </a:ext>
            </a:extLst>
          </p:cNvPr>
          <p:cNvSpPr>
            <a:spLocks noChangeArrowheads="1"/>
          </p:cNvSpPr>
          <p:nvPr/>
        </p:nvSpPr>
        <p:spPr bwMode="auto">
          <a:xfrm>
            <a:off x="4727576" y="6048996"/>
            <a:ext cx="288925" cy="287337"/>
          </a:xfrm>
          <a:prstGeom prst="rect">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90" name="Oval 88">
            <a:extLst>
              <a:ext uri="{FF2B5EF4-FFF2-40B4-BE49-F238E27FC236}">
                <a16:creationId xmlns:a16="http://schemas.microsoft.com/office/drawing/2014/main" id="{25554903-BB12-46B9-B23A-3831A2E90074}"/>
              </a:ext>
            </a:extLst>
          </p:cNvPr>
          <p:cNvSpPr>
            <a:spLocks noChangeArrowheads="1"/>
          </p:cNvSpPr>
          <p:nvPr/>
        </p:nvSpPr>
        <p:spPr bwMode="auto">
          <a:xfrm>
            <a:off x="4295775" y="6193457"/>
            <a:ext cx="215900" cy="287338"/>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91" name="Oval 89">
            <a:extLst>
              <a:ext uri="{FF2B5EF4-FFF2-40B4-BE49-F238E27FC236}">
                <a16:creationId xmlns:a16="http://schemas.microsoft.com/office/drawing/2014/main" id="{43AD9C3B-8826-4EAB-87D8-447AC90319F4}"/>
              </a:ext>
            </a:extLst>
          </p:cNvPr>
          <p:cNvSpPr>
            <a:spLocks noChangeArrowheads="1"/>
          </p:cNvSpPr>
          <p:nvPr/>
        </p:nvSpPr>
        <p:spPr bwMode="auto">
          <a:xfrm>
            <a:off x="5664200" y="5256832"/>
            <a:ext cx="287338" cy="287338"/>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92" name="Oval 90">
            <a:extLst>
              <a:ext uri="{FF2B5EF4-FFF2-40B4-BE49-F238E27FC236}">
                <a16:creationId xmlns:a16="http://schemas.microsoft.com/office/drawing/2014/main" id="{B9A8B58C-2F0B-4094-9089-CF6E9E378A4B}"/>
              </a:ext>
            </a:extLst>
          </p:cNvPr>
          <p:cNvSpPr>
            <a:spLocks noChangeArrowheads="1"/>
          </p:cNvSpPr>
          <p:nvPr/>
        </p:nvSpPr>
        <p:spPr bwMode="auto">
          <a:xfrm>
            <a:off x="6169026" y="6237908"/>
            <a:ext cx="360363" cy="288925"/>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sp>
        <p:nvSpPr>
          <p:cNvPr id="93" name="Oval 91">
            <a:extLst>
              <a:ext uri="{FF2B5EF4-FFF2-40B4-BE49-F238E27FC236}">
                <a16:creationId xmlns:a16="http://schemas.microsoft.com/office/drawing/2014/main" id="{F34B5BB0-02F3-4DA9-BD21-E73C979EBCBB}"/>
              </a:ext>
            </a:extLst>
          </p:cNvPr>
          <p:cNvSpPr>
            <a:spLocks noChangeArrowheads="1"/>
          </p:cNvSpPr>
          <p:nvPr/>
        </p:nvSpPr>
        <p:spPr bwMode="auto">
          <a:xfrm>
            <a:off x="3359151" y="5661645"/>
            <a:ext cx="360363" cy="360362"/>
          </a:xfrm>
          <a:prstGeom prst="ellipse">
            <a:avLst/>
          </a:prstGeom>
          <a:solidFill>
            <a:schemeClr val="accent1">
              <a:lumMod val="2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SG" altLang="es-AR" sz="2400"/>
          </a:p>
        </p:txBody>
      </p:sp>
      <p:cxnSp>
        <p:nvCxnSpPr>
          <p:cNvPr id="94" name="AutoShape 92">
            <a:extLst>
              <a:ext uri="{FF2B5EF4-FFF2-40B4-BE49-F238E27FC236}">
                <a16:creationId xmlns:a16="http://schemas.microsoft.com/office/drawing/2014/main" id="{7CE58D32-7A07-482D-8680-9B88982BD520}"/>
              </a:ext>
            </a:extLst>
          </p:cNvPr>
          <p:cNvCxnSpPr>
            <a:cxnSpLocks noChangeShapeType="1"/>
            <a:stCxn id="90" idx="2"/>
            <a:endCxn id="86" idx="7"/>
          </p:cNvCxnSpPr>
          <p:nvPr/>
        </p:nvCxnSpPr>
        <p:spPr bwMode="auto">
          <a:xfrm rot="10800000">
            <a:off x="3976689" y="6152182"/>
            <a:ext cx="319087" cy="185738"/>
          </a:xfrm>
          <a:prstGeom prst="bentConnector4">
            <a:avLst>
              <a:gd name="adj1" fmla="val 44778"/>
              <a:gd name="adj2" fmla="val 240171"/>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95" name="AutoShape 93">
            <a:extLst>
              <a:ext uri="{FF2B5EF4-FFF2-40B4-BE49-F238E27FC236}">
                <a16:creationId xmlns:a16="http://schemas.microsoft.com/office/drawing/2014/main" id="{584B740D-7890-4D98-B49A-FFDFB5CC9059}"/>
              </a:ext>
            </a:extLst>
          </p:cNvPr>
          <p:cNvCxnSpPr>
            <a:cxnSpLocks noChangeShapeType="1"/>
            <a:stCxn id="92" idx="5"/>
            <a:endCxn id="89" idx="3"/>
          </p:cNvCxnSpPr>
          <p:nvPr/>
        </p:nvCxnSpPr>
        <p:spPr bwMode="auto">
          <a:xfrm rot="16200000" flipV="1">
            <a:off x="5601494" y="5608464"/>
            <a:ext cx="290513" cy="1460500"/>
          </a:xfrm>
          <a:prstGeom prst="bentConnector4">
            <a:avLst>
              <a:gd name="adj1" fmla="val -93444"/>
              <a:gd name="adj2" fmla="val 6054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96" name="AutoShape 94">
            <a:extLst>
              <a:ext uri="{FF2B5EF4-FFF2-40B4-BE49-F238E27FC236}">
                <a16:creationId xmlns:a16="http://schemas.microsoft.com/office/drawing/2014/main" id="{40F19004-1F14-4E7F-AA44-7A7BD8822280}"/>
              </a:ext>
            </a:extLst>
          </p:cNvPr>
          <p:cNvCxnSpPr>
            <a:cxnSpLocks noChangeShapeType="1"/>
            <a:stCxn id="90" idx="6"/>
            <a:endCxn id="85" idx="5"/>
          </p:cNvCxnSpPr>
          <p:nvPr/>
        </p:nvCxnSpPr>
        <p:spPr bwMode="auto">
          <a:xfrm flipH="1" flipV="1">
            <a:off x="4397375" y="5574332"/>
            <a:ext cx="114300" cy="763588"/>
          </a:xfrm>
          <a:prstGeom prst="bentConnector4">
            <a:avLst>
              <a:gd name="adj1" fmla="val -200000"/>
              <a:gd name="adj2" fmla="val 56755"/>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97" name="AutoShape 95">
            <a:extLst>
              <a:ext uri="{FF2B5EF4-FFF2-40B4-BE49-F238E27FC236}">
                <a16:creationId xmlns:a16="http://schemas.microsoft.com/office/drawing/2014/main" id="{677CC0F5-13DB-48E5-91F6-5A88D5B058C9}"/>
              </a:ext>
            </a:extLst>
          </p:cNvPr>
          <p:cNvCxnSpPr>
            <a:cxnSpLocks noChangeShapeType="1"/>
            <a:stCxn id="88" idx="2"/>
            <a:endCxn id="89" idx="3"/>
          </p:cNvCxnSpPr>
          <p:nvPr/>
        </p:nvCxnSpPr>
        <p:spPr bwMode="auto">
          <a:xfrm rot="16200000" flipH="1">
            <a:off x="4547395" y="5724352"/>
            <a:ext cx="649287" cy="288925"/>
          </a:xfrm>
          <a:prstGeom prst="bentConnector4">
            <a:avLst>
              <a:gd name="adj1" fmla="val 38875"/>
              <a:gd name="adj2" fmla="val 179120"/>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98" name="AutoShape 96">
            <a:extLst>
              <a:ext uri="{FF2B5EF4-FFF2-40B4-BE49-F238E27FC236}">
                <a16:creationId xmlns:a16="http://schemas.microsoft.com/office/drawing/2014/main" id="{836D5E80-2E07-4B2F-BE5C-C798C997A6A2}"/>
              </a:ext>
            </a:extLst>
          </p:cNvPr>
          <p:cNvCxnSpPr>
            <a:cxnSpLocks noChangeShapeType="1"/>
            <a:stCxn id="91" idx="0"/>
            <a:endCxn id="84" idx="6"/>
          </p:cNvCxnSpPr>
          <p:nvPr/>
        </p:nvCxnSpPr>
        <p:spPr bwMode="auto">
          <a:xfrm rot="5400000" flipH="1">
            <a:off x="4818063" y="4266232"/>
            <a:ext cx="107950" cy="1873250"/>
          </a:xfrm>
          <a:prstGeom prst="bentConnector2">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99" name="AutoShape 97">
            <a:extLst>
              <a:ext uri="{FF2B5EF4-FFF2-40B4-BE49-F238E27FC236}">
                <a16:creationId xmlns:a16="http://schemas.microsoft.com/office/drawing/2014/main" id="{CE027F9C-5210-47A9-9847-E1771AC749BA}"/>
              </a:ext>
            </a:extLst>
          </p:cNvPr>
          <p:cNvCxnSpPr>
            <a:cxnSpLocks noChangeShapeType="1"/>
            <a:stCxn id="89" idx="0"/>
            <a:endCxn id="91" idx="3"/>
          </p:cNvCxnSpPr>
          <p:nvPr/>
        </p:nvCxnSpPr>
        <p:spPr bwMode="auto">
          <a:xfrm rot="-5400000">
            <a:off x="5015707" y="5357639"/>
            <a:ext cx="547688" cy="835025"/>
          </a:xfrm>
          <a:prstGeom prst="bentConnector3">
            <a:avLst>
              <a:gd name="adj1" fmla="val 46088"/>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cxnSp>
        <p:nvCxnSpPr>
          <p:cNvPr id="100" name="AutoShape 98">
            <a:extLst>
              <a:ext uri="{FF2B5EF4-FFF2-40B4-BE49-F238E27FC236}">
                <a16:creationId xmlns:a16="http://schemas.microsoft.com/office/drawing/2014/main" id="{DFB62E3E-D006-4EEA-ACD7-6BCBEF905B07}"/>
              </a:ext>
            </a:extLst>
          </p:cNvPr>
          <p:cNvCxnSpPr>
            <a:cxnSpLocks noChangeShapeType="1"/>
            <a:stCxn id="87" idx="2"/>
            <a:endCxn id="90" idx="4"/>
          </p:cNvCxnSpPr>
          <p:nvPr/>
        </p:nvCxnSpPr>
        <p:spPr bwMode="auto">
          <a:xfrm rot="16200000" flipH="1">
            <a:off x="3849688" y="5926758"/>
            <a:ext cx="171450" cy="936625"/>
          </a:xfrm>
          <a:prstGeom prst="bentConnector3">
            <a:avLst>
              <a:gd name="adj1" fmla="val 233333"/>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cxnSp>
    </p:spTree>
    <p:extLst>
      <p:ext uri="{BB962C8B-B14F-4D97-AF65-F5344CB8AC3E}">
        <p14:creationId xmlns:p14="http://schemas.microsoft.com/office/powerpoint/2010/main" val="31016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2" grpId="1" animBg="1"/>
      <p:bldP spid="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5EB533C6-0431-46FE-8F04-1B4604AE0EE8}"/>
              </a:ext>
            </a:extLst>
          </p:cNvPr>
          <p:cNvSpPr>
            <a:spLocks noGrp="1" noChangeArrowheads="1"/>
          </p:cNvSpPr>
          <p:nvPr>
            <p:ph type="title"/>
          </p:nvPr>
        </p:nvSpPr>
        <p:spPr>
          <a:xfrm rot="16200000">
            <a:off x="-1284820" y="2259101"/>
            <a:ext cx="4536504" cy="1008112"/>
          </a:xfrm>
        </p:spPr>
        <p:txBody>
          <a:bodyPr>
            <a:normAutofit fontScale="90000"/>
          </a:bodyPr>
          <a:lstStyle/>
          <a:p>
            <a:pPr eaLnBrk="1" hangingPunct="1">
              <a:defRPr/>
            </a:pPr>
            <a:r>
              <a:rPr lang="es-VE" sz="6600" i="1" dirty="0">
                <a:effectLst>
                  <a:outerShdw blurRad="38100" dist="38100" dir="2700000" algn="tl">
                    <a:srgbClr val="000000"/>
                  </a:outerShdw>
                </a:effectLst>
              </a:rPr>
              <a:t>CONTENIDO</a:t>
            </a:r>
          </a:p>
        </p:txBody>
      </p:sp>
      <p:sp>
        <p:nvSpPr>
          <p:cNvPr id="3075" name="Text Box 256">
            <a:extLst>
              <a:ext uri="{FF2B5EF4-FFF2-40B4-BE49-F238E27FC236}">
                <a16:creationId xmlns:a16="http://schemas.microsoft.com/office/drawing/2014/main" id="{E8860B9C-F252-4317-A0FB-478900582C9F}"/>
              </a:ext>
            </a:extLst>
          </p:cNvPr>
          <p:cNvSpPr txBox="1">
            <a:spLocks noChangeArrowheads="1"/>
          </p:cNvSpPr>
          <p:nvPr/>
        </p:nvSpPr>
        <p:spPr bwMode="auto">
          <a:xfrm>
            <a:off x="2063552" y="751344"/>
            <a:ext cx="912033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ü"/>
            </a:pPr>
            <a:r>
              <a:rPr lang="es-ES" altLang="es-AR" sz="2400" b="1" i="1" dirty="0"/>
              <a:t>Noción de redes sociales</a:t>
            </a:r>
          </a:p>
          <a:p>
            <a:pPr eaLnBrk="1" hangingPunct="1">
              <a:spcBef>
                <a:spcPct val="50000"/>
              </a:spcBef>
              <a:buFont typeface="Wingdings" panose="05000000000000000000" pitchFamily="2" charset="2"/>
              <a:buChar char="ü"/>
            </a:pPr>
            <a:r>
              <a:rPr lang="es-ES" altLang="es-AR" sz="2400" b="1" i="1" dirty="0"/>
              <a:t>Componentes de las redes</a:t>
            </a:r>
          </a:p>
          <a:p>
            <a:pPr eaLnBrk="1" hangingPunct="1">
              <a:spcBef>
                <a:spcPct val="50000"/>
              </a:spcBef>
              <a:buFont typeface="Wingdings" panose="05000000000000000000" pitchFamily="2" charset="2"/>
              <a:buChar char="ü"/>
            </a:pPr>
            <a:r>
              <a:rPr lang="es-ES" altLang="es-AR" sz="2400" b="1" i="1" dirty="0"/>
              <a:t>Estructura de las redes sociales</a:t>
            </a:r>
          </a:p>
          <a:p>
            <a:pPr eaLnBrk="1" hangingPunct="1">
              <a:spcBef>
                <a:spcPct val="50000"/>
              </a:spcBef>
              <a:buFont typeface="Wingdings" panose="05000000000000000000" pitchFamily="2" charset="2"/>
              <a:buChar char="ü"/>
            </a:pPr>
            <a:r>
              <a:rPr lang="es-ES" altLang="es-AR" sz="2400" b="1" i="1" dirty="0"/>
              <a:t>Algunos niveles de las redes sociales</a:t>
            </a:r>
          </a:p>
          <a:p>
            <a:pPr eaLnBrk="1" hangingPunct="1">
              <a:spcBef>
                <a:spcPct val="50000"/>
              </a:spcBef>
              <a:buFont typeface="Wingdings" panose="05000000000000000000" pitchFamily="2" charset="2"/>
              <a:buChar char="ü"/>
            </a:pPr>
            <a:r>
              <a:rPr lang="es-ES" altLang="es-AR" sz="2400" b="1" i="1" dirty="0"/>
              <a:t>Tipos de redes sociales</a:t>
            </a:r>
          </a:p>
          <a:p>
            <a:pPr eaLnBrk="1" hangingPunct="1">
              <a:spcBef>
                <a:spcPct val="50000"/>
              </a:spcBef>
              <a:buFont typeface="Wingdings" panose="05000000000000000000" pitchFamily="2" charset="2"/>
              <a:buChar char="ü"/>
            </a:pPr>
            <a:r>
              <a:rPr lang="es-ES" altLang="es-AR" sz="2400" b="1" i="1" dirty="0"/>
              <a:t>Construcción de redes sociales</a:t>
            </a:r>
          </a:p>
          <a:p>
            <a:pPr eaLnBrk="1" hangingPunct="1">
              <a:spcBef>
                <a:spcPct val="50000"/>
              </a:spcBef>
              <a:buFont typeface="Wingdings" panose="05000000000000000000" pitchFamily="2" charset="2"/>
              <a:buChar char="ü"/>
            </a:pPr>
            <a:r>
              <a:rPr lang="es-ES" altLang="es-AR" sz="2400" b="1" i="1" dirty="0"/>
              <a:t>Condiciones de las redes sociales</a:t>
            </a:r>
          </a:p>
          <a:p>
            <a:pPr eaLnBrk="1" hangingPunct="1">
              <a:spcBef>
                <a:spcPct val="50000"/>
              </a:spcBef>
              <a:buFont typeface="Wingdings" panose="05000000000000000000" pitchFamily="2" charset="2"/>
              <a:buChar char="ü"/>
            </a:pPr>
            <a:r>
              <a:rPr lang="es-ES" altLang="es-AR" sz="2400" b="1" i="1" dirty="0"/>
              <a:t>Factores que impiden la conformación de redes sociales</a:t>
            </a:r>
          </a:p>
          <a:p>
            <a:pPr eaLnBrk="1" hangingPunct="1">
              <a:spcBef>
                <a:spcPct val="50000"/>
              </a:spcBef>
              <a:buFont typeface="Wingdings" panose="05000000000000000000" pitchFamily="2" charset="2"/>
              <a:buChar char="ü"/>
            </a:pPr>
            <a:r>
              <a:rPr lang="es-ES" altLang="es-AR" sz="2400" b="1" i="1" dirty="0"/>
              <a:t>Factores que favorecen la conformación de redes sociales</a:t>
            </a:r>
          </a:p>
          <a:p>
            <a:pPr eaLnBrk="1" hangingPunct="1">
              <a:spcBef>
                <a:spcPct val="50000"/>
              </a:spcBef>
              <a:buFont typeface="Wingdings" panose="05000000000000000000" pitchFamily="2" charset="2"/>
              <a:buChar char="ü"/>
            </a:pPr>
            <a:r>
              <a:rPr lang="es-ES" altLang="es-AR" sz="2400" b="1" i="1" dirty="0"/>
              <a:t>Características de las Redes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5E3C3BD9-1422-477E-9663-2193A8B591C8}"/>
              </a:ext>
            </a:extLst>
          </p:cNvPr>
          <p:cNvSpPr>
            <a:spLocks noGrp="1" noChangeArrowheads="1"/>
          </p:cNvSpPr>
          <p:nvPr>
            <p:ph idx="1"/>
          </p:nvPr>
        </p:nvSpPr>
        <p:spPr/>
        <p:txBody>
          <a:bodyPr/>
          <a:lstStyle/>
          <a:p>
            <a:pPr>
              <a:lnSpc>
                <a:spcPct val="80000"/>
              </a:lnSpc>
            </a:pPr>
            <a:r>
              <a:rPr lang="es-ES_tradnl" altLang="es-AR" sz="2000" dirty="0"/>
              <a:t>Bibliografía:</a:t>
            </a:r>
          </a:p>
          <a:p>
            <a:pPr>
              <a:lnSpc>
                <a:spcPct val="80000"/>
              </a:lnSpc>
            </a:pPr>
            <a:r>
              <a:rPr lang="es-ES_tradnl" altLang="es-AR" sz="2000" b="1" dirty="0"/>
              <a:t>Álvarez, A</a:t>
            </a:r>
            <a:r>
              <a:rPr lang="es-ES_tradnl" altLang="es-AR" sz="2000" dirty="0"/>
              <a:t>.: “La dimensión subjetiva de la vida social. Las redes sociales como perspectiva de conocimiento cualitativo”. </a:t>
            </a:r>
            <a:r>
              <a:rPr lang="es-ES_tradnl" altLang="es-AR" sz="2000" i="1" dirty="0" err="1"/>
              <a:t>RTS</a:t>
            </a:r>
            <a:r>
              <a:rPr lang="es-ES_tradnl" altLang="es-AR" sz="2000" dirty="0"/>
              <a:t>, </a:t>
            </a:r>
            <a:r>
              <a:rPr lang="es-ES_tradnl" altLang="es-AR" sz="2000" dirty="0" err="1"/>
              <a:t>nº</a:t>
            </a:r>
            <a:r>
              <a:rPr lang="es-ES_tradnl" altLang="es-AR" sz="2000" dirty="0"/>
              <a:t> 140, Barcelona.</a:t>
            </a:r>
          </a:p>
          <a:p>
            <a:pPr>
              <a:lnSpc>
                <a:spcPct val="80000"/>
              </a:lnSpc>
            </a:pPr>
            <a:r>
              <a:rPr lang="es-ES_tradnl" altLang="es-AR" sz="2000" b="1" dirty="0"/>
              <a:t>Bronfenbrenner</a:t>
            </a:r>
            <a:r>
              <a:rPr lang="es-ES_tradnl" altLang="es-AR" sz="2000" dirty="0"/>
              <a:t>, U. (1987): </a:t>
            </a:r>
            <a:r>
              <a:rPr lang="es-ES_tradnl" altLang="es-AR" sz="2000" i="1" dirty="0"/>
              <a:t>La ecología del desarrollo humano</a:t>
            </a:r>
            <a:r>
              <a:rPr lang="es-ES_tradnl" altLang="es-AR" sz="2000" dirty="0"/>
              <a:t>, Barcelona, Paidós.</a:t>
            </a:r>
          </a:p>
          <a:p>
            <a:pPr>
              <a:lnSpc>
                <a:spcPct val="80000"/>
              </a:lnSpc>
            </a:pPr>
            <a:r>
              <a:rPr lang="es-ES_tradnl" altLang="es-AR" sz="2000" b="1" dirty="0"/>
              <a:t>Canals, J</a:t>
            </a:r>
            <a:r>
              <a:rPr lang="es-ES_tradnl" altLang="es-AR" sz="2000" dirty="0"/>
              <a:t>.: ”Comunidad y redes sociales: De las metáforas a los conceptos operativos” en </a:t>
            </a:r>
            <a:r>
              <a:rPr lang="es-ES_tradnl" altLang="es-AR" sz="2000" i="1" dirty="0"/>
              <a:t>Revista de Servicios Sociales y Política Social</a:t>
            </a:r>
            <a:r>
              <a:rPr lang="es-ES_tradnl" altLang="es-AR" sz="2000" dirty="0"/>
              <a:t>, </a:t>
            </a:r>
            <a:r>
              <a:rPr lang="es-ES_tradnl" altLang="es-AR" sz="2000" dirty="0" err="1"/>
              <a:t>nº</a:t>
            </a:r>
            <a:r>
              <a:rPr lang="es-ES_tradnl" altLang="es-AR" sz="2000" dirty="0"/>
              <a:t> 23, Madrid.</a:t>
            </a:r>
          </a:p>
          <a:p>
            <a:pPr>
              <a:lnSpc>
                <a:spcPct val="80000"/>
              </a:lnSpc>
            </a:pPr>
            <a:r>
              <a:rPr lang="es-ES_tradnl" altLang="es-AR" sz="2000" b="1" dirty="0"/>
              <a:t>Dabas, </a:t>
            </a:r>
            <a:r>
              <a:rPr lang="es-ES_tradnl" altLang="es-AR" sz="2000" b="1" dirty="0" err="1"/>
              <a:t>E.N</a:t>
            </a:r>
            <a:r>
              <a:rPr lang="es-ES_tradnl" altLang="es-AR" sz="2000" dirty="0"/>
              <a:t>. (1998): </a:t>
            </a:r>
            <a:r>
              <a:rPr lang="es-ES_tradnl" altLang="es-AR" sz="2000" i="1" dirty="0"/>
              <a:t>Red de Redes. Las prácticas de la intervención en redes sociales</a:t>
            </a:r>
            <a:r>
              <a:rPr lang="es-ES_tradnl" altLang="es-AR" sz="2000" dirty="0"/>
              <a:t>, Barcelona, Paidós.</a:t>
            </a:r>
          </a:p>
          <a:p>
            <a:pPr>
              <a:lnSpc>
                <a:spcPct val="80000"/>
              </a:lnSpc>
            </a:pPr>
            <a:r>
              <a:rPr lang="es-ES_tradnl" altLang="es-AR" sz="2000" b="1" dirty="0" err="1"/>
              <a:t>Sluzki</a:t>
            </a:r>
            <a:r>
              <a:rPr lang="es-ES_tradnl" altLang="es-AR" sz="2000" b="1" dirty="0"/>
              <a:t>, C.E</a:t>
            </a:r>
            <a:r>
              <a:rPr lang="es-ES_tradnl" altLang="es-AR" sz="2000" dirty="0"/>
              <a:t>. (1996): </a:t>
            </a:r>
            <a:r>
              <a:rPr lang="es-ES_tradnl" altLang="es-AR" sz="2000" i="1" dirty="0"/>
              <a:t>La Red Social: Frontera de la práctica sistémica</a:t>
            </a:r>
            <a:r>
              <a:rPr lang="es-ES_tradnl" altLang="es-AR" sz="2000" dirty="0"/>
              <a:t>, Barcelona, Gedisa</a:t>
            </a:r>
          </a:p>
          <a:p>
            <a:pPr>
              <a:lnSpc>
                <a:spcPct val="80000"/>
              </a:lnSpc>
            </a:pPr>
            <a:r>
              <a:rPr lang="es-ES_tradnl" altLang="es-AR" sz="2000" b="1" dirty="0"/>
              <a:t>Villalba Quesada</a:t>
            </a:r>
            <a:r>
              <a:rPr lang="es-ES_tradnl" altLang="es-AR" sz="2000" dirty="0"/>
              <a:t>, C. (1993): “Redes sociales: un concepto con importantes implicaciones en la intervención comunitaria”. </a:t>
            </a:r>
            <a:r>
              <a:rPr lang="es-ES_tradnl" altLang="es-AR" sz="2000" i="1" dirty="0"/>
              <a:t>Revista de intervención psicosocial</a:t>
            </a:r>
            <a:r>
              <a:rPr lang="es-ES_tradnl" altLang="es-AR" sz="2000" dirty="0"/>
              <a:t>, </a:t>
            </a:r>
            <a:r>
              <a:rPr lang="es-ES_tradnl" altLang="es-AR" sz="2000" dirty="0" err="1"/>
              <a:t>nº</a:t>
            </a:r>
            <a:r>
              <a:rPr lang="es-ES_tradnl" altLang="es-AR" sz="2000" dirty="0"/>
              <a:t> 4, Madrid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a:extLst>
              <a:ext uri="{FF2B5EF4-FFF2-40B4-BE49-F238E27FC236}">
                <a16:creationId xmlns:a16="http://schemas.microsoft.com/office/drawing/2014/main" id="{239822C8-DB0D-483E-AD4D-9A7723974B52}"/>
              </a:ext>
            </a:extLst>
          </p:cNvPr>
          <p:cNvSpPr txBox="1">
            <a:spLocks noChangeArrowheads="1"/>
          </p:cNvSpPr>
          <p:nvPr/>
        </p:nvSpPr>
        <p:spPr bwMode="auto">
          <a:xfrm>
            <a:off x="263352" y="628233"/>
            <a:ext cx="11665296"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eaLnBrk="1" hangingPunct="1">
              <a:spcBef>
                <a:spcPts val="600"/>
              </a:spcBef>
            </a:pPr>
            <a:r>
              <a:rPr lang="es-ES" altLang="es-AR" sz="2400" b="1" dirty="0"/>
              <a:t>Unas red social representa la integración de instituciones públicas y/o privadas, comunidades o líderes que coordinan, comparten e intercambian conocimiento, experiencias y recursos, con el propósito de alcanzar un objetivo común como respuesta a una situación determinada </a:t>
            </a:r>
            <a:r>
              <a:rPr lang="es-ES" altLang="es-AR" sz="1600" b="1" dirty="0"/>
              <a:t>(Arévalo) </a:t>
            </a:r>
            <a:endParaRPr lang="es-ES" altLang="es-AR" sz="2400" b="1" dirty="0"/>
          </a:p>
          <a:p>
            <a:pPr marL="0" indent="0" eaLnBrk="1" hangingPunct="1">
              <a:spcBef>
                <a:spcPts val="600"/>
              </a:spcBef>
            </a:pPr>
            <a:endParaRPr lang="es-ES" altLang="es-AR" sz="2400" b="1" dirty="0"/>
          </a:p>
          <a:p>
            <a:pPr marL="0" indent="0" eaLnBrk="1" hangingPunct="1">
              <a:spcBef>
                <a:spcPts val="600"/>
              </a:spcBef>
            </a:pPr>
            <a:r>
              <a:rPr lang="es-ES" altLang="es-AR" sz="2400" b="1" dirty="0"/>
              <a:t>Conjuntos de seres con quienes interactuamos frecuencias y regularmente </a:t>
            </a:r>
            <a:r>
              <a:rPr lang="es-ES" altLang="es-AR" sz="1600" b="1" dirty="0"/>
              <a:t>(</a:t>
            </a:r>
            <a:r>
              <a:rPr lang="es-ES" altLang="es-AR" sz="1600" b="1" dirty="0" err="1"/>
              <a:t>Sluzki</a:t>
            </a:r>
            <a:r>
              <a:rPr lang="es-ES" altLang="es-AR" sz="1600" b="1" dirty="0"/>
              <a:t>, 1996, Itriago e Itriago, 2000).</a:t>
            </a:r>
          </a:p>
          <a:p>
            <a:pPr marL="0" indent="0" eaLnBrk="1" hangingPunct="1">
              <a:spcBef>
                <a:spcPts val="600"/>
              </a:spcBef>
            </a:pPr>
            <a:endParaRPr lang="es-ES" altLang="es-AR" sz="2400" b="1" dirty="0"/>
          </a:p>
          <a:p>
            <a:pPr marL="0" indent="0" eaLnBrk="1" hangingPunct="1">
              <a:spcBef>
                <a:spcPts val="600"/>
              </a:spcBef>
            </a:pPr>
            <a:r>
              <a:rPr lang="es-ES" altLang="es-AR" sz="2400" b="1" dirty="0"/>
              <a:t>En las relaciones en las cuales se encuentran personas unidas por un interés o valor.</a:t>
            </a:r>
          </a:p>
          <a:p>
            <a:pPr marL="0" indent="0" eaLnBrk="1" hangingPunct="1">
              <a:spcBef>
                <a:spcPts val="600"/>
              </a:spcBef>
            </a:pPr>
            <a:r>
              <a:rPr lang="es-ES" altLang="es-AR" sz="2400" b="1" dirty="0"/>
              <a:t>Las redes conforman un sistema abierto y no responden a una autoridad superior. Cualquiera de sus miembros puede ejercer un liderazgo en su área de competencia </a:t>
            </a:r>
            <a:r>
              <a:rPr lang="es-ES" altLang="es-AR" sz="1600" b="1" dirty="0"/>
              <a:t>(Morales de Hidalgo, 200: 10-11)</a:t>
            </a:r>
          </a:p>
          <a:p>
            <a:pPr marL="0" indent="0" eaLnBrk="1" hangingPunct="1">
              <a:spcBef>
                <a:spcPts val="600"/>
              </a:spcBef>
            </a:pPr>
            <a:endParaRPr lang="es-ES" altLang="es-A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EC58D36-6852-47D1-9078-244461F4EDE5}"/>
              </a:ext>
            </a:extLst>
          </p:cNvPr>
          <p:cNvSpPr>
            <a:spLocks noGrp="1" noChangeArrowheads="1"/>
          </p:cNvSpPr>
          <p:nvPr>
            <p:ph type="title"/>
          </p:nvPr>
        </p:nvSpPr>
        <p:spPr>
          <a:xfrm>
            <a:off x="437077" y="116632"/>
            <a:ext cx="9144000" cy="558800"/>
          </a:xfrm>
          <a:ln cap="flat" algn="ctr"/>
        </p:spPr>
        <p:txBody>
          <a:bodyPr/>
          <a:lstStyle/>
          <a:p>
            <a:pPr eaLnBrk="1" hangingPunct="1">
              <a:defRPr/>
            </a:pPr>
            <a:r>
              <a:rPr lang="es-VE" sz="3000" b="1" i="1" dirty="0">
                <a:solidFill>
                  <a:schemeClr val="accent6"/>
                </a:solidFill>
                <a:effectLst>
                  <a:outerShdw blurRad="38100" dist="38100" dir="2700000" algn="tl">
                    <a:srgbClr val="000000"/>
                  </a:outerShdw>
                </a:effectLst>
              </a:rPr>
              <a:t>COMPONENTES DE LAS REDES SOCIALES</a:t>
            </a:r>
          </a:p>
        </p:txBody>
      </p:sp>
      <p:sp>
        <p:nvSpPr>
          <p:cNvPr id="7171" name="Text Box 6">
            <a:extLst>
              <a:ext uri="{FF2B5EF4-FFF2-40B4-BE49-F238E27FC236}">
                <a16:creationId xmlns:a16="http://schemas.microsoft.com/office/drawing/2014/main" id="{D62C3EFA-31DF-43F2-950A-411DB19B5A7F}"/>
              </a:ext>
            </a:extLst>
          </p:cNvPr>
          <p:cNvSpPr txBox="1">
            <a:spLocks noChangeArrowheads="1"/>
          </p:cNvSpPr>
          <p:nvPr/>
        </p:nvSpPr>
        <p:spPr bwMode="auto">
          <a:xfrm>
            <a:off x="1847851" y="1989139"/>
            <a:ext cx="8101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spcBef>
                <a:spcPct val="50000"/>
              </a:spcBef>
            </a:pPr>
            <a:endParaRPr lang="es-ES" altLang="es-AR"/>
          </a:p>
        </p:txBody>
      </p:sp>
      <p:sp>
        <p:nvSpPr>
          <p:cNvPr id="7172" name="Text Box 8">
            <a:extLst>
              <a:ext uri="{FF2B5EF4-FFF2-40B4-BE49-F238E27FC236}">
                <a16:creationId xmlns:a16="http://schemas.microsoft.com/office/drawing/2014/main" id="{18588CC8-C915-4BFC-A836-A35FC2E5BB26}"/>
              </a:ext>
            </a:extLst>
          </p:cNvPr>
          <p:cNvSpPr txBox="1">
            <a:spLocks noChangeArrowheads="1"/>
          </p:cNvSpPr>
          <p:nvPr/>
        </p:nvSpPr>
        <p:spPr bwMode="auto">
          <a:xfrm>
            <a:off x="407368" y="862255"/>
            <a:ext cx="11593288"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eaLnBrk="0" hangingPunct="0">
              <a:defRPr sz="3000">
                <a:solidFill>
                  <a:schemeClr val="tx1"/>
                </a:solidFill>
                <a:latin typeface="Arial" panose="020B0604020202020204" pitchFamily="34" charset="0"/>
              </a:defRPr>
            </a:lvl5pPr>
            <a:lvl6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eaLnBrk="1" hangingPunct="1">
              <a:spcBef>
                <a:spcPts val="600"/>
              </a:spcBef>
              <a:spcAft>
                <a:spcPts val="600"/>
              </a:spcAft>
            </a:pPr>
            <a:r>
              <a:rPr lang="es-ES" altLang="es-AR" sz="2300" b="1" dirty="0">
                <a:solidFill>
                  <a:schemeClr val="accent5"/>
                </a:solidFill>
              </a:rPr>
              <a:t>Nodos</a:t>
            </a:r>
            <a:r>
              <a:rPr lang="es-ES" altLang="es-AR" sz="2300" b="1" dirty="0"/>
              <a:t>:</a:t>
            </a:r>
            <a:r>
              <a:rPr lang="es-ES" altLang="es-AR" sz="2300" dirty="0"/>
              <a:t> Núcleos que conforman la red entre los cuales se establecen los vínculos. Hace referencia a los actores sociales (personas, grupos, organizaciones, etc.) capaces de transformar activamente su entorno al tiempo que se transforman a si mismos.</a:t>
            </a:r>
          </a:p>
          <a:p>
            <a:pPr marL="0" indent="0" eaLnBrk="1" hangingPunct="1">
              <a:spcBef>
                <a:spcPts val="600"/>
              </a:spcBef>
              <a:spcAft>
                <a:spcPts val="600"/>
              </a:spcAft>
            </a:pPr>
            <a:r>
              <a:rPr lang="es-ES" altLang="es-AR" sz="2300" b="1" dirty="0">
                <a:solidFill>
                  <a:schemeClr val="accent5"/>
                </a:solidFill>
              </a:rPr>
              <a:t>Lazos o Vínculos</a:t>
            </a:r>
            <a:r>
              <a:rPr lang="es-ES" altLang="es-AR" sz="2300" dirty="0"/>
              <a:t>: Es la reacción o comunicación que se establece entre los nodos. Existen nodos centrales y otros periféricos, entre los que circulan diferentes flujos.</a:t>
            </a:r>
          </a:p>
          <a:p>
            <a:pPr marL="0" indent="0" eaLnBrk="1" hangingPunct="1">
              <a:spcBef>
                <a:spcPts val="600"/>
              </a:spcBef>
              <a:spcAft>
                <a:spcPts val="600"/>
              </a:spcAft>
            </a:pPr>
            <a:r>
              <a:rPr lang="es-ES" altLang="es-AR" sz="2300" b="1" dirty="0"/>
              <a:t>Sistema de Vínculos</a:t>
            </a:r>
            <a:r>
              <a:rPr lang="es-ES" altLang="es-AR" sz="2300" dirty="0"/>
              <a:t>: el conjunto de relaciones, lazos o vínculos entre los nodos, es lo central en la red. La red no es un conjunto de nodos, sino más bien un sistema de vínculos.</a:t>
            </a:r>
          </a:p>
          <a:p>
            <a:pPr marL="0" indent="0" eaLnBrk="1" hangingPunct="1">
              <a:spcBef>
                <a:spcPts val="600"/>
              </a:spcBef>
              <a:spcAft>
                <a:spcPts val="600"/>
              </a:spcAft>
            </a:pPr>
            <a:r>
              <a:rPr lang="es-MX" altLang="es-AR" sz="2300" b="1" dirty="0">
                <a:solidFill>
                  <a:schemeClr val="accent5"/>
                </a:solidFill>
              </a:rPr>
              <a:t>Intercambio</a:t>
            </a:r>
            <a:r>
              <a:rPr lang="es-MX" altLang="es-AR" sz="2300" dirty="0"/>
              <a:t>: En la relación entre los nodos se produce un intercambio. Este intercambio puede ser en el plano afectivo/emocional, social, material, financiero, etc. Los intercambios se manifiestan en flujos de recursos que se disponen en la red.</a:t>
            </a:r>
          </a:p>
          <a:p>
            <a:pPr marL="0" indent="0" eaLnBrk="1" hangingPunct="1">
              <a:spcBef>
                <a:spcPts val="600"/>
              </a:spcBef>
              <a:spcAft>
                <a:spcPts val="600"/>
              </a:spcAft>
            </a:pPr>
            <a:r>
              <a:rPr lang="es-MX" altLang="es-AR" sz="2300" b="1" dirty="0">
                <a:solidFill>
                  <a:schemeClr val="accent5"/>
                </a:solidFill>
              </a:rPr>
              <a:t>Apoyo social</a:t>
            </a:r>
            <a:r>
              <a:rPr lang="es-MX" altLang="es-AR" sz="2300" dirty="0"/>
              <a:t>: el proceso de intercambio o flujo, las vinculaciones o relaciones con otros actores, constituyen soportes tanto para los nodos como para la red en su conjunto.</a:t>
            </a:r>
            <a:endParaRPr lang="es-ES" altLang="es-AR"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BC99CD8-3BC9-4BFD-9885-6663A26105A5}"/>
              </a:ext>
            </a:extLst>
          </p:cNvPr>
          <p:cNvSpPr>
            <a:spLocks noGrp="1" noChangeArrowheads="1"/>
          </p:cNvSpPr>
          <p:nvPr>
            <p:ph type="title"/>
          </p:nvPr>
        </p:nvSpPr>
        <p:spPr>
          <a:xfrm>
            <a:off x="551384" y="114485"/>
            <a:ext cx="9144000" cy="558800"/>
          </a:xfrm>
        </p:spPr>
        <p:txBody>
          <a:bodyPr/>
          <a:lstStyle/>
          <a:p>
            <a:pPr eaLnBrk="1" hangingPunct="1">
              <a:defRPr/>
            </a:pPr>
            <a:r>
              <a:rPr lang="es-VE" sz="3000" b="1" i="1" dirty="0">
                <a:solidFill>
                  <a:schemeClr val="accent6"/>
                </a:solidFill>
                <a:effectLst>
                  <a:outerShdw blurRad="38100" dist="38100" dir="2700000" algn="tl">
                    <a:srgbClr val="000000"/>
                  </a:outerShdw>
                </a:effectLst>
              </a:rPr>
              <a:t>ESTRUCTURA DE UNA  RED SOCIAL</a:t>
            </a:r>
            <a:endParaRPr lang="es-ES" sz="3000" b="1" i="1" dirty="0">
              <a:solidFill>
                <a:schemeClr val="accent6"/>
              </a:solidFill>
              <a:effectLst>
                <a:outerShdw blurRad="38100" dist="38100" dir="2700000" algn="tl">
                  <a:srgbClr val="000000"/>
                </a:outerShdw>
              </a:effectLst>
            </a:endParaRPr>
          </a:p>
        </p:txBody>
      </p:sp>
      <p:sp>
        <p:nvSpPr>
          <p:cNvPr id="10243" name="Text Box 3">
            <a:extLst>
              <a:ext uri="{FF2B5EF4-FFF2-40B4-BE49-F238E27FC236}">
                <a16:creationId xmlns:a16="http://schemas.microsoft.com/office/drawing/2014/main" id="{5D47BC78-252C-49B5-A3E8-741BA5D832E9}"/>
              </a:ext>
            </a:extLst>
          </p:cNvPr>
          <p:cNvSpPr txBox="1">
            <a:spLocks noChangeArrowheads="1"/>
          </p:cNvSpPr>
          <p:nvPr/>
        </p:nvSpPr>
        <p:spPr bwMode="auto">
          <a:xfrm>
            <a:off x="263352" y="916264"/>
            <a:ext cx="11233248" cy="1785104"/>
          </a:xfrm>
          <a:prstGeom prst="rect">
            <a:avLst/>
          </a:prstGeom>
          <a:solidFill>
            <a:schemeClr val="accent1"/>
          </a:solidFill>
          <a:ln>
            <a:noFill/>
          </a:ln>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eaLnBrk="0" hangingPunct="0">
              <a:defRPr sz="3000">
                <a:solidFill>
                  <a:schemeClr val="tx1"/>
                </a:solidFill>
                <a:latin typeface="Arial" panose="020B0604020202020204" pitchFamily="34" charset="0"/>
              </a:defRPr>
            </a:lvl5pPr>
            <a:lvl6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s-ES" altLang="es-AR" sz="2000" b="1" i="1" dirty="0">
                <a:solidFill>
                  <a:schemeClr val="accent5"/>
                </a:solidFill>
              </a:rPr>
              <a:t>Articulación entre niveles</a:t>
            </a:r>
            <a:r>
              <a:rPr lang="es-ES" altLang="es-AR" sz="2000" b="1" i="1" dirty="0"/>
              <a:t>:</a:t>
            </a:r>
            <a:r>
              <a:rPr lang="es-ES" altLang="es-AR" sz="2000" dirty="0"/>
              <a:t> la red debe establecer conexiones entre organizaciones del nivel central, de alcance nacional, de nivel regional, de nivel municipal, de nivel comunitario y de nivel sectorial (establecimiento y servicios de los diferentes sectores).</a:t>
            </a:r>
            <a:endParaRPr lang="es-ES" altLang="es-AR" sz="1000" dirty="0"/>
          </a:p>
          <a:p>
            <a:pPr eaLnBrk="1" hangingPunct="1">
              <a:spcBef>
                <a:spcPct val="50000"/>
              </a:spcBef>
              <a:buFont typeface="Arial" panose="020B0604020202020204" pitchFamily="34" charset="0"/>
              <a:buChar char="•"/>
            </a:pPr>
            <a:r>
              <a:rPr lang="es-ES" altLang="es-AR" sz="2000" b="1" i="1" dirty="0">
                <a:solidFill>
                  <a:schemeClr val="accent5"/>
                </a:solidFill>
              </a:rPr>
              <a:t>Articulación intersectorial:</a:t>
            </a:r>
            <a:r>
              <a:rPr lang="es-ES" altLang="es-AR" sz="2000" dirty="0">
                <a:solidFill>
                  <a:schemeClr val="accent5"/>
                </a:solidFill>
              </a:rPr>
              <a:t> </a:t>
            </a:r>
            <a:r>
              <a:rPr lang="es-ES" altLang="es-AR" sz="2000" dirty="0"/>
              <a:t>la red debe conectar organizaciones de distintos sectores tales como educación, salud, organizaciones, juveniles, géneros, etc.</a:t>
            </a:r>
          </a:p>
        </p:txBody>
      </p:sp>
      <p:sp>
        <p:nvSpPr>
          <p:cNvPr id="2" name="Text Box 3">
            <a:extLst>
              <a:ext uri="{FF2B5EF4-FFF2-40B4-BE49-F238E27FC236}">
                <a16:creationId xmlns:a16="http://schemas.microsoft.com/office/drawing/2014/main" id="{4357E500-DA4A-416F-9114-0581532D16D2}"/>
              </a:ext>
            </a:extLst>
          </p:cNvPr>
          <p:cNvSpPr txBox="1">
            <a:spLocks noChangeArrowheads="1"/>
          </p:cNvSpPr>
          <p:nvPr/>
        </p:nvSpPr>
        <p:spPr bwMode="auto">
          <a:xfrm>
            <a:off x="263352" y="5280618"/>
            <a:ext cx="11894381" cy="1323439"/>
          </a:xfrm>
          <a:prstGeom prst="rect">
            <a:avLst/>
          </a:prstGeom>
          <a:solidFill>
            <a:schemeClr val="accent5">
              <a:lumMod val="50000"/>
            </a:schemeClr>
          </a:solidFill>
          <a:ln>
            <a:noFill/>
          </a:ln>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s-ES" altLang="es-AR" sz="2000" b="1" i="1" dirty="0">
                <a:solidFill>
                  <a:schemeClr val="accent5"/>
                </a:solidFill>
              </a:rPr>
              <a:t>Conglomerados</a:t>
            </a:r>
            <a:r>
              <a:rPr lang="es-ES" altLang="es-AR" sz="2000" b="1" i="1" dirty="0"/>
              <a:t>:</a:t>
            </a:r>
            <a:r>
              <a:rPr lang="es-ES" altLang="es-AR" sz="2000" dirty="0"/>
              <a:t> las redes sociales deben conformarse por conglomerados, que son subredes o redes locales instaladas en aquellas áreas territoriales que poseen una clara visibilidad social en la estructura de los espacios de vida de la gente. Estos conglomerados al interior de la red global, tienen que desarrollar identidades locales y fuertes conexiones con su territorio.</a:t>
            </a:r>
          </a:p>
        </p:txBody>
      </p:sp>
      <p:sp>
        <p:nvSpPr>
          <p:cNvPr id="3" name="Text Box 6">
            <a:extLst>
              <a:ext uri="{FF2B5EF4-FFF2-40B4-BE49-F238E27FC236}">
                <a16:creationId xmlns:a16="http://schemas.microsoft.com/office/drawing/2014/main" id="{02C9975C-50E0-4326-88EF-9E6F48B32272}"/>
              </a:ext>
            </a:extLst>
          </p:cNvPr>
          <p:cNvSpPr txBox="1">
            <a:spLocks noChangeArrowheads="1"/>
          </p:cNvSpPr>
          <p:nvPr/>
        </p:nvSpPr>
        <p:spPr bwMode="auto">
          <a:xfrm>
            <a:off x="767408" y="2944552"/>
            <a:ext cx="11087717" cy="2092881"/>
          </a:xfrm>
          <a:prstGeom prst="rect">
            <a:avLst/>
          </a:prstGeom>
          <a:solidFill>
            <a:schemeClr val="accent6">
              <a:lumMod val="50000"/>
            </a:schemeClr>
          </a:solidFill>
          <a:ln>
            <a:noFill/>
          </a:ln>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s-ES" altLang="es-AR" sz="2000" b="1" i="1" dirty="0">
                <a:solidFill>
                  <a:schemeClr val="accent5"/>
                </a:solidFill>
              </a:rPr>
              <a:t>Articulación entre ámbitos</a:t>
            </a:r>
            <a:r>
              <a:rPr lang="es-ES" altLang="es-AR" sz="2000" dirty="0"/>
              <a:t>: la red debe conectar organizaciones  y actores  provenientes del ámbito institucional y comunitario.</a:t>
            </a:r>
          </a:p>
          <a:p>
            <a:pPr eaLnBrk="1" hangingPunct="1">
              <a:spcBef>
                <a:spcPct val="50000"/>
              </a:spcBef>
              <a:buFont typeface="Arial" panose="020B0604020202020204" pitchFamily="34" charset="0"/>
              <a:buChar char="•"/>
            </a:pPr>
            <a:r>
              <a:rPr lang="es-ES" altLang="es-AR" sz="2000" b="1" i="1" dirty="0">
                <a:solidFill>
                  <a:schemeClr val="accent5"/>
                </a:solidFill>
              </a:rPr>
              <a:t>Centros estratégicos</a:t>
            </a:r>
            <a:r>
              <a:rPr lang="es-ES" altLang="es-AR" sz="2000" b="1" i="1" dirty="0"/>
              <a:t>:</a:t>
            </a:r>
            <a:r>
              <a:rPr lang="es-ES" altLang="es-AR" sz="2000" dirty="0"/>
              <a:t> Para que la red social posea estabilidad y coherencia y pueda operar de manera eficiente y eficaz, debe poseer, preferiblemente, un centro de organización que actúe como un dinamizador y regulador de los nodos, sin que por ello la red pierda flexibilidad y horizontalidad.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2453728-C005-4967-88D1-738E6DD0BE6A}"/>
              </a:ext>
            </a:extLst>
          </p:cNvPr>
          <p:cNvSpPr>
            <a:spLocks noGrp="1" noChangeArrowheads="1"/>
          </p:cNvSpPr>
          <p:nvPr>
            <p:ph type="title"/>
          </p:nvPr>
        </p:nvSpPr>
        <p:spPr>
          <a:xfrm>
            <a:off x="695400" y="476672"/>
            <a:ext cx="9144000" cy="720080"/>
          </a:xfrm>
        </p:spPr>
        <p:txBody>
          <a:bodyPr>
            <a:normAutofit/>
          </a:bodyPr>
          <a:lstStyle/>
          <a:p>
            <a:pPr eaLnBrk="1" hangingPunct="1">
              <a:defRPr/>
            </a:pPr>
            <a:r>
              <a:rPr lang="es-VE" sz="3200" b="1" i="1" dirty="0">
                <a:solidFill>
                  <a:schemeClr val="accent6"/>
                </a:solidFill>
                <a:effectLst>
                  <a:outerShdw blurRad="38100" dist="38100" dir="2700000" algn="tl">
                    <a:srgbClr val="000000"/>
                  </a:outerShdw>
                </a:effectLst>
              </a:rPr>
              <a:t>ALGUNAS DIMENSIONES DE LAS REDES</a:t>
            </a:r>
            <a:endParaRPr lang="es-ES" sz="3200" b="1" i="1" dirty="0">
              <a:solidFill>
                <a:schemeClr val="accent6"/>
              </a:solidFill>
              <a:effectLst>
                <a:outerShdw blurRad="38100" dist="38100" dir="2700000" algn="tl">
                  <a:srgbClr val="000000"/>
                </a:outerShdw>
              </a:effectLst>
            </a:endParaRPr>
          </a:p>
        </p:txBody>
      </p:sp>
      <p:graphicFrame>
        <p:nvGraphicFramePr>
          <p:cNvPr id="2" name="Diagrama 1">
            <a:extLst>
              <a:ext uri="{FF2B5EF4-FFF2-40B4-BE49-F238E27FC236}">
                <a16:creationId xmlns:a16="http://schemas.microsoft.com/office/drawing/2014/main" id="{11D8DABF-5C56-4EF5-BB84-85BCCB760E58}"/>
              </a:ext>
            </a:extLst>
          </p:cNvPr>
          <p:cNvGraphicFramePr/>
          <p:nvPr>
            <p:extLst>
              <p:ext uri="{D42A27DB-BD31-4B8C-83A1-F6EECF244321}">
                <p14:modId xmlns:p14="http://schemas.microsoft.com/office/powerpoint/2010/main" val="2812749219"/>
              </p:ext>
            </p:extLst>
          </p:nvPr>
        </p:nvGraphicFramePr>
        <p:xfrm>
          <a:off x="2063552" y="1601584"/>
          <a:ext cx="792088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a:extLst>
              <a:ext uri="{FF2B5EF4-FFF2-40B4-BE49-F238E27FC236}">
                <a16:creationId xmlns:a16="http://schemas.microsoft.com/office/drawing/2014/main" id="{EC360EF3-5232-4491-B4E1-AE9825284DB0}"/>
              </a:ext>
            </a:extLst>
          </p:cNvPr>
          <p:cNvSpPr txBox="1">
            <a:spLocks noChangeArrowheads="1"/>
          </p:cNvSpPr>
          <p:nvPr/>
        </p:nvSpPr>
        <p:spPr bwMode="auto">
          <a:xfrm>
            <a:off x="0" y="269836"/>
            <a:ext cx="111794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just" eaLnBrk="1" hangingPunct="1">
              <a:spcBef>
                <a:spcPct val="50000"/>
              </a:spcBef>
            </a:pPr>
            <a:r>
              <a:rPr lang="es-ES" altLang="es-AR" sz="3200" dirty="0"/>
              <a:t>   </a:t>
            </a:r>
            <a:r>
              <a:rPr lang="es-VE" sz="2400" i="1" dirty="0">
                <a:solidFill>
                  <a:schemeClr val="accent6"/>
                </a:solidFill>
                <a:effectLst>
                  <a:outerShdw blurRad="38100" dist="38100" dir="2700000" algn="tl">
                    <a:srgbClr val="000000"/>
                  </a:outerShdw>
                </a:effectLst>
              </a:rPr>
              <a:t>RED COMUNITARIA</a:t>
            </a:r>
            <a:r>
              <a:rPr lang="es-VE" sz="2000" i="1" dirty="0">
                <a:solidFill>
                  <a:schemeClr val="accent6"/>
                </a:solidFill>
                <a:effectLst>
                  <a:outerShdw blurRad="38100" dist="38100" dir="2700000" algn="tl">
                    <a:srgbClr val="000000"/>
                  </a:outerShdw>
                </a:effectLst>
              </a:rPr>
              <a:t> </a:t>
            </a:r>
            <a:r>
              <a:rPr lang="es-ES" altLang="es-AR" sz="2400" b="1" dirty="0"/>
              <a:t>Se encuentra conformada por los diferentes actores sociales, líderes u organizaciones, vinculadas con procesos de participación, movilización y actuación dirigidos a mejorar la calidad de vida en la comunidad.</a:t>
            </a:r>
          </a:p>
          <a:p>
            <a:pPr eaLnBrk="1" hangingPunct="1">
              <a:spcBef>
                <a:spcPct val="50000"/>
              </a:spcBef>
              <a:buFont typeface="Wingdings" panose="05000000000000000000" pitchFamily="2" charset="2"/>
              <a:buNone/>
            </a:pPr>
            <a:endParaRPr lang="es-ES" altLang="es-AR" sz="2400" b="1" dirty="0"/>
          </a:p>
        </p:txBody>
      </p:sp>
      <p:sp>
        <p:nvSpPr>
          <p:cNvPr id="3" name="Text Box 3">
            <a:extLst>
              <a:ext uri="{FF2B5EF4-FFF2-40B4-BE49-F238E27FC236}">
                <a16:creationId xmlns:a16="http://schemas.microsoft.com/office/drawing/2014/main" id="{CB09ACE2-0BD0-4378-B7D1-6E3009B1D7F6}"/>
              </a:ext>
            </a:extLst>
          </p:cNvPr>
          <p:cNvSpPr txBox="1">
            <a:spLocks noChangeArrowheads="1"/>
          </p:cNvSpPr>
          <p:nvPr/>
        </p:nvSpPr>
        <p:spPr bwMode="auto">
          <a:xfrm>
            <a:off x="342572" y="4165917"/>
            <a:ext cx="1098071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eaLnBrk="1" hangingPunct="1">
              <a:spcBef>
                <a:spcPts val="0"/>
              </a:spcBef>
            </a:pPr>
            <a:r>
              <a:rPr lang="es-ES" altLang="es-AR" sz="3200" dirty="0"/>
              <a:t>   </a:t>
            </a:r>
            <a:r>
              <a:rPr lang="es-VE" sz="2400" i="1" dirty="0">
                <a:solidFill>
                  <a:schemeClr val="accent6"/>
                </a:solidFill>
                <a:effectLst>
                  <a:outerShdw blurRad="38100" dist="38100" dir="2700000" algn="tl">
                    <a:srgbClr val="000000"/>
                  </a:outerShdw>
                </a:effectLst>
              </a:rPr>
              <a:t>RED TRANSECTORIAL</a:t>
            </a:r>
            <a:endParaRPr lang="es-ES" sz="2400" i="1" dirty="0">
              <a:solidFill>
                <a:schemeClr val="accent6"/>
              </a:solidFill>
              <a:effectLst>
                <a:outerShdw blurRad="38100" dist="38100" dir="2700000" algn="tl">
                  <a:srgbClr val="000000"/>
                </a:outerShdw>
              </a:effectLst>
            </a:endParaRPr>
          </a:p>
          <a:p>
            <a:pPr marL="0" indent="0" eaLnBrk="1" hangingPunct="1">
              <a:spcBef>
                <a:spcPts val="0"/>
              </a:spcBef>
              <a:buFont typeface="Wingdings" panose="05000000000000000000" pitchFamily="2" charset="2"/>
              <a:buNone/>
            </a:pPr>
            <a:r>
              <a:rPr lang="es-ES" altLang="es-AR" sz="2400" b="1" dirty="0"/>
              <a:t>Constituyen un espacio de articulaciones de las redes mencionadas anteriormente… estructurándose como una red de redes en torno a las necesidades e intereses de las comunidades.</a:t>
            </a:r>
          </a:p>
          <a:p>
            <a:pPr marL="0" indent="0" eaLnBrk="1" hangingPunct="1">
              <a:spcBef>
                <a:spcPts val="0"/>
              </a:spcBef>
              <a:buFont typeface="Wingdings" panose="05000000000000000000" pitchFamily="2" charset="2"/>
              <a:buNone/>
            </a:pPr>
            <a:r>
              <a:rPr lang="es-ES" altLang="es-AR" sz="2400" b="1" dirty="0"/>
              <a:t>Constituyen un espacio para el fortalecimiento de la participación y el ejercicio de ciudadanía. </a:t>
            </a:r>
          </a:p>
        </p:txBody>
      </p:sp>
      <p:sp>
        <p:nvSpPr>
          <p:cNvPr id="4" name="Text Box 3">
            <a:extLst>
              <a:ext uri="{FF2B5EF4-FFF2-40B4-BE49-F238E27FC236}">
                <a16:creationId xmlns:a16="http://schemas.microsoft.com/office/drawing/2014/main" id="{1A2A9391-B664-4414-A5D9-6E4077069A14}"/>
              </a:ext>
            </a:extLst>
          </p:cNvPr>
          <p:cNvSpPr txBox="1">
            <a:spLocks noChangeArrowheads="1"/>
          </p:cNvSpPr>
          <p:nvPr/>
        </p:nvSpPr>
        <p:spPr bwMode="auto">
          <a:xfrm>
            <a:off x="3414440" y="2014087"/>
            <a:ext cx="84604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marL="0" indent="0" eaLnBrk="1" hangingPunct="1">
              <a:spcBef>
                <a:spcPts val="0"/>
              </a:spcBef>
            </a:pPr>
            <a:r>
              <a:rPr lang="es-ES" altLang="es-AR" dirty="0"/>
              <a:t>   </a:t>
            </a:r>
            <a:r>
              <a:rPr lang="es-VE" sz="2400" i="1" dirty="0">
                <a:solidFill>
                  <a:schemeClr val="accent6"/>
                </a:solidFill>
                <a:effectLst>
                  <a:outerShdw blurRad="38100" dist="38100" dir="2700000" algn="tl">
                    <a:srgbClr val="000000"/>
                  </a:outerShdw>
                </a:effectLst>
              </a:rPr>
              <a:t>RED INSTITUCIONAL</a:t>
            </a:r>
          </a:p>
          <a:p>
            <a:pPr marL="0" indent="0" eaLnBrk="1" hangingPunct="1">
              <a:spcBef>
                <a:spcPts val="0"/>
              </a:spcBef>
            </a:pPr>
            <a:r>
              <a:rPr lang="es-ES" altLang="es-AR" sz="2400" b="1" dirty="0"/>
              <a:t>Se refiere al conjunto de instituciones gubernamentales que desde distintos sectores tienen relación con la atención a la población, (por ejemplo: salud, educación, cultura, recreación, entre otros.)</a:t>
            </a:r>
          </a:p>
        </p:txBody>
      </p:sp>
    </p:spTree>
  </p:cSld>
  <p:clrMapOvr>
    <a:masterClrMapping/>
  </p:clrMapOvr>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TM04033923[[fn=Profundidad]]</Template>
  <TotalTime>737</TotalTime>
  <Words>3023</Words>
  <Application>Microsoft Office PowerPoint</Application>
  <PresentationFormat>Panorámica</PresentationFormat>
  <Paragraphs>340</Paragraphs>
  <Slides>40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Corbel</vt:lpstr>
      <vt:lpstr>Tahoma</vt:lpstr>
      <vt:lpstr>Times New Roman</vt:lpstr>
      <vt:lpstr>Wingdings</vt:lpstr>
      <vt:lpstr>Profundidad</vt:lpstr>
      <vt:lpstr>Estrategias y modelos de intervención desde  la construcción de redes comunitarias  en el Campo Social</vt:lpstr>
      <vt:lpstr>Concepto de Red Social</vt:lpstr>
      <vt:lpstr>La noción de red social</vt:lpstr>
      <vt:lpstr>CONTENIDO</vt:lpstr>
      <vt:lpstr>Presentación de PowerPoint</vt:lpstr>
      <vt:lpstr>COMPONENTES DE LAS REDES SOCIALES</vt:lpstr>
      <vt:lpstr>ESTRUCTURA DE UNA  RED SOCIAL</vt:lpstr>
      <vt:lpstr>ALGUNAS DIMENSIONES DE LAS REDES</vt:lpstr>
      <vt:lpstr>Presentación de PowerPoint</vt:lpstr>
      <vt:lpstr>TIPOS DE REDES </vt:lpstr>
      <vt:lpstr>TIPOS DE REDES</vt:lpstr>
      <vt:lpstr>TIPOS DE REDES</vt:lpstr>
      <vt:lpstr>Según la modalidad de comunicación y conducción</vt:lpstr>
      <vt:lpstr>Gráficos sistémico de redes sociales</vt:lpstr>
      <vt:lpstr>ESTRUCTURA DE LA RED</vt:lpstr>
      <vt:lpstr>Mapa de Red Social Tracy y Whittaker (1990), elaborado para una amplia investigación llamada "Proyecto de apoyo a la familia"</vt:lpstr>
      <vt:lpstr>Ejemplos de redes de APOYO SOCIAL en salud </vt:lpstr>
      <vt:lpstr>LA CONSTRUCCIÓN DE REDES SOCIALES</vt:lpstr>
      <vt:lpstr>La construcción de Redes Sociales</vt:lpstr>
      <vt:lpstr>Presentación de PowerPoint</vt:lpstr>
      <vt:lpstr>Red Comunitaria</vt:lpstr>
      <vt:lpstr>Condiciones de las redes comunitarias</vt:lpstr>
      <vt:lpstr>Factores que impiden el proceso de las redes comunitarias</vt:lpstr>
      <vt:lpstr>   Factores que favorecen el proceso de las redes comunitarias</vt:lpstr>
      <vt:lpstr>Presentación de PowerPoint</vt:lpstr>
      <vt:lpstr>CARACTERÍSTICAS DE LAS REDES</vt:lpstr>
      <vt:lpstr>CARACTERÍSTICAS DE LAS REDES</vt:lpstr>
      <vt:lpstr>FUNCIONES DE LA RED</vt:lpstr>
      <vt:lpstr>Presentación de PowerPoint</vt:lpstr>
      <vt:lpstr>Intervención Comunitaria: Las Redes Sociales</vt:lpstr>
      <vt:lpstr>Intervención Comunitaria Redes Sociales y Sistemas de Ayuda</vt:lpstr>
      <vt:lpstr>Qué es el apoyo social? </vt:lpstr>
      <vt:lpstr>Tres acciones del apoyo social profesional:</vt:lpstr>
      <vt:lpstr>Presentación de PowerPoint</vt:lpstr>
      <vt:lpstr>Presentación de PowerPoint</vt:lpstr>
      <vt:lpstr>Estrategias de intervención</vt:lpstr>
      <vt:lpstr>Presentación de PowerPoint</vt:lpstr>
      <vt:lpstr>Presentación de PowerPoint</vt:lpstr>
      <vt:lpstr>Presentación de PowerPoint</vt:lpstr>
      <vt:lpstr>Presentación de PowerPoint</vt:lpstr>
    </vt:vector>
  </TitlesOfParts>
  <Company>Universidad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de intervención en Trabajo Social</dc:title>
  <dc:creator>Cirilo</dc:creator>
  <cp:lastModifiedBy>Diego Preziuso</cp:lastModifiedBy>
  <cp:revision>44</cp:revision>
  <dcterms:created xsi:type="dcterms:W3CDTF">2007-03-09T18:39:01Z</dcterms:created>
  <dcterms:modified xsi:type="dcterms:W3CDTF">2022-05-20T15:08:35Z</dcterms:modified>
</cp:coreProperties>
</file>