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69" r:id="rId3"/>
    <p:sldId id="257" r:id="rId4"/>
    <p:sldId id="258" r:id="rId5"/>
    <p:sldId id="262" r:id="rId6"/>
    <p:sldId id="261" r:id="rId7"/>
    <p:sldId id="259"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3" d="100"/>
          <a:sy n="73" d="100"/>
        </p:scale>
        <p:origin x="-1218" y="-5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8/24/2020</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‹Nº›</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8/24/2020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8/24/2020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8/24/2020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8/24/2020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orU1uWlWkos" TargetMode="External"/><Relationship Id="rId2" Type="http://schemas.openxmlformats.org/officeDocument/2006/relationships/hyperlink" Target="https://www.youtube.com/watch?v=98hY4VpsD-I" TargetMode="External"/><Relationship Id="rId1" Type="http://schemas.openxmlformats.org/officeDocument/2006/relationships/slideLayout" Target="../slideLayouts/slideLayout2.xml"/><Relationship Id="rId6" Type="http://schemas.openxmlformats.org/officeDocument/2006/relationships/hyperlink" Target="https://www.youtube.com/watch?v=rnj7QUKD5RM" TargetMode="External"/><Relationship Id="rId5" Type="http://schemas.openxmlformats.org/officeDocument/2006/relationships/hyperlink" Target="https://www.youtube.com/watch?v=fciKb2pL2BU" TargetMode="External"/><Relationship Id="rId4" Type="http://schemas.openxmlformats.org/officeDocument/2006/relationships/hyperlink" Target="https://www.youtube.com/watch?v=kIYBL4pF2G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09980" y="2116183"/>
            <a:ext cx="9966960" cy="1182822"/>
          </a:xfrm>
        </p:spPr>
        <p:txBody>
          <a:bodyPr/>
          <a:lstStyle/>
          <a:p>
            <a:r>
              <a:rPr lang="es-AR" dirty="0" smtClean="0"/>
              <a:t>La observación </a:t>
            </a:r>
            <a:endParaRPr lang="es-AR" dirty="0"/>
          </a:p>
        </p:txBody>
      </p:sp>
      <p:pic>
        <p:nvPicPr>
          <p:cNvPr id="4" name="Imagen 3"/>
          <p:cNvPicPr>
            <a:picLocks noChangeAspect="1"/>
          </p:cNvPicPr>
          <p:nvPr/>
        </p:nvPicPr>
        <p:blipFill>
          <a:blip r:embed="rId2"/>
          <a:stretch>
            <a:fillRect/>
          </a:stretch>
        </p:blipFill>
        <p:spPr>
          <a:xfrm>
            <a:off x="2573383" y="3869634"/>
            <a:ext cx="6477000" cy="2609850"/>
          </a:xfrm>
          <a:prstGeom prst="rect">
            <a:avLst/>
          </a:prstGeom>
        </p:spPr>
      </p:pic>
    </p:spTree>
    <p:extLst>
      <p:ext uri="{BB962C8B-B14F-4D97-AF65-F5344CB8AC3E}">
        <p14:creationId xmlns:p14="http://schemas.microsoft.com/office/powerpoint/2010/main" val="2354611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3000" y="940526"/>
            <a:ext cx="9872871" cy="5155474"/>
          </a:xfrm>
        </p:spPr>
        <p:txBody>
          <a:bodyPr/>
          <a:lstStyle/>
          <a:p>
            <a:pPr algn="just"/>
            <a:r>
              <a:rPr lang="es-AR" dirty="0" smtClean="0"/>
              <a:t>Ambos enfoques tienen en común la creencia de que las personas deben ser estudiadas en su entorno natural, como reaccionan y se relacionan con él, no en un laboratorio o encuadre artificial. </a:t>
            </a:r>
          </a:p>
          <a:p>
            <a:pPr algn="just"/>
            <a:r>
              <a:rPr lang="es-AR" dirty="0" smtClean="0"/>
              <a:t>El método para ambos enfoques, es la observación directa de la conducta que se produce libremente en el entorno natural. </a:t>
            </a:r>
          </a:p>
          <a:p>
            <a:pPr algn="just"/>
            <a:r>
              <a:rPr lang="es-AR" dirty="0" smtClean="0"/>
              <a:t>Ambos son apropiados para estudiar sujetos que no cooperan, como bebés, niños pequeños y niños emocional o mentalmente inestables. </a:t>
            </a:r>
          </a:p>
          <a:p>
            <a:pPr algn="just"/>
            <a:r>
              <a:rPr lang="es-AR" dirty="0" smtClean="0"/>
              <a:t>La diferencia es que los ecólogos tienen a centrarse en unidades grandes de conducta como gatear, comer, jugar., los etólogos se centran en unidades de conducta más pequeñas como la expresión facial, gestos, posturas del cuerpo, miradas, modificaciones del tono. </a:t>
            </a:r>
          </a:p>
        </p:txBody>
      </p:sp>
    </p:spTree>
    <p:extLst>
      <p:ext uri="{BB962C8B-B14F-4D97-AF65-F5344CB8AC3E}">
        <p14:creationId xmlns:p14="http://schemas.microsoft.com/office/powerpoint/2010/main" val="33900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3000" y="940526"/>
            <a:ext cx="9872871" cy="5155474"/>
          </a:xfrm>
        </p:spPr>
        <p:txBody>
          <a:bodyPr>
            <a:normAutofit fontScale="92500" lnSpcReduction="10000"/>
          </a:bodyPr>
          <a:lstStyle/>
          <a:p>
            <a:pPr marL="45720" indent="0" algn="ctr">
              <a:buNone/>
            </a:pPr>
            <a:r>
              <a:rPr lang="es-AR" sz="2400" dirty="0" smtClean="0"/>
              <a:t>El enfoque ecológico responde a la pregunta </a:t>
            </a:r>
          </a:p>
          <a:p>
            <a:pPr marL="45720" indent="0" algn="ctr">
              <a:buNone/>
            </a:pPr>
            <a:endParaRPr lang="es-AR" sz="2400" dirty="0" smtClean="0"/>
          </a:p>
          <a:p>
            <a:pPr marL="45720" indent="0" algn="ctr">
              <a:buNone/>
            </a:pPr>
            <a:r>
              <a:rPr lang="es-AR" sz="2400" dirty="0" smtClean="0"/>
              <a:t>¿Qué hace? </a:t>
            </a:r>
          </a:p>
          <a:p>
            <a:pPr marL="45720" indent="0" algn="ctr">
              <a:buNone/>
            </a:pPr>
            <a:endParaRPr lang="es-AR" sz="2400" dirty="0"/>
          </a:p>
          <a:p>
            <a:pPr marL="45720" indent="0" algn="ctr">
              <a:buNone/>
            </a:pPr>
            <a:r>
              <a:rPr lang="es-AR" sz="2400" dirty="0" smtClean="0"/>
              <a:t>Posibilitando de este modo, la detección de perturbaciones o desviaciones  del desarrollo.</a:t>
            </a:r>
          </a:p>
          <a:p>
            <a:pPr marL="45720" indent="0" algn="ctr">
              <a:buNone/>
            </a:pPr>
            <a:r>
              <a:rPr lang="es-AR" sz="2400" dirty="0" smtClean="0"/>
              <a:t>El enfoque etológico responde a la pregunta</a:t>
            </a:r>
          </a:p>
          <a:p>
            <a:pPr marL="45720" indent="0" algn="ctr">
              <a:buNone/>
            </a:pPr>
            <a:endParaRPr lang="es-AR" sz="2400" dirty="0" smtClean="0"/>
          </a:p>
          <a:p>
            <a:pPr marL="45720" indent="0" algn="ctr">
              <a:buNone/>
            </a:pPr>
            <a:r>
              <a:rPr lang="es-AR" sz="2400" dirty="0" smtClean="0"/>
              <a:t>¿cómo lo hace?</a:t>
            </a:r>
          </a:p>
          <a:p>
            <a:pPr marL="45720" indent="0" algn="ctr">
              <a:buNone/>
            </a:pPr>
            <a:endParaRPr lang="es-AR" sz="2400" dirty="0"/>
          </a:p>
          <a:p>
            <a:pPr marL="45720" indent="0" algn="ctr">
              <a:buNone/>
            </a:pPr>
            <a:r>
              <a:rPr lang="es-AR" sz="2400" dirty="0" smtClean="0"/>
              <a:t>Se centra en la calidad de la conducta, lo que permite realizar diagnósticos deferenciales y detectar incipientes desviaciones y retrasos del desarrollo. </a:t>
            </a:r>
          </a:p>
          <a:p>
            <a:endParaRPr lang="es-AR" dirty="0"/>
          </a:p>
        </p:txBody>
      </p:sp>
      <p:cxnSp>
        <p:nvCxnSpPr>
          <p:cNvPr id="5" name="Conector recto de flecha 4"/>
          <p:cNvCxnSpPr/>
          <p:nvPr/>
        </p:nvCxnSpPr>
        <p:spPr>
          <a:xfrm>
            <a:off x="6100354" y="1358537"/>
            <a:ext cx="0" cy="470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flipH="1">
            <a:off x="6100354" y="2246811"/>
            <a:ext cx="13063" cy="4963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p:cNvCxnSpPr/>
          <p:nvPr/>
        </p:nvCxnSpPr>
        <p:spPr>
          <a:xfrm>
            <a:off x="6100354" y="3814354"/>
            <a:ext cx="0" cy="470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a:off x="6079435" y="4715691"/>
            <a:ext cx="0" cy="470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8715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3805578" y="431754"/>
            <a:ext cx="4286250" cy="3057525"/>
          </a:xfrm>
          <a:prstGeom prst="rect">
            <a:avLst/>
          </a:prstGeom>
        </p:spPr>
      </p:pic>
      <p:cxnSp>
        <p:nvCxnSpPr>
          <p:cNvPr id="7" name="Conector recto de flecha 6"/>
          <p:cNvCxnSpPr/>
          <p:nvPr/>
        </p:nvCxnSpPr>
        <p:spPr>
          <a:xfrm flipH="1">
            <a:off x="2299063" y="3618552"/>
            <a:ext cx="2259870" cy="838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CuadroTexto 7"/>
          <p:cNvSpPr txBox="1"/>
          <p:nvPr/>
        </p:nvSpPr>
        <p:spPr>
          <a:xfrm>
            <a:off x="1227908" y="4529861"/>
            <a:ext cx="4833257" cy="369332"/>
          </a:xfrm>
          <a:prstGeom prst="rect">
            <a:avLst/>
          </a:prstGeom>
          <a:noFill/>
        </p:spPr>
        <p:txBody>
          <a:bodyPr wrap="square" rtlCol="0">
            <a:spAutoFit/>
          </a:bodyPr>
          <a:lstStyle/>
          <a:p>
            <a:r>
              <a:rPr lang="es-AR" dirty="0" smtClean="0"/>
              <a:t>Enfoque ecológico </a:t>
            </a:r>
            <a:endParaRPr lang="es-AR" dirty="0"/>
          </a:p>
        </p:txBody>
      </p:sp>
      <p:cxnSp>
        <p:nvCxnSpPr>
          <p:cNvPr id="10" name="Conector recto de flecha 9"/>
          <p:cNvCxnSpPr/>
          <p:nvPr/>
        </p:nvCxnSpPr>
        <p:spPr>
          <a:xfrm flipH="1">
            <a:off x="2076994" y="4972291"/>
            <a:ext cx="13063" cy="3926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385354" y="5550303"/>
            <a:ext cx="3827418" cy="923330"/>
          </a:xfrm>
          <a:prstGeom prst="rect">
            <a:avLst/>
          </a:prstGeom>
          <a:noFill/>
        </p:spPr>
        <p:txBody>
          <a:bodyPr wrap="square" rtlCol="0">
            <a:spAutoFit/>
          </a:bodyPr>
          <a:lstStyle/>
          <a:p>
            <a:r>
              <a:rPr lang="es-AR" dirty="0" smtClean="0"/>
              <a:t>Ramiro disfruta cuando gatea, pues esto puede verse en sus expresiones faciales</a:t>
            </a:r>
            <a:endParaRPr lang="es-AR" dirty="0"/>
          </a:p>
        </p:txBody>
      </p:sp>
      <p:pic>
        <p:nvPicPr>
          <p:cNvPr id="12" name="Imagen 11"/>
          <p:cNvPicPr>
            <a:picLocks noChangeAspect="1"/>
          </p:cNvPicPr>
          <p:nvPr/>
        </p:nvPicPr>
        <p:blipFill>
          <a:blip r:embed="rId3"/>
          <a:stretch>
            <a:fillRect/>
          </a:stretch>
        </p:blipFill>
        <p:spPr>
          <a:xfrm rot="12317609">
            <a:off x="7209868" y="3901858"/>
            <a:ext cx="2581826" cy="330864"/>
          </a:xfrm>
          <a:prstGeom prst="rect">
            <a:avLst/>
          </a:prstGeom>
        </p:spPr>
      </p:pic>
      <p:sp>
        <p:nvSpPr>
          <p:cNvPr id="13" name="CuadroTexto 12"/>
          <p:cNvSpPr txBox="1"/>
          <p:nvPr/>
        </p:nvSpPr>
        <p:spPr>
          <a:xfrm>
            <a:off x="8765177" y="4602959"/>
            <a:ext cx="3749038" cy="369332"/>
          </a:xfrm>
          <a:prstGeom prst="rect">
            <a:avLst/>
          </a:prstGeom>
          <a:noFill/>
        </p:spPr>
        <p:txBody>
          <a:bodyPr wrap="square" rtlCol="0">
            <a:spAutoFit/>
          </a:bodyPr>
          <a:lstStyle/>
          <a:p>
            <a:r>
              <a:rPr lang="es-AR" dirty="0" smtClean="0"/>
              <a:t>Enfoque etológico</a:t>
            </a:r>
            <a:endParaRPr lang="es-AR" dirty="0"/>
          </a:p>
        </p:txBody>
      </p:sp>
      <p:pic>
        <p:nvPicPr>
          <p:cNvPr id="14" name="Imagen 13"/>
          <p:cNvPicPr>
            <a:picLocks noChangeAspect="1"/>
          </p:cNvPicPr>
          <p:nvPr/>
        </p:nvPicPr>
        <p:blipFill>
          <a:blip r:embed="rId4"/>
          <a:stretch>
            <a:fillRect/>
          </a:stretch>
        </p:blipFill>
        <p:spPr>
          <a:xfrm>
            <a:off x="9776649" y="5040104"/>
            <a:ext cx="158510" cy="475529"/>
          </a:xfrm>
          <a:prstGeom prst="rect">
            <a:avLst/>
          </a:prstGeom>
        </p:spPr>
      </p:pic>
      <p:sp>
        <p:nvSpPr>
          <p:cNvPr id="15" name="CuadroTexto 14"/>
          <p:cNvSpPr txBox="1"/>
          <p:nvPr/>
        </p:nvSpPr>
        <p:spPr>
          <a:xfrm>
            <a:off x="7373983" y="5550303"/>
            <a:ext cx="4173583" cy="646331"/>
          </a:xfrm>
          <a:prstGeom prst="rect">
            <a:avLst/>
          </a:prstGeom>
          <a:noFill/>
        </p:spPr>
        <p:txBody>
          <a:bodyPr wrap="square" rtlCol="0">
            <a:spAutoFit/>
          </a:bodyPr>
          <a:lstStyle/>
          <a:p>
            <a:r>
              <a:rPr lang="es-AR" dirty="0" smtClean="0"/>
              <a:t>Ramiro gatea, ha superado muy bien su hemiparecia derecha </a:t>
            </a:r>
            <a:endParaRPr lang="es-AR" dirty="0"/>
          </a:p>
        </p:txBody>
      </p:sp>
    </p:spTree>
    <p:extLst>
      <p:ext uri="{BB962C8B-B14F-4D97-AF65-F5344CB8AC3E}">
        <p14:creationId xmlns:p14="http://schemas.microsoft.com/office/powerpoint/2010/main" val="240362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3000" y="1214846"/>
            <a:ext cx="9872871" cy="4881154"/>
          </a:xfrm>
        </p:spPr>
        <p:txBody>
          <a:bodyPr/>
          <a:lstStyle/>
          <a:p>
            <a:r>
              <a:rPr lang="es-AR" sz="2800" dirty="0" smtClean="0"/>
              <a:t>Entonces frente a la observación el niño se presenta como:</a:t>
            </a:r>
          </a:p>
          <a:p>
            <a:pPr marL="45720" indent="0">
              <a:buNone/>
            </a:pPr>
            <a:endParaRPr lang="es-AR" sz="2800" dirty="0" smtClean="0"/>
          </a:p>
          <a:p>
            <a:pPr lvl="1">
              <a:buFontTx/>
              <a:buChar char="-"/>
            </a:pPr>
            <a:r>
              <a:rPr lang="es-AR" sz="2800" dirty="0" smtClean="0"/>
              <a:t>Único, particular e irrepetible.</a:t>
            </a:r>
          </a:p>
          <a:p>
            <a:pPr lvl="1">
              <a:buFontTx/>
              <a:buChar char="-"/>
            </a:pPr>
            <a:r>
              <a:rPr lang="es-AR" sz="2800" dirty="0"/>
              <a:t>P</a:t>
            </a:r>
            <a:r>
              <a:rPr lang="es-AR" sz="2800" dirty="0" smtClean="0"/>
              <a:t>artícipe, un sujeto activo con un comportamiento organizado.</a:t>
            </a:r>
          </a:p>
          <a:p>
            <a:pPr lvl="1">
              <a:buFontTx/>
              <a:buChar char="-"/>
            </a:pPr>
            <a:r>
              <a:rPr lang="es-AR" sz="2800" dirty="0" smtClean="0"/>
              <a:t> Perteneciente a medios físicos y sociales determinados. </a:t>
            </a:r>
          </a:p>
          <a:p>
            <a:pPr lvl="1">
              <a:buFontTx/>
              <a:buChar char="-"/>
            </a:pPr>
            <a:r>
              <a:rPr lang="es-AR" sz="2800" dirty="0" smtClean="0"/>
              <a:t>Capaz de sentir y expresarse de diferentes maneras acorde a su edad. </a:t>
            </a:r>
          </a:p>
          <a:p>
            <a:pPr lvl="1">
              <a:buFontTx/>
              <a:buChar char="-"/>
            </a:pPr>
            <a:r>
              <a:rPr lang="es-AR" sz="2800" dirty="0" smtClean="0"/>
              <a:t>Es historia y devenir.</a:t>
            </a:r>
          </a:p>
          <a:p>
            <a:pPr lvl="1">
              <a:buFontTx/>
              <a:buChar char="-"/>
            </a:pPr>
            <a:endParaRPr lang="es-AR" dirty="0"/>
          </a:p>
        </p:txBody>
      </p:sp>
    </p:spTree>
    <p:extLst>
      <p:ext uri="{BB962C8B-B14F-4D97-AF65-F5344CB8AC3E}">
        <p14:creationId xmlns:p14="http://schemas.microsoft.com/office/powerpoint/2010/main" val="1199283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El desarrollo de </a:t>
            </a:r>
            <a:r>
              <a:rPr lang="es-AR" smtClean="0"/>
              <a:t>un bebé de 0 a 12 meses</a:t>
            </a:r>
            <a:endParaRPr lang="es-AR" dirty="0"/>
          </a:p>
        </p:txBody>
      </p:sp>
      <p:sp>
        <p:nvSpPr>
          <p:cNvPr id="3" name="Marcador de contenido 2"/>
          <p:cNvSpPr>
            <a:spLocks noGrp="1"/>
          </p:cNvSpPr>
          <p:nvPr>
            <p:ph idx="1"/>
          </p:nvPr>
        </p:nvSpPr>
        <p:spPr/>
        <p:txBody>
          <a:bodyPr/>
          <a:lstStyle/>
          <a:p>
            <a:r>
              <a:rPr lang="es-AR" dirty="0">
                <a:hlinkClick r:id="rId2"/>
              </a:rPr>
              <a:t>https://</a:t>
            </a:r>
            <a:r>
              <a:rPr lang="es-AR" dirty="0" smtClean="0">
                <a:hlinkClick r:id="rId2"/>
              </a:rPr>
              <a:t>www.youtube.com/watch?v=98hY4VpsD-I</a:t>
            </a:r>
            <a:endParaRPr lang="es-AR" dirty="0" smtClean="0"/>
          </a:p>
          <a:p>
            <a:r>
              <a:rPr lang="es-AR" dirty="0">
                <a:hlinkClick r:id="rId3"/>
              </a:rPr>
              <a:t>https://</a:t>
            </a:r>
            <a:r>
              <a:rPr lang="es-AR" dirty="0" smtClean="0">
                <a:hlinkClick r:id="rId3"/>
              </a:rPr>
              <a:t>www.youtube.com/watch?v=orU1uWlWkos</a:t>
            </a:r>
            <a:endParaRPr lang="es-AR" dirty="0" smtClean="0"/>
          </a:p>
          <a:p>
            <a:r>
              <a:rPr lang="es-AR" dirty="0">
                <a:hlinkClick r:id="rId4"/>
              </a:rPr>
              <a:t>https://</a:t>
            </a:r>
            <a:r>
              <a:rPr lang="es-AR" dirty="0" smtClean="0">
                <a:hlinkClick r:id="rId4"/>
              </a:rPr>
              <a:t>www.youtube.com/watch?v=kIYBL4pF2Gw</a:t>
            </a:r>
            <a:endParaRPr lang="es-AR" dirty="0" smtClean="0"/>
          </a:p>
          <a:p>
            <a:r>
              <a:rPr lang="es-AR" dirty="0">
                <a:hlinkClick r:id="rId5"/>
              </a:rPr>
              <a:t>https://</a:t>
            </a:r>
            <a:r>
              <a:rPr lang="es-AR" dirty="0" smtClean="0">
                <a:hlinkClick r:id="rId5"/>
              </a:rPr>
              <a:t>www.youtube.com/watch?v=fciKb2pL2BU</a:t>
            </a:r>
            <a:endParaRPr lang="es-AR" dirty="0" smtClean="0"/>
          </a:p>
          <a:p>
            <a:r>
              <a:rPr lang="es-AR" dirty="0">
                <a:hlinkClick r:id="rId6"/>
              </a:rPr>
              <a:t>https://www.youtube.com/watch?v=rnj7QUKD5RM</a:t>
            </a:r>
            <a:endParaRPr lang="es-AR" dirty="0"/>
          </a:p>
        </p:txBody>
      </p:sp>
    </p:spTree>
    <p:extLst>
      <p:ext uri="{BB962C8B-B14F-4D97-AF65-F5344CB8AC3E}">
        <p14:creationId xmlns:p14="http://schemas.microsoft.com/office/powerpoint/2010/main" val="3558341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3000" y="875211"/>
            <a:ext cx="9872871" cy="5220789"/>
          </a:xfrm>
        </p:spPr>
        <p:txBody>
          <a:bodyPr/>
          <a:lstStyle/>
          <a:p>
            <a:pPr marL="45720" indent="0" algn="ctr">
              <a:buNone/>
            </a:pPr>
            <a:endParaRPr lang="es-AR" dirty="0" smtClean="0"/>
          </a:p>
          <a:p>
            <a:pPr marL="45720" indent="0" algn="ctr">
              <a:buNone/>
            </a:pPr>
            <a:r>
              <a:rPr lang="es-AR" dirty="0"/>
              <a:t/>
            </a:r>
            <a:br>
              <a:rPr lang="es-AR" dirty="0"/>
            </a:br>
            <a:r>
              <a:rPr lang="es-AR" dirty="0">
                <a:latin typeface="Arial Black" panose="020B0A04020102020204" pitchFamily="34" charset="0"/>
              </a:rPr>
              <a:t>La observación es una operación de selección y de estructuración de datos de modo que quede patente una red de significaciones. </a:t>
            </a:r>
            <a:br>
              <a:rPr lang="es-AR" dirty="0">
                <a:latin typeface="Arial Black" panose="020B0A04020102020204" pitchFamily="34" charset="0"/>
              </a:rPr>
            </a:br>
            <a:r>
              <a:rPr lang="es-AR" dirty="0" smtClean="0">
                <a:latin typeface="Arial Black" panose="020B0A04020102020204" pitchFamily="34" charset="0"/>
              </a:rPr>
              <a:t>                                                       </a:t>
            </a:r>
            <a:r>
              <a:rPr lang="es-AR" dirty="0" err="1" smtClean="0">
                <a:latin typeface="Arial Black" panose="020B0A04020102020204" pitchFamily="34" charset="0"/>
              </a:rPr>
              <a:t>Postic</a:t>
            </a:r>
            <a:r>
              <a:rPr lang="es-AR" dirty="0" smtClean="0">
                <a:latin typeface="Arial Black" panose="020B0A04020102020204" pitchFamily="34" charset="0"/>
              </a:rPr>
              <a:t>/De </a:t>
            </a:r>
            <a:r>
              <a:rPr lang="es-AR" dirty="0" err="1" smtClean="0">
                <a:latin typeface="Arial Black" panose="020B0A04020102020204" pitchFamily="34" charset="0"/>
              </a:rPr>
              <a:t>Ketele</a:t>
            </a:r>
            <a:endParaRPr lang="es-AR" dirty="0" smtClean="0">
              <a:latin typeface="Arial Black" panose="020B0A04020102020204" pitchFamily="34" charset="0"/>
            </a:endParaRPr>
          </a:p>
          <a:p>
            <a:pPr marL="45720" indent="0" algn="ctr">
              <a:buNone/>
            </a:pPr>
            <a:endParaRPr lang="es-AR" dirty="0" smtClean="0">
              <a:latin typeface="Arial Black" panose="020B0A04020102020204" pitchFamily="34" charset="0"/>
            </a:endParaRPr>
          </a:p>
          <a:p>
            <a:pPr marL="45720" indent="0" algn="ctr">
              <a:buNone/>
            </a:pPr>
            <a:r>
              <a:rPr lang="es-AR" dirty="0">
                <a:latin typeface="Arial Black" panose="020B0A04020102020204" pitchFamily="34" charset="0"/>
              </a:rPr>
              <a:t>“La primera y </a:t>
            </a:r>
            <a:r>
              <a:rPr lang="es-AR" dirty="0" smtClean="0">
                <a:latin typeface="Arial Black" panose="020B0A04020102020204" pitchFamily="34" charset="0"/>
              </a:rPr>
              <a:t>continua </a:t>
            </a:r>
            <a:r>
              <a:rPr lang="es-AR" dirty="0">
                <a:latin typeface="Arial Black" panose="020B0A04020102020204" pitchFamily="34" charset="0"/>
              </a:rPr>
              <a:t>tarea de cualquier persona que se interese por el desarrollo del niño, es aprender a observarlo y registrar esas observaciones de su conducta</a:t>
            </a:r>
            <a:r>
              <a:rPr lang="es-AR" dirty="0" smtClean="0">
                <a:latin typeface="Arial Black" panose="020B0A04020102020204" pitchFamily="34" charset="0"/>
              </a:rPr>
              <a:t>”</a:t>
            </a:r>
          </a:p>
          <a:p>
            <a:pPr marL="45720" indent="0" algn="ctr">
              <a:buNone/>
            </a:pPr>
            <a:r>
              <a:rPr lang="es-AR" dirty="0">
                <a:latin typeface="Arial Black" panose="020B0A04020102020204" pitchFamily="34" charset="0"/>
              </a:rPr>
              <a:t> </a:t>
            </a:r>
            <a:r>
              <a:rPr lang="es-AR" dirty="0" smtClean="0">
                <a:latin typeface="Arial Black" panose="020B0A04020102020204" pitchFamily="34" charset="0"/>
              </a:rPr>
              <a:t>                                              </a:t>
            </a:r>
            <a:r>
              <a:rPr lang="es-AR" dirty="0" err="1" smtClean="0">
                <a:latin typeface="Arial Black" panose="020B0A04020102020204" pitchFamily="34" charset="0"/>
              </a:rPr>
              <a:t>Read</a:t>
            </a:r>
            <a:r>
              <a:rPr lang="es-AR" dirty="0" smtClean="0">
                <a:latin typeface="Arial Black" panose="020B0A04020102020204" pitchFamily="34" charset="0"/>
              </a:rPr>
              <a:t> Baker</a:t>
            </a:r>
            <a:endParaRPr lang="es-AR" dirty="0">
              <a:latin typeface="Arial Black" panose="020B0A04020102020204" pitchFamily="34" charset="0"/>
            </a:endParaRPr>
          </a:p>
          <a:p>
            <a:pPr marL="45720" indent="0" algn="ctr">
              <a:buNone/>
            </a:pPr>
            <a:endParaRPr lang="es-AR" dirty="0">
              <a:latin typeface="Arial Black" panose="020B0A04020102020204" pitchFamily="34" charset="0"/>
            </a:endParaRPr>
          </a:p>
        </p:txBody>
      </p:sp>
    </p:spTree>
    <p:extLst>
      <p:ext uri="{BB962C8B-B14F-4D97-AF65-F5344CB8AC3E}">
        <p14:creationId xmlns:p14="http://schemas.microsoft.com/office/powerpoint/2010/main" val="3299190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248194"/>
            <a:ext cx="9875520" cy="1717766"/>
          </a:xfrm>
        </p:spPr>
        <p:txBody>
          <a:bodyPr>
            <a:normAutofit/>
          </a:bodyPr>
          <a:lstStyle/>
          <a:p>
            <a:pPr algn="ctr"/>
            <a:r>
              <a:rPr lang="es-AR" dirty="0" smtClean="0"/>
              <a:t>¿Cuál es su importancia?</a:t>
            </a:r>
            <a:endParaRPr lang="es-AR" dirty="0"/>
          </a:p>
        </p:txBody>
      </p:sp>
      <p:sp>
        <p:nvSpPr>
          <p:cNvPr id="3" name="Marcador de contenido 2"/>
          <p:cNvSpPr>
            <a:spLocks noGrp="1"/>
          </p:cNvSpPr>
          <p:nvPr>
            <p:ph idx="1"/>
          </p:nvPr>
        </p:nvSpPr>
        <p:spPr>
          <a:xfrm>
            <a:off x="1143000" y="1711234"/>
            <a:ext cx="9872871" cy="4384766"/>
          </a:xfrm>
        </p:spPr>
        <p:txBody>
          <a:bodyPr>
            <a:noAutofit/>
          </a:bodyPr>
          <a:lstStyle/>
          <a:p>
            <a:r>
              <a:rPr lang="es-AR" sz="3200" dirty="0" smtClean="0"/>
              <a:t>Todo profesional abocado al desarrollo infantil debe aprender a observar y registrar las conductas como práctica continua. </a:t>
            </a:r>
          </a:p>
          <a:p>
            <a:r>
              <a:rPr lang="es-AR" sz="3200" dirty="0" smtClean="0"/>
              <a:t>Posee aspectos importantes:</a:t>
            </a:r>
          </a:p>
          <a:p>
            <a:pPr lvl="3"/>
            <a:r>
              <a:rPr lang="es-AR" sz="2400" dirty="0" smtClean="0"/>
              <a:t>Como instrumento de evaluación </a:t>
            </a:r>
          </a:p>
          <a:p>
            <a:pPr lvl="3"/>
            <a:r>
              <a:rPr lang="es-AR" sz="2400" dirty="0" smtClean="0"/>
              <a:t>Como fuente de recursos didácticos.</a:t>
            </a:r>
          </a:p>
          <a:p>
            <a:pPr marL="274320" lvl="1" indent="0" algn="ctr">
              <a:buNone/>
            </a:pPr>
            <a:r>
              <a:rPr lang="es-AR" sz="3200" dirty="0" smtClean="0"/>
              <a:t>OBSERVAR EN UN ASPECTO FUNDAMENTAL EN E.T </a:t>
            </a:r>
          </a:p>
          <a:p>
            <a:pPr marL="274320" lvl="1" indent="0" algn="ctr">
              <a:buNone/>
            </a:pPr>
            <a:r>
              <a:rPr lang="es-AR" sz="3200" dirty="0" smtClean="0"/>
              <a:t>SE APRENDE CON EL EJERCICIO.</a:t>
            </a:r>
          </a:p>
          <a:p>
            <a:pPr marL="274320" lvl="1" indent="0" algn="ctr">
              <a:buNone/>
            </a:pPr>
            <a:r>
              <a:rPr lang="es-AR" sz="3200" dirty="0" smtClean="0"/>
              <a:t>ES TAMBIEN UN MEDIO DE APRENDIZAJE</a:t>
            </a:r>
          </a:p>
        </p:txBody>
      </p:sp>
    </p:spTree>
    <p:extLst>
      <p:ext uri="{BB962C8B-B14F-4D97-AF65-F5344CB8AC3E}">
        <p14:creationId xmlns:p14="http://schemas.microsoft.com/office/powerpoint/2010/main" val="970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¿Qué se aprende al observar un bebé?</a:t>
            </a:r>
            <a:endParaRPr lang="es-AR" dirty="0"/>
          </a:p>
        </p:txBody>
      </p:sp>
      <p:sp>
        <p:nvSpPr>
          <p:cNvPr id="3" name="Marcador de contenido 2"/>
          <p:cNvSpPr>
            <a:spLocks noGrp="1"/>
          </p:cNvSpPr>
          <p:nvPr>
            <p:ph idx="1"/>
          </p:nvPr>
        </p:nvSpPr>
        <p:spPr/>
        <p:txBody>
          <a:bodyPr>
            <a:normAutofit/>
          </a:bodyPr>
          <a:lstStyle/>
          <a:p>
            <a:r>
              <a:rPr lang="es-AR" sz="2800" dirty="0" smtClean="0"/>
              <a:t>En estimulación temprana casi todo.</a:t>
            </a:r>
          </a:p>
          <a:p>
            <a:pPr marL="45720" indent="0">
              <a:buNone/>
            </a:pPr>
            <a:endParaRPr lang="es-AR" sz="2800" dirty="0" smtClean="0"/>
          </a:p>
          <a:p>
            <a:pPr lvl="1"/>
            <a:r>
              <a:rPr lang="es-AR" sz="2600" dirty="0" smtClean="0"/>
              <a:t>Patrones posturales, desplazamientos, interacciones, gestos de simpatía, desconfianza (manifestaciones conductuales), pero fundamentalmente al observar la mirada de un niño se debe encontrar a la persona antes </a:t>
            </a:r>
            <a:r>
              <a:rPr lang="es-AR" sz="2600" dirty="0"/>
              <a:t>q</a:t>
            </a:r>
            <a:r>
              <a:rPr lang="es-AR" sz="2600" dirty="0" smtClean="0"/>
              <a:t>ue sus capacidades. </a:t>
            </a:r>
          </a:p>
          <a:p>
            <a:pPr marL="45720" indent="0" algn="ctr">
              <a:buNone/>
            </a:pPr>
            <a:r>
              <a:rPr lang="es-AR" sz="2800" dirty="0" smtClean="0"/>
              <a:t>AL OBSERVAR A LOS NIÑOS AVERIGUAMOS QUE PIENSAN, QUE ENTIENDEN, LO QUE LES AGRADA O DESAGRADA. </a:t>
            </a:r>
            <a:endParaRPr lang="es-AR" sz="2800" dirty="0"/>
          </a:p>
        </p:txBody>
      </p:sp>
    </p:spTree>
    <p:extLst>
      <p:ext uri="{BB962C8B-B14F-4D97-AF65-F5344CB8AC3E}">
        <p14:creationId xmlns:p14="http://schemas.microsoft.com/office/powerpoint/2010/main" val="299696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AR" dirty="0"/>
          </a:p>
        </p:txBody>
      </p:sp>
      <p:pic>
        <p:nvPicPr>
          <p:cNvPr id="4" name="Marcador de contenido 3"/>
          <p:cNvPicPr>
            <a:picLocks noGrp="1" noChangeAspect="1"/>
          </p:cNvPicPr>
          <p:nvPr>
            <p:ph idx="1"/>
          </p:nvPr>
        </p:nvPicPr>
        <p:blipFill>
          <a:blip r:embed="rId2"/>
          <a:stretch>
            <a:fillRect/>
          </a:stretch>
        </p:blipFill>
        <p:spPr>
          <a:xfrm>
            <a:off x="1711234" y="261257"/>
            <a:ext cx="8203474" cy="6348549"/>
          </a:xfrm>
          <a:prstGeom prst="rect">
            <a:avLst/>
          </a:prstGeom>
        </p:spPr>
      </p:pic>
    </p:spTree>
    <p:extLst>
      <p:ext uri="{BB962C8B-B14F-4D97-AF65-F5344CB8AC3E}">
        <p14:creationId xmlns:p14="http://schemas.microsoft.com/office/powerpoint/2010/main" val="81982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204367944"/>
              </p:ext>
            </p:extLst>
          </p:nvPr>
        </p:nvGraphicFramePr>
        <p:xfrm>
          <a:off x="1097278" y="914400"/>
          <a:ext cx="9927772" cy="4781004"/>
        </p:xfrm>
        <a:graphic>
          <a:graphicData uri="http://schemas.openxmlformats.org/drawingml/2006/table">
            <a:tbl>
              <a:tblPr firstRow="1" bandRow="1">
                <a:tableStyleId>{5C22544A-7EE6-4342-B048-85BDC9FD1C3A}</a:tableStyleId>
              </a:tblPr>
              <a:tblGrid>
                <a:gridCol w="4963886"/>
                <a:gridCol w="4963886"/>
              </a:tblGrid>
              <a:tr h="584612">
                <a:tc>
                  <a:txBody>
                    <a:bodyPr/>
                    <a:lstStyle/>
                    <a:p>
                      <a:r>
                        <a:rPr lang="es-AR" dirty="0" smtClean="0"/>
                        <a:t>RAZONES</a:t>
                      </a:r>
                      <a:endParaRPr lang="es-AR" dirty="0"/>
                    </a:p>
                  </a:txBody>
                  <a:tcPr/>
                </a:tc>
                <a:tc>
                  <a:txBody>
                    <a:bodyPr/>
                    <a:lstStyle/>
                    <a:p>
                      <a:r>
                        <a:rPr lang="es-AR" dirty="0" smtClean="0"/>
                        <a:t>FUNCIONES</a:t>
                      </a:r>
                      <a:endParaRPr lang="es-AR" dirty="0"/>
                    </a:p>
                  </a:txBody>
                  <a:tcPr/>
                </a:tc>
              </a:tr>
              <a:tr h="1009056">
                <a:tc>
                  <a:txBody>
                    <a:bodyPr/>
                    <a:lstStyle/>
                    <a:p>
                      <a:r>
                        <a:rPr lang="es-AR" dirty="0" smtClean="0"/>
                        <a:t>Medio</a:t>
                      </a:r>
                      <a:r>
                        <a:rPr lang="es-AR" baseline="0" dirty="0" smtClean="0"/>
                        <a:t> para generar hipótesis o ideas</a:t>
                      </a:r>
                      <a:endParaRPr lang="es-AR" dirty="0"/>
                    </a:p>
                  </a:txBody>
                  <a:tcPr/>
                </a:tc>
                <a:tc>
                  <a:txBody>
                    <a:bodyPr/>
                    <a:lstStyle/>
                    <a:p>
                      <a:r>
                        <a:rPr lang="es-AR" dirty="0" err="1" smtClean="0"/>
                        <a:t>Heurísitca</a:t>
                      </a:r>
                      <a:endParaRPr lang="es-AR" dirty="0" smtClean="0"/>
                    </a:p>
                    <a:p>
                      <a:endParaRPr lang="es-AR" dirty="0"/>
                    </a:p>
                  </a:txBody>
                  <a:tcPr/>
                </a:tc>
              </a:tr>
              <a:tr h="584612">
                <a:tc>
                  <a:txBody>
                    <a:bodyPr/>
                    <a:lstStyle/>
                    <a:p>
                      <a:r>
                        <a:rPr lang="es-AR" dirty="0" smtClean="0"/>
                        <a:t>Medio para responder preguntas específicas</a:t>
                      </a:r>
                      <a:endParaRPr lang="es-AR" dirty="0"/>
                    </a:p>
                  </a:txBody>
                  <a:tcPr/>
                </a:tc>
                <a:tc>
                  <a:txBody>
                    <a:bodyPr/>
                    <a:lstStyle/>
                    <a:p>
                      <a:r>
                        <a:rPr lang="es-AR" dirty="0" smtClean="0"/>
                        <a:t>Verificación</a:t>
                      </a:r>
                      <a:endParaRPr lang="es-AR" dirty="0"/>
                    </a:p>
                  </a:txBody>
                  <a:tcPr/>
                </a:tc>
              </a:tr>
              <a:tr h="1009056">
                <a:tc>
                  <a:txBody>
                    <a:bodyPr/>
                    <a:lstStyle/>
                    <a:p>
                      <a:r>
                        <a:rPr lang="es-AR" dirty="0" smtClean="0"/>
                        <a:t>Proporciona</a:t>
                      </a:r>
                      <a:r>
                        <a:rPr lang="es-AR" baseline="0" dirty="0" smtClean="0"/>
                        <a:t> un cuadro real de la conducta o suceso</a:t>
                      </a:r>
                      <a:endParaRPr lang="es-AR" dirty="0"/>
                    </a:p>
                  </a:txBody>
                  <a:tcPr/>
                </a:tc>
                <a:tc>
                  <a:txBody>
                    <a:bodyPr/>
                    <a:lstStyle/>
                    <a:p>
                      <a:r>
                        <a:rPr lang="es-AR" dirty="0" smtClean="0"/>
                        <a:t>Descriptiva</a:t>
                      </a:r>
                      <a:endParaRPr lang="es-AR" dirty="0"/>
                    </a:p>
                  </a:txBody>
                  <a:tcPr/>
                </a:tc>
              </a:tr>
              <a:tr h="1009056">
                <a:tc>
                  <a:txBody>
                    <a:bodyPr/>
                    <a:lstStyle/>
                    <a:p>
                      <a:r>
                        <a:rPr lang="es-AR" dirty="0" smtClean="0"/>
                        <a:t>Contribuye</a:t>
                      </a:r>
                      <a:r>
                        <a:rPr lang="es-AR" baseline="0" dirty="0" smtClean="0"/>
                        <a:t> a entender mejor la conducta de los niños</a:t>
                      </a:r>
                      <a:endParaRPr lang="es-AR" dirty="0"/>
                    </a:p>
                  </a:txBody>
                  <a:tcPr/>
                </a:tc>
                <a:tc>
                  <a:txBody>
                    <a:bodyPr/>
                    <a:lstStyle/>
                    <a:p>
                      <a:r>
                        <a:rPr lang="es-AR" dirty="0" smtClean="0"/>
                        <a:t>Formativa</a:t>
                      </a:r>
                    </a:p>
                    <a:p>
                      <a:endParaRPr lang="es-AR" dirty="0"/>
                    </a:p>
                  </a:txBody>
                  <a:tcPr/>
                </a:tc>
              </a:tr>
              <a:tr h="584612">
                <a:tc>
                  <a:txBody>
                    <a:bodyPr/>
                    <a:lstStyle/>
                    <a:p>
                      <a:r>
                        <a:rPr lang="es-AR" dirty="0" smtClean="0"/>
                        <a:t>Permite evaluar</a:t>
                      </a:r>
                      <a:endParaRPr lang="es-AR" dirty="0"/>
                    </a:p>
                  </a:txBody>
                  <a:tcPr/>
                </a:tc>
                <a:tc>
                  <a:txBody>
                    <a:bodyPr/>
                    <a:lstStyle/>
                    <a:p>
                      <a:r>
                        <a:rPr lang="es-AR" dirty="0" smtClean="0"/>
                        <a:t>Evaluativa.</a:t>
                      </a:r>
                      <a:endParaRPr lang="es-AR" dirty="0"/>
                    </a:p>
                  </a:txBody>
                  <a:tcPr/>
                </a:tc>
              </a:tr>
            </a:tbl>
          </a:graphicData>
        </a:graphic>
      </p:graphicFrame>
    </p:spTree>
    <p:extLst>
      <p:ext uri="{BB962C8B-B14F-4D97-AF65-F5344CB8AC3E}">
        <p14:creationId xmlns:p14="http://schemas.microsoft.com/office/powerpoint/2010/main" val="3405179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10344" y="1463040"/>
            <a:ext cx="9905528" cy="4632960"/>
          </a:xfrm>
        </p:spPr>
        <p:txBody>
          <a:bodyPr/>
          <a:lstStyle/>
          <a:p>
            <a:pPr algn="ctr"/>
            <a:r>
              <a:rPr lang="es-AR" sz="2800" dirty="0" smtClean="0"/>
              <a:t>Frente al  niño es posible observar el todo con sus partes y cada parte del todo. El estudio debe tener el objetivo final de la realidad global. </a:t>
            </a:r>
          </a:p>
          <a:p>
            <a:pPr algn="ctr"/>
            <a:r>
              <a:rPr lang="es-AR" sz="2800" dirty="0" smtClean="0"/>
              <a:t>Por ello, la observación como práctica debe ser sistemática y fundamentada. </a:t>
            </a:r>
          </a:p>
          <a:p>
            <a:pPr algn="ctr"/>
            <a:r>
              <a:rPr lang="es-AR" sz="2800" dirty="0"/>
              <a:t>La observación exige acciones de selección y de estructuración de datos pero con la precaución final de establecer una red de significaciones de lo observado.</a:t>
            </a:r>
          </a:p>
          <a:p>
            <a:endParaRPr lang="es-AR" dirty="0"/>
          </a:p>
        </p:txBody>
      </p:sp>
    </p:spTree>
    <p:extLst>
      <p:ext uri="{BB962C8B-B14F-4D97-AF65-F5344CB8AC3E}">
        <p14:creationId xmlns:p14="http://schemas.microsoft.com/office/powerpoint/2010/main" val="422230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3000" y="822960"/>
            <a:ext cx="9872871" cy="5273040"/>
          </a:xfrm>
        </p:spPr>
        <p:txBody>
          <a:bodyPr/>
          <a:lstStyle/>
          <a:p>
            <a:r>
              <a:rPr lang="es-AR" sz="2800" dirty="0" smtClean="0"/>
              <a:t>Según </a:t>
            </a:r>
            <a:r>
              <a:rPr lang="es-AR" sz="2800" dirty="0" err="1" smtClean="0"/>
              <a:t>Postic</a:t>
            </a:r>
            <a:r>
              <a:rPr lang="es-AR" sz="2800" dirty="0" smtClean="0"/>
              <a:t> </a:t>
            </a:r>
            <a:r>
              <a:rPr lang="es-AR" sz="2800" dirty="0"/>
              <a:t>y De </a:t>
            </a:r>
            <a:r>
              <a:rPr lang="es-AR" sz="2800" dirty="0" err="1"/>
              <a:t>Ketele</a:t>
            </a:r>
            <a:r>
              <a:rPr lang="es-AR" sz="2800" dirty="0"/>
              <a:t> </a:t>
            </a:r>
            <a:r>
              <a:rPr lang="es-AR" sz="2800" dirty="0" smtClean="0"/>
              <a:t> El procedimiento de la observación consta de al menos tres fases:</a:t>
            </a:r>
          </a:p>
          <a:p>
            <a:pPr marL="45720" indent="0">
              <a:buNone/>
            </a:pPr>
            <a:endParaRPr lang="es-AR" sz="2800" dirty="0" smtClean="0"/>
          </a:p>
          <a:p>
            <a:pPr lvl="3"/>
            <a:r>
              <a:rPr lang="es-AR" sz="2800" dirty="0" smtClean="0"/>
              <a:t> Operación de identificación de los hechos</a:t>
            </a:r>
          </a:p>
          <a:p>
            <a:pPr lvl="3"/>
            <a:r>
              <a:rPr lang="es-AR" sz="2800" dirty="0" smtClean="0"/>
              <a:t> La construcción de una red de relaciones entre los hechos</a:t>
            </a:r>
          </a:p>
          <a:p>
            <a:pPr lvl="3"/>
            <a:r>
              <a:rPr lang="es-AR" sz="2800" dirty="0" smtClean="0"/>
              <a:t> La interpretación </a:t>
            </a:r>
          </a:p>
          <a:p>
            <a:endParaRPr lang="es-AR" dirty="0"/>
          </a:p>
        </p:txBody>
      </p:sp>
    </p:spTree>
    <p:extLst>
      <p:ext uri="{BB962C8B-B14F-4D97-AF65-F5344CB8AC3E}">
        <p14:creationId xmlns:p14="http://schemas.microsoft.com/office/powerpoint/2010/main" val="2381784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0" y="609600"/>
            <a:ext cx="9875520" cy="618309"/>
          </a:xfrm>
        </p:spPr>
        <p:txBody>
          <a:bodyPr>
            <a:normAutofit fontScale="90000"/>
          </a:bodyPr>
          <a:lstStyle/>
          <a:p>
            <a:r>
              <a:rPr lang="es-AR" dirty="0" smtClean="0"/>
              <a:t>Enfoques</a:t>
            </a:r>
            <a:endParaRPr lang="es-AR" dirty="0"/>
          </a:p>
        </p:txBody>
      </p:sp>
      <p:sp>
        <p:nvSpPr>
          <p:cNvPr id="3" name="Marcador de contenido 2"/>
          <p:cNvSpPr>
            <a:spLocks noGrp="1"/>
          </p:cNvSpPr>
          <p:nvPr>
            <p:ph idx="1"/>
          </p:nvPr>
        </p:nvSpPr>
        <p:spPr>
          <a:xfrm>
            <a:off x="1143000" y="1227909"/>
            <a:ext cx="9872871" cy="4868091"/>
          </a:xfrm>
        </p:spPr>
        <p:txBody>
          <a:bodyPr>
            <a:noAutofit/>
          </a:bodyPr>
          <a:lstStyle/>
          <a:p>
            <a:r>
              <a:rPr lang="es-AR" sz="2400" dirty="0" smtClean="0"/>
              <a:t>Retomando a </a:t>
            </a:r>
            <a:r>
              <a:rPr lang="es-AR" sz="2400" dirty="0" err="1" smtClean="0"/>
              <a:t>Irwin</a:t>
            </a:r>
            <a:r>
              <a:rPr lang="es-AR" sz="2400" dirty="0" smtClean="0"/>
              <a:t> y </a:t>
            </a:r>
            <a:r>
              <a:rPr lang="es-AR" sz="2400" dirty="0" err="1" smtClean="0"/>
              <a:t>Bushnell</a:t>
            </a:r>
            <a:r>
              <a:rPr lang="es-AR" sz="2400" dirty="0" smtClean="0"/>
              <a:t>, el observador cuenta con dos enfoques:</a:t>
            </a:r>
          </a:p>
          <a:p>
            <a:pPr algn="just"/>
            <a:r>
              <a:rPr lang="es-AR" sz="2400" b="1" u="sng" dirty="0" smtClean="0"/>
              <a:t>ECOLÓGICO: </a:t>
            </a:r>
            <a:r>
              <a:rPr lang="es-AR" sz="2400" dirty="0" smtClean="0"/>
              <a:t>Se funda en la psicología de la Gestalt que afirma que el niño es algo mas que la suma de lenguaje, percepción, conducta social, razonamiento, etc. Es el modo en que todas las partes funcionan conjuntamente lo que define la complejidad de la persona. </a:t>
            </a:r>
          </a:p>
          <a:p>
            <a:pPr marL="274320" lvl="1" indent="0" algn="just">
              <a:buNone/>
            </a:pPr>
            <a:r>
              <a:rPr lang="es-AR" sz="2400" dirty="0" smtClean="0"/>
              <a:t>“El todo es mas que la suma de partes”. Existe una interacción del organismo con su entorno natural, en la totalidad de la conducta y en los miles de factores que interactúa para formarlo. </a:t>
            </a:r>
          </a:p>
          <a:p>
            <a:pPr algn="just"/>
            <a:r>
              <a:rPr lang="es-AR" sz="2400" b="1" u="sng" dirty="0" smtClean="0"/>
              <a:t>ETOLOGÍCO, </a:t>
            </a:r>
            <a:r>
              <a:rPr lang="es-AR" sz="2400" dirty="0" smtClean="0"/>
              <a:t>toma muchos conceptos y métodos de la biología. El objetivo principal es el estudio de la conducta registrándola con todo detalle. Desde este enfoque se tiende a pensar en episodios conductuales que tienen un objetivo específico a conseguir. No se centran en objetivos, sino en los patrones motores que usa la persona observada-</a:t>
            </a:r>
            <a:endParaRPr lang="es-AR" sz="2400" dirty="0"/>
          </a:p>
        </p:txBody>
      </p:sp>
    </p:spTree>
    <p:extLst>
      <p:ext uri="{BB962C8B-B14F-4D97-AF65-F5344CB8AC3E}">
        <p14:creationId xmlns:p14="http://schemas.microsoft.com/office/powerpoint/2010/main" val="259072490"/>
      </p:ext>
    </p:extLst>
  </p:cSld>
  <p:clrMapOvr>
    <a:masterClrMapping/>
  </p:clrMapOvr>
</p:sld>
</file>

<file path=ppt/theme/theme1.xml><?xml version="1.0" encoding="utf-8"?>
<a:theme xmlns:a="http://schemas.openxmlformats.org/drawingml/2006/main" name="Ba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1004</TotalTime>
  <Words>731</Words>
  <Application>Microsoft Office PowerPoint</Application>
  <PresentationFormat>Personalizado</PresentationFormat>
  <Paragraphs>75</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Base</vt:lpstr>
      <vt:lpstr>La observación </vt:lpstr>
      <vt:lpstr>Presentación de PowerPoint</vt:lpstr>
      <vt:lpstr>¿Cuál es su importancia?</vt:lpstr>
      <vt:lpstr>¿Qué se aprende al observar un bebé?</vt:lpstr>
      <vt:lpstr>Presentación de PowerPoint</vt:lpstr>
      <vt:lpstr>Presentación de PowerPoint</vt:lpstr>
      <vt:lpstr>Presentación de PowerPoint</vt:lpstr>
      <vt:lpstr>Presentación de PowerPoint</vt:lpstr>
      <vt:lpstr>Enfoques</vt:lpstr>
      <vt:lpstr>Presentación de PowerPoint</vt:lpstr>
      <vt:lpstr>Presentación de PowerPoint</vt:lpstr>
      <vt:lpstr>Presentación de PowerPoint</vt:lpstr>
      <vt:lpstr>Presentación de PowerPoint</vt:lpstr>
      <vt:lpstr>El desarrollo de un bebé de 0 a 12 meses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observación</dc:title>
  <dc:creator>Positivo</dc:creator>
  <cp:lastModifiedBy>aesquiaga31@hotmail.es</cp:lastModifiedBy>
  <cp:revision>18</cp:revision>
  <dcterms:created xsi:type="dcterms:W3CDTF">2020-04-29T22:13:18Z</dcterms:created>
  <dcterms:modified xsi:type="dcterms:W3CDTF">2020-08-24T22:06:50Z</dcterms:modified>
</cp:coreProperties>
</file>