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58" r:id="rId6"/>
    <p:sldId id="259"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showGuides="1">
      <p:cViewPr varScale="1">
        <p:scale>
          <a:sx n="74" d="100"/>
          <a:sy n="74" d="100"/>
        </p:scale>
        <p:origin x="5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279613A-57B8-46EA-AC40-E69DBDA36FF6}" type="datetimeFigureOut">
              <a:rPr lang="es-ES" smtClean="0"/>
              <a:t>11/04/2022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BA09827-F6A9-4936-9BE9-995780FC5670}" type="slidenum">
              <a:rPr lang="es-ES" smtClean="0"/>
              <a:t>‹Nº›</a:t>
            </a:fld>
            <a:endParaRPr lang="es-ES"/>
          </a:p>
        </p:txBody>
      </p:sp>
    </p:spTree>
    <p:extLst>
      <p:ext uri="{BB962C8B-B14F-4D97-AF65-F5344CB8AC3E}">
        <p14:creationId xmlns:p14="http://schemas.microsoft.com/office/powerpoint/2010/main" val="405987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279613A-57B8-46EA-AC40-E69DBDA36FF6}" type="datetimeFigureOut">
              <a:rPr lang="es-ES" smtClean="0"/>
              <a:t>11/04/2022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BA09827-F6A9-4936-9BE9-995780FC5670}" type="slidenum">
              <a:rPr lang="es-ES" smtClean="0"/>
              <a:t>‹Nº›</a:t>
            </a:fld>
            <a:endParaRPr lang="es-ES"/>
          </a:p>
        </p:txBody>
      </p:sp>
    </p:spTree>
    <p:extLst>
      <p:ext uri="{BB962C8B-B14F-4D97-AF65-F5344CB8AC3E}">
        <p14:creationId xmlns:p14="http://schemas.microsoft.com/office/powerpoint/2010/main" val="234243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279613A-57B8-46EA-AC40-E69DBDA36FF6}" type="datetimeFigureOut">
              <a:rPr lang="es-ES" smtClean="0"/>
              <a:t>11/04/2022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BA09827-F6A9-4936-9BE9-995780FC5670}" type="slidenum">
              <a:rPr lang="es-ES" smtClean="0"/>
              <a:t>‹Nº›</a:t>
            </a:fld>
            <a:endParaRPr lang="es-ES"/>
          </a:p>
        </p:txBody>
      </p:sp>
    </p:spTree>
    <p:extLst>
      <p:ext uri="{BB962C8B-B14F-4D97-AF65-F5344CB8AC3E}">
        <p14:creationId xmlns:p14="http://schemas.microsoft.com/office/powerpoint/2010/main" val="333678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279613A-57B8-46EA-AC40-E69DBDA36FF6}" type="datetimeFigureOut">
              <a:rPr lang="es-ES" smtClean="0"/>
              <a:t>11/04/2022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BA09827-F6A9-4936-9BE9-995780FC5670}" type="slidenum">
              <a:rPr lang="es-ES" smtClean="0"/>
              <a:t>‹Nº›</a:t>
            </a:fld>
            <a:endParaRPr lang="es-ES"/>
          </a:p>
        </p:txBody>
      </p:sp>
    </p:spTree>
    <p:extLst>
      <p:ext uri="{BB962C8B-B14F-4D97-AF65-F5344CB8AC3E}">
        <p14:creationId xmlns:p14="http://schemas.microsoft.com/office/powerpoint/2010/main" val="428124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279613A-57B8-46EA-AC40-E69DBDA36FF6}" type="datetimeFigureOut">
              <a:rPr lang="es-ES" smtClean="0"/>
              <a:t>11/04/2022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BA09827-F6A9-4936-9BE9-995780FC5670}" type="slidenum">
              <a:rPr lang="es-ES" smtClean="0"/>
              <a:t>‹Nº›</a:t>
            </a:fld>
            <a:endParaRPr lang="es-ES"/>
          </a:p>
        </p:txBody>
      </p:sp>
    </p:spTree>
    <p:extLst>
      <p:ext uri="{BB962C8B-B14F-4D97-AF65-F5344CB8AC3E}">
        <p14:creationId xmlns:p14="http://schemas.microsoft.com/office/powerpoint/2010/main" val="336236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279613A-57B8-46EA-AC40-E69DBDA36FF6}" type="datetimeFigureOut">
              <a:rPr lang="es-ES" smtClean="0"/>
              <a:t>11/04/2022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BA09827-F6A9-4936-9BE9-995780FC5670}" type="slidenum">
              <a:rPr lang="es-ES" smtClean="0"/>
              <a:t>‹Nº›</a:t>
            </a:fld>
            <a:endParaRPr lang="es-ES"/>
          </a:p>
        </p:txBody>
      </p:sp>
    </p:spTree>
    <p:extLst>
      <p:ext uri="{BB962C8B-B14F-4D97-AF65-F5344CB8AC3E}">
        <p14:creationId xmlns:p14="http://schemas.microsoft.com/office/powerpoint/2010/main" val="210150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279613A-57B8-46EA-AC40-E69DBDA36FF6}" type="datetimeFigureOut">
              <a:rPr lang="es-ES" smtClean="0"/>
              <a:t>11/04/2022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BA09827-F6A9-4936-9BE9-995780FC5670}" type="slidenum">
              <a:rPr lang="es-ES" smtClean="0"/>
              <a:t>‹Nº›</a:t>
            </a:fld>
            <a:endParaRPr lang="es-ES"/>
          </a:p>
        </p:txBody>
      </p:sp>
    </p:spTree>
    <p:extLst>
      <p:ext uri="{BB962C8B-B14F-4D97-AF65-F5344CB8AC3E}">
        <p14:creationId xmlns:p14="http://schemas.microsoft.com/office/powerpoint/2010/main" val="148754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279613A-57B8-46EA-AC40-E69DBDA36FF6}" type="datetimeFigureOut">
              <a:rPr lang="es-ES" smtClean="0"/>
              <a:t>11/04/2022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BA09827-F6A9-4936-9BE9-995780FC5670}" type="slidenum">
              <a:rPr lang="es-ES" smtClean="0"/>
              <a:t>‹Nº›</a:t>
            </a:fld>
            <a:endParaRPr lang="es-ES"/>
          </a:p>
        </p:txBody>
      </p:sp>
    </p:spTree>
    <p:extLst>
      <p:ext uri="{BB962C8B-B14F-4D97-AF65-F5344CB8AC3E}">
        <p14:creationId xmlns:p14="http://schemas.microsoft.com/office/powerpoint/2010/main" val="157763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79613A-57B8-46EA-AC40-E69DBDA36FF6}" type="datetimeFigureOut">
              <a:rPr lang="es-ES" smtClean="0"/>
              <a:t>11/04/2022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BA09827-F6A9-4936-9BE9-995780FC5670}" type="slidenum">
              <a:rPr lang="es-ES" smtClean="0"/>
              <a:t>‹Nº›</a:t>
            </a:fld>
            <a:endParaRPr lang="es-ES"/>
          </a:p>
        </p:txBody>
      </p:sp>
    </p:spTree>
    <p:extLst>
      <p:ext uri="{BB962C8B-B14F-4D97-AF65-F5344CB8AC3E}">
        <p14:creationId xmlns:p14="http://schemas.microsoft.com/office/powerpoint/2010/main" val="142182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279613A-57B8-46EA-AC40-E69DBDA36FF6}" type="datetimeFigureOut">
              <a:rPr lang="es-ES" smtClean="0"/>
              <a:t>11/04/2022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BA09827-F6A9-4936-9BE9-995780FC5670}" type="slidenum">
              <a:rPr lang="es-ES" smtClean="0"/>
              <a:t>‹Nº›</a:t>
            </a:fld>
            <a:endParaRPr lang="es-ES"/>
          </a:p>
        </p:txBody>
      </p:sp>
    </p:spTree>
    <p:extLst>
      <p:ext uri="{BB962C8B-B14F-4D97-AF65-F5344CB8AC3E}">
        <p14:creationId xmlns:p14="http://schemas.microsoft.com/office/powerpoint/2010/main" val="151922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279613A-57B8-46EA-AC40-E69DBDA36FF6}" type="datetimeFigureOut">
              <a:rPr lang="es-ES" smtClean="0"/>
              <a:t>11/04/2022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BA09827-F6A9-4936-9BE9-995780FC5670}" type="slidenum">
              <a:rPr lang="es-ES" smtClean="0"/>
              <a:t>‹Nº›</a:t>
            </a:fld>
            <a:endParaRPr lang="es-ES"/>
          </a:p>
        </p:txBody>
      </p:sp>
    </p:spTree>
    <p:extLst>
      <p:ext uri="{BB962C8B-B14F-4D97-AF65-F5344CB8AC3E}">
        <p14:creationId xmlns:p14="http://schemas.microsoft.com/office/powerpoint/2010/main" val="277784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9613A-57B8-46EA-AC40-E69DBDA36FF6}" type="datetimeFigureOut">
              <a:rPr lang="es-ES" smtClean="0"/>
              <a:t>11/04/2022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09827-F6A9-4936-9BE9-995780FC5670}" type="slidenum">
              <a:rPr lang="es-ES" smtClean="0"/>
              <a:t>‹Nº›</a:t>
            </a:fld>
            <a:endParaRPr lang="es-ES"/>
          </a:p>
        </p:txBody>
      </p:sp>
    </p:spTree>
    <p:extLst>
      <p:ext uri="{BB962C8B-B14F-4D97-AF65-F5344CB8AC3E}">
        <p14:creationId xmlns:p14="http://schemas.microsoft.com/office/powerpoint/2010/main" val="70745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s.wikipedia.org/wiki/Enc%C3%A9falo"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es.wikipedia.org/wiki/Espacio_subaracnoideo" TargetMode="External"/><Relationship Id="rId5" Type="http://schemas.openxmlformats.org/officeDocument/2006/relationships/hyperlink" Target="https://es.wikipedia.org/wiki/Sistema_nervioso_central" TargetMode="External"/><Relationship Id="rId4" Type="http://schemas.openxmlformats.org/officeDocument/2006/relationships/hyperlink" Target="https://es.wikipedia.org/wiki/L%C3%ADquido_cerebroespina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b="1" dirty="0" smtClean="0">
                <a:effectLst>
                  <a:outerShdw blurRad="38100" dist="38100" dir="2700000" algn="tl">
                    <a:srgbClr val="000000">
                      <a:alpha val="43137"/>
                    </a:srgbClr>
                  </a:outerShdw>
                </a:effectLst>
              </a:rPr>
              <a:t>SISTEMA VENTRICULAR</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584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5003" y="811369"/>
            <a:ext cx="10928797" cy="5365594"/>
          </a:xfrm>
        </p:spPr>
        <p:txBody>
          <a:bodyPr>
            <a:normAutofit fontScale="70000" lnSpcReduction="20000"/>
          </a:bodyPr>
          <a:lstStyle/>
          <a:p>
            <a:pPr>
              <a:lnSpc>
                <a:spcPct val="107000"/>
              </a:lnSpc>
              <a:spcAft>
                <a:spcPts val="800"/>
              </a:spcAft>
              <a:defRPr/>
            </a:pPr>
            <a:r>
              <a:rPr lang="es-E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s-ES" b="1" u="sng"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Techo </a:t>
            </a:r>
            <a:r>
              <a:rPr lang="es-ES" b="1"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o pared posterior: </a:t>
            </a:r>
            <a:r>
              <a:rPr lang="es-ES" dirty="0">
                <a:latin typeface="Calibri" panose="020F0502020204030204" pitchFamily="34" charset="0"/>
                <a:ea typeface="Calibri" panose="020F0502020204030204" pitchFamily="34" charset="0"/>
                <a:cs typeface="Times New Roman" panose="02020603050405020304" pitchFamily="18" charset="0"/>
              </a:rPr>
              <a:t>La parte superior está formada por los límites mediales de los dos pedúnculos </a:t>
            </a:r>
            <a:r>
              <a:rPr lang="es-ES" dirty="0" err="1">
                <a:latin typeface="Calibri" panose="020F0502020204030204" pitchFamily="34" charset="0"/>
                <a:ea typeface="Calibri" panose="020F0502020204030204" pitchFamily="34" charset="0"/>
                <a:cs typeface="Times New Roman" panose="02020603050405020304" pitchFamily="18" charset="0"/>
              </a:rPr>
              <a:t>cerebelosos</a:t>
            </a:r>
            <a:r>
              <a:rPr lang="es-ES" dirty="0">
                <a:latin typeface="Calibri" panose="020F0502020204030204" pitchFamily="34" charset="0"/>
                <a:ea typeface="Calibri" panose="020F0502020204030204" pitchFamily="34" charset="0"/>
                <a:cs typeface="Times New Roman" panose="02020603050405020304" pitchFamily="18" charset="0"/>
              </a:rPr>
              <a:t> superiores y una lámina conectora de sustancia blanca denominada velo medular superior.  </a:t>
            </a:r>
          </a:p>
          <a:p>
            <a:pPr marL="0" indent="0">
              <a:lnSpc>
                <a:spcPct val="107000"/>
              </a:lnSpc>
              <a:spcAft>
                <a:spcPts val="800"/>
              </a:spcAft>
              <a:buNone/>
              <a:defRPr/>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es-ES" b="1"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La parte inferior del </a:t>
            </a:r>
            <a:r>
              <a:rPr lang="es-ES" b="1" u="sng"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techo: </a:t>
            </a:r>
            <a:r>
              <a:rPr lang="es-ES" dirty="0">
                <a:latin typeface="Calibri" panose="020F0502020204030204" pitchFamily="34" charset="0"/>
                <a:ea typeface="Calibri" panose="020F0502020204030204" pitchFamily="34" charset="0"/>
                <a:cs typeface="Times New Roman" panose="02020603050405020304" pitchFamily="18" charset="0"/>
              </a:rPr>
              <a:t>está formada por el velo medular inferior. Esta parte del techo está perforada en la línea media por un gran orificio, el orificio medio o foramen de </a:t>
            </a:r>
            <a:r>
              <a:rPr lang="es-ES" dirty="0" err="1">
                <a:latin typeface="Calibri" panose="020F0502020204030204" pitchFamily="34" charset="0"/>
                <a:ea typeface="Calibri" panose="020F0502020204030204" pitchFamily="34" charset="0"/>
                <a:cs typeface="Times New Roman" panose="02020603050405020304" pitchFamily="18" charset="0"/>
              </a:rPr>
              <a:t>Magendie</a:t>
            </a:r>
            <a:r>
              <a:rPr lang="es-ES" dirty="0">
                <a:latin typeface="Calibri" panose="020F0502020204030204" pitchFamily="34" charset="0"/>
                <a:ea typeface="Calibri" panose="020F0502020204030204" pitchFamily="34" charset="0"/>
                <a:cs typeface="Times New Roman" panose="02020603050405020304" pitchFamily="18" charset="0"/>
              </a:rPr>
              <a:t>. Los recesos laterales se extienden hacia afuera alrededor de los costados del bulbo y se abren por delante como los orificios laterales del cuarto ventrículo o forámenes de </a:t>
            </a:r>
            <a:r>
              <a:rPr lang="es-ES" dirty="0" err="1">
                <a:latin typeface="Calibri" panose="020F0502020204030204" pitchFamily="34" charset="0"/>
                <a:ea typeface="Calibri" panose="020F0502020204030204" pitchFamily="34" charset="0"/>
                <a:cs typeface="Times New Roman" panose="02020603050405020304" pitchFamily="18" charset="0"/>
              </a:rPr>
              <a:t>Luschka</a:t>
            </a:r>
            <a:r>
              <a:rPr lang="es-ES" dirty="0">
                <a:latin typeface="Calibri" panose="020F0502020204030204" pitchFamily="34" charset="0"/>
                <a:ea typeface="Calibri" panose="020F0502020204030204" pitchFamily="34" charset="0"/>
                <a:cs typeface="Times New Roman" panose="02020603050405020304" pitchFamily="18" charset="0"/>
              </a:rPr>
              <a:t>.  Estos orificios importantes permiten que el líquido cefalorraquídeo fluya desde el sistema ventricular hacia el espacio </a:t>
            </a:r>
            <a:r>
              <a:rPr lang="es-ES" dirty="0" err="1">
                <a:latin typeface="Calibri" panose="020F0502020204030204" pitchFamily="34" charset="0"/>
                <a:ea typeface="Calibri" panose="020F0502020204030204" pitchFamily="34" charset="0"/>
                <a:cs typeface="Times New Roman" panose="02020603050405020304" pitchFamily="18" charset="0"/>
              </a:rPr>
              <a:t>subaracnoideo</a:t>
            </a:r>
            <a:r>
              <a:rPr lang="es-ES" dirty="0">
                <a:latin typeface="Calibri" panose="020F0502020204030204" pitchFamily="34" charset="0"/>
                <a:ea typeface="Calibri" panose="020F0502020204030204" pitchFamily="34" charset="0"/>
                <a:cs typeface="Times New Roman" panose="02020603050405020304" pitchFamily="18" charset="0"/>
              </a:rPr>
              <a:t>.</a:t>
            </a:r>
            <a:endParaRPr lang="es-AR" dirty="0">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defRPr/>
            </a:pPr>
            <a:endParaRPr lang="es-A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es-ES" b="1"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Suelo o fosa romboida</a:t>
            </a:r>
            <a:r>
              <a:rPr lang="es-E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 </a:t>
            </a:r>
            <a:r>
              <a:rPr lang="es-ES" dirty="0">
                <a:latin typeface="Calibri" panose="020F0502020204030204" pitchFamily="34" charset="0"/>
                <a:ea typeface="Calibri" panose="020F0502020204030204" pitchFamily="34" charset="0"/>
                <a:cs typeface="Times New Roman" panose="02020603050405020304" pitchFamily="18" charset="0"/>
              </a:rPr>
              <a:t>El suelo con forma de rombo, que está compuesto por la superficie posterior de la protuberancia y la mitad craneal del bulbo raquídeo, está dividido en mitades simétricas por el surco medio. A cada lado de este surco hay una elevación, la eminencia media, que está limitada lateralmente por otro surco, el surco limitante. Por fuera del surco limitante hay un área conocida como área vestibular. Los núcleos vestibulares se ubican por debajo del área vestibular</a:t>
            </a:r>
            <a:endParaRPr lang="es-AR"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defRPr/>
            </a:pPr>
            <a:endParaRPr lang="es-AR"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408420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noChangeArrowheads="1"/>
          </p:cNvPicPr>
          <p:nvPr/>
        </p:nvPicPr>
        <p:blipFill>
          <a:blip r:embed="rId2">
            <a:extLst>
              <a:ext uri="{28A0092B-C50C-407E-A947-70E740481C1C}">
                <a14:useLocalDpi xmlns:a14="http://schemas.microsoft.com/office/drawing/2010/main" val="0"/>
              </a:ext>
            </a:extLst>
          </a:blip>
          <a:srcRect l="26646" t="29269" r="29735" b="8871"/>
          <a:stretch>
            <a:fillRect/>
          </a:stretch>
        </p:blipFill>
        <p:spPr bwMode="auto">
          <a:xfrm>
            <a:off x="1152266" y="170644"/>
            <a:ext cx="9325769" cy="651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937891" y="4881093"/>
            <a:ext cx="1674301" cy="40976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Bulbo raquídeo</a:t>
            </a:r>
            <a:endParaRPr lang="es-ES" sz="1400" b="1" dirty="0">
              <a:solidFill>
                <a:schemeClr val="tx1"/>
              </a:solidFill>
            </a:endParaRPr>
          </a:p>
        </p:txBody>
      </p:sp>
      <p:sp>
        <p:nvSpPr>
          <p:cNvPr id="6" name="Rectángulo 5"/>
          <p:cNvSpPr/>
          <p:nvPr/>
        </p:nvSpPr>
        <p:spPr>
          <a:xfrm>
            <a:off x="8937890" y="2728174"/>
            <a:ext cx="1674301" cy="40976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Protuberancia</a:t>
            </a:r>
            <a:endParaRPr lang="es-ES" sz="1400" b="1" dirty="0">
              <a:solidFill>
                <a:schemeClr val="tx1"/>
              </a:solidFill>
            </a:endParaRPr>
          </a:p>
        </p:txBody>
      </p:sp>
      <p:sp>
        <p:nvSpPr>
          <p:cNvPr id="7" name="Rectángulo 6"/>
          <p:cNvSpPr/>
          <p:nvPr/>
        </p:nvSpPr>
        <p:spPr>
          <a:xfrm>
            <a:off x="7856113" y="2125014"/>
            <a:ext cx="1081777" cy="703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b="1" dirty="0" smtClean="0"/>
              <a:t>Pedúnculo </a:t>
            </a:r>
            <a:r>
              <a:rPr lang="es-AR" sz="1200" b="1" dirty="0" err="1" smtClean="0"/>
              <a:t>cerebeloso</a:t>
            </a:r>
            <a:r>
              <a:rPr lang="es-AR" sz="1200" b="1" dirty="0" smtClean="0"/>
              <a:t> medio</a:t>
            </a:r>
            <a:endParaRPr lang="es-ES" sz="1200" b="1" dirty="0"/>
          </a:p>
        </p:txBody>
      </p:sp>
      <p:sp>
        <p:nvSpPr>
          <p:cNvPr id="8" name="Rectángulo 7"/>
          <p:cNvSpPr/>
          <p:nvPr/>
        </p:nvSpPr>
        <p:spPr>
          <a:xfrm>
            <a:off x="7721957" y="4177262"/>
            <a:ext cx="1081777" cy="7038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b="1" dirty="0" smtClean="0"/>
              <a:t>Pedúnculo </a:t>
            </a:r>
            <a:r>
              <a:rPr lang="es-AR" sz="1200" b="1" dirty="0" err="1" smtClean="0"/>
              <a:t>cerebeloso</a:t>
            </a:r>
            <a:r>
              <a:rPr lang="es-AR" sz="1200" b="1" dirty="0" smtClean="0"/>
              <a:t> inferior</a:t>
            </a:r>
            <a:endParaRPr lang="es-ES" sz="1200" b="1" dirty="0"/>
          </a:p>
        </p:txBody>
      </p:sp>
      <p:sp>
        <p:nvSpPr>
          <p:cNvPr id="9" name="Rectángulo 8"/>
          <p:cNvSpPr/>
          <p:nvPr/>
        </p:nvSpPr>
        <p:spPr>
          <a:xfrm>
            <a:off x="1697865" y="2317338"/>
            <a:ext cx="1830945" cy="450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b="1" dirty="0" smtClean="0"/>
              <a:t>Pedúnculo </a:t>
            </a:r>
            <a:r>
              <a:rPr lang="es-AR" sz="1200" b="1" dirty="0" err="1" smtClean="0"/>
              <a:t>cerebeloso</a:t>
            </a:r>
            <a:r>
              <a:rPr lang="es-AR" sz="1200" b="1" dirty="0" smtClean="0"/>
              <a:t> superior</a:t>
            </a:r>
            <a:endParaRPr lang="es-ES" sz="1200" b="1" dirty="0"/>
          </a:p>
        </p:txBody>
      </p:sp>
      <p:sp>
        <p:nvSpPr>
          <p:cNvPr id="10" name="Rectángulo 9"/>
          <p:cNvSpPr/>
          <p:nvPr/>
        </p:nvSpPr>
        <p:spPr>
          <a:xfrm>
            <a:off x="1855095" y="3304397"/>
            <a:ext cx="1763867" cy="2492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b="1" dirty="0" smtClean="0"/>
              <a:t>Área vestibular</a:t>
            </a:r>
            <a:endParaRPr lang="es-ES" sz="1200" b="1" dirty="0"/>
          </a:p>
        </p:txBody>
      </p:sp>
      <p:sp>
        <p:nvSpPr>
          <p:cNvPr id="11" name="Rectángulo 10"/>
          <p:cNvSpPr/>
          <p:nvPr/>
        </p:nvSpPr>
        <p:spPr>
          <a:xfrm>
            <a:off x="1731403" y="2832063"/>
            <a:ext cx="1763867" cy="2492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b="1" dirty="0" smtClean="0"/>
              <a:t>Eminencia media</a:t>
            </a:r>
            <a:endParaRPr lang="es-ES" sz="1200" b="1" dirty="0"/>
          </a:p>
        </p:txBody>
      </p:sp>
      <p:sp>
        <p:nvSpPr>
          <p:cNvPr id="12" name="Rectángulo 11"/>
          <p:cNvSpPr/>
          <p:nvPr/>
        </p:nvSpPr>
        <p:spPr>
          <a:xfrm>
            <a:off x="1893732" y="3098332"/>
            <a:ext cx="1763867" cy="2492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b="1" dirty="0" smtClean="0"/>
              <a:t>Surco limitante</a:t>
            </a:r>
            <a:endParaRPr lang="es-ES" sz="1200" b="1" dirty="0"/>
          </a:p>
        </p:txBody>
      </p:sp>
      <p:sp>
        <p:nvSpPr>
          <p:cNvPr id="13" name="Elipse 12"/>
          <p:cNvSpPr/>
          <p:nvPr/>
        </p:nvSpPr>
        <p:spPr>
          <a:xfrm>
            <a:off x="5424800" y="3347537"/>
            <a:ext cx="125995" cy="1246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Elipse 14"/>
          <p:cNvSpPr/>
          <p:nvPr/>
        </p:nvSpPr>
        <p:spPr>
          <a:xfrm flipV="1">
            <a:off x="5550795" y="3098332"/>
            <a:ext cx="115262"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Elipse 15"/>
          <p:cNvSpPr/>
          <p:nvPr/>
        </p:nvSpPr>
        <p:spPr>
          <a:xfrm>
            <a:off x="5752152" y="2933056"/>
            <a:ext cx="125995" cy="1246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7" name="Elipse 16"/>
          <p:cNvSpPr/>
          <p:nvPr/>
        </p:nvSpPr>
        <p:spPr>
          <a:xfrm>
            <a:off x="7793115" y="3160633"/>
            <a:ext cx="125995" cy="1246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8" name="Elipse 17"/>
          <p:cNvSpPr/>
          <p:nvPr/>
        </p:nvSpPr>
        <p:spPr>
          <a:xfrm>
            <a:off x="7006755" y="3770393"/>
            <a:ext cx="125995" cy="1246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9" name="Elipse 18"/>
          <p:cNvSpPr/>
          <p:nvPr/>
        </p:nvSpPr>
        <p:spPr>
          <a:xfrm>
            <a:off x="5903258" y="2437325"/>
            <a:ext cx="125995" cy="1246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0" name="Elipse 19"/>
          <p:cNvSpPr/>
          <p:nvPr/>
        </p:nvSpPr>
        <p:spPr>
          <a:xfrm>
            <a:off x="5229675" y="2740086"/>
            <a:ext cx="125995" cy="1246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1" name="Rectángulo 20"/>
          <p:cNvSpPr/>
          <p:nvPr/>
        </p:nvSpPr>
        <p:spPr>
          <a:xfrm>
            <a:off x="2046132" y="2000411"/>
            <a:ext cx="1763867" cy="2492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b="1" dirty="0" smtClean="0"/>
              <a:t>Surco medio</a:t>
            </a:r>
            <a:endParaRPr lang="es-ES" sz="1200" b="1" dirty="0"/>
          </a:p>
        </p:txBody>
      </p:sp>
    </p:spTree>
    <p:extLst>
      <p:ext uri="{BB962C8B-B14F-4D97-AF65-F5344CB8AC3E}">
        <p14:creationId xmlns:p14="http://schemas.microsoft.com/office/powerpoint/2010/main" val="141276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p:cNvSpPr>
            <a:spLocks noGrp="1" noChangeArrowheads="1"/>
          </p:cNvSpPr>
          <p:nvPr>
            <p:ph idx="1"/>
          </p:nvPr>
        </p:nvSpPr>
        <p:spPr bwMode="auto">
          <a:xfrm>
            <a:off x="335924" y="190008"/>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s-ES" altLang="es-AR" sz="1800" b="1" u="sng" dirty="0">
                <a:ea typeface="Calibri" panose="020F0502020204030204" pitchFamily="34" charset="0"/>
                <a:cs typeface="Times New Roman" panose="02020603050405020304" pitchFamily="18" charset="0"/>
              </a:rPr>
              <a:t>Plexo coroideo del cuarto ventrículo</a:t>
            </a:r>
            <a:endParaRPr lang="es-ES" altLang="es-AR" sz="1800" dirty="0">
              <a:ea typeface="Calibri" panose="020F0502020204030204" pitchFamily="34" charset="0"/>
              <a:cs typeface="Times New Roman" panose="02020603050405020304" pitchFamily="18" charset="0"/>
            </a:endParaRPr>
          </a:p>
          <a:p>
            <a:pPr eaLnBrk="1" hangingPunct="1">
              <a:lnSpc>
                <a:spcPct val="107000"/>
              </a:lnSpc>
              <a:spcBef>
                <a:spcPct val="0"/>
              </a:spcBef>
              <a:spcAft>
                <a:spcPts val="800"/>
              </a:spcAft>
              <a:buFontTx/>
              <a:buNone/>
            </a:pPr>
            <a:r>
              <a:rPr lang="es-ES" altLang="es-AR" sz="1800" dirty="0">
                <a:ea typeface="Calibri" panose="020F0502020204030204" pitchFamily="34" charset="0"/>
                <a:cs typeface="Times New Roman" panose="02020603050405020304" pitchFamily="18" charset="0"/>
              </a:rPr>
              <a:t>El plexo coroideo tiene forma de T; la parte vertical de la T es doble. Se halla suspendido de la mitad inferior del techo del ventrículo</a:t>
            </a:r>
          </a:p>
        </p:txBody>
      </p:sp>
      <p:pic>
        <p:nvPicPr>
          <p:cNvPr id="5" name="Imagen 2"/>
          <p:cNvPicPr>
            <a:picLocks noChangeAspect="1" noChangeArrowheads="1"/>
          </p:cNvPicPr>
          <p:nvPr/>
        </p:nvPicPr>
        <p:blipFill>
          <a:blip r:embed="rId2">
            <a:extLst>
              <a:ext uri="{28A0092B-C50C-407E-A947-70E740481C1C}">
                <a14:useLocalDpi xmlns:a14="http://schemas.microsoft.com/office/drawing/2010/main" val="0"/>
              </a:ext>
            </a:extLst>
          </a:blip>
          <a:srcRect l="23761" t="33495" r="26170" b="8569"/>
          <a:stretch>
            <a:fillRect/>
          </a:stretch>
        </p:blipFill>
        <p:spPr bwMode="auto">
          <a:xfrm>
            <a:off x="2430619" y="1197768"/>
            <a:ext cx="6913563"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redondeado 5"/>
          <p:cNvSpPr/>
          <p:nvPr/>
        </p:nvSpPr>
        <p:spPr>
          <a:xfrm>
            <a:off x="1577975" y="5842447"/>
            <a:ext cx="9036050" cy="981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sz="1400" dirty="0"/>
              <a:t>Los </a:t>
            </a:r>
            <a:r>
              <a:rPr lang="es-AR" sz="1400" b="1" dirty="0"/>
              <a:t>plexos coroideos</a:t>
            </a:r>
            <a:r>
              <a:rPr lang="es-AR" sz="1400" dirty="0"/>
              <a:t> son estructuras vasculares del </a:t>
            </a:r>
            <a:r>
              <a:rPr lang="es-AR" sz="1400" dirty="0">
                <a:hlinkClick r:id="rId3" tooltip="Encéfalo"/>
              </a:rPr>
              <a:t>encéfalo</a:t>
            </a:r>
            <a:r>
              <a:rPr lang="es-AR" sz="1400" dirty="0"/>
              <a:t> encargadas de formar el </a:t>
            </a:r>
            <a:r>
              <a:rPr lang="es-AR" sz="1400" dirty="0">
                <a:hlinkClick r:id="rId4" tooltip="Líquido cerebroespinal"/>
              </a:rPr>
              <a:t>líquido cerebroespinal</a:t>
            </a:r>
            <a:r>
              <a:rPr lang="es-AR" sz="1400" dirty="0"/>
              <a:t> (o cefalorraquídeo) que sirve de protección al </a:t>
            </a:r>
            <a:r>
              <a:rPr lang="es-AR" sz="1400" dirty="0">
                <a:hlinkClick r:id="rId5" tooltip="Sistema nervioso central"/>
              </a:rPr>
              <a:t>sistema nervioso central</a:t>
            </a:r>
            <a:r>
              <a:rPr lang="es-AR" sz="1400" dirty="0"/>
              <a:t>. La mayor parte de este líquido se forma en ellos y se renueva en el ser humano a un ritmo de 6 o 7 veces al día, otra pequeña parte de este líquido se forma en los </a:t>
            </a:r>
            <a:r>
              <a:rPr lang="es-AR" sz="1400" dirty="0">
                <a:hlinkClick r:id="rId6" tooltip="Espacio subaracnoideo"/>
              </a:rPr>
              <a:t>espacios </a:t>
            </a:r>
            <a:r>
              <a:rPr lang="es-AR" sz="1400" dirty="0" err="1">
                <a:hlinkClick r:id="rId6" tooltip="Espacio subaracnoideo"/>
              </a:rPr>
              <a:t>subaracnoideos</a:t>
            </a:r>
            <a:r>
              <a:rPr lang="es-AR" sz="1400" dirty="0"/>
              <a:t> y </a:t>
            </a:r>
            <a:r>
              <a:rPr lang="es-AR" sz="1400" dirty="0" err="1"/>
              <a:t>perivasculares</a:t>
            </a:r>
            <a:r>
              <a:rPr lang="es-AR" sz="1400" dirty="0"/>
              <a:t>.</a:t>
            </a:r>
          </a:p>
        </p:txBody>
      </p:sp>
      <p:sp>
        <p:nvSpPr>
          <p:cNvPr id="7" name="Rectángulo 6"/>
          <p:cNvSpPr/>
          <p:nvPr/>
        </p:nvSpPr>
        <p:spPr>
          <a:xfrm>
            <a:off x="6954544" y="3657600"/>
            <a:ext cx="1674301" cy="40976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Plexo coroideo del cuarto ventrículo</a:t>
            </a:r>
            <a:endParaRPr lang="es-ES" sz="1400" b="1" dirty="0">
              <a:solidFill>
                <a:schemeClr val="tx1"/>
              </a:solidFill>
            </a:endParaRPr>
          </a:p>
        </p:txBody>
      </p:sp>
      <p:sp>
        <p:nvSpPr>
          <p:cNvPr id="8" name="Elipse 7"/>
          <p:cNvSpPr/>
          <p:nvPr/>
        </p:nvSpPr>
        <p:spPr>
          <a:xfrm>
            <a:off x="5078569" y="3508099"/>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6864978" y="1884501"/>
            <a:ext cx="1763867" cy="2492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b="1" dirty="0" smtClean="0"/>
              <a:t>Aracnoides</a:t>
            </a:r>
            <a:endParaRPr lang="es-ES" sz="1200" b="1" dirty="0"/>
          </a:p>
        </p:txBody>
      </p:sp>
      <p:sp>
        <p:nvSpPr>
          <p:cNvPr id="10" name="Rectángulo 9"/>
          <p:cNvSpPr/>
          <p:nvPr/>
        </p:nvSpPr>
        <p:spPr>
          <a:xfrm>
            <a:off x="6746922" y="2191319"/>
            <a:ext cx="1763867" cy="2492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b="1" dirty="0" smtClean="0"/>
              <a:t>Piamadre</a:t>
            </a:r>
            <a:endParaRPr lang="es-ES" sz="1200" b="1" dirty="0"/>
          </a:p>
        </p:txBody>
      </p:sp>
      <p:sp>
        <p:nvSpPr>
          <p:cNvPr id="13" name="Rectángulo 12"/>
          <p:cNvSpPr/>
          <p:nvPr/>
        </p:nvSpPr>
        <p:spPr>
          <a:xfrm>
            <a:off x="6954544" y="2470244"/>
            <a:ext cx="1674301" cy="4661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b="1" dirty="0" smtClean="0"/>
              <a:t>Espacio </a:t>
            </a:r>
            <a:r>
              <a:rPr lang="es-AR" sz="1200" b="1" dirty="0" err="1" smtClean="0"/>
              <a:t>subaracnoideo</a:t>
            </a:r>
            <a:r>
              <a:rPr lang="es-AR" sz="1200" b="1" dirty="0" smtClean="0"/>
              <a:t> lleno de LCR</a:t>
            </a:r>
            <a:endParaRPr lang="es-ES" sz="1200" b="1" dirty="0"/>
          </a:p>
        </p:txBody>
      </p:sp>
      <p:sp>
        <p:nvSpPr>
          <p:cNvPr id="14" name="Elipse 13"/>
          <p:cNvSpPr/>
          <p:nvPr/>
        </p:nvSpPr>
        <p:spPr>
          <a:xfrm>
            <a:off x="6324379" y="2210979"/>
            <a:ext cx="115057" cy="9573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Elipse 14"/>
          <p:cNvSpPr/>
          <p:nvPr/>
        </p:nvSpPr>
        <p:spPr>
          <a:xfrm flipV="1">
            <a:off x="6266850" y="2470244"/>
            <a:ext cx="115057" cy="11573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Elipse 15"/>
          <p:cNvSpPr/>
          <p:nvPr/>
        </p:nvSpPr>
        <p:spPr>
          <a:xfrm>
            <a:off x="6439436" y="2678398"/>
            <a:ext cx="125995" cy="1246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7" name="Rectángulo 16"/>
          <p:cNvSpPr/>
          <p:nvPr/>
        </p:nvSpPr>
        <p:spPr>
          <a:xfrm>
            <a:off x="7105384" y="3061315"/>
            <a:ext cx="1763867" cy="2492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200" b="1" dirty="0" smtClean="0"/>
              <a:t>Cisterna </a:t>
            </a:r>
            <a:r>
              <a:rPr lang="es-AR" sz="1200" b="1" dirty="0" err="1" smtClean="0"/>
              <a:t>pontina</a:t>
            </a:r>
            <a:endParaRPr lang="es-ES" sz="1200" b="1" dirty="0"/>
          </a:p>
        </p:txBody>
      </p:sp>
      <p:sp>
        <p:nvSpPr>
          <p:cNvPr id="18" name="Elipse 17"/>
          <p:cNvSpPr/>
          <p:nvPr/>
        </p:nvSpPr>
        <p:spPr>
          <a:xfrm flipV="1">
            <a:off x="6474734" y="3128050"/>
            <a:ext cx="115057" cy="11573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67236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pPr algn="ctr"/>
            <a:r>
              <a:rPr lang="es-AR" b="1" dirty="0" smtClean="0"/>
              <a:t>MENINGES Y CIRCULACIÓN DEL LCR</a:t>
            </a:r>
            <a:endParaRPr lang="es-ES" b="1" dirty="0"/>
          </a:p>
        </p:txBody>
      </p:sp>
      <p:sp>
        <p:nvSpPr>
          <p:cNvPr id="4" name="Marcador de contenido 3"/>
          <p:cNvSpPr>
            <a:spLocks noGrp="1"/>
          </p:cNvSpPr>
          <p:nvPr>
            <p:ph idx="1"/>
          </p:nvPr>
        </p:nvSpPr>
        <p:spPr>
          <a:xfrm>
            <a:off x="374561" y="1168803"/>
            <a:ext cx="10515600" cy="3611245"/>
          </a:xfrm>
          <a:prstGeom prst="rect">
            <a:avLst/>
          </a:prstGeom>
        </p:spPr>
        <p:txBody>
          <a:bodyPr>
            <a:spAutoFit/>
          </a:bodyPr>
          <a:lstStyle/>
          <a:p>
            <a:pPr>
              <a:spcAft>
                <a:spcPts val="0"/>
              </a:spcAft>
              <a:defRPr/>
            </a:pPr>
            <a:r>
              <a:rPr lang="es-ES" sz="2000" dirty="0" smtClean="0">
                <a:latin typeface="Comic Sans MS" panose="030F0702030302020204" pitchFamily="66" charset="0"/>
                <a:ea typeface="Times New Roman" panose="02020603050405020304" pitchFamily="18" charset="0"/>
              </a:rPr>
              <a:t>Son </a:t>
            </a:r>
            <a:r>
              <a:rPr lang="es-ES" sz="2000" dirty="0">
                <a:latin typeface="Comic Sans MS" panose="030F0702030302020204" pitchFamily="66" charset="0"/>
                <a:ea typeface="Times New Roman" panose="02020603050405020304" pitchFamily="18" charset="0"/>
              </a:rPr>
              <a:t>membranas que junto al LCR sostienen, nutren y protegen al SNC.</a:t>
            </a:r>
            <a:endParaRPr lang="es-AR" sz="2000" dirty="0">
              <a:latin typeface="Times New Roman" panose="02020603050405020304" pitchFamily="18" charset="0"/>
              <a:ea typeface="Times New Roman" panose="02020603050405020304" pitchFamily="18" charset="0"/>
            </a:endParaRPr>
          </a:p>
          <a:p>
            <a:pPr marL="0" indent="0">
              <a:spcAft>
                <a:spcPts val="0"/>
              </a:spcAft>
              <a:buNone/>
              <a:defRPr/>
            </a:pPr>
            <a:r>
              <a:rPr lang="es-ES" sz="2000" dirty="0">
                <a:latin typeface="Comic Sans MS" panose="030F0702030302020204" pitchFamily="66" charset="0"/>
                <a:ea typeface="Times New Roman" panose="02020603050405020304" pitchFamily="18" charset="0"/>
              </a:rPr>
              <a:t> </a:t>
            </a:r>
            <a:endParaRPr lang="es-AR" sz="2000" dirty="0">
              <a:latin typeface="Times New Roman" panose="02020603050405020304" pitchFamily="18" charset="0"/>
              <a:ea typeface="Times New Roman" panose="02020603050405020304" pitchFamily="18" charset="0"/>
            </a:endParaRPr>
          </a:p>
          <a:p>
            <a:pPr>
              <a:spcAft>
                <a:spcPts val="0"/>
              </a:spcAft>
              <a:defRPr/>
            </a:pPr>
            <a:r>
              <a:rPr lang="es-ES" sz="2000" dirty="0">
                <a:latin typeface="Comic Sans MS" panose="030F0702030302020204" pitchFamily="66" charset="0"/>
                <a:ea typeface="Times New Roman" panose="02020603050405020304" pitchFamily="18" charset="0"/>
              </a:rPr>
              <a:t>Están dispuestas en tres capas que de la superficie a la profundidad son:</a:t>
            </a:r>
            <a:endParaRPr lang="es-AR" sz="2000" dirty="0">
              <a:latin typeface="Times New Roman" panose="02020603050405020304" pitchFamily="18" charset="0"/>
              <a:ea typeface="Times New Roman" panose="02020603050405020304" pitchFamily="18" charset="0"/>
            </a:endParaRPr>
          </a:p>
          <a:p>
            <a:pPr marL="0" indent="0">
              <a:spcAft>
                <a:spcPts val="0"/>
              </a:spcAft>
              <a:buNone/>
              <a:defRPr/>
            </a:pPr>
            <a:endParaRPr lang="es-AR" sz="2000" dirty="0">
              <a:latin typeface="Times New Roman" panose="02020603050405020304" pitchFamily="18" charset="0"/>
              <a:ea typeface="Times New Roman" panose="02020603050405020304" pitchFamily="18" charset="0"/>
            </a:endParaRPr>
          </a:p>
          <a:p>
            <a:pPr marL="342900" indent="-342900">
              <a:spcAft>
                <a:spcPts val="0"/>
              </a:spcAft>
              <a:buFont typeface="Wingdings" panose="05000000000000000000" pitchFamily="2" charset="2"/>
              <a:buChar char=""/>
              <a:tabLst>
                <a:tab pos="914400" algn="l"/>
              </a:tabLst>
              <a:defRPr/>
            </a:pPr>
            <a:r>
              <a:rPr lang="es-ES" sz="2000" b="1" dirty="0">
                <a:latin typeface="Comic Sans MS" panose="030F0702030302020204" pitchFamily="66" charset="0"/>
                <a:ea typeface="Times New Roman" panose="02020603050405020304" pitchFamily="18" charset="0"/>
              </a:rPr>
              <a:t>DURAMADRE</a:t>
            </a:r>
            <a:endParaRPr lang="es-AR" sz="2000" dirty="0">
              <a:latin typeface="Times New Roman" panose="02020603050405020304" pitchFamily="18" charset="0"/>
              <a:ea typeface="Times New Roman" panose="02020603050405020304" pitchFamily="18" charset="0"/>
            </a:endParaRPr>
          </a:p>
          <a:p>
            <a:pPr marL="0" indent="0">
              <a:spcAft>
                <a:spcPts val="0"/>
              </a:spcAft>
              <a:buNone/>
              <a:defRPr/>
            </a:pPr>
            <a:endParaRPr lang="es-AR" sz="2000" dirty="0" smtClean="0">
              <a:latin typeface="Times New Roman" panose="02020603050405020304" pitchFamily="18" charset="0"/>
              <a:ea typeface="Times New Roman" panose="02020603050405020304" pitchFamily="18" charset="0"/>
            </a:endParaRPr>
          </a:p>
          <a:p>
            <a:pPr marL="342900" indent="-342900">
              <a:spcAft>
                <a:spcPts val="0"/>
              </a:spcAft>
              <a:buFont typeface="Wingdings" panose="05000000000000000000" pitchFamily="2" charset="2"/>
              <a:buChar char=""/>
              <a:tabLst>
                <a:tab pos="914400" algn="l"/>
              </a:tabLst>
              <a:defRPr/>
            </a:pPr>
            <a:r>
              <a:rPr lang="es-ES" sz="2000" b="1" dirty="0" smtClean="0">
                <a:latin typeface="Comic Sans MS" panose="030F0702030302020204" pitchFamily="66" charset="0"/>
                <a:ea typeface="Times New Roman" panose="02020603050405020304" pitchFamily="18" charset="0"/>
              </a:rPr>
              <a:t>ARACNOIDES</a:t>
            </a:r>
            <a:endParaRPr lang="es-AR" sz="2000" dirty="0" smtClean="0">
              <a:latin typeface="Times New Roman" panose="02020603050405020304" pitchFamily="18" charset="0"/>
              <a:ea typeface="Times New Roman" panose="02020603050405020304" pitchFamily="18" charset="0"/>
            </a:endParaRPr>
          </a:p>
          <a:p>
            <a:pPr marL="0" indent="0">
              <a:spcAft>
                <a:spcPts val="0"/>
              </a:spcAft>
              <a:buNone/>
              <a:defRPr/>
            </a:pPr>
            <a:endParaRPr lang="es-AR" sz="2000" dirty="0">
              <a:latin typeface="Times New Roman" panose="02020603050405020304" pitchFamily="18" charset="0"/>
              <a:ea typeface="Times New Roman" panose="02020603050405020304" pitchFamily="18" charset="0"/>
            </a:endParaRPr>
          </a:p>
          <a:p>
            <a:pPr marL="342900" indent="-342900">
              <a:spcAft>
                <a:spcPts val="0"/>
              </a:spcAft>
              <a:buFont typeface="Wingdings" panose="05000000000000000000" pitchFamily="2" charset="2"/>
              <a:buChar char=""/>
              <a:tabLst>
                <a:tab pos="914400" algn="l"/>
              </a:tabLst>
              <a:defRPr/>
            </a:pPr>
            <a:r>
              <a:rPr lang="es-ES" sz="2000" b="1" dirty="0">
                <a:latin typeface="Comic Sans MS" panose="030F0702030302020204" pitchFamily="66" charset="0"/>
                <a:ea typeface="Times New Roman" panose="02020603050405020304" pitchFamily="18" charset="0"/>
              </a:rPr>
              <a:t>PIAMADRE</a:t>
            </a:r>
            <a:endParaRPr lang="es-AR" sz="2000" dirty="0">
              <a:latin typeface="Times New Roman" panose="02020603050405020304" pitchFamily="18" charset="0"/>
              <a:ea typeface="Times New Roman" panose="02020603050405020304" pitchFamily="18" charset="0"/>
            </a:endParaRPr>
          </a:p>
        </p:txBody>
      </p:sp>
      <p:pic>
        <p:nvPicPr>
          <p:cNvPr id="5"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5909" y="2494366"/>
            <a:ext cx="4340181" cy="431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3515" y="2783265"/>
            <a:ext cx="355157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33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04136" y="423930"/>
            <a:ext cx="6913563"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tabLst>
                <a:tab pos="914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9pPr>
          </a:lstStyle>
          <a:p>
            <a:pPr>
              <a:spcBef>
                <a:spcPct val="0"/>
              </a:spcBef>
              <a:buFontTx/>
              <a:buNone/>
            </a:pPr>
            <a:endParaRPr lang="es-AR" altLang="es-ES" sz="2400" dirty="0">
              <a:latin typeface="Arial" panose="020B0604020202020204" pitchFamily="34" charset="0"/>
              <a:ea typeface="Times New Roman" panose="02020603050405020304" pitchFamily="18" charset="0"/>
            </a:endParaRPr>
          </a:p>
          <a:p>
            <a:pPr>
              <a:spcBef>
                <a:spcPct val="0"/>
              </a:spcBef>
              <a:buFontTx/>
              <a:buNone/>
            </a:pPr>
            <a:r>
              <a:rPr lang="es-ES" altLang="es-ES" sz="2400" dirty="0">
                <a:latin typeface="Comic Sans MS" panose="030F0702030302020204" pitchFamily="66" charset="0"/>
                <a:ea typeface="Times New Roman" panose="02020603050405020304" pitchFamily="18" charset="0"/>
              </a:rPr>
              <a:t>Entre la </a:t>
            </a:r>
            <a:r>
              <a:rPr lang="es-ES" altLang="es-ES" sz="2400" u="sng" dirty="0">
                <a:latin typeface="Comic Sans MS" panose="030F0702030302020204" pitchFamily="66" charset="0"/>
                <a:ea typeface="Times New Roman" panose="02020603050405020304" pitchFamily="18" charset="0"/>
              </a:rPr>
              <a:t>aracnoides </a:t>
            </a:r>
            <a:r>
              <a:rPr lang="es-ES" altLang="es-ES" sz="2400" dirty="0">
                <a:latin typeface="Comic Sans MS" panose="030F0702030302020204" pitchFamily="66" charset="0"/>
                <a:ea typeface="Times New Roman" panose="02020603050405020304" pitchFamily="18" charset="0"/>
              </a:rPr>
              <a:t>y la</a:t>
            </a:r>
            <a:r>
              <a:rPr lang="es-ES" altLang="es-ES" sz="2400" u="sng" dirty="0">
                <a:latin typeface="Comic Sans MS" panose="030F0702030302020204" pitchFamily="66" charset="0"/>
                <a:ea typeface="Times New Roman" panose="02020603050405020304" pitchFamily="18" charset="0"/>
              </a:rPr>
              <a:t> piamadre </a:t>
            </a:r>
            <a:r>
              <a:rPr lang="es-ES" altLang="es-ES" sz="2400" dirty="0">
                <a:latin typeface="Comic Sans MS" panose="030F0702030302020204" pitchFamily="66" charset="0"/>
                <a:ea typeface="Times New Roman" panose="02020603050405020304" pitchFamily="18" charset="0"/>
              </a:rPr>
              <a:t>se encuentra el </a:t>
            </a:r>
            <a:r>
              <a:rPr lang="es-ES" altLang="es-ES" sz="2400" i="1" dirty="0">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espacio </a:t>
            </a:r>
            <a:r>
              <a:rPr lang="es-ES" altLang="es-ES" sz="2400" i="1" dirty="0" err="1">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subaracnoideo</a:t>
            </a:r>
            <a:r>
              <a:rPr lang="es-ES" altLang="es-ES" sz="2400" dirty="0">
                <a:latin typeface="Comic Sans MS" panose="030F0702030302020204" pitchFamily="66" charset="0"/>
                <a:ea typeface="Times New Roman" panose="02020603050405020304" pitchFamily="18" charset="0"/>
              </a:rPr>
              <a:t> donde circula el LCR</a:t>
            </a:r>
            <a:endParaRPr lang="es-ES" altLang="es-ES" sz="2400" dirty="0">
              <a:latin typeface="Arial" panose="020B0604020202020204" pitchFamily="34" charset="0"/>
              <a:ea typeface="Times New Roman" panose="02020603050405020304" pitchFamily="18" charset="0"/>
            </a:endParaRPr>
          </a:p>
        </p:txBody>
      </p:sp>
      <p:pic>
        <p:nvPicPr>
          <p:cNvPr id="5" name="2 Imagen" descr="mening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5675" y="2532656"/>
            <a:ext cx="3810000" cy="2679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1421" y="2085775"/>
            <a:ext cx="35941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45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descr="mlc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9840" y="1690688"/>
            <a:ext cx="3519487" cy="309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2 Imagen" descr="meningitis-viral.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39864" y="1397000"/>
            <a:ext cx="42926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2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018505" y="1253331"/>
            <a:ext cx="10515600" cy="43513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600" b="1" dirty="0">
                <a:latin typeface="Comic Sans MS" panose="030F0702030302020204" pitchFamily="66" charset="0"/>
                <a:ea typeface="Times New Roman" panose="02020603050405020304" pitchFamily="18" charset="0"/>
              </a:rPr>
              <a:t>Liquido cefalorraquídeo: </a:t>
            </a:r>
            <a:r>
              <a:rPr lang="es-ES" altLang="es-ES" sz="1600" dirty="0">
                <a:latin typeface="Comic Sans MS" panose="030F0702030302020204" pitchFamily="66" charset="0"/>
                <a:ea typeface="Times New Roman" panose="02020603050405020304" pitchFamily="18" charset="0"/>
              </a:rPr>
              <a:t>Es un liquido incoloro de baja densidad y alcalino. Contiene agua, CLNA, glucosa, K, proteínas y elementos celulares. Su función es proteger y sostener al SNC.</a:t>
            </a:r>
          </a:p>
          <a:p>
            <a:pPr eaLnBrk="1" hangingPunct="1">
              <a:spcBef>
                <a:spcPct val="0"/>
              </a:spcBef>
              <a:buFontTx/>
              <a:buNone/>
            </a:pPr>
            <a:endParaRPr lang="es-AR" altLang="es-ES" sz="1600" dirty="0">
              <a:latin typeface="Arial" panose="020B0604020202020204" pitchFamily="34" charset="0"/>
              <a:ea typeface="Times New Roman" panose="02020603050405020304" pitchFamily="18" charset="0"/>
            </a:endParaRPr>
          </a:p>
          <a:p>
            <a:pPr>
              <a:spcBef>
                <a:spcPct val="0"/>
              </a:spcBef>
              <a:buFontTx/>
              <a:buNone/>
            </a:pPr>
            <a:r>
              <a:rPr lang="es-ES" altLang="es-ES" sz="1600" b="1" dirty="0">
                <a:latin typeface="Comic Sans MS" panose="030F0702030302020204" pitchFamily="66" charset="0"/>
                <a:ea typeface="Times New Roman" panose="02020603050405020304" pitchFamily="18" charset="0"/>
              </a:rPr>
              <a:t>Origen: </a:t>
            </a:r>
            <a:r>
              <a:rPr lang="es-ES" altLang="es-ES" sz="1600" dirty="0">
                <a:latin typeface="Comic Sans MS" panose="030F0702030302020204" pitchFamily="66" charset="0"/>
                <a:ea typeface="Times New Roman" panose="02020603050405020304" pitchFamily="18" charset="0"/>
              </a:rPr>
              <a:t>Plexos coroideos de los ventrículos laterales, como consecuencia de la filtración del plasma a partir de la sangre arterial.</a:t>
            </a:r>
          </a:p>
          <a:p>
            <a:pPr>
              <a:spcBef>
                <a:spcPct val="0"/>
              </a:spcBef>
              <a:buFontTx/>
              <a:buNone/>
            </a:pPr>
            <a:endParaRPr lang="es-AR" altLang="es-ES" sz="1600" dirty="0">
              <a:latin typeface="Arial" panose="020B0604020202020204" pitchFamily="34" charset="0"/>
              <a:ea typeface="Times New Roman" panose="02020603050405020304" pitchFamily="18" charset="0"/>
            </a:endParaRPr>
          </a:p>
          <a:p>
            <a:pPr>
              <a:spcBef>
                <a:spcPct val="0"/>
              </a:spcBef>
              <a:buFontTx/>
              <a:buNone/>
            </a:pPr>
            <a:r>
              <a:rPr lang="es-ES" altLang="es-ES" sz="1600" b="1" dirty="0">
                <a:latin typeface="Comic Sans MS" panose="030F0702030302020204" pitchFamily="66" charset="0"/>
                <a:ea typeface="Times New Roman" panose="02020603050405020304" pitchFamily="18" charset="0"/>
              </a:rPr>
              <a:t>Circulación: </a:t>
            </a:r>
            <a:r>
              <a:rPr lang="es-ES" altLang="es-ES" sz="1600" dirty="0">
                <a:latin typeface="Comic Sans MS" panose="030F0702030302020204" pitchFamily="66" charset="0"/>
                <a:ea typeface="Times New Roman" panose="02020603050405020304" pitchFamily="18" charset="0"/>
              </a:rPr>
              <a:t>El líquido cefalorraquídeo por los plexos coroideos de los ventrículos laterales pasa a través del agujero de </a:t>
            </a:r>
            <a:r>
              <a:rPr lang="es-ES" altLang="es-ES" sz="1600" dirty="0" err="1">
                <a:latin typeface="Comic Sans MS" panose="030F0702030302020204" pitchFamily="66" charset="0"/>
                <a:ea typeface="Times New Roman" panose="02020603050405020304" pitchFamily="18" charset="0"/>
              </a:rPr>
              <a:t>Monro</a:t>
            </a:r>
            <a:r>
              <a:rPr lang="es-ES" altLang="es-ES" sz="1600" dirty="0">
                <a:latin typeface="Comic Sans MS" panose="030F0702030302020204" pitchFamily="66" charset="0"/>
                <a:ea typeface="Times New Roman" panose="02020603050405020304" pitchFamily="18" charset="0"/>
              </a:rPr>
              <a:t> a la cavidad del tercer ventrículo, el cual se comunica a través del acueducto de Silvio con el cuarto ventrículo.</a:t>
            </a:r>
            <a:endParaRPr lang="es-AR" altLang="es-ES" sz="1600" dirty="0">
              <a:latin typeface="Arial" panose="020B0604020202020204" pitchFamily="34" charset="0"/>
              <a:ea typeface="Times New Roman" panose="02020603050405020304" pitchFamily="18" charset="0"/>
            </a:endParaRPr>
          </a:p>
          <a:p>
            <a:pPr>
              <a:spcBef>
                <a:spcPct val="0"/>
              </a:spcBef>
              <a:buFontTx/>
              <a:buNone/>
            </a:pPr>
            <a:r>
              <a:rPr lang="es-ES" altLang="es-ES" sz="1600" dirty="0">
                <a:latin typeface="Comic Sans MS" panose="030F0702030302020204" pitchFamily="66" charset="0"/>
                <a:ea typeface="Times New Roman" panose="02020603050405020304" pitchFamily="18" charset="0"/>
              </a:rPr>
              <a:t>Del cuarto ventrículo pasa al espacio </a:t>
            </a:r>
            <a:r>
              <a:rPr lang="es-ES" altLang="es-ES" sz="1600" dirty="0" err="1">
                <a:latin typeface="Comic Sans MS" panose="030F0702030302020204" pitchFamily="66" charset="0"/>
                <a:ea typeface="Times New Roman" panose="02020603050405020304" pitchFamily="18" charset="0"/>
              </a:rPr>
              <a:t>subaracnoideo</a:t>
            </a:r>
            <a:r>
              <a:rPr lang="es-ES" altLang="es-ES" sz="1600" dirty="0">
                <a:latin typeface="Comic Sans MS" panose="030F0702030302020204" pitchFamily="66" charset="0"/>
                <a:ea typeface="Times New Roman" panose="02020603050405020304" pitchFamily="18" charset="0"/>
              </a:rPr>
              <a:t> por los agujeros de </a:t>
            </a:r>
            <a:r>
              <a:rPr lang="es-ES" altLang="es-ES" sz="1600" dirty="0" err="1">
                <a:latin typeface="Comic Sans MS" panose="030F0702030302020204" pitchFamily="66" charset="0"/>
                <a:ea typeface="Times New Roman" panose="02020603050405020304" pitchFamily="18" charset="0"/>
              </a:rPr>
              <a:t>Magendie</a:t>
            </a:r>
            <a:r>
              <a:rPr lang="es-ES" altLang="es-ES" sz="1600" dirty="0">
                <a:latin typeface="Comic Sans MS" panose="030F0702030302020204" pitchFamily="66" charset="0"/>
                <a:ea typeface="Times New Roman" panose="02020603050405020304" pitchFamily="18" charset="0"/>
              </a:rPr>
              <a:t> y </a:t>
            </a:r>
            <a:r>
              <a:rPr lang="es-ES" altLang="es-ES" sz="1600" dirty="0" err="1">
                <a:latin typeface="Comic Sans MS" panose="030F0702030302020204" pitchFamily="66" charset="0"/>
                <a:ea typeface="Times New Roman" panose="02020603050405020304" pitchFamily="18" charset="0"/>
              </a:rPr>
              <a:t>Luchska</a:t>
            </a:r>
            <a:r>
              <a:rPr lang="es-ES" altLang="es-ES" sz="1600" dirty="0">
                <a:latin typeface="Comic Sans MS" panose="030F0702030302020204" pitchFamily="66" charset="0"/>
                <a:ea typeface="Times New Roman" panose="02020603050405020304" pitchFamily="18" charset="0"/>
              </a:rPr>
              <a:t>. Este espacio presenta dilataciones comunicadas entre si llamadas </a:t>
            </a:r>
            <a:r>
              <a:rPr lang="es-ES" altLang="es-ES" sz="1600" b="1" dirty="0">
                <a:latin typeface="Comic Sans MS" panose="030F0702030302020204" pitchFamily="66" charset="0"/>
                <a:ea typeface="Times New Roman" panose="02020603050405020304" pitchFamily="18" charset="0"/>
              </a:rPr>
              <a:t>cisternas</a:t>
            </a:r>
          </a:p>
          <a:p>
            <a:pPr>
              <a:spcBef>
                <a:spcPct val="0"/>
              </a:spcBef>
              <a:buFontTx/>
              <a:buNone/>
            </a:pPr>
            <a:endParaRPr lang="es-AR" altLang="es-ES" sz="1600" dirty="0">
              <a:latin typeface="Arial" panose="020B0604020202020204" pitchFamily="34" charset="0"/>
              <a:ea typeface="Times New Roman" panose="02020603050405020304" pitchFamily="18" charset="0"/>
            </a:endParaRPr>
          </a:p>
          <a:p>
            <a:pPr>
              <a:spcBef>
                <a:spcPct val="0"/>
              </a:spcBef>
              <a:buFontTx/>
              <a:buNone/>
            </a:pPr>
            <a:r>
              <a:rPr lang="es-ES" altLang="es-ES" sz="1600" b="1" dirty="0">
                <a:latin typeface="Comic Sans MS" panose="030F0702030302020204" pitchFamily="66" charset="0"/>
                <a:ea typeface="Times New Roman" panose="02020603050405020304" pitchFamily="18" charset="0"/>
              </a:rPr>
              <a:t>Cisternas: </a:t>
            </a:r>
            <a:r>
              <a:rPr lang="es-ES" altLang="es-ES" sz="1600" dirty="0">
                <a:latin typeface="Comic Sans MS" panose="030F0702030302020204" pitchFamily="66" charset="0"/>
                <a:ea typeface="Times New Roman" panose="02020603050405020304" pitchFamily="18" charset="0"/>
              </a:rPr>
              <a:t>Son dilataciones del espacio </a:t>
            </a:r>
            <a:r>
              <a:rPr lang="es-ES" altLang="es-ES" sz="1600" dirty="0" err="1">
                <a:latin typeface="Comic Sans MS" panose="030F0702030302020204" pitchFamily="66" charset="0"/>
                <a:ea typeface="Times New Roman" panose="02020603050405020304" pitchFamily="18" charset="0"/>
              </a:rPr>
              <a:t>subaracnoideo</a:t>
            </a:r>
            <a:r>
              <a:rPr lang="es-ES" altLang="es-ES" sz="1600" dirty="0">
                <a:latin typeface="Comic Sans MS" panose="030F0702030302020204" pitchFamily="66" charset="0"/>
                <a:ea typeface="Times New Roman" panose="02020603050405020304" pitchFamily="18" charset="0"/>
              </a:rPr>
              <a:t> ubicadas en aquellos sitios donde el SNC esta sometido a mayor tracción y posibles a golpes. </a:t>
            </a:r>
            <a:endParaRPr lang="es-AR" altLang="es-ES" sz="1600" dirty="0">
              <a:latin typeface="Arial" panose="020B0604020202020204" pitchFamily="34" charset="0"/>
              <a:ea typeface="Times New Roman" panose="02020603050405020304" pitchFamily="18" charset="0"/>
            </a:endParaRPr>
          </a:p>
          <a:p>
            <a:pPr>
              <a:spcBef>
                <a:spcPct val="0"/>
              </a:spcBef>
              <a:buFontTx/>
              <a:buNone/>
            </a:pPr>
            <a:endParaRPr lang="es-AR" altLang="es-ES" sz="1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8578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4212" y="812799"/>
            <a:ext cx="11177229" cy="4454553"/>
          </a:xfrm>
          <a:prstGeom prst="rect">
            <a:avLst/>
          </a:prstGeom>
        </p:spPr>
        <p:txBody>
          <a:bodyPr wrap="square">
            <a:spAutoFit/>
          </a:bodyPr>
          <a:lstStyle/>
          <a:p>
            <a:pPr marL="285750" indent="-285750" eaLnBrk="1" hangingPunct="1">
              <a:lnSpc>
                <a:spcPct val="107000"/>
              </a:lnSpc>
              <a:spcAft>
                <a:spcPts val="800"/>
              </a:spcAft>
              <a:buFont typeface="Wingdings" panose="05000000000000000000" pitchFamily="2" charset="2"/>
              <a:buChar char="§"/>
              <a:defRPr/>
            </a:pPr>
            <a:r>
              <a:rPr lang="es-ES" sz="2000" b="1" dirty="0">
                <a:latin typeface="Comic Sans MS" panose="030F0702030302020204" pitchFamily="66" charset="0"/>
                <a:cs typeface="Times New Roman" panose="02020603050405020304" pitchFamily="18" charset="0"/>
              </a:rPr>
              <a:t>Definición: </a:t>
            </a:r>
            <a:r>
              <a:rPr lang="es-ES" sz="2000" dirty="0">
                <a:latin typeface="Comic Sans MS" panose="030F0702030302020204" pitchFamily="66" charset="0"/>
                <a:cs typeface="Times New Roman" panose="02020603050405020304" pitchFamily="18" charset="0"/>
              </a:rPr>
              <a:t>Los ventrículos son cavidades donde se forma y circula el LCR, localizadas dentro del encéfalo. Estas cavidades se comunican entre si y son en sentido cráneo caudal: </a:t>
            </a:r>
            <a:r>
              <a:rPr lang="es-ES" sz="2000" b="1" dirty="0">
                <a:latin typeface="Comic Sans MS" panose="030F0702030302020204" pitchFamily="66" charset="0"/>
                <a:cs typeface="Times New Roman" panose="02020603050405020304" pitchFamily="18" charset="0"/>
              </a:rPr>
              <a:t>Ventrículos laterales, ventrículo medio o tercer ventrículo y cuarto ventrículo.</a:t>
            </a:r>
            <a:endParaRPr lang="es-AR" sz="2000" dirty="0">
              <a:latin typeface="Times New Roman" panose="02020603050405020304" pitchFamily="18" charset="0"/>
              <a:cs typeface="Times New Roman" panose="02020603050405020304" pitchFamily="18" charset="0"/>
            </a:endParaRPr>
          </a:p>
          <a:p>
            <a:pPr eaLnBrk="1" hangingPunct="1">
              <a:lnSpc>
                <a:spcPct val="107000"/>
              </a:lnSpc>
              <a:spcAft>
                <a:spcPts val="800"/>
              </a:spcAft>
              <a:defRPr/>
            </a:pPr>
            <a:r>
              <a:rPr lang="es-ES" sz="20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eaLnBrk="1" hangingPunct="1">
              <a:lnSpc>
                <a:spcPct val="107000"/>
              </a:lnSpc>
              <a:spcAft>
                <a:spcPts val="800"/>
              </a:spcAft>
              <a:buFont typeface="Wingdings" panose="05000000000000000000" pitchFamily="2" charset="2"/>
              <a:buChar char="§"/>
              <a:defRPr/>
            </a:pPr>
            <a:r>
              <a:rPr lang="es-ES" sz="2000" dirty="0">
                <a:latin typeface="Calibri" panose="020F0502020204030204" pitchFamily="34" charset="0"/>
                <a:ea typeface="Calibri" panose="020F0502020204030204" pitchFamily="34" charset="0"/>
                <a:cs typeface="Times New Roman" panose="02020603050405020304" pitchFamily="18" charset="0"/>
              </a:rPr>
              <a:t>Los </a:t>
            </a:r>
            <a:r>
              <a:rPr lang="es-ES" sz="2000" b="1" dirty="0">
                <a:latin typeface="Calibri" panose="020F0502020204030204" pitchFamily="34" charset="0"/>
                <a:ea typeface="Calibri" panose="020F0502020204030204" pitchFamily="34" charset="0"/>
                <a:cs typeface="Times New Roman" panose="02020603050405020304" pitchFamily="18" charset="0"/>
              </a:rPr>
              <a:t>dos ventrículos laterales </a:t>
            </a:r>
            <a:r>
              <a:rPr lang="es-ES" sz="2000" dirty="0">
                <a:latin typeface="Calibri" panose="020F0502020204030204" pitchFamily="34" charset="0"/>
                <a:ea typeface="Calibri" panose="020F0502020204030204" pitchFamily="34" charset="0"/>
                <a:cs typeface="Times New Roman" panose="02020603050405020304" pitchFamily="18" charset="0"/>
              </a:rPr>
              <a:t>se comunican a través de los </a:t>
            </a:r>
            <a:r>
              <a:rPr lang="es-ES" sz="2000" b="1" dirty="0">
                <a:latin typeface="Calibri" panose="020F0502020204030204" pitchFamily="34" charset="0"/>
                <a:ea typeface="Calibri" panose="020F0502020204030204" pitchFamily="34" charset="0"/>
                <a:cs typeface="Times New Roman" panose="02020603050405020304" pitchFamily="18" charset="0"/>
              </a:rPr>
              <a:t>forámenes interventriculares (de </a:t>
            </a:r>
            <a:r>
              <a:rPr lang="es-ES" sz="2000" b="1" dirty="0" err="1">
                <a:latin typeface="Calibri" panose="020F0502020204030204" pitchFamily="34" charset="0"/>
                <a:ea typeface="Calibri" panose="020F0502020204030204" pitchFamily="34" charset="0"/>
                <a:cs typeface="Times New Roman" panose="02020603050405020304" pitchFamily="18" charset="0"/>
              </a:rPr>
              <a:t>Monro</a:t>
            </a:r>
            <a:r>
              <a:rPr lang="es-ES" sz="2000" b="1"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con el </a:t>
            </a:r>
            <a:r>
              <a:rPr lang="es-ES" sz="2000" b="1" dirty="0">
                <a:latin typeface="Calibri" panose="020F0502020204030204" pitchFamily="34" charset="0"/>
                <a:ea typeface="Calibri" panose="020F0502020204030204" pitchFamily="34" charset="0"/>
                <a:cs typeface="Times New Roman" panose="02020603050405020304" pitchFamily="18" charset="0"/>
              </a:rPr>
              <a:t>tercer ventrículo. </a:t>
            </a:r>
            <a:r>
              <a:rPr lang="es-ES" sz="2000" dirty="0">
                <a:latin typeface="Calibri" panose="020F0502020204030204" pitchFamily="34" charset="0"/>
                <a:ea typeface="Calibri" panose="020F0502020204030204" pitchFamily="34" charset="0"/>
                <a:cs typeface="Times New Roman" panose="02020603050405020304" pitchFamily="18" charset="0"/>
              </a:rPr>
              <a:t>Este se encuentra conectado con el </a:t>
            </a:r>
            <a:r>
              <a:rPr lang="es-ES" sz="2000" b="1" dirty="0">
                <a:latin typeface="Calibri" panose="020F0502020204030204" pitchFamily="34" charset="0"/>
                <a:ea typeface="Calibri" panose="020F0502020204030204" pitchFamily="34" charset="0"/>
                <a:cs typeface="Times New Roman" panose="02020603050405020304" pitchFamily="18" charset="0"/>
              </a:rPr>
              <a:t>cuarto ventrículo </a:t>
            </a:r>
            <a:r>
              <a:rPr lang="es-ES" sz="2000" dirty="0">
                <a:latin typeface="Calibri" panose="020F0502020204030204" pitchFamily="34" charset="0"/>
                <a:ea typeface="Calibri" panose="020F0502020204030204" pitchFamily="34" charset="0"/>
                <a:cs typeface="Times New Roman" panose="02020603050405020304" pitchFamily="18" charset="0"/>
              </a:rPr>
              <a:t>por el angosto </a:t>
            </a:r>
            <a:r>
              <a:rPr lang="es-ES" sz="2000" b="1" dirty="0">
                <a:latin typeface="Calibri" panose="020F0502020204030204" pitchFamily="34" charset="0"/>
                <a:ea typeface="Calibri" panose="020F0502020204030204" pitchFamily="34" charset="0"/>
                <a:cs typeface="Times New Roman" panose="02020603050405020304" pitchFamily="18" charset="0"/>
              </a:rPr>
              <a:t>acueducto cerebral (acueducto de Silvio). </a:t>
            </a:r>
            <a:r>
              <a:rPr lang="es-ES" sz="2000" dirty="0">
                <a:latin typeface="Calibri" panose="020F0502020204030204" pitchFamily="34" charset="0"/>
                <a:ea typeface="Calibri" panose="020F0502020204030204" pitchFamily="34" charset="0"/>
                <a:cs typeface="Times New Roman" panose="02020603050405020304" pitchFamily="18" charset="0"/>
              </a:rPr>
              <a:t>El </a:t>
            </a:r>
            <a:r>
              <a:rPr lang="es-ES" sz="2000" b="1" dirty="0">
                <a:latin typeface="Calibri" panose="020F0502020204030204" pitchFamily="34" charset="0"/>
                <a:ea typeface="Calibri" panose="020F0502020204030204" pitchFamily="34" charset="0"/>
                <a:cs typeface="Times New Roman" panose="02020603050405020304" pitchFamily="18" charset="0"/>
              </a:rPr>
              <a:t>cuarto ventrículo</a:t>
            </a:r>
            <a:r>
              <a:rPr lang="es-ES" sz="2000" dirty="0">
                <a:latin typeface="Calibri" panose="020F0502020204030204" pitchFamily="34" charset="0"/>
                <a:ea typeface="Calibri" panose="020F0502020204030204" pitchFamily="34" charset="0"/>
                <a:cs typeface="Times New Roman" panose="02020603050405020304" pitchFamily="18" charset="0"/>
              </a:rPr>
              <a:t>, por su parte, se continúa con el estrecho </a:t>
            </a:r>
            <a:r>
              <a:rPr lang="es-ES" sz="2000" b="1" dirty="0">
                <a:latin typeface="Calibri" panose="020F0502020204030204" pitchFamily="34" charset="0"/>
                <a:ea typeface="Calibri" panose="020F0502020204030204" pitchFamily="34" charset="0"/>
                <a:cs typeface="Times New Roman" panose="02020603050405020304" pitchFamily="18" charset="0"/>
              </a:rPr>
              <a:t>conducto central de la médula espinal</a:t>
            </a:r>
            <a:r>
              <a:rPr lang="es-ES" sz="2000" dirty="0">
                <a:latin typeface="Calibri" panose="020F0502020204030204" pitchFamily="34" charset="0"/>
                <a:ea typeface="Calibri" panose="020F0502020204030204" pitchFamily="34" charset="0"/>
                <a:cs typeface="Times New Roman" panose="02020603050405020304" pitchFamily="18" charset="0"/>
              </a:rPr>
              <a:t> y, a través de tres forámenes ubicados en su techo, con el </a:t>
            </a:r>
            <a:r>
              <a:rPr lang="es-ES" sz="2000" b="1" dirty="0">
                <a:latin typeface="Calibri" panose="020F0502020204030204" pitchFamily="34" charset="0"/>
                <a:ea typeface="Calibri" panose="020F0502020204030204" pitchFamily="34" charset="0"/>
                <a:cs typeface="Times New Roman" panose="02020603050405020304" pitchFamily="18" charset="0"/>
              </a:rPr>
              <a:t>espacio subaracnoideo</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285750" indent="-285750" eaLnBrk="1" hangingPunct="1">
              <a:lnSpc>
                <a:spcPct val="107000"/>
              </a:lnSpc>
              <a:spcAft>
                <a:spcPts val="800"/>
              </a:spcAft>
              <a:buFont typeface="Wingdings" panose="05000000000000000000" pitchFamily="2" charset="2"/>
              <a:buChar char="§"/>
              <a:defRPr/>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eaLnBrk="1" hangingPunct="1">
              <a:lnSpc>
                <a:spcPct val="107000"/>
              </a:lnSpc>
              <a:spcAft>
                <a:spcPts val="800"/>
              </a:spcAft>
              <a:buFont typeface="Wingdings" panose="05000000000000000000" pitchFamily="2" charset="2"/>
              <a:buChar char="§"/>
              <a:defRPr/>
            </a:pPr>
            <a:r>
              <a:rPr lang="es-ES" sz="2000" dirty="0">
                <a:latin typeface="Calibri" panose="020F0502020204030204" pitchFamily="34" charset="0"/>
                <a:ea typeface="Calibri" panose="020F0502020204030204" pitchFamily="34" charset="0"/>
                <a:cs typeface="Times New Roman" panose="02020603050405020304" pitchFamily="18" charset="0"/>
              </a:rPr>
              <a:t>Los ventrículos, están totalmente revestidos con epéndimo y se encuentran llenos de líquido cefalorraquídeo</a:t>
            </a:r>
          </a:p>
        </p:txBody>
      </p:sp>
    </p:spTree>
    <p:extLst>
      <p:ext uri="{BB962C8B-B14F-4D97-AF65-F5344CB8AC3E}">
        <p14:creationId xmlns:p14="http://schemas.microsoft.com/office/powerpoint/2010/main" val="340624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1026" name="Picture 2" descr="Sistema Ventricular: Anatomía | Concise Medical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04" y="391844"/>
            <a:ext cx="11666392" cy="607431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525037" y="725252"/>
            <a:ext cx="2112135" cy="60530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Ventrículos laterales</a:t>
            </a:r>
            <a:endParaRPr lang="es-ES" sz="1400" b="1" dirty="0">
              <a:solidFill>
                <a:schemeClr val="tx1"/>
              </a:solidFill>
            </a:endParaRPr>
          </a:p>
        </p:txBody>
      </p:sp>
      <p:sp>
        <p:nvSpPr>
          <p:cNvPr id="7" name="Rectángulo 6"/>
          <p:cNvSpPr/>
          <p:nvPr/>
        </p:nvSpPr>
        <p:spPr>
          <a:xfrm>
            <a:off x="5155842" y="1568099"/>
            <a:ext cx="3215426" cy="60530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Foramen interventricular</a:t>
            </a:r>
          </a:p>
          <a:p>
            <a:pPr algn="ctr"/>
            <a:r>
              <a:rPr lang="es-AR" sz="1400" b="1" dirty="0" smtClean="0">
                <a:solidFill>
                  <a:schemeClr val="tx1"/>
                </a:solidFill>
              </a:rPr>
              <a:t>(de </a:t>
            </a:r>
            <a:r>
              <a:rPr lang="es-AR" sz="1400" b="1" dirty="0" err="1" smtClean="0">
                <a:solidFill>
                  <a:schemeClr val="tx1"/>
                </a:solidFill>
              </a:rPr>
              <a:t>Monro</a:t>
            </a:r>
            <a:r>
              <a:rPr lang="es-AR" sz="1400" b="1" dirty="0" smtClean="0">
                <a:solidFill>
                  <a:schemeClr val="tx1"/>
                </a:solidFill>
              </a:rPr>
              <a:t>)</a:t>
            </a:r>
            <a:endParaRPr lang="es-ES" sz="1400" b="1" dirty="0">
              <a:solidFill>
                <a:schemeClr val="tx1"/>
              </a:solidFill>
            </a:endParaRPr>
          </a:p>
        </p:txBody>
      </p:sp>
      <p:sp>
        <p:nvSpPr>
          <p:cNvPr id="8" name="Rectángulo 7"/>
          <p:cNvSpPr/>
          <p:nvPr/>
        </p:nvSpPr>
        <p:spPr>
          <a:xfrm>
            <a:off x="5707487" y="2261636"/>
            <a:ext cx="2112135" cy="60530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Tercer ventrículo</a:t>
            </a:r>
            <a:endParaRPr lang="es-ES" sz="1400" b="1" dirty="0">
              <a:solidFill>
                <a:schemeClr val="tx1"/>
              </a:solidFill>
            </a:endParaRPr>
          </a:p>
        </p:txBody>
      </p:sp>
      <p:sp>
        <p:nvSpPr>
          <p:cNvPr id="9" name="Rectángulo 8"/>
          <p:cNvSpPr/>
          <p:nvPr/>
        </p:nvSpPr>
        <p:spPr>
          <a:xfrm>
            <a:off x="5409127" y="2973604"/>
            <a:ext cx="2524260" cy="60530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Acueducto cerebral</a:t>
            </a:r>
          </a:p>
          <a:p>
            <a:pPr algn="ctr"/>
            <a:r>
              <a:rPr lang="es-AR" sz="1400" b="1" dirty="0" smtClean="0">
                <a:solidFill>
                  <a:schemeClr val="tx1"/>
                </a:solidFill>
              </a:rPr>
              <a:t>(de Silvio)</a:t>
            </a:r>
            <a:endParaRPr lang="es-ES" sz="1400" b="1" dirty="0">
              <a:solidFill>
                <a:schemeClr val="tx1"/>
              </a:solidFill>
            </a:endParaRPr>
          </a:p>
        </p:txBody>
      </p:sp>
      <p:sp>
        <p:nvSpPr>
          <p:cNvPr id="10" name="Rectángulo 9"/>
          <p:cNvSpPr/>
          <p:nvPr/>
        </p:nvSpPr>
        <p:spPr>
          <a:xfrm>
            <a:off x="5615189" y="3731130"/>
            <a:ext cx="2112135" cy="60530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Cuarto ventrículo</a:t>
            </a:r>
            <a:endParaRPr lang="es-ES" sz="1400" b="1" dirty="0">
              <a:solidFill>
                <a:schemeClr val="tx1"/>
              </a:solidFill>
            </a:endParaRPr>
          </a:p>
        </p:txBody>
      </p:sp>
      <p:sp>
        <p:nvSpPr>
          <p:cNvPr id="11" name="Rectángulo 10"/>
          <p:cNvSpPr/>
          <p:nvPr/>
        </p:nvSpPr>
        <p:spPr>
          <a:xfrm>
            <a:off x="5720365" y="4471374"/>
            <a:ext cx="2112135" cy="60530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Conducto central de la médula espinal</a:t>
            </a:r>
            <a:endParaRPr lang="es-ES" sz="1400" b="1" dirty="0">
              <a:solidFill>
                <a:schemeClr val="tx1"/>
              </a:solidFill>
            </a:endParaRPr>
          </a:p>
        </p:txBody>
      </p:sp>
      <p:sp>
        <p:nvSpPr>
          <p:cNvPr id="5" name="Elipse 4"/>
          <p:cNvSpPr/>
          <p:nvPr/>
        </p:nvSpPr>
        <p:spPr>
          <a:xfrm>
            <a:off x="1532586" y="2717442"/>
            <a:ext cx="167425" cy="14950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p:cNvSpPr/>
          <p:nvPr/>
        </p:nvSpPr>
        <p:spPr>
          <a:xfrm>
            <a:off x="2496355" y="2261636"/>
            <a:ext cx="167425" cy="14950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3620036" y="2866943"/>
            <a:ext cx="167425" cy="14950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p:cNvSpPr/>
          <p:nvPr/>
        </p:nvSpPr>
        <p:spPr>
          <a:xfrm>
            <a:off x="2107982" y="2803655"/>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p:cNvSpPr/>
          <p:nvPr/>
        </p:nvSpPr>
        <p:spPr>
          <a:xfrm>
            <a:off x="2530232" y="2898853"/>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p:cNvSpPr/>
          <p:nvPr/>
        </p:nvSpPr>
        <p:spPr>
          <a:xfrm>
            <a:off x="3269088" y="3722145"/>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p:cNvSpPr/>
          <p:nvPr/>
        </p:nvSpPr>
        <p:spPr>
          <a:xfrm>
            <a:off x="3352800" y="4261686"/>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p:cNvSpPr/>
          <p:nvPr/>
        </p:nvSpPr>
        <p:spPr>
          <a:xfrm>
            <a:off x="9419285" y="2261636"/>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p:cNvSpPr/>
          <p:nvPr/>
        </p:nvSpPr>
        <p:spPr>
          <a:xfrm>
            <a:off x="10386542" y="2261635"/>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p:cNvSpPr/>
          <p:nvPr/>
        </p:nvSpPr>
        <p:spPr>
          <a:xfrm>
            <a:off x="9855020" y="2973603"/>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p:cNvSpPr/>
          <p:nvPr/>
        </p:nvSpPr>
        <p:spPr>
          <a:xfrm>
            <a:off x="9855020" y="3647394"/>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p:cNvSpPr/>
          <p:nvPr/>
        </p:nvSpPr>
        <p:spPr>
          <a:xfrm>
            <a:off x="9906000" y="4207989"/>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5" name="Conector recto 24"/>
          <p:cNvCxnSpPr/>
          <p:nvPr/>
        </p:nvCxnSpPr>
        <p:spPr>
          <a:xfrm>
            <a:off x="8371268" y="1996225"/>
            <a:ext cx="1534732" cy="807430"/>
          </a:xfrm>
          <a:prstGeom prst="line">
            <a:avLst/>
          </a:prstGeom>
        </p:spPr>
        <p:style>
          <a:lnRef idx="1">
            <a:schemeClr val="dk1"/>
          </a:lnRef>
          <a:fillRef idx="0">
            <a:schemeClr val="dk1"/>
          </a:fillRef>
          <a:effectRef idx="0">
            <a:schemeClr val="dk1"/>
          </a:effectRef>
          <a:fontRef idx="minor">
            <a:schemeClr val="tx1"/>
          </a:fontRef>
        </p:style>
      </p:cxnSp>
      <p:cxnSp>
        <p:nvCxnSpPr>
          <p:cNvPr id="27" name="Conector recto 26"/>
          <p:cNvCxnSpPr/>
          <p:nvPr/>
        </p:nvCxnSpPr>
        <p:spPr>
          <a:xfrm>
            <a:off x="8371268" y="1983346"/>
            <a:ext cx="1651177" cy="820309"/>
          </a:xfrm>
          <a:prstGeom prst="line">
            <a:avLst/>
          </a:prstGeom>
        </p:spPr>
        <p:style>
          <a:lnRef idx="1">
            <a:schemeClr val="dk1"/>
          </a:lnRef>
          <a:fillRef idx="0">
            <a:schemeClr val="dk1"/>
          </a:fillRef>
          <a:effectRef idx="0">
            <a:schemeClr val="dk1"/>
          </a:effectRef>
          <a:fontRef idx="minor">
            <a:schemeClr val="tx1"/>
          </a:fontRef>
        </p:style>
      </p:cxnSp>
      <p:sp>
        <p:nvSpPr>
          <p:cNvPr id="29" name="Elipse 28"/>
          <p:cNvSpPr/>
          <p:nvPr/>
        </p:nvSpPr>
        <p:spPr>
          <a:xfrm>
            <a:off x="9855020" y="2717441"/>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2496355" y="5731099"/>
            <a:ext cx="1650642" cy="4458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solidFill>
                  <a:schemeClr val="tx1"/>
                </a:solidFill>
              </a:rPr>
              <a:t>VISTA LATERAL</a:t>
            </a:r>
            <a:endParaRPr lang="es-ES" dirty="0">
              <a:solidFill>
                <a:schemeClr val="tx1"/>
              </a:solidFill>
            </a:endParaRPr>
          </a:p>
        </p:txBody>
      </p:sp>
      <p:sp>
        <p:nvSpPr>
          <p:cNvPr id="31" name="Rectángulo 30"/>
          <p:cNvSpPr/>
          <p:nvPr/>
        </p:nvSpPr>
        <p:spPr>
          <a:xfrm>
            <a:off x="9165535" y="5812364"/>
            <a:ext cx="1650642" cy="4458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solidFill>
                  <a:schemeClr val="tx1"/>
                </a:solidFill>
              </a:rPr>
              <a:t>VISTA ANTERIOR</a:t>
            </a:r>
            <a:endParaRPr lang="es-ES" dirty="0">
              <a:solidFill>
                <a:schemeClr val="tx1"/>
              </a:solidFill>
            </a:endParaRPr>
          </a:p>
        </p:txBody>
      </p:sp>
    </p:spTree>
    <p:extLst>
      <p:ext uri="{BB962C8B-B14F-4D97-AF65-F5344CB8AC3E}">
        <p14:creationId xmlns:p14="http://schemas.microsoft.com/office/powerpoint/2010/main" val="392743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a:spLocks noGrp="1" noChangeArrowheads="1"/>
          </p:cNvSpPr>
          <p:nvPr>
            <p:ph idx="1"/>
          </p:nvPr>
        </p:nvSpPr>
        <p:spPr bwMode="auto">
          <a:xfrm>
            <a:off x="709412" y="1014255"/>
            <a:ext cx="10515600" cy="455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sz="2400" dirty="0">
                <a:latin typeface="Comic Sans MS" panose="030F0702030302020204" pitchFamily="66" charset="0"/>
                <a:cs typeface="Times New Roman" panose="02020603050405020304" pitchFamily="18" charset="0"/>
              </a:rPr>
              <a:t> </a:t>
            </a:r>
            <a:endParaRPr lang="es-AR" sz="2400" dirty="0">
              <a:latin typeface="Times New Roman" panose="02020603050405020304" pitchFamily="18" charset="0"/>
              <a:cs typeface="Times New Roman" panose="02020603050405020304" pitchFamily="18" charset="0"/>
            </a:endParaRPr>
          </a:p>
          <a:p>
            <a:pPr>
              <a:spcBef>
                <a:spcPct val="0"/>
              </a:spcBef>
            </a:pPr>
            <a:r>
              <a:rPr lang="es-ES" sz="2400" dirty="0" smtClean="0">
                <a:latin typeface="Comic Sans MS" panose="030F0702030302020204" pitchFamily="66" charset="0"/>
                <a:cs typeface="Times New Roman" panose="02020603050405020304" pitchFamily="18" charset="0"/>
              </a:rPr>
              <a:t>Los ventrículos laterales son </a:t>
            </a:r>
            <a:r>
              <a:rPr lang="es-ES" sz="2400" dirty="0">
                <a:latin typeface="Comic Sans MS" panose="030F0702030302020204" pitchFamily="66" charset="0"/>
                <a:cs typeface="Times New Roman" panose="02020603050405020304" pitchFamily="18" charset="0"/>
              </a:rPr>
              <a:t>cavidades situadas por </a:t>
            </a:r>
            <a:r>
              <a:rPr lang="es-ES" sz="2400" u="sng" dirty="0">
                <a:latin typeface="Comic Sans MS" panose="030F0702030302020204" pitchFamily="66" charset="0"/>
                <a:cs typeface="Times New Roman" panose="02020603050405020304" pitchFamily="18" charset="0"/>
              </a:rPr>
              <a:t>encima de ambos talamos</a:t>
            </a:r>
            <a:r>
              <a:rPr lang="es-ES" sz="2400" dirty="0">
                <a:latin typeface="Comic Sans MS" panose="030F0702030302020204" pitchFamily="66" charset="0"/>
                <a:cs typeface="Times New Roman" panose="02020603050405020304" pitchFamily="18" charset="0"/>
              </a:rPr>
              <a:t> y por </a:t>
            </a:r>
            <a:r>
              <a:rPr lang="es-ES" sz="2400" u="sng" dirty="0">
                <a:latin typeface="Comic Sans MS" panose="030F0702030302020204" pitchFamily="66" charset="0"/>
                <a:cs typeface="Times New Roman" panose="02020603050405020304" pitchFamily="18" charset="0"/>
              </a:rPr>
              <a:t>debajo del cuerpo calloso</a:t>
            </a:r>
            <a:r>
              <a:rPr lang="es-ES" sz="2400" dirty="0">
                <a:latin typeface="Comic Sans MS" panose="030F0702030302020204" pitchFamily="66" charset="0"/>
                <a:cs typeface="Times New Roman" panose="02020603050405020304" pitchFamily="18" charset="0"/>
              </a:rPr>
              <a:t>.</a:t>
            </a:r>
            <a:endParaRPr lang="es-AR" sz="2400" dirty="0">
              <a:latin typeface="Times New Roman" panose="02020603050405020304" pitchFamily="18" charset="0"/>
              <a:cs typeface="Times New Roman" panose="02020603050405020304" pitchFamily="18" charset="0"/>
            </a:endParaRPr>
          </a:p>
          <a:p>
            <a:pPr>
              <a:spcBef>
                <a:spcPct val="0"/>
              </a:spcBef>
              <a:buFontTx/>
              <a:buNone/>
            </a:pPr>
            <a:endParaRPr lang="es-ES" sz="2400" dirty="0" smtClean="0">
              <a:latin typeface="Comic Sans MS" panose="030F0702030302020204" pitchFamily="66" charset="0"/>
              <a:cs typeface="Times New Roman" panose="02020603050405020304" pitchFamily="18" charset="0"/>
            </a:endParaRPr>
          </a:p>
          <a:p>
            <a:pPr>
              <a:spcBef>
                <a:spcPct val="0"/>
              </a:spcBef>
            </a:pPr>
            <a:r>
              <a:rPr lang="es-ES" sz="2400" dirty="0" smtClean="0">
                <a:latin typeface="Comic Sans MS" panose="030F0702030302020204" pitchFamily="66" charset="0"/>
                <a:cs typeface="Times New Roman" panose="02020603050405020304" pitchFamily="18" charset="0"/>
              </a:rPr>
              <a:t>Se </a:t>
            </a:r>
            <a:r>
              <a:rPr lang="es-ES" sz="2400" dirty="0">
                <a:latin typeface="Comic Sans MS" panose="030F0702030302020204" pitchFamily="66" charset="0"/>
                <a:cs typeface="Times New Roman" panose="02020603050405020304" pitchFamily="18" charset="0"/>
              </a:rPr>
              <a:t>comunica con el </a:t>
            </a:r>
            <a:r>
              <a:rPr lang="es-ES" sz="2400" b="1" dirty="0">
                <a:latin typeface="Comic Sans MS" panose="030F0702030302020204" pitchFamily="66" charset="0"/>
                <a:cs typeface="Times New Roman" panose="02020603050405020304" pitchFamily="18" charset="0"/>
              </a:rPr>
              <a:t>tercer ventrículo </a:t>
            </a:r>
            <a:r>
              <a:rPr lang="es-ES" sz="2400" dirty="0">
                <a:latin typeface="Comic Sans MS" panose="030F0702030302020204" pitchFamily="66" charset="0"/>
                <a:cs typeface="Times New Roman" panose="02020603050405020304" pitchFamily="18" charset="0"/>
              </a:rPr>
              <a:t>por el </a:t>
            </a:r>
            <a:r>
              <a:rPr lang="es-ES" sz="2400" b="1" dirty="0">
                <a:latin typeface="Comic Sans MS" panose="030F0702030302020204" pitchFamily="66" charset="0"/>
                <a:cs typeface="Times New Roman" panose="02020603050405020304" pitchFamily="18" charset="0"/>
              </a:rPr>
              <a:t>agujero de </a:t>
            </a:r>
            <a:r>
              <a:rPr lang="es-ES" sz="2400" b="1" dirty="0" err="1">
                <a:latin typeface="Comic Sans MS" panose="030F0702030302020204" pitchFamily="66" charset="0"/>
                <a:cs typeface="Times New Roman" panose="02020603050405020304" pitchFamily="18" charset="0"/>
              </a:rPr>
              <a:t>Monro</a:t>
            </a:r>
            <a:r>
              <a:rPr lang="es-ES" sz="2400" b="1" dirty="0">
                <a:latin typeface="Comic Sans MS" panose="030F0702030302020204" pitchFamily="66" charset="0"/>
                <a:cs typeface="Times New Roman" panose="02020603050405020304" pitchFamily="18" charset="0"/>
              </a:rPr>
              <a:t>.</a:t>
            </a:r>
            <a:endParaRPr lang="es-AR" sz="2400" dirty="0">
              <a:latin typeface="Times New Roman" panose="02020603050405020304" pitchFamily="18" charset="0"/>
              <a:cs typeface="Times New Roman" panose="02020603050405020304" pitchFamily="18" charset="0"/>
            </a:endParaRPr>
          </a:p>
          <a:p>
            <a:pPr>
              <a:spcBef>
                <a:spcPct val="0"/>
              </a:spcBef>
              <a:buFontTx/>
              <a:buNone/>
            </a:pPr>
            <a:r>
              <a:rPr lang="es-ES" sz="2400" dirty="0">
                <a:latin typeface="Comic Sans MS" panose="030F0702030302020204" pitchFamily="66" charset="0"/>
                <a:cs typeface="Times New Roman" panose="02020603050405020304" pitchFamily="18" charset="0"/>
              </a:rPr>
              <a:t>Cada ventrículo presenta un cuerpo y tres prolongaciones (frontales, occipitales y temporales).</a:t>
            </a:r>
            <a:endParaRPr lang="es-AR" sz="2400" dirty="0">
              <a:latin typeface="Times New Roman" panose="02020603050405020304" pitchFamily="18" charset="0"/>
              <a:cs typeface="Times New Roman" panose="02020603050405020304" pitchFamily="18" charset="0"/>
            </a:endParaRPr>
          </a:p>
          <a:p>
            <a:pPr>
              <a:spcBef>
                <a:spcPct val="0"/>
              </a:spcBef>
              <a:buFontTx/>
              <a:buNone/>
            </a:pPr>
            <a:r>
              <a:rPr lang="es-ES" sz="2400" b="1" dirty="0">
                <a:latin typeface="Comic Sans MS" panose="030F0702030302020204" pitchFamily="66" charset="0"/>
                <a:cs typeface="Times New Roman" panose="02020603050405020304" pitchFamily="18" charset="0"/>
              </a:rPr>
              <a:t> </a:t>
            </a:r>
            <a:endParaRPr lang="es-AR" sz="2400" dirty="0">
              <a:latin typeface="Times New Roman" panose="02020603050405020304" pitchFamily="18" charset="0"/>
              <a:cs typeface="Times New Roman" panose="02020603050405020304" pitchFamily="18" charset="0"/>
            </a:endParaRPr>
          </a:p>
          <a:p>
            <a:pPr>
              <a:spcBef>
                <a:spcPct val="0"/>
              </a:spcBef>
            </a:pPr>
            <a:r>
              <a:rPr lang="es-ES" sz="2400" b="1" dirty="0">
                <a:latin typeface="Comic Sans MS" panose="030F0702030302020204" pitchFamily="66" charset="0"/>
                <a:cs typeface="Times New Roman" panose="02020603050405020304" pitchFamily="18" charset="0"/>
              </a:rPr>
              <a:t>Acueducto de Silvio: </a:t>
            </a:r>
            <a:r>
              <a:rPr lang="es-ES" sz="2400" dirty="0">
                <a:latin typeface="Comic Sans MS" panose="030F0702030302020204" pitchFamily="66" charset="0"/>
                <a:cs typeface="Times New Roman" panose="02020603050405020304" pitchFamily="18" charset="0"/>
              </a:rPr>
              <a:t>Comunica el tercer ventrículo con el cuarto ventrículo.</a:t>
            </a:r>
            <a:endParaRPr lang="es-AR" sz="2400" dirty="0">
              <a:latin typeface="Times New Roman" panose="02020603050405020304" pitchFamily="18" charset="0"/>
              <a:cs typeface="Times New Roman" panose="02020603050405020304" pitchFamily="18" charset="0"/>
            </a:endParaRPr>
          </a:p>
          <a:p>
            <a:pPr>
              <a:spcBef>
                <a:spcPct val="0"/>
              </a:spcBef>
              <a:buFontTx/>
              <a:buNone/>
            </a:pPr>
            <a:r>
              <a:rPr lang="es-ES" sz="2400" dirty="0">
                <a:latin typeface="Comic Sans MS" panose="030F0702030302020204" pitchFamily="66" charset="0"/>
                <a:cs typeface="Times New Roman" panose="02020603050405020304" pitchFamily="18" charset="0"/>
              </a:rPr>
              <a:t> </a:t>
            </a:r>
            <a:endParaRPr lang="es-AR" sz="2400" dirty="0">
              <a:latin typeface="Times New Roman" panose="02020603050405020304" pitchFamily="18" charset="0"/>
              <a:cs typeface="Times New Roman" panose="02020603050405020304" pitchFamily="18" charset="0"/>
            </a:endParaRPr>
          </a:p>
          <a:p>
            <a:pPr>
              <a:spcBef>
                <a:spcPct val="0"/>
              </a:spcBef>
            </a:pPr>
            <a:r>
              <a:rPr lang="es-ES" sz="2400" b="1" dirty="0">
                <a:latin typeface="Comic Sans MS" panose="030F0702030302020204" pitchFamily="66" charset="0"/>
                <a:cs typeface="Times New Roman" panose="02020603050405020304" pitchFamily="18" charset="0"/>
              </a:rPr>
              <a:t>Cuarto ventrículo: </a:t>
            </a:r>
            <a:r>
              <a:rPr lang="es-ES" sz="2400" dirty="0">
                <a:latin typeface="Comic Sans MS" panose="030F0702030302020204" pitchFamily="66" charset="0"/>
                <a:cs typeface="Times New Roman" panose="02020603050405020304" pitchFamily="18" charset="0"/>
              </a:rPr>
              <a:t>Esta situado por detrás del tronco encefálico y cubierto por el cerebelo.</a:t>
            </a:r>
            <a:endParaRPr lang="es-AR" sz="2400" dirty="0">
              <a:latin typeface="Times New Roman" panose="02020603050405020304" pitchFamily="18" charset="0"/>
              <a:cs typeface="Times New Roman" panose="02020603050405020304" pitchFamily="18" charset="0"/>
            </a:endParaRPr>
          </a:p>
          <a:p>
            <a:pPr>
              <a:spcBef>
                <a:spcPct val="0"/>
              </a:spcBef>
              <a:buFontTx/>
              <a:buNone/>
            </a:pPr>
            <a:r>
              <a:rPr lang="es-ES" sz="1000" dirty="0">
                <a:latin typeface="Comic Sans MS" panose="030F0702030302020204" pitchFamily="66" charset="0"/>
                <a:cs typeface="Times New Roman" panose="02020603050405020304" pitchFamily="18" charset="0"/>
              </a:rPr>
              <a:t> </a:t>
            </a:r>
            <a:endParaRPr lang="es-A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pic>
        <p:nvPicPr>
          <p:cNvPr id="2050" name="Picture 2" descr="Hemisferios | Instituto Superior 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555" y="352759"/>
            <a:ext cx="8873544" cy="650524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302322" y="926892"/>
            <a:ext cx="3000777" cy="20202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Asta anterior del ventrículo lateral</a:t>
            </a:r>
            <a:endParaRPr lang="es-ES" sz="1400" b="1" dirty="0">
              <a:solidFill>
                <a:schemeClr val="tx1"/>
              </a:solidFill>
            </a:endParaRPr>
          </a:p>
        </p:txBody>
      </p:sp>
      <p:sp>
        <p:nvSpPr>
          <p:cNvPr id="6" name="Rectángulo 5"/>
          <p:cNvSpPr/>
          <p:nvPr/>
        </p:nvSpPr>
        <p:spPr>
          <a:xfrm>
            <a:off x="8329948" y="3945743"/>
            <a:ext cx="1973151" cy="23585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Tálamo</a:t>
            </a:r>
            <a:endParaRPr lang="es-ES" sz="1400" b="1" dirty="0">
              <a:solidFill>
                <a:schemeClr val="tx1"/>
              </a:solidFill>
            </a:endParaRPr>
          </a:p>
        </p:txBody>
      </p:sp>
      <p:sp>
        <p:nvSpPr>
          <p:cNvPr id="7" name="Rectángulo 6"/>
          <p:cNvSpPr/>
          <p:nvPr/>
        </p:nvSpPr>
        <p:spPr>
          <a:xfrm>
            <a:off x="6730821" y="292226"/>
            <a:ext cx="2065449" cy="26156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Rodilla del cuerpo calloso</a:t>
            </a:r>
            <a:endParaRPr lang="es-ES" sz="1400" b="1" dirty="0">
              <a:solidFill>
                <a:schemeClr val="tx1"/>
              </a:solidFill>
            </a:endParaRPr>
          </a:p>
        </p:txBody>
      </p:sp>
      <p:sp>
        <p:nvSpPr>
          <p:cNvPr id="8" name="Elipse 7"/>
          <p:cNvSpPr/>
          <p:nvPr/>
        </p:nvSpPr>
        <p:spPr>
          <a:xfrm>
            <a:off x="5698902" y="2087484"/>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6096000" y="4032097"/>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6095999" y="2236985"/>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8694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387440" y="215766"/>
            <a:ext cx="10515600" cy="3649589"/>
          </a:xfrm>
          <a:prstGeom prst="rect">
            <a:avLst/>
          </a:prstGeom>
        </p:spPr>
        <p:txBody>
          <a:bodyPr>
            <a:spAutoFit/>
          </a:bodyPr>
          <a:lstStyle/>
          <a:p>
            <a:pPr eaLnBrk="1" hangingPunct="1">
              <a:lnSpc>
                <a:spcPct val="107000"/>
              </a:lnSpc>
              <a:spcAft>
                <a:spcPts val="800"/>
              </a:spcAft>
              <a:defRPr/>
            </a:pPr>
            <a:r>
              <a:rPr lang="es-ES" sz="2800" b="1" u="sng" dirty="0">
                <a:latin typeface="Calibri" panose="020F0502020204030204" pitchFamily="34" charset="0"/>
                <a:ea typeface="Calibri" panose="020F0502020204030204" pitchFamily="34" charset="0"/>
                <a:cs typeface="Times New Roman" panose="02020603050405020304" pitchFamily="18" charset="0"/>
              </a:rPr>
              <a:t>Ventrículos laterales</a:t>
            </a: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eaLnBrk="1" hangingPunct="1">
              <a:lnSpc>
                <a:spcPct val="107000"/>
              </a:lnSpc>
              <a:spcAft>
                <a:spcPts val="800"/>
              </a:spcAft>
              <a:buFont typeface="Wingdings" panose="05000000000000000000" pitchFamily="2" charset="2"/>
              <a:buChar char="q"/>
              <a:defRPr/>
            </a:pPr>
            <a:r>
              <a:rPr lang="es-ES" sz="2000" dirty="0">
                <a:latin typeface="Calibri" panose="020F0502020204030204" pitchFamily="34" charset="0"/>
                <a:ea typeface="Calibri" panose="020F0502020204030204" pitchFamily="34" charset="0"/>
                <a:cs typeface="Times New Roman" panose="02020603050405020304" pitchFamily="18" charset="0"/>
              </a:rPr>
              <a:t>Hay dos ventrículos laterales grandes, cada uno de ellos presente en uno de los hemisferios cerebrales. El ventrículo es una cavidad con la forma aproximada de una </a:t>
            </a:r>
            <a:r>
              <a:rPr lang="es-ES" sz="2000" b="1" dirty="0">
                <a:latin typeface="Calibri" panose="020F0502020204030204" pitchFamily="34" charset="0"/>
                <a:ea typeface="Calibri" panose="020F0502020204030204" pitchFamily="34" charset="0"/>
                <a:cs typeface="Times New Roman" panose="02020603050405020304" pitchFamily="18" charset="0"/>
              </a:rPr>
              <a:t>C </a:t>
            </a:r>
            <a:r>
              <a:rPr lang="es-ES" sz="2000" dirty="0">
                <a:latin typeface="Calibri" panose="020F0502020204030204" pitchFamily="34" charset="0"/>
                <a:ea typeface="Calibri" panose="020F0502020204030204" pitchFamily="34" charset="0"/>
                <a:cs typeface="Times New Roman" panose="02020603050405020304" pitchFamily="18" charset="0"/>
              </a:rPr>
              <a:t>que está formada por un cuerpo que ocupa el </a:t>
            </a:r>
            <a:r>
              <a:rPr lang="es-ES" sz="2000" b="1" dirty="0">
                <a:latin typeface="Calibri" panose="020F0502020204030204" pitchFamily="34" charset="0"/>
                <a:ea typeface="Calibri" panose="020F0502020204030204" pitchFamily="34" charset="0"/>
                <a:cs typeface="Times New Roman" panose="02020603050405020304" pitchFamily="18" charset="0"/>
              </a:rPr>
              <a:t>lóbulo parietal </a:t>
            </a:r>
            <a:r>
              <a:rPr lang="es-ES" sz="2000" dirty="0">
                <a:latin typeface="Calibri" panose="020F0502020204030204" pitchFamily="34" charset="0"/>
                <a:ea typeface="Calibri" panose="020F0502020204030204" pitchFamily="34" charset="0"/>
                <a:cs typeface="Times New Roman" panose="02020603050405020304" pitchFamily="18" charset="0"/>
              </a:rPr>
              <a:t>y desde el cual se extienden las </a:t>
            </a:r>
            <a:r>
              <a:rPr lang="es-ES" sz="2000" i="1" dirty="0">
                <a:latin typeface="Calibri" panose="020F0502020204030204" pitchFamily="34" charset="0"/>
                <a:ea typeface="Calibri" panose="020F0502020204030204" pitchFamily="34" charset="0"/>
                <a:cs typeface="Times New Roman" panose="02020603050405020304" pitchFamily="18" charset="0"/>
              </a:rPr>
              <a:t>astas anterior</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i="1" dirty="0">
                <a:latin typeface="Calibri" panose="020F0502020204030204" pitchFamily="34" charset="0"/>
                <a:ea typeface="Calibri" panose="020F0502020204030204" pitchFamily="34" charset="0"/>
                <a:cs typeface="Times New Roman" panose="02020603050405020304" pitchFamily="18" charset="0"/>
              </a:rPr>
              <a:t>posterior</a:t>
            </a:r>
            <a:r>
              <a:rPr lang="es-ES" sz="2000" dirty="0">
                <a:latin typeface="Calibri" panose="020F0502020204030204" pitchFamily="34" charset="0"/>
                <a:ea typeface="Calibri" panose="020F0502020204030204" pitchFamily="34" charset="0"/>
                <a:cs typeface="Times New Roman" panose="02020603050405020304" pitchFamily="18" charset="0"/>
              </a:rPr>
              <a:t> e </a:t>
            </a:r>
            <a:r>
              <a:rPr lang="es-ES" sz="2000" i="1" dirty="0">
                <a:latin typeface="Calibri" panose="020F0502020204030204" pitchFamily="34" charset="0"/>
                <a:ea typeface="Calibri" panose="020F0502020204030204" pitchFamily="34" charset="0"/>
                <a:cs typeface="Times New Roman" panose="02020603050405020304" pitchFamily="18" charset="0"/>
              </a:rPr>
              <a:t>inferior</a:t>
            </a:r>
            <a:r>
              <a:rPr lang="es-ES" sz="2000" dirty="0">
                <a:latin typeface="Calibri" panose="020F0502020204030204" pitchFamily="34" charset="0"/>
                <a:ea typeface="Calibri" panose="020F0502020204030204" pitchFamily="34" charset="0"/>
                <a:cs typeface="Times New Roman" panose="02020603050405020304" pitchFamily="18" charset="0"/>
              </a:rPr>
              <a:t> en los lóbulos frontal, occipital y temporal, respectivamente.</a:t>
            </a:r>
          </a:p>
          <a:p>
            <a:pPr marL="285750" indent="-285750" eaLnBrk="1" hangingPunct="1">
              <a:lnSpc>
                <a:spcPct val="107000"/>
              </a:lnSpc>
              <a:spcAft>
                <a:spcPts val="800"/>
              </a:spcAft>
              <a:buFont typeface="Wingdings" panose="05000000000000000000" pitchFamily="2" charset="2"/>
              <a:buChar char="q"/>
              <a:defRPr/>
            </a:pPr>
            <a:r>
              <a:rPr lang="es-ES" sz="2000" dirty="0">
                <a:latin typeface="Calibri" panose="020F0502020204030204" pitchFamily="34" charset="0"/>
                <a:ea typeface="Calibri" panose="020F0502020204030204" pitchFamily="34" charset="0"/>
                <a:cs typeface="Times New Roman" panose="02020603050405020304" pitchFamily="18" charset="0"/>
              </a:rPr>
              <a:t>El </a:t>
            </a:r>
            <a:r>
              <a:rPr lang="es-ES" sz="2000" i="1" dirty="0">
                <a:latin typeface="Calibri" panose="020F0502020204030204" pitchFamily="34" charset="0"/>
                <a:ea typeface="Calibri" panose="020F0502020204030204" pitchFamily="34" charset="0"/>
                <a:cs typeface="Times New Roman" panose="02020603050405020304" pitchFamily="18" charset="0"/>
              </a:rPr>
              <a:t>cuerpo del ventrículo lateral </a:t>
            </a:r>
            <a:r>
              <a:rPr lang="es-ES" sz="2000" dirty="0">
                <a:latin typeface="Calibri" panose="020F0502020204030204" pitchFamily="34" charset="0"/>
                <a:ea typeface="Calibri" panose="020F0502020204030204" pitchFamily="34" charset="0"/>
                <a:cs typeface="Times New Roman" panose="02020603050405020304" pitchFamily="18" charset="0"/>
              </a:rPr>
              <a:t>se extiende desde el foramen interventricular hacia atrás hasta el extremo posterior del tálamo. El cuerpo del ventrículo lateral tiene un techo, un suelo y una pared medial. El </a:t>
            </a:r>
            <a:r>
              <a:rPr lang="es-ES" sz="2000" b="1" dirty="0">
                <a:latin typeface="Calibri" panose="020F0502020204030204" pitchFamily="34" charset="0"/>
                <a:ea typeface="Calibri" panose="020F0502020204030204" pitchFamily="34" charset="0"/>
                <a:cs typeface="Times New Roman" panose="02020603050405020304" pitchFamily="18" charset="0"/>
              </a:rPr>
              <a:t>techo</a:t>
            </a:r>
            <a:r>
              <a:rPr lang="es-ES" sz="2000" dirty="0">
                <a:latin typeface="Calibri" panose="020F0502020204030204" pitchFamily="34" charset="0"/>
                <a:ea typeface="Calibri" panose="020F0502020204030204" pitchFamily="34" charset="0"/>
                <a:cs typeface="Times New Roman" panose="02020603050405020304" pitchFamily="18" charset="0"/>
              </a:rPr>
              <a:t> está formado por la superficie inferior del </a:t>
            </a:r>
            <a:r>
              <a:rPr lang="es-ES" sz="2000" u="sng" dirty="0">
                <a:latin typeface="Calibri" panose="020F0502020204030204" pitchFamily="34" charset="0"/>
                <a:ea typeface="Calibri" panose="020F0502020204030204" pitchFamily="34" charset="0"/>
                <a:cs typeface="Times New Roman" panose="02020603050405020304" pitchFamily="18" charset="0"/>
              </a:rPr>
              <a:t>cuerpo calloso</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El </a:t>
            </a:r>
            <a:r>
              <a:rPr lang="es-ES" sz="2000" b="1" dirty="0" smtClean="0">
                <a:latin typeface="Calibri" panose="020F0502020204030204" pitchFamily="34" charset="0"/>
                <a:ea typeface="Calibri" panose="020F0502020204030204" pitchFamily="34" charset="0"/>
                <a:cs typeface="Times New Roman" panose="02020603050405020304" pitchFamily="18" charset="0"/>
              </a:rPr>
              <a:t>suelo</a:t>
            </a:r>
            <a:r>
              <a:rPr lang="es-ES" sz="2000" dirty="0" smtClean="0">
                <a:latin typeface="Calibri" panose="020F0502020204030204" pitchFamily="34" charset="0"/>
                <a:ea typeface="Calibri" panose="020F0502020204030204" pitchFamily="34" charset="0"/>
                <a:cs typeface="Times New Roman" panose="02020603050405020304" pitchFamily="18" charset="0"/>
              </a:rPr>
              <a:t> está </a:t>
            </a:r>
            <a:r>
              <a:rPr lang="es-ES" sz="2000" dirty="0">
                <a:latin typeface="Calibri" panose="020F0502020204030204" pitchFamily="34" charset="0"/>
                <a:ea typeface="Calibri" panose="020F0502020204030204" pitchFamily="34" charset="0"/>
                <a:cs typeface="Times New Roman" panose="02020603050405020304" pitchFamily="18" charset="0"/>
              </a:rPr>
              <a:t>formado por el </a:t>
            </a:r>
            <a:r>
              <a:rPr lang="es-ES" sz="2000" u="sng" dirty="0">
                <a:latin typeface="Calibri" panose="020F0502020204030204" pitchFamily="34" charset="0"/>
                <a:ea typeface="Calibri" panose="020F0502020204030204" pitchFamily="34" charset="0"/>
                <a:cs typeface="Times New Roman" panose="02020603050405020304" pitchFamily="18" charset="0"/>
              </a:rPr>
              <a:t>cuerpo del núcleo caudado </a:t>
            </a:r>
            <a:r>
              <a:rPr lang="es-ES" sz="2000" dirty="0">
                <a:latin typeface="Calibri" panose="020F0502020204030204" pitchFamily="34" charset="0"/>
                <a:ea typeface="Calibri" panose="020F0502020204030204" pitchFamily="34" charset="0"/>
                <a:cs typeface="Times New Roman" panose="02020603050405020304" pitchFamily="18" charset="0"/>
              </a:rPr>
              <a:t>y el </a:t>
            </a:r>
            <a:r>
              <a:rPr lang="es-ES" sz="2000" u="sng" dirty="0">
                <a:latin typeface="Calibri" panose="020F0502020204030204" pitchFamily="34" charset="0"/>
                <a:ea typeface="Calibri" panose="020F0502020204030204" pitchFamily="34" charset="0"/>
                <a:cs typeface="Times New Roman" panose="02020603050405020304" pitchFamily="18" charset="0"/>
              </a:rPr>
              <a:t>margen lateral del tálamo</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28" y="4455956"/>
            <a:ext cx="2533650" cy="1809750"/>
          </a:xfrm>
          <a:prstGeom prst="rect">
            <a:avLst/>
          </a:prstGeom>
        </p:spPr>
      </p:pic>
      <p:sp>
        <p:nvSpPr>
          <p:cNvPr id="10" name="Rectángulo 9"/>
          <p:cNvSpPr/>
          <p:nvPr/>
        </p:nvSpPr>
        <p:spPr>
          <a:xfrm>
            <a:off x="2601534" y="4702333"/>
            <a:ext cx="1687132" cy="3026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Lóbulo parietal</a:t>
            </a:r>
            <a:endParaRPr lang="es-ES" sz="1400" b="1" dirty="0">
              <a:solidFill>
                <a:schemeClr val="tx1"/>
              </a:solidFill>
            </a:endParaRP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376" y="3884807"/>
            <a:ext cx="5629275" cy="2914650"/>
          </a:xfrm>
          <a:prstGeom prst="rect">
            <a:avLst/>
          </a:prstGeom>
        </p:spPr>
      </p:pic>
      <p:sp>
        <p:nvSpPr>
          <p:cNvPr id="14" name="Rectángulo 13"/>
          <p:cNvSpPr/>
          <p:nvPr/>
        </p:nvSpPr>
        <p:spPr>
          <a:xfrm>
            <a:off x="5935016" y="3981190"/>
            <a:ext cx="1687132" cy="3026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Asta anterior </a:t>
            </a:r>
            <a:endParaRPr lang="es-ES" sz="1400" b="1" dirty="0">
              <a:solidFill>
                <a:schemeClr val="tx1"/>
              </a:solidFill>
            </a:endParaRPr>
          </a:p>
        </p:txBody>
      </p:sp>
      <p:sp>
        <p:nvSpPr>
          <p:cNvPr id="15" name="Rectángulo 14"/>
          <p:cNvSpPr/>
          <p:nvPr/>
        </p:nvSpPr>
        <p:spPr>
          <a:xfrm>
            <a:off x="9680621" y="5256684"/>
            <a:ext cx="1687132" cy="3026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Asta posterior </a:t>
            </a:r>
            <a:endParaRPr lang="es-ES" sz="1400" b="1" dirty="0">
              <a:solidFill>
                <a:schemeClr val="tx1"/>
              </a:solidFill>
            </a:endParaRPr>
          </a:p>
        </p:txBody>
      </p:sp>
      <p:sp>
        <p:nvSpPr>
          <p:cNvPr id="16" name="Rectángulo 15"/>
          <p:cNvSpPr/>
          <p:nvPr/>
        </p:nvSpPr>
        <p:spPr>
          <a:xfrm>
            <a:off x="9680621" y="5635630"/>
            <a:ext cx="1687132" cy="3026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Asta inferior </a:t>
            </a:r>
            <a:endParaRPr lang="es-ES" sz="1400" b="1" dirty="0">
              <a:solidFill>
                <a:schemeClr val="tx1"/>
              </a:solidFill>
            </a:endParaRPr>
          </a:p>
        </p:txBody>
      </p:sp>
      <p:sp>
        <p:nvSpPr>
          <p:cNvPr id="17" name="Rectángulo 16"/>
          <p:cNvSpPr/>
          <p:nvPr/>
        </p:nvSpPr>
        <p:spPr>
          <a:xfrm>
            <a:off x="7641767" y="3760631"/>
            <a:ext cx="1721174" cy="37175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Cuerpo ventrículo lateral </a:t>
            </a:r>
            <a:endParaRPr lang="es-ES" sz="1400" b="1" dirty="0">
              <a:solidFill>
                <a:schemeClr val="tx1"/>
              </a:solidFill>
            </a:endParaRPr>
          </a:p>
        </p:txBody>
      </p:sp>
    </p:spTree>
    <p:extLst>
      <p:ext uri="{BB962C8B-B14F-4D97-AF65-F5344CB8AC3E}">
        <p14:creationId xmlns:p14="http://schemas.microsoft.com/office/powerpoint/2010/main" val="424899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pPr algn="ctr"/>
            <a:r>
              <a:rPr lang="es-AR" b="1" dirty="0" smtClean="0"/>
              <a:t>VENTRÍCULOS LATERALES</a:t>
            </a:r>
            <a:endParaRPr lang="es-ES" b="1" dirty="0"/>
          </a:p>
        </p:txBody>
      </p:sp>
      <p:sp>
        <p:nvSpPr>
          <p:cNvPr id="4" name="Rectángulo 1"/>
          <p:cNvSpPr>
            <a:spLocks noChangeArrowheads="1"/>
          </p:cNvSpPr>
          <p:nvPr/>
        </p:nvSpPr>
        <p:spPr bwMode="auto">
          <a:xfrm>
            <a:off x="584223" y="1425643"/>
            <a:ext cx="8424862"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s-ES" altLang="es-AR" sz="2400" b="1" dirty="0">
                <a:ea typeface="Calibri" panose="020F0502020204030204" pitchFamily="34" charset="0"/>
                <a:cs typeface="Times New Roman" panose="02020603050405020304" pitchFamily="18" charset="0"/>
              </a:rPr>
              <a:t>El </a:t>
            </a:r>
            <a:r>
              <a:rPr lang="es-ES" altLang="es-AR" sz="2400" b="1" u="sng" dirty="0">
                <a:ea typeface="Calibri" panose="020F0502020204030204" pitchFamily="34" charset="0"/>
                <a:cs typeface="Times New Roman" panose="02020603050405020304" pitchFamily="18" charset="0"/>
              </a:rPr>
              <a:t>asta anterior </a:t>
            </a:r>
            <a:r>
              <a:rPr lang="es-ES" altLang="es-AR" sz="2400" b="1" dirty="0">
                <a:ea typeface="Calibri" panose="020F0502020204030204" pitchFamily="34" charset="0"/>
                <a:cs typeface="Times New Roman" panose="02020603050405020304" pitchFamily="18" charset="0"/>
              </a:rPr>
              <a:t>del ventrículo lateral se extiende hacia adelante en el lóbulo frontal</a:t>
            </a:r>
            <a:endParaRPr lang="es-ES" altLang="es-AR" sz="2400" dirty="0">
              <a:ea typeface="Calibri" panose="020F0502020204030204" pitchFamily="34" charset="0"/>
              <a:cs typeface="Times New Roman" panose="02020603050405020304" pitchFamily="18" charset="0"/>
            </a:endParaRPr>
          </a:p>
          <a:p>
            <a:pPr eaLnBrk="1" hangingPunct="1">
              <a:lnSpc>
                <a:spcPct val="107000"/>
              </a:lnSpc>
              <a:spcBef>
                <a:spcPct val="0"/>
              </a:spcBef>
              <a:spcAft>
                <a:spcPts val="800"/>
              </a:spcAft>
              <a:buFontTx/>
              <a:buNone/>
            </a:pPr>
            <a:r>
              <a:rPr lang="es-ES" altLang="es-AR" sz="2400" b="1" dirty="0">
                <a:ea typeface="Calibri" panose="020F0502020204030204" pitchFamily="34" charset="0"/>
                <a:cs typeface="Times New Roman" panose="02020603050405020304" pitchFamily="18" charset="0"/>
              </a:rPr>
              <a:t>El </a:t>
            </a:r>
            <a:r>
              <a:rPr lang="es-ES" altLang="es-AR" sz="2400" b="1" u="sng" dirty="0">
                <a:ea typeface="Calibri" panose="020F0502020204030204" pitchFamily="34" charset="0"/>
                <a:cs typeface="Times New Roman" panose="02020603050405020304" pitchFamily="18" charset="0"/>
              </a:rPr>
              <a:t>asta posterior </a:t>
            </a:r>
            <a:r>
              <a:rPr lang="es-ES" altLang="es-AR" sz="2400" b="1" dirty="0">
                <a:ea typeface="Calibri" panose="020F0502020204030204" pitchFamily="34" charset="0"/>
                <a:cs typeface="Times New Roman" panose="02020603050405020304" pitchFamily="18" charset="0"/>
              </a:rPr>
              <a:t>del ventrículo lateral se extiende hacia atrás en el lóbulo occipital</a:t>
            </a:r>
            <a:endParaRPr lang="es-ES" altLang="es-AR" sz="2400" dirty="0">
              <a:ea typeface="Calibri" panose="020F0502020204030204" pitchFamily="34" charset="0"/>
              <a:cs typeface="Times New Roman" panose="02020603050405020304" pitchFamily="18" charset="0"/>
            </a:endParaRPr>
          </a:p>
          <a:p>
            <a:pPr eaLnBrk="1" hangingPunct="1">
              <a:lnSpc>
                <a:spcPct val="107000"/>
              </a:lnSpc>
              <a:spcBef>
                <a:spcPct val="0"/>
              </a:spcBef>
              <a:spcAft>
                <a:spcPts val="800"/>
              </a:spcAft>
              <a:buFontTx/>
              <a:buNone/>
            </a:pPr>
            <a:r>
              <a:rPr lang="es-ES" altLang="es-AR" sz="2400" b="1" dirty="0">
                <a:ea typeface="Calibri" panose="020F0502020204030204" pitchFamily="34" charset="0"/>
                <a:cs typeface="Times New Roman" panose="02020603050405020304" pitchFamily="18" charset="0"/>
              </a:rPr>
              <a:t>El </a:t>
            </a:r>
            <a:r>
              <a:rPr lang="es-ES" altLang="es-AR" sz="2400" b="1" u="sng" dirty="0">
                <a:ea typeface="Calibri" panose="020F0502020204030204" pitchFamily="34" charset="0"/>
                <a:cs typeface="Times New Roman" panose="02020603050405020304" pitchFamily="18" charset="0"/>
              </a:rPr>
              <a:t>asta inferior </a:t>
            </a:r>
            <a:r>
              <a:rPr lang="es-ES" altLang="es-AR" sz="2400" b="1" dirty="0">
                <a:ea typeface="Calibri" panose="020F0502020204030204" pitchFamily="34" charset="0"/>
                <a:cs typeface="Times New Roman" panose="02020603050405020304" pitchFamily="18" charset="0"/>
              </a:rPr>
              <a:t>del ventrículo lateral se extiende hacia adelante en el lóbulo temporal</a:t>
            </a:r>
            <a:endParaRPr lang="es-ES" altLang="es-AR" sz="2400" dirty="0">
              <a:ea typeface="Calibri" panose="020F0502020204030204" pitchFamily="34" charset="0"/>
              <a:cs typeface="Times New Roman" panose="02020603050405020304" pitchFamily="18" charset="0"/>
            </a:endParaRPr>
          </a:p>
          <a:p>
            <a:pPr eaLnBrk="1" hangingPunct="1">
              <a:lnSpc>
                <a:spcPct val="107000"/>
              </a:lnSpc>
              <a:spcBef>
                <a:spcPct val="0"/>
              </a:spcBef>
              <a:spcAft>
                <a:spcPts val="800"/>
              </a:spcAft>
              <a:buFontTx/>
              <a:buNone/>
            </a:pPr>
            <a:r>
              <a:rPr lang="es-ES" altLang="es-AR" sz="2400" b="1" dirty="0">
                <a:ea typeface="Calibri" panose="020F0502020204030204" pitchFamily="34" charset="0"/>
                <a:cs typeface="Times New Roman" panose="02020603050405020304" pitchFamily="18" charset="0"/>
              </a:rPr>
              <a:t> </a:t>
            </a:r>
            <a:endParaRPr lang="es-ES" altLang="es-AR" sz="2400" dirty="0">
              <a:ea typeface="Calibri" panose="020F0502020204030204" pitchFamily="34" charset="0"/>
              <a:cs typeface="Times New Roman" panose="02020603050405020304" pitchFamily="18" charset="0"/>
            </a:endParaRPr>
          </a:p>
          <a:p>
            <a:pPr eaLnBrk="1" hangingPunct="1">
              <a:lnSpc>
                <a:spcPct val="107000"/>
              </a:lnSpc>
              <a:spcBef>
                <a:spcPct val="0"/>
              </a:spcBef>
              <a:spcAft>
                <a:spcPts val="800"/>
              </a:spcAft>
              <a:buFontTx/>
              <a:buNone/>
            </a:pPr>
            <a:r>
              <a:rPr lang="es-ES" altLang="es-AR" sz="2400" b="1" dirty="0">
                <a:ea typeface="Calibri" panose="020F0502020204030204" pitchFamily="34" charset="0"/>
                <a:cs typeface="Times New Roman" panose="02020603050405020304" pitchFamily="18" charset="0"/>
              </a:rPr>
              <a:t> </a:t>
            </a:r>
            <a:endParaRPr lang="es-ES" altLang="es-AR" sz="2400" dirty="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034" y="3837904"/>
            <a:ext cx="5570617" cy="2884279"/>
          </a:xfrm>
          <a:prstGeom prst="rect">
            <a:avLst/>
          </a:prstGeom>
        </p:spPr>
      </p:pic>
      <p:sp>
        <p:nvSpPr>
          <p:cNvPr id="6" name="Rectángulo 5"/>
          <p:cNvSpPr/>
          <p:nvPr/>
        </p:nvSpPr>
        <p:spPr>
          <a:xfrm>
            <a:off x="5896380" y="3955432"/>
            <a:ext cx="1687132" cy="3026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Asta anterior </a:t>
            </a:r>
            <a:endParaRPr lang="es-ES" sz="1400" b="1" dirty="0">
              <a:solidFill>
                <a:schemeClr val="tx1"/>
              </a:solidFill>
            </a:endParaRPr>
          </a:p>
        </p:txBody>
      </p:sp>
      <p:sp>
        <p:nvSpPr>
          <p:cNvPr id="7" name="Rectángulo 6"/>
          <p:cNvSpPr/>
          <p:nvPr/>
        </p:nvSpPr>
        <p:spPr>
          <a:xfrm>
            <a:off x="9680621" y="5256684"/>
            <a:ext cx="1687132" cy="3026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Asta posterior </a:t>
            </a:r>
            <a:endParaRPr lang="es-ES" sz="1400" b="1" dirty="0">
              <a:solidFill>
                <a:schemeClr val="tx1"/>
              </a:solidFill>
            </a:endParaRPr>
          </a:p>
        </p:txBody>
      </p:sp>
      <p:sp>
        <p:nvSpPr>
          <p:cNvPr id="8" name="Rectángulo 7"/>
          <p:cNvSpPr/>
          <p:nvPr/>
        </p:nvSpPr>
        <p:spPr>
          <a:xfrm>
            <a:off x="9680621" y="5635630"/>
            <a:ext cx="1687132" cy="3026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Asta inferior </a:t>
            </a:r>
            <a:endParaRPr lang="es-ES" sz="1400" b="1" dirty="0">
              <a:solidFill>
                <a:schemeClr val="tx1"/>
              </a:solidFill>
            </a:endParaRPr>
          </a:p>
        </p:txBody>
      </p:sp>
    </p:spTree>
    <p:extLst>
      <p:ext uri="{BB962C8B-B14F-4D97-AF65-F5344CB8AC3E}">
        <p14:creationId xmlns:p14="http://schemas.microsoft.com/office/powerpoint/2010/main" val="122995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9063"/>
            <a:ext cx="10515600" cy="1325563"/>
          </a:xfrm>
        </p:spPr>
        <p:txBody>
          <a:bodyPr/>
          <a:lstStyle/>
          <a:p>
            <a:pPr algn="ctr"/>
            <a:r>
              <a:rPr lang="es-AR" b="1" dirty="0" smtClean="0"/>
              <a:t>TERCER VENTRÍCULO</a:t>
            </a:r>
            <a:endParaRPr lang="es-ES" b="1" dirty="0"/>
          </a:p>
        </p:txBody>
      </p:sp>
      <p:sp>
        <p:nvSpPr>
          <p:cNvPr id="3" name="Marcador de contenido 2"/>
          <p:cNvSpPr>
            <a:spLocks noGrp="1"/>
          </p:cNvSpPr>
          <p:nvPr>
            <p:ph idx="1"/>
          </p:nvPr>
        </p:nvSpPr>
        <p:spPr/>
        <p:txBody>
          <a:bodyPr/>
          <a:lstStyle/>
          <a:p>
            <a:pPr>
              <a:lnSpc>
                <a:spcPct val="107000"/>
              </a:lnSpc>
              <a:spcBef>
                <a:spcPct val="0"/>
              </a:spcBef>
              <a:spcAft>
                <a:spcPts val="800"/>
              </a:spcAft>
            </a:pPr>
            <a:r>
              <a:rPr lang="es-ES" altLang="es-AR" dirty="0" smtClean="0">
                <a:ea typeface="Calibri" panose="020F0502020204030204" pitchFamily="34" charset="0"/>
                <a:cs typeface="Times New Roman" panose="02020603050405020304" pitchFamily="18" charset="0"/>
              </a:rPr>
              <a:t>El tercer ventrículo es una cavidad con forma de hendidura entre los dos tálamos. Se comunica </a:t>
            </a:r>
            <a:r>
              <a:rPr lang="es-ES" altLang="es-AR" u="sng" dirty="0" smtClean="0">
                <a:ea typeface="Calibri" panose="020F0502020204030204" pitchFamily="34" charset="0"/>
                <a:cs typeface="Times New Roman" panose="02020603050405020304" pitchFamily="18" charset="0"/>
              </a:rPr>
              <a:t>por delante con los ventrículos laterales</a:t>
            </a:r>
            <a:r>
              <a:rPr lang="es-ES" altLang="es-AR" dirty="0" smtClean="0">
                <a:ea typeface="Calibri" panose="020F0502020204030204" pitchFamily="34" charset="0"/>
                <a:cs typeface="Times New Roman" panose="02020603050405020304" pitchFamily="18" charset="0"/>
              </a:rPr>
              <a:t> a través de los </a:t>
            </a:r>
            <a:r>
              <a:rPr lang="es-ES" altLang="es-AR" b="1" dirty="0" smtClean="0">
                <a:ea typeface="Calibri" panose="020F0502020204030204" pitchFamily="34" charset="0"/>
                <a:cs typeface="Times New Roman" panose="02020603050405020304" pitchFamily="18" charset="0"/>
              </a:rPr>
              <a:t>forámenes interventriculares (de </a:t>
            </a:r>
            <a:r>
              <a:rPr lang="es-ES" altLang="es-AR" b="1" dirty="0" err="1" smtClean="0">
                <a:ea typeface="Calibri" panose="020F0502020204030204" pitchFamily="34" charset="0"/>
                <a:cs typeface="Times New Roman" panose="02020603050405020304" pitchFamily="18" charset="0"/>
              </a:rPr>
              <a:t>Monro</a:t>
            </a:r>
            <a:r>
              <a:rPr lang="es-ES" altLang="es-AR" b="1" dirty="0" smtClean="0">
                <a:ea typeface="Calibri" panose="020F0502020204030204" pitchFamily="34" charset="0"/>
                <a:cs typeface="Times New Roman" panose="02020603050405020304" pitchFamily="18" charset="0"/>
              </a:rPr>
              <a:t>) </a:t>
            </a:r>
            <a:r>
              <a:rPr lang="es-ES" altLang="es-AR" dirty="0" smtClean="0">
                <a:ea typeface="Calibri" panose="020F0502020204030204" pitchFamily="34" charset="0"/>
                <a:cs typeface="Times New Roman" panose="02020603050405020304" pitchFamily="18" charset="0"/>
              </a:rPr>
              <a:t>y </a:t>
            </a:r>
            <a:r>
              <a:rPr lang="es-ES" altLang="es-AR" u="sng" dirty="0" smtClean="0">
                <a:ea typeface="Calibri" panose="020F0502020204030204" pitchFamily="34" charset="0"/>
                <a:cs typeface="Times New Roman" panose="02020603050405020304" pitchFamily="18" charset="0"/>
              </a:rPr>
              <a:t>por detrás con el cuarto ventrículo</a:t>
            </a:r>
            <a:r>
              <a:rPr lang="es-ES" altLang="es-AR" dirty="0" smtClean="0">
                <a:ea typeface="Calibri" panose="020F0502020204030204" pitchFamily="34" charset="0"/>
                <a:cs typeface="Times New Roman" panose="02020603050405020304" pitchFamily="18" charset="0"/>
              </a:rPr>
              <a:t> a través del </a:t>
            </a:r>
            <a:r>
              <a:rPr lang="es-ES" altLang="es-AR" b="1" dirty="0" smtClean="0">
                <a:ea typeface="Calibri" panose="020F0502020204030204" pitchFamily="34" charset="0"/>
                <a:cs typeface="Times New Roman" panose="02020603050405020304" pitchFamily="18" charset="0"/>
              </a:rPr>
              <a:t>acueducto cerebral (de Silvio)</a:t>
            </a:r>
          </a:p>
          <a:p>
            <a:pPr>
              <a:lnSpc>
                <a:spcPct val="107000"/>
              </a:lnSpc>
              <a:spcBef>
                <a:spcPct val="0"/>
              </a:spcBef>
              <a:spcAft>
                <a:spcPts val="800"/>
              </a:spcAft>
              <a:buNone/>
            </a:pPr>
            <a:endParaRPr lang="es-ES" altLang="es-AR" i="1" u="sng" dirty="0" smtClean="0">
              <a:ea typeface="Calibri" panose="020F0502020204030204" pitchFamily="34" charset="0"/>
              <a:cs typeface="Times New Roman" panose="02020603050405020304" pitchFamily="18" charset="0"/>
            </a:endParaRPr>
          </a:p>
          <a:p>
            <a:pPr>
              <a:lnSpc>
                <a:spcPct val="107000"/>
              </a:lnSpc>
              <a:spcBef>
                <a:spcPct val="0"/>
              </a:spcBef>
              <a:spcAft>
                <a:spcPts val="800"/>
              </a:spcAft>
              <a:buNone/>
            </a:pPr>
            <a:r>
              <a:rPr lang="es-ES" altLang="es-AR" i="1" u="sng" dirty="0" smtClean="0">
                <a:ea typeface="Calibri" panose="020F0502020204030204" pitchFamily="34" charset="0"/>
                <a:cs typeface="Times New Roman" panose="02020603050405020304" pitchFamily="18" charset="0"/>
              </a:rPr>
              <a:t>Acueducto cerebral (acueducto de Silvio) </a:t>
            </a:r>
          </a:p>
          <a:p>
            <a:pPr>
              <a:spcBef>
                <a:spcPct val="0"/>
              </a:spcBef>
              <a:buNone/>
            </a:pPr>
            <a:r>
              <a:rPr lang="es-ES" altLang="es-AR" dirty="0" smtClean="0">
                <a:ea typeface="Calibri" panose="020F0502020204030204" pitchFamily="34" charset="0"/>
                <a:cs typeface="Times New Roman" panose="02020603050405020304" pitchFamily="18" charset="0"/>
              </a:rPr>
              <a:t>El acueducto cerebral, un canal estrecho de aproximadamente 1,8 cm de largo, conecta el tercer ventrículo con el cuarto </a:t>
            </a:r>
            <a:endParaRPr lang="es-ES" altLang="es-AR" dirty="0" smtClean="0">
              <a:latin typeface="Arial" panose="020B0604020202020204" pitchFamily="34" charset="0"/>
              <a:ea typeface="Calibri" panose="020F0502020204030204" pitchFamily="34" charset="0"/>
            </a:endParaRPr>
          </a:p>
          <a:p>
            <a:endParaRPr lang="es-ES" dirty="0"/>
          </a:p>
        </p:txBody>
      </p:sp>
    </p:spTree>
    <p:extLst>
      <p:ext uri="{BB962C8B-B14F-4D97-AF65-F5344CB8AC3E}">
        <p14:creationId xmlns:p14="http://schemas.microsoft.com/office/powerpoint/2010/main" val="346167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pPr algn="ctr"/>
            <a:r>
              <a:rPr lang="es-AR" b="1" dirty="0" smtClean="0"/>
              <a:t>CUARTO VENTRÍCULO</a:t>
            </a:r>
            <a:endParaRPr lang="es-ES" b="1" dirty="0"/>
          </a:p>
        </p:txBody>
      </p:sp>
      <p:sp>
        <p:nvSpPr>
          <p:cNvPr id="3" name="Marcador de contenido 2"/>
          <p:cNvSpPr>
            <a:spLocks noGrp="1"/>
          </p:cNvSpPr>
          <p:nvPr>
            <p:ph idx="1"/>
          </p:nvPr>
        </p:nvSpPr>
        <p:spPr>
          <a:xfrm>
            <a:off x="838200" y="1253331"/>
            <a:ext cx="10515600" cy="4351338"/>
          </a:xfrm>
        </p:spPr>
        <p:txBody>
          <a:bodyPr/>
          <a:lstStyle/>
          <a:p>
            <a:r>
              <a:rPr lang="es-ES" altLang="es-AR" dirty="0" smtClean="0">
                <a:ea typeface="Calibri" panose="020F0502020204030204" pitchFamily="34" charset="0"/>
                <a:cs typeface="Times New Roman" panose="02020603050405020304" pitchFamily="18" charset="0"/>
              </a:rPr>
              <a:t>El cuarto ventrículo es una cavidad con forma de carpa llena de líquido cefalorraquídeo que está ubicada </a:t>
            </a:r>
            <a:r>
              <a:rPr lang="es-ES" altLang="es-AR" u="sng" dirty="0" smtClean="0">
                <a:ea typeface="Calibri" panose="020F0502020204030204" pitchFamily="34" charset="0"/>
                <a:cs typeface="Times New Roman" panose="02020603050405020304" pitchFamily="18" charset="0"/>
              </a:rPr>
              <a:t>por delante del cerebelo</a:t>
            </a:r>
            <a:r>
              <a:rPr lang="es-ES" altLang="es-AR" dirty="0" smtClean="0">
                <a:ea typeface="Calibri" panose="020F0502020204030204" pitchFamily="34" charset="0"/>
                <a:cs typeface="Times New Roman" panose="02020603050405020304" pitchFamily="18" charset="0"/>
              </a:rPr>
              <a:t> y </a:t>
            </a:r>
            <a:r>
              <a:rPr lang="es-ES" altLang="es-AR" u="sng" dirty="0" smtClean="0">
                <a:ea typeface="Calibri" panose="020F0502020204030204" pitchFamily="34" charset="0"/>
                <a:cs typeface="Times New Roman" panose="02020603050405020304" pitchFamily="18" charset="0"/>
              </a:rPr>
              <a:t>por detrás de la protuberancia </a:t>
            </a:r>
            <a:r>
              <a:rPr lang="es-ES" altLang="es-AR" dirty="0" smtClean="0">
                <a:ea typeface="Calibri" panose="020F0502020204030204" pitchFamily="34" charset="0"/>
                <a:cs typeface="Times New Roman" panose="02020603050405020304" pitchFamily="18" charset="0"/>
              </a:rPr>
              <a:t>y </a:t>
            </a:r>
            <a:r>
              <a:rPr lang="es-ES" altLang="es-AR" u="sng" dirty="0" smtClean="0">
                <a:ea typeface="Calibri" panose="020F0502020204030204" pitchFamily="34" charset="0"/>
                <a:cs typeface="Times New Roman" panose="02020603050405020304" pitchFamily="18" charset="0"/>
              </a:rPr>
              <a:t>la mitad superior del bulbo raquídeo. </a:t>
            </a:r>
          </a:p>
          <a:p>
            <a:pPr marL="0" indent="0">
              <a:buNone/>
            </a:pPr>
            <a:endParaRPr lang="es-ES" u="sng"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890" y="2578894"/>
            <a:ext cx="6382918" cy="4155785"/>
          </a:xfrm>
          <a:prstGeom prst="rect">
            <a:avLst/>
          </a:prstGeom>
        </p:spPr>
      </p:pic>
      <p:sp>
        <p:nvSpPr>
          <p:cNvPr id="7" name="Rectángulo 6"/>
          <p:cNvSpPr/>
          <p:nvPr/>
        </p:nvSpPr>
        <p:spPr>
          <a:xfrm>
            <a:off x="7355676" y="5604669"/>
            <a:ext cx="1687132" cy="3026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Cuarto ventrículo </a:t>
            </a:r>
            <a:endParaRPr lang="es-ES" sz="1400" b="1" dirty="0">
              <a:solidFill>
                <a:schemeClr val="tx1"/>
              </a:solidFill>
            </a:endParaRPr>
          </a:p>
        </p:txBody>
      </p:sp>
      <p:sp>
        <p:nvSpPr>
          <p:cNvPr id="8" name="Rectángulo 7"/>
          <p:cNvSpPr/>
          <p:nvPr/>
        </p:nvSpPr>
        <p:spPr>
          <a:xfrm>
            <a:off x="3397879" y="5050136"/>
            <a:ext cx="1687132" cy="3026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Protuberancia  </a:t>
            </a:r>
            <a:endParaRPr lang="es-ES" sz="1400" b="1" dirty="0">
              <a:solidFill>
                <a:schemeClr val="tx1"/>
              </a:solidFill>
            </a:endParaRPr>
          </a:p>
        </p:txBody>
      </p:sp>
      <p:cxnSp>
        <p:nvCxnSpPr>
          <p:cNvPr id="10" name="Conector recto 9"/>
          <p:cNvCxnSpPr/>
          <p:nvPr/>
        </p:nvCxnSpPr>
        <p:spPr>
          <a:xfrm flipV="1">
            <a:off x="5125792" y="5151549"/>
            <a:ext cx="725557" cy="12879"/>
          </a:xfrm>
          <a:prstGeom prst="line">
            <a:avLst/>
          </a:prstGeom>
        </p:spPr>
        <p:style>
          <a:lnRef idx="1">
            <a:schemeClr val="dk1"/>
          </a:lnRef>
          <a:fillRef idx="0">
            <a:schemeClr val="dk1"/>
          </a:fillRef>
          <a:effectRef idx="0">
            <a:schemeClr val="dk1"/>
          </a:effectRef>
          <a:fontRef idx="minor">
            <a:schemeClr val="tx1"/>
          </a:fontRef>
        </p:style>
      </p:cxnSp>
      <p:sp>
        <p:nvSpPr>
          <p:cNvPr id="11" name="Rectángulo 10"/>
          <p:cNvSpPr/>
          <p:nvPr/>
        </p:nvSpPr>
        <p:spPr>
          <a:xfrm>
            <a:off x="7776696" y="4774681"/>
            <a:ext cx="1687132" cy="3026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Cerebelo</a:t>
            </a:r>
            <a:endParaRPr lang="es-ES" sz="1400" b="1" dirty="0">
              <a:solidFill>
                <a:schemeClr val="tx1"/>
              </a:solidFill>
            </a:endParaRPr>
          </a:p>
        </p:txBody>
      </p:sp>
      <p:cxnSp>
        <p:nvCxnSpPr>
          <p:cNvPr id="12" name="Conector recto 11"/>
          <p:cNvCxnSpPr/>
          <p:nvPr/>
        </p:nvCxnSpPr>
        <p:spPr>
          <a:xfrm flipV="1">
            <a:off x="7051139" y="4916348"/>
            <a:ext cx="725557" cy="12879"/>
          </a:xfrm>
          <a:prstGeom prst="line">
            <a:avLst/>
          </a:prstGeom>
        </p:spPr>
        <p:style>
          <a:lnRef idx="1">
            <a:schemeClr val="dk1"/>
          </a:lnRef>
          <a:fillRef idx="0">
            <a:schemeClr val="dk1"/>
          </a:fillRef>
          <a:effectRef idx="0">
            <a:schemeClr val="dk1"/>
          </a:effectRef>
          <a:fontRef idx="minor">
            <a:schemeClr val="tx1"/>
          </a:fontRef>
        </p:style>
      </p:cxnSp>
      <p:cxnSp>
        <p:nvCxnSpPr>
          <p:cNvPr id="14" name="Conector recto 13"/>
          <p:cNvCxnSpPr/>
          <p:nvPr/>
        </p:nvCxnSpPr>
        <p:spPr>
          <a:xfrm flipV="1">
            <a:off x="5370443" y="5808287"/>
            <a:ext cx="605354" cy="747921"/>
          </a:xfrm>
          <a:prstGeom prst="line">
            <a:avLst/>
          </a:prstGeom>
        </p:spPr>
        <p:style>
          <a:lnRef idx="1">
            <a:schemeClr val="dk1"/>
          </a:lnRef>
          <a:fillRef idx="0">
            <a:schemeClr val="dk1"/>
          </a:fillRef>
          <a:effectRef idx="0">
            <a:schemeClr val="dk1"/>
          </a:effectRef>
          <a:fontRef idx="minor">
            <a:schemeClr val="tx1"/>
          </a:fontRef>
        </p:style>
      </p:cxnSp>
      <p:sp>
        <p:nvSpPr>
          <p:cNvPr id="15" name="Rectángulo 14"/>
          <p:cNvSpPr/>
          <p:nvPr/>
        </p:nvSpPr>
        <p:spPr>
          <a:xfrm>
            <a:off x="3683311" y="6404880"/>
            <a:ext cx="1687132" cy="30265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AR" sz="1400" b="1" dirty="0" smtClean="0">
                <a:solidFill>
                  <a:schemeClr val="tx1"/>
                </a:solidFill>
              </a:rPr>
              <a:t>Bulbo raquídeo</a:t>
            </a:r>
            <a:endParaRPr lang="es-ES" sz="1400" b="1" dirty="0">
              <a:solidFill>
                <a:schemeClr val="tx1"/>
              </a:solidFill>
            </a:endParaRPr>
          </a:p>
        </p:txBody>
      </p:sp>
      <p:sp>
        <p:nvSpPr>
          <p:cNvPr id="18" name="Elipse 17"/>
          <p:cNvSpPr/>
          <p:nvPr/>
        </p:nvSpPr>
        <p:spPr>
          <a:xfrm>
            <a:off x="6263428" y="5089677"/>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p:cNvSpPr/>
          <p:nvPr/>
        </p:nvSpPr>
        <p:spPr>
          <a:xfrm>
            <a:off x="5823000" y="5106871"/>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p:cNvSpPr/>
          <p:nvPr/>
        </p:nvSpPr>
        <p:spPr>
          <a:xfrm>
            <a:off x="6967426" y="4816336"/>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p:cNvSpPr/>
          <p:nvPr/>
        </p:nvSpPr>
        <p:spPr>
          <a:xfrm>
            <a:off x="5906712" y="5733536"/>
            <a:ext cx="167425" cy="1495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561609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740</Words>
  <Application>Microsoft Office PowerPoint</Application>
  <PresentationFormat>Panorámica</PresentationFormat>
  <Paragraphs>99</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Comic Sans MS</vt:lpstr>
      <vt:lpstr>Times New Roman</vt:lpstr>
      <vt:lpstr>Wingdings</vt:lpstr>
      <vt:lpstr>Tema de Office</vt:lpstr>
      <vt:lpstr>SISTEMA VENTRICULAR</vt:lpstr>
      <vt:lpstr>Presentación de PowerPoint</vt:lpstr>
      <vt:lpstr>Presentación de PowerPoint</vt:lpstr>
      <vt:lpstr>Presentación de PowerPoint</vt:lpstr>
      <vt:lpstr>Presentación de PowerPoint</vt:lpstr>
      <vt:lpstr>Presentación de PowerPoint</vt:lpstr>
      <vt:lpstr>VENTRÍCULOS LATERALES</vt:lpstr>
      <vt:lpstr>TERCER VENTRÍCULO</vt:lpstr>
      <vt:lpstr>CUARTO VENTRÍCULO</vt:lpstr>
      <vt:lpstr>Presentación de PowerPoint</vt:lpstr>
      <vt:lpstr>Presentación de PowerPoint</vt:lpstr>
      <vt:lpstr>Presentación de PowerPoint</vt:lpstr>
      <vt:lpstr>MENINGES Y CIRCULACIÓN DEL LCR</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VENTRICULAR</dc:title>
  <dc:creator>Oscar</dc:creator>
  <cp:lastModifiedBy>Oscar</cp:lastModifiedBy>
  <cp:revision>8</cp:revision>
  <dcterms:created xsi:type="dcterms:W3CDTF">2022-04-11T10:58:54Z</dcterms:created>
  <dcterms:modified xsi:type="dcterms:W3CDTF">2022-04-11T12:06:12Z</dcterms:modified>
</cp:coreProperties>
</file>