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0" r:id="rId6"/>
    <p:sldId id="258" r:id="rId7"/>
    <p:sldId id="261" r:id="rId8"/>
    <p:sldId id="264" r:id="rId9"/>
    <p:sldId id="262" r:id="rId10"/>
    <p:sldId id="268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770BF247-3AC1-42F9-AFE8-6296A017752D}">
          <p14:sldIdLst>
            <p14:sldId id="256"/>
            <p14:sldId id="257"/>
            <p14:sldId id="259"/>
            <p14:sldId id="263"/>
            <p14:sldId id="260"/>
            <p14:sldId id="258"/>
            <p14:sldId id="261"/>
            <p14:sldId id="264"/>
            <p14:sldId id="262"/>
            <p14:sldId id="268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369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45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57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02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3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216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01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641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681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021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9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C67CF-FA60-4316-B8BE-E04811A99EDF}" type="datetimeFigureOut">
              <a:rPr lang="es-ES" smtClean="0"/>
              <a:t>10/04/2022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72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6425" y="437880"/>
            <a:ext cx="9144000" cy="1149441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s-AR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GANGLIOS DE LA BASE</a:t>
            </a:r>
            <a:endParaRPr lang="es-E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754927" y="6488668"/>
            <a:ext cx="28469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200" b="1" dirty="0" smtClean="0">
                <a:latin typeface="+mj-lt"/>
                <a:cs typeface="Aharoni" panose="02010803020104030203" pitchFamily="2" charset="-79"/>
              </a:rPr>
              <a:t>BASES BIOLÓGICAS DE LA CONDUCTA I 2022</a:t>
            </a:r>
            <a:endParaRPr lang="es-ES" sz="1200" dirty="0">
              <a:latin typeface="+mj-lt"/>
            </a:endParaRPr>
          </a:p>
        </p:txBody>
      </p:sp>
      <p:pic>
        <p:nvPicPr>
          <p:cNvPr id="1026" name="Picture 2" descr="http://www.medic.ula.ve/anatomiahumana/juan_penaloza/ganglios_basales/imagenes/basales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094" y="1971942"/>
            <a:ext cx="6471512" cy="413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6426558" y="5370490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Núcleo amigdalino</a:t>
            </a:r>
            <a:endParaRPr lang="es-ES" sz="1200" b="1" dirty="0"/>
          </a:p>
        </p:txBody>
      </p:sp>
      <p:sp>
        <p:nvSpPr>
          <p:cNvPr id="8" name="Rectángulo 7"/>
          <p:cNvSpPr/>
          <p:nvPr/>
        </p:nvSpPr>
        <p:spPr>
          <a:xfrm>
            <a:off x="7094113" y="4991435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Núcleo lenticular</a:t>
            </a:r>
            <a:endParaRPr lang="es-ES" sz="1200" b="1" dirty="0"/>
          </a:p>
        </p:txBody>
      </p:sp>
      <p:sp>
        <p:nvSpPr>
          <p:cNvPr id="9" name="Rectángulo 8"/>
          <p:cNvSpPr/>
          <p:nvPr/>
        </p:nvSpPr>
        <p:spPr>
          <a:xfrm>
            <a:off x="7547020" y="2534992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Cuerpo del núcleo caudado</a:t>
            </a:r>
            <a:endParaRPr lang="es-ES" sz="1200" b="1" dirty="0"/>
          </a:p>
        </p:txBody>
      </p:sp>
      <p:sp>
        <p:nvSpPr>
          <p:cNvPr id="14" name="Conector 13"/>
          <p:cNvSpPr/>
          <p:nvPr/>
        </p:nvSpPr>
        <p:spPr>
          <a:xfrm>
            <a:off x="6423339" y="3622447"/>
            <a:ext cx="148105" cy="15850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376741" y="5919381"/>
            <a:ext cx="30445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200" b="1" dirty="0" smtClean="0"/>
              <a:t>Vista lateral del hemisferio cerebral derecho.</a:t>
            </a:r>
            <a:endParaRPr lang="es-ES" sz="1200" b="1" dirty="0"/>
          </a:p>
        </p:txBody>
      </p:sp>
      <p:sp>
        <p:nvSpPr>
          <p:cNvPr id="17" name="Conector 16"/>
          <p:cNvSpPr/>
          <p:nvPr/>
        </p:nvSpPr>
        <p:spPr>
          <a:xfrm>
            <a:off x="6358945" y="4066438"/>
            <a:ext cx="148105" cy="15850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onector 17"/>
          <p:cNvSpPr/>
          <p:nvPr/>
        </p:nvSpPr>
        <p:spPr>
          <a:xfrm>
            <a:off x="6284892" y="4391259"/>
            <a:ext cx="148105" cy="15850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0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327" y="342847"/>
            <a:ext cx="10227346" cy="5987754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9375821" y="1908265"/>
            <a:ext cx="1712890" cy="7190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Ventrículo lateral</a:t>
            </a:r>
            <a:endParaRPr lang="es-ES" sz="1200" b="1" dirty="0"/>
          </a:p>
        </p:txBody>
      </p:sp>
      <p:sp>
        <p:nvSpPr>
          <p:cNvPr id="6" name="Rectángulo 5"/>
          <p:cNvSpPr/>
          <p:nvPr/>
        </p:nvSpPr>
        <p:spPr>
          <a:xfrm>
            <a:off x="3764925" y="2441094"/>
            <a:ext cx="1712890" cy="37239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Núcleo caudado</a:t>
            </a:r>
            <a:endParaRPr lang="es-ES" sz="1200" b="1" dirty="0"/>
          </a:p>
        </p:txBody>
      </p:sp>
      <p:sp>
        <p:nvSpPr>
          <p:cNvPr id="7" name="Conector 6"/>
          <p:cNvSpPr/>
          <p:nvPr/>
        </p:nvSpPr>
        <p:spPr>
          <a:xfrm flipV="1">
            <a:off x="5637728" y="2656551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onector 7"/>
          <p:cNvSpPr/>
          <p:nvPr/>
        </p:nvSpPr>
        <p:spPr>
          <a:xfrm flipV="1">
            <a:off x="6294550" y="2656453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8055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rcador de contenido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957" y="226738"/>
            <a:ext cx="9368085" cy="6099365"/>
          </a:xfrm>
        </p:spPr>
      </p:pic>
      <p:sp>
        <p:nvSpPr>
          <p:cNvPr id="5" name="Rectángulo 4"/>
          <p:cNvSpPr/>
          <p:nvPr/>
        </p:nvSpPr>
        <p:spPr>
          <a:xfrm>
            <a:off x="9311426" y="3634034"/>
            <a:ext cx="1712890" cy="7190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Ventrículo lateral</a:t>
            </a:r>
            <a:endParaRPr lang="es-ES" sz="1200" b="1" dirty="0"/>
          </a:p>
        </p:txBody>
      </p:sp>
      <p:sp>
        <p:nvSpPr>
          <p:cNvPr id="6" name="Rectángulo 5"/>
          <p:cNvSpPr/>
          <p:nvPr/>
        </p:nvSpPr>
        <p:spPr>
          <a:xfrm>
            <a:off x="2871989" y="5442264"/>
            <a:ext cx="2112134" cy="10229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N</a:t>
            </a:r>
            <a:r>
              <a:rPr lang="es-AR" sz="1200" b="1" dirty="0" smtClean="0"/>
              <a:t>úcleo </a:t>
            </a:r>
            <a:r>
              <a:rPr lang="es-AR" sz="1200" b="1" dirty="0" smtClean="0"/>
              <a:t>caudado</a:t>
            </a:r>
            <a:endParaRPr lang="es-ES" sz="1200" b="1" dirty="0"/>
          </a:p>
        </p:txBody>
      </p:sp>
      <p:sp>
        <p:nvSpPr>
          <p:cNvPr id="7" name="Conector 6"/>
          <p:cNvSpPr/>
          <p:nvPr/>
        </p:nvSpPr>
        <p:spPr>
          <a:xfrm flipV="1">
            <a:off x="3770291" y="3119486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onector 7"/>
          <p:cNvSpPr/>
          <p:nvPr/>
        </p:nvSpPr>
        <p:spPr>
          <a:xfrm flipV="1">
            <a:off x="6768922" y="3387046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02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>
                <a:latin typeface="Aharoni" panose="02010803020104030203" pitchFamily="2" charset="-79"/>
                <a:cs typeface="Aharoni" panose="02010803020104030203" pitchFamily="2" charset="-79"/>
              </a:rPr>
              <a:t>N</a:t>
            </a:r>
            <a:r>
              <a:rPr lang="es-AR" b="1" dirty="0">
                <a:latin typeface="Aharoni" panose="02010803020104030203" pitchFamily="2" charset="-79"/>
                <a:cs typeface="Aharoni" panose="02010803020104030203" pitchFamily="2" charset="-79"/>
              </a:rPr>
              <a:t>úcl</a:t>
            </a:r>
            <a:r>
              <a:rPr lang="es-AR" dirty="0">
                <a:latin typeface="Aharoni" panose="02010803020104030203" pitchFamily="2" charset="-79"/>
                <a:cs typeface="Aharoni" panose="02010803020104030203" pitchFamily="2" charset="-79"/>
              </a:rPr>
              <a:t>eo </a:t>
            </a:r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amigdalino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Se ubica en el </a:t>
            </a:r>
            <a:r>
              <a:rPr lang="es-AR" b="1" dirty="0" smtClean="0"/>
              <a:t>lóbulo temporal </a:t>
            </a:r>
            <a:r>
              <a:rPr lang="es-AR" dirty="0" smtClean="0"/>
              <a:t>próximo al uncus.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Se considera que es parte del </a:t>
            </a:r>
            <a:r>
              <a:rPr lang="es-AR" b="1" dirty="0" smtClean="0"/>
              <a:t>sistema límbico</a:t>
            </a:r>
            <a:r>
              <a:rPr lang="es-AR" dirty="0" smtClean="0"/>
              <a:t>.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A través de sus conexiones puede influir en la respuesta del cuerpo a los cambios ambientales. Por ejemplo: en la sensación de miedo puede modificar la frecuencia cardíaca, la presión arterial, el color de la piel y la frecuencia respiratoria.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397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87132" y="698899"/>
            <a:ext cx="7972023" cy="5971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5100034" y="5939354"/>
            <a:ext cx="2640169" cy="3841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Lóbulo temporal</a:t>
            </a:r>
            <a:endParaRPr lang="es-ES" sz="1200" b="1" dirty="0"/>
          </a:p>
        </p:txBody>
      </p:sp>
      <p:sp>
        <p:nvSpPr>
          <p:cNvPr id="8" name="Rectángulo 7"/>
          <p:cNvSpPr/>
          <p:nvPr/>
        </p:nvSpPr>
        <p:spPr>
          <a:xfrm>
            <a:off x="2006959" y="4159922"/>
            <a:ext cx="2281706" cy="3476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Núcleo amigdalino</a:t>
            </a:r>
            <a:endParaRPr lang="es-ES" sz="1200" b="1" dirty="0"/>
          </a:p>
        </p:txBody>
      </p:sp>
      <p:sp>
        <p:nvSpPr>
          <p:cNvPr id="9" name="Conector 8"/>
          <p:cNvSpPr/>
          <p:nvPr/>
        </p:nvSpPr>
        <p:spPr>
          <a:xfrm flipV="1">
            <a:off x="5100034" y="3877442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onector 9"/>
          <p:cNvSpPr/>
          <p:nvPr/>
        </p:nvSpPr>
        <p:spPr>
          <a:xfrm flipV="1">
            <a:off x="5854522" y="4159922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onector 11"/>
          <p:cNvSpPr/>
          <p:nvPr/>
        </p:nvSpPr>
        <p:spPr>
          <a:xfrm flipV="1">
            <a:off x="5174086" y="4129255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1687132" y="4922499"/>
            <a:ext cx="1841679" cy="6025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Uncus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466089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378" y="0"/>
            <a:ext cx="10515600" cy="1325563"/>
          </a:xfrm>
        </p:spPr>
        <p:txBody>
          <a:bodyPr/>
          <a:lstStyle/>
          <a:p>
            <a:r>
              <a:rPr lang="es-AR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Consideraciones generales</a:t>
            </a:r>
            <a:endParaRPr lang="es-E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9991" y="1325563"/>
            <a:ext cx="11337970" cy="6414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2400" dirty="0" smtClean="0"/>
              <a:t>Los </a:t>
            </a:r>
            <a:r>
              <a:rPr lang="es-AR" sz="2400" b="1" dirty="0" smtClean="0"/>
              <a:t>ganglios basales </a:t>
            </a:r>
            <a:r>
              <a:rPr lang="es-AR" sz="2400" dirty="0" smtClean="0"/>
              <a:t>son acúmulos de sustancia gris, que ubicados en la profundidad del hemisferio cerebral, </a:t>
            </a:r>
            <a:r>
              <a:rPr lang="es-AR" sz="2400" u="sng" dirty="0" smtClean="0"/>
              <a:t>disocian</a:t>
            </a:r>
            <a:r>
              <a:rPr lang="es-AR" sz="2400" dirty="0" smtClean="0"/>
              <a:t> (junto a la cavidad de los ventrículos) a la sustancia blanca.</a:t>
            </a:r>
            <a:endParaRPr lang="es-AR" sz="2400" dirty="0"/>
          </a:p>
          <a:p>
            <a:pPr marL="0" indent="0">
              <a:buNone/>
            </a:pPr>
            <a:endParaRPr lang="es-AR" sz="2400" dirty="0" smtClean="0"/>
          </a:p>
          <a:p>
            <a:pPr marL="0" indent="0">
              <a:buNone/>
            </a:pPr>
            <a:r>
              <a:rPr lang="es-AR" sz="2400" dirty="0" smtClean="0"/>
              <a:t>Están constituidos por: </a:t>
            </a:r>
            <a:r>
              <a:rPr lang="es-AR" sz="2400" b="1" dirty="0" smtClean="0"/>
              <a:t>NÚCLEO CAUDADO</a:t>
            </a:r>
            <a:r>
              <a:rPr lang="es-AR" sz="2400" dirty="0" smtClean="0"/>
              <a:t>, </a:t>
            </a:r>
            <a:r>
              <a:rPr lang="es-AR" sz="2400" b="1" dirty="0" smtClean="0"/>
              <a:t>NÚCLEO LENTICULAR </a:t>
            </a:r>
            <a:r>
              <a:rPr lang="es-AR" sz="2400" dirty="0" smtClean="0"/>
              <a:t>y </a:t>
            </a:r>
            <a:r>
              <a:rPr lang="es-AR" sz="2400" b="1" dirty="0" smtClean="0"/>
              <a:t>NÚCLEO AMIGDALINO</a:t>
            </a:r>
            <a:r>
              <a:rPr lang="es-AR" sz="2400" dirty="0" smtClean="0"/>
              <a:t>.</a:t>
            </a:r>
          </a:p>
          <a:p>
            <a:pPr marL="0" indent="0">
              <a:buNone/>
            </a:pPr>
            <a:endParaRPr lang="es-AR" sz="2400" dirty="0" smtClean="0"/>
          </a:p>
          <a:p>
            <a:pPr marL="0" indent="0">
              <a:buNone/>
            </a:pPr>
            <a:r>
              <a:rPr lang="es-AR" sz="2400" dirty="0" smtClean="0"/>
              <a:t>Su distinta época de aparición en la escala filogenética justifica que se hable de: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2400" dirty="0" smtClean="0"/>
              <a:t> Un </a:t>
            </a:r>
            <a:r>
              <a:rPr lang="es-AR" sz="2400" u="sng" dirty="0" err="1" smtClean="0"/>
              <a:t>arquiestriado</a:t>
            </a:r>
            <a:r>
              <a:rPr lang="es-AR" sz="2400" dirty="0" smtClean="0"/>
              <a:t> (de aparición más precoz) que se corresponde al </a:t>
            </a:r>
            <a:r>
              <a:rPr lang="es-A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núcleo amigdalino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2400" dirty="0" smtClean="0"/>
              <a:t>Un </a:t>
            </a:r>
            <a:r>
              <a:rPr lang="es-AR" sz="2400" u="sng" dirty="0" err="1" smtClean="0"/>
              <a:t>paleoestriado</a:t>
            </a:r>
            <a:r>
              <a:rPr lang="es-AR" sz="2400" dirty="0" smtClean="0"/>
              <a:t> representado por el </a:t>
            </a:r>
            <a:r>
              <a:rPr lang="es-A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globus</a:t>
            </a:r>
            <a:r>
              <a:rPr lang="es-A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pálido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2400" dirty="0" smtClean="0"/>
              <a:t>Y un </a:t>
            </a:r>
            <a:r>
              <a:rPr lang="es-AR" sz="2400" u="sng" dirty="0" err="1" smtClean="0"/>
              <a:t>neoestriado</a:t>
            </a:r>
            <a:r>
              <a:rPr lang="es-AR" sz="2400" dirty="0" smtClean="0"/>
              <a:t> (último en aparecer) formado por el </a:t>
            </a:r>
            <a:r>
              <a:rPr lang="es-A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núcleo caudado </a:t>
            </a:r>
            <a:r>
              <a:rPr lang="es-AR" sz="2400" dirty="0" smtClean="0"/>
              <a:t>y el </a:t>
            </a:r>
            <a:r>
              <a:rPr lang="es-A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putamen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s-AR" sz="2400" dirty="0"/>
              <a:t>E</a:t>
            </a:r>
            <a:r>
              <a:rPr lang="es-AR" sz="2400" dirty="0" smtClean="0"/>
              <a:t>ste último constituye la parte externa del N. Lenticular cuya porción medial o interna es el pálido.</a:t>
            </a: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601819" y="3858867"/>
            <a:ext cx="398172" cy="40325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sp>
        <p:nvSpPr>
          <p:cNvPr id="7" name="Flecha derecha 6"/>
          <p:cNvSpPr/>
          <p:nvPr/>
        </p:nvSpPr>
        <p:spPr>
          <a:xfrm>
            <a:off x="601819" y="2612216"/>
            <a:ext cx="398172" cy="40325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sp>
        <p:nvSpPr>
          <p:cNvPr id="8" name="Flecha derecha 7"/>
          <p:cNvSpPr/>
          <p:nvPr/>
        </p:nvSpPr>
        <p:spPr>
          <a:xfrm>
            <a:off x="601819" y="1365565"/>
            <a:ext cx="398172" cy="40325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68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CUERPO ESTRIADO</a:t>
            </a:r>
            <a:endParaRPr lang="es-E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38200" y="1825625"/>
            <a:ext cx="9017597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u="sng" dirty="0" smtClean="0">
                <a:cs typeface="Aharoni" panose="02010803020104030203" pitchFamily="2" charset="-79"/>
              </a:rPr>
              <a:t>FORMADO</a:t>
            </a:r>
            <a:r>
              <a:rPr lang="es-AR" sz="2400" u="sng" dirty="0" smtClean="0">
                <a:cs typeface="Aharoni" panose="02010803020104030203" pitchFamily="2" charset="-79"/>
              </a:rPr>
              <a:t> POR</a:t>
            </a:r>
            <a:r>
              <a:rPr lang="es-AR" sz="2400" dirty="0" smtClean="0">
                <a:cs typeface="Aharoni" panose="02010803020104030203" pitchFamily="2" charset="-79"/>
              </a:rPr>
              <a:t>: el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NÚCLEO LENTICULAR </a:t>
            </a:r>
            <a:r>
              <a:rPr lang="es-AR" sz="2400" dirty="0" smtClean="0">
                <a:cs typeface="Aharoni" panose="02010803020104030203" pitchFamily="2" charset="-79"/>
              </a:rPr>
              <a:t>más el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NÚCLEO CAUDADO</a:t>
            </a:r>
            <a:endParaRPr lang="es-AR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anose="02010803020104030203" pitchFamily="2" charset="-79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774" y="2809203"/>
            <a:ext cx="6250348" cy="3488566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0548870" y="3937460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Cuerpo estriado</a:t>
            </a:r>
            <a:endParaRPr lang="es-ES" sz="1200" b="1" dirty="0"/>
          </a:p>
        </p:txBody>
      </p:sp>
      <p:sp>
        <p:nvSpPr>
          <p:cNvPr id="8" name="Rectángulo 7"/>
          <p:cNvSpPr/>
          <p:nvPr/>
        </p:nvSpPr>
        <p:spPr>
          <a:xfrm>
            <a:off x="9104437" y="3794310"/>
            <a:ext cx="1301693" cy="28629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Núcleo caudado</a:t>
            </a:r>
            <a:endParaRPr lang="es-ES" sz="1200" b="1" dirty="0"/>
          </a:p>
        </p:txBody>
      </p:sp>
      <p:sp>
        <p:nvSpPr>
          <p:cNvPr id="9" name="Rectángulo 8"/>
          <p:cNvSpPr/>
          <p:nvPr/>
        </p:nvSpPr>
        <p:spPr>
          <a:xfrm>
            <a:off x="9104436" y="4142039"/>
            <a:ext cx="1301693" cy="28629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err="1" smtClean="0"/>
              <a:t>Putamen</a:t>
            </a:r>
            <a:endParaRPr lang="es-ES" sz="1200" b="1" dirty="0"/>
          </a:p>
        </p:txBody>
      </p:sp>
      <p:sp>
        <p:nvSpPr>
          <p:cNvPr id="10" name="Conector 9"/>
          <p:cNvSpPr/>
          <p:nvPr/>
        </p:nvSpPr>
        <p:spPr>
          <a:xfrm>
            <a:off x="7492286" y="4394978"/>
            <a:ext cx="148105" cy="15850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onector 10"/>
          <p:cNvSpPr/>
          <p:nvPr/>
        </p:nvSpPr>
        <p:spPr>
          <a:xfrm>
            <a:off x="7344181" y="4665636"/>
            <a:ext cx="148105" cy="15850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0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a sonrisa. Primera parte - Yo Soy Muj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960" y="598152"/>
            <a:ext cx="8355427" cy="573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brir llave 4"/>
          <p:cNvSpPr/>
          <p:nvPr/>
        </p:nvSpPr>
        <p:spPr>
          <a:xfrm>
            <a:off x="2343955" y="1681789"/>
            <a:ext cx="412124" cy="32197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592429" y="3080243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Cuerpo estriado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85899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8048" y="1065771"/>
            <a:ext cx="10515600" cy="4351338"/>
          </a:xfrm>
        </p:spPr>
        <p:txBody>
          <a:bodyPr/>
          <a:lstStyle/>
          <a:p>
            <a:r>
              <a:rPr lang="es-AR" dirty="0" smtClean="0"/>
              <a:t>Se ubica por fuera del tálamo y está dividido casi por entero por una banda de fibras nerviosas: la </a:t>
            </a:r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cápsula interna</a:t>
            </a:r>
            <a:r>
              <a:rPr lang="es-AR" dirty="0" smtClean="0"/>
              <a:t>, en el </a:t>
            </a:r>
            <a:r>
              <a:rPr lang="es-AR" b="1" u="sng" dirty="0" smtClean="0"/>
              <a:t>núcleo caudado </a:t>
            </a:r>
            <a:r>
              <a:rPr lang="es-AR" dirty="0" smtClean="0"/>
              <a:t>y el </a:t>
            </a:r>
            <a:r>
              <a:rPr lang="es-AR" b="1" u="sng" dirty="0" smtClean="0"/>
              <a:t>núcleo lenticular</a:t>
            </a:r>
            <a:r>
              <a:rPr lang="es-AR" b="1" i="1" dirty="0" smtClean="0"/>
              <a:t>.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El término estriado se utiliza debido al aspecto estriado producido por las bandas de sustancia gris que atraviesan la </a:t>
            </a:r>
            <a:r>
              <a:rPr lang="es-AR" b="1" dirty="0" smtClean="0"/>
              <a:t>cápsula interna </a:t>
            </a:r>
            <a:r>
              <a:rPr lang="es-AR" dirty="0" smtClean="0"/>
              <a:t>y conectan el </a:t>
            </a:r>
            <a:r>
              <a:rPr lang="es-AR" u="sng" dirty="0" smtClean="0"/>
              <a:t>núcleo caudado </a:t>
            </a:r>
            <a:r>
              <a:rPr lang="es-AR" dirty="0" smtClean="0"/>
              <a:t>con el </a:t>
            </a:r>
            <a:r>
              <a:rPr lang="es-AR" u="sng" dirty="0" err="1" smtClean="0"/>
              <a:t>putamen</a:t>
            </a:r>
            <a:r>
              <a:rPr lang="es-AR" dirty="0" smtClean="0"/>
              <a:t> del núcleo lenticular.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154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N</a:t>
            </a:r>
            <a:r>
              <a:rPr lang="es-AR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úcl</a:t>
            </a:r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eo lenticular</a:t>
            </a:r>
            <a:endParaRPr lang="es-E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050" name="Picture 2" descr="http://www.medic.ula.ve/anatomiahumana/juan_penaloza/ganglios_basales/imagenes/basales_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974" y="1481083"/>
            <a:ext cx="5292573" cy="5376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02044" y="1523263"/>
            <a:ext cx="4340804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400" u="sng" dirty="0" smtClean="0">
                <a:cs typeface="Aharoni" panose="02010803020104030203" pitchFamily="2" charset="-79"/>
              </a:rPr>
              <a:t>Está </a:t>
            </a:r>
            <a:r>
              <a:rPr lang="es-AR" sz="2800" u="sng" dirty="0" smtClean="0">
                <a:cs typeface="Aharoni" panose="02010803020104030203" pitchFamily="2" charset="-79"/>
              </a:rPr>
              <a:t>dividido</a:t>
            </a:r>
            <a:r>
              <a:rPr lang="es-AR" sz="2400" u="sng" dirty="0" smtClean="0">
                <a:cs typeface="Aharoni" panose="02010803020104030203" pitchFamily="2" charset="-79"/>
              </a:rPr>
              <a:t> por dos partes: </a:t>
            </a:r>
          </a:p>
          <a:p>
            <a:endParaRPr lang="es-AR" sz="2400" dirty="0"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r>
              <a:rPr lang="es-AR" sz="2400" dirty="0" smtClean="0">
                <a:cs typeface="Aharoni" panose="02010803020104030203" pitchFamily="2" charset="-79"/>
              </a:rPr>
              <a:t>Una externa: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PUTAMEN</a:t>
            </a:r>
          </a:p>
          <a:p>
            <a:pPr marL="342900" indent="-342900">
              <a:buFontTx/>
              <a:buChar char="-"/>
            </a:pPr>
            <a:r>
              <a:rPr lang="es-AR" sz="2400" dirty="0" smtClean="0">
                <a:cs typeface="Aharoni" panose="02010803020104030203" pitchFamily="2" charset="-79"/>
              </a:rPr>
              <a:t>Y otra medial: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GLOBUS PÁLIDO</a:t>
            </a: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31503" y="5857360"/>
            <a:ext cx="379129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200" b="1" dirty="0" smtClean="0">
                <a:cs typeface="Aharoni" panose="02010803020104030203" pitchFamily="2" charset="-79"/>
              </a:rPr>
              <a:t>Corte horizontal del cerebro visto desde arriba.</a:t>
            </a:r>
          </a:p>
          <a:p>
            <a:r>
              <a:rPr lang="es-AR" sz="1200" b="1" dirty="0" smtClean="0">
                <a:cs typeface="Aharoni" panose="02010803020104030203" pitchFamily="2" charset="-79"/>
              </a:rPr>
              <a:t>Muestra las relaciones de los diferentes núcleos basales</a:t>
            </a:r>
            <a:r>
              <a:rPr lang="es-AR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s-ES" b="1" dirty="0"/>
          </a:p>
        </p:txBody>
      </p:sp>
      <p:sp>
        <p:nvSpPr>
          <p:cNvPr id="9" name="Rectángulo 8"/>
          <p:cNvSpPr/>
          <p:nvPr/>
        </p:nvSpPr>
        <p:spPr>
          <a:xfrm>
            <a:off x="10659414" y="2791240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err="1" smtClean="0"/>
              <a:t>Putamen</a:t>
            </a:r>
            <a:endParaRPr lang="es-ES" sz="1200" b="1" dirty="0"/>
          </a:p>
        </p:txBody>
      </p:sp>
      <p:sp>
        <p:nvSpPr>
          <p:cNvPr id="11" name="Rectángulo 10"/>
          <p:cNvSpPr/>
          <p:nvPr/>
        </p:nvSpPr>
        <p:spPr>
          <a:xfrm>
            <a:off x="10659414" y="3918911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Globo pálido</a:t>
            </a:r>
            <a:endParaRPr lang="es-ES" sz="1200" b="1" dirty="0"/>
          </a:p>
        </p:txBody>
      </p:sp>
      <p:sp>
        <p:nvSpPr>
          <p:cNvPr id="12" name="Conector 11"/>
          <p:cNvSpPr/>
          <p:nvPr/>
        </p:nvSpPr>
        <p:spPr>
          <a:xfrm>
            <a:off x="8912180" y="3825025"/>
            <a:ext cx="109471" cy="13735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onector 12"/>
          <p:cNvSpPr/>
          <p:nvPr/>
        </p:nvSpPr>
        <p:spPr>
          <a:xfrm>
            <a:off x="9167611" y="3429000"/>
            <a:ext cx="109471" cy="13735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onector 13"/>
          <p:cNvSpPr/>
          <p:nvPr/>
        </p:nvSpPr>
        <p:spPr>
          <a:xfrm>
            <a:off x="9003405" y="3687673"/>
            <a:ext cx="109471" cy="13735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AutoShape 6" descr="Cerebro configuración inter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848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4852" y="218941"/>
            <a:ext cx="11526590" cy="6233373"/>
          </a:xfrm>
        </p:spPr>
        <p:txBody>
          <a:bodyPr>
            <a:normAutofit fontScale="77500" lnSpcReduction="20000"/>
          </a:bodyPr>
          <a:lstStyle/>
          <a:p>
            <a:r>
              <a:rPr lang="es-AR" sz="3400" dirty="0" smtClean="0"/>
              <a:t>Se lo ve como una formación triangular con la base hacia afuera, ubicada inmediatamente por fuera del </a:t>
            </a:r>
            <a:r>
              <a:rPr lang="es-AR" sz="3400" u="sng" dirty="0" smtClean="0"/>
              <a:t>tálamo </a:t>
            </a:r>
            <a:r>
              <a:rPr lang="es-AR" sz="3400" dirty="0" smtClean="0"/>
              <a:t>y del </a:t>
            </a:r>
            <a:r>
              <a:rPr lang="es-AR" sz="3400" u="sng" dirty="0" smtClean="0"/>
              <a:t>núcleo caudado </a:t>
            </a:r>
            <a:r>
              <a:rPr lang="es-AR" sz="3400" dirty="0" smtClean="0"/>
              <a:t>(de los cuales está separado por la formación blanca que hemos descripto como </a:t>
            </a:r>
            <a:r>
              <a:rPr lang="es-AR" sz="3400" u="sng" dirty="0" smtClean="0"/>
              <a:t>cápsula interna</a:t>
            </a:r>
            <a:r>
              <a:rPr lang="es-AR" sz="3400" dirty="0" smtClean="0"/>
              <a:t>).</a:t>
            </a:r>
          </a:p>
          <a:p>
            <a:pPr marL="0" indent="0">
              <a:buNone/>
            </a:pPr>
            <a:endParaRPr lang="es-AR" sz="3400" dirty="0" smtClean="0"/>
          </a:p>
          <a:p>
            <a:r>
              <a:rPr lang="es-AR" sz="3400" dirty="0" smtClean="0"/>
              <a:t>Por su parte externa: se relaciona con la</a:t>
            </a:r>
            <a:r>
              <a:rPr lang="es-AR" sz="3400" b="1" dirty="0" smtClean="0"/>
              <a:t> </a:t>
            </a:r>
            <a:r>
              <a:rPr lang="es-AR" sz="3400" b="1" u="sng" dirty="0" smtClean="0"/>
              <a:t>corteza de la ínsula</a:t>
            </a:r>
            <a:r>
              <a:rPr lang="es-AR" sz="3400" b="1" dirty="0" smtClean="0"/>
              <a:t>. </a:t>
            </a:r>
            <a:r>
              <a:rPr lang="es-AR" sz="3400" dirty="0" smtClean="0"/>
              <a:t>Entre ésta y el núcleo lenticular puede observarse un cúmulo de sustancia gris: el </a:t>
            </a:r>
            <a:r>
              <a:rPr lang="es-AR" sz="3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antemuro o claustro </a:t>
            </a:r>
            <a:r>
              <a:rPr lang="es-AR" sz="3400" dirty="0" smtClean="0"/>
              <a:t>que se considera como parte del núcleo lenticular del cual está separado por una banda de sustancia blanca: la </a:t>
            </a:r>
            <a:r>
              <a:rPr lang="es-AR" sz="3400" b="1" u="sng" dirty="0" smtClean="0"/>
              <a:t>cápsula externa.</a:t>
            </a:r>
            <a:r>
              <a:rPr lang="es-AR" sz="3400" dirty="0" smtClean="0"/>
              <a:t> </a:t>
            </a:r>
          </a:p>
          <a:p>
            <a:pPr marL="0" indent="0">
              <a:buNone/>
            </a:pPr>
            <a:endParaRPr lang="es-AR" sz="3400" b="1" u="sng" dirty="0" smtClean="0"/>
          </a:p>
          <a:p>
            <a:r>
              <a:rPr lang="es-AR" sz="3400" b="1" u="sng" dirty="0" smtClean="0"/>
              <a:t>EL NÚCLEO LENTICULAR SE HALLA DIVIDIO: </a:t>
            </a:r>
          </a:p>
          <a:p>
            <a:pPr marL="0" indent="0">
              <a:buNone/>
            </a:pPr>
            <a:r>
              <a:rPr lang="es-AR" sz="3400" b="1" dirty="0"/>
              <a:t> </a:t>
            </a:r>
            <a:r>
              <a:rPr lang="es-AR" sz="3400" b="1" dirty="0" smtClean="0"/>
              <a:t>             * Por una lámina interna de sustancia blanca: </a:t>
            </a:r>
            <a:r>
              <a:rPr lang="es-AR" sz="3400" dirty="0" smtClean="0"/>
              <a:t>la lámina medular externa en dos porciones: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3400" u="sng" dirty="0"/>
              <a:t>U</a:t>
            </a:r>
            <a:r>
              <a:rPr lang="es-AR" sz="3400" u="sng" dirty="0" smtClean="0"/>
              <a:t>na lateral o externa: </a:t>
            </a:r>
            <a:r>
              <a:rPr lang="es-AR" sz="3400" dirty="0" smtClean="0"/>
              <a:t>el </a:t>
            </a:r>
            <a:r>
              <a:rPr lang="es-AR" sz="3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putamen</a:t>
            </a:r>
            <a:r>
              <a:rPr lang="es-AR" sz="3400" dirty="0" smtClean="0"/>
              <a:t>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3400" u="sng" dirty="0" smtClean="0"/>
              <a:t>Y otra medial</a:t>
            </a:r>
            <a:r>
              <a:rPr lang="es-AR" sz="3400" dirty="0" smtClean="0"/>
              <a:t>: el </a:t>
            </a:r>
            <a:r>
              <a:rPr lang="es-AR" sz="3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globus</a:t>
            </a:r>
            <a:r>
              <a:rPr lang="es-AR" sz="3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pálido</a:t>
            </a:r>
            <a:r>
              <a:rPr lang="es-AR" sz="3400" dirty="0" smtClean="0"/>
              <a:t>. Y a su vez, éste se divide en porciones externa e interna por la lámina medular interna.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88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668" y="379575"/>
            <a:ext cx="8860664" cy="617187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731877" y="3595398"/>
            <a:ext cx="1210613" cy="3069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Corteza de la ínsula</a:t>
            </a:r>
            <a:endParaRPr lang="es-ES" sz="1200" b="1" dirty="0"/>
          </a:p>
        </p:txBody>
      </p:sp>
      <p:sp>
        <p:nvSpPr>
          <p:cNvPr id="6" name="Rectángulo 5"/>
          <p:cNvSpPr/>
          <p:nvPr/>
        </p:nvSpPr>
        <p:spPr>
          <a:xfrm>
            <a:off x="8203843" y="2732513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Antemuro o claustro</a:t>
            </a:r>
            <a:endParaRPr lang="es-ES" sz="1200" b="1" dirty="0"/>
          </a:p>
        </p:txBody>
      </p:sp>
      <p:sp>
        <p:nvSpPr>
          <p:cNvPr id="7" name="Rectángulo 6"/>
          <p:cNvSpPr/>
          <p:nvPr/>
        </p:nvSpPr>
        <p:spPr>
          <a:xfrm>
            <a:off x="8570890" y="3883224"/>
            <a:ext cx="1461752" cy="2380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Cápsula externa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6114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N</a:t>
            </a:r>
            <a:r>
              <a:rPr lang="es-AR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úcl</a:t>
            </a:r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eo caudado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6214" y="1931831"/>
            <a:ext cx="11436440" cy="4572000"/>
          </a:xfrm>
        </p:spPr>
        <p:txBody>
          <a:bodyPr/>
          <a:lstStyle/>
          <a:p>
            <a:r>
              <a:rPr lang="es-AR" dirty="0" smtClean="0"/>
              <a:t>Este núcleo de sustancia gris adopta la forma de una herradura que presenta en todo su trayecto relaciones con los </a:t>
            </a:r>
            <a:r>
              <a:rPr lang="es-AR" b="1" u="sng" dirty="0" smtClean="0"/>
              <a:t>ventrículos laterales.</a:t>
            </a:r>
          </a:p>
          <a:p>
            <a:pPr marL="0" indent="0">
              <a:buNone/>
            </a:pPr>
            <a:endParaRPr lang="es-AR" b="1" u="sng" dirty="0" smtClean="0"/>
          </a:p>
          <a:p>
            <a:r>
              <a:rPr lang="es-AR" dirty="0" smtClean="0"/>
              <a:t>Su parte anterior, la más voluminosa, constituye la cabeza que se continúa hacia atrás con un segmento más estrechado del cuerpo, el que a su vez se prolonga en la cola que es su última porción; sigue hacia el </a:t>
            </a:r>
            <a:r>
              <a:rPr lang="es-AR" b="1" u="sng" dirty="0" smtClean="0"/>
              <a:t>núcleo amigdalino </a:t>
            </a:r>
            <a:r>
              <a:rPr lang="es-AR" dirty="0" smtClean="0"/>
              <a:t>en donde termina.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3483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3636</TotalTime>
  <Words>588</Words>
  <Application>Microsoft Office PowerPoint</Application>
  <PresentationFormat>Panorámica</PresentationFormat>
  <Paragraphs>61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Aharoni</vt:lpstr>
      <vt:lpstr>Arial</vt:lpstr>
      <vt:lpstr>Calibri</vt:lpstr>
      <vt:lpstr>Calibri Light</vt:lpstr>
      <vt:lpstr>Wingdings</vt:lpstr>
      <vt:lpstr>Tema de Office</vt:lpstr>
      <vt:lpstr>GANGLIOS DE LA BASE</vt:lpstr>
      <vt:lpstr>Consideraciones generales</vt:lpstr>
      <vt:lpstr>CUERPO ESTRIADO</vt:lpstr>
      <vt:lpstr>Presentación de PowerPoint</vt:lpstr>
      <vt:lpstr>Presentación de PowerPoint</vt:lpstr>
      <vt:lpstr>Núcleo lenticular</vt:lpstr>
      <vt:lpstr>Presentación de PowerPoint</vt:lpstr>
      <vt:lpstr>Presentación de PowerPoint</vt:lpstr>
      <vt:lpstr>Núcleo caudado</vt:lpstr>
      <vt:lpstr>Presentación de PowerPoint</vt:lpstr>
      <vt:lpstr>Presentación de PowerPoint</vt:lpstr>
      <vt:lpstr>Núcleo amigdalino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GANGLIOS DE LA BASE</dc:title>
  <dc:creator>Oscar</dc:creator>
  <cp:lastModifiedBy>Oscar</cp:lastModifiedBy>
  <cp:revision>22</cp:revision>
  <dcterms:created xsi:type="dcterms:W3CDTF">2022-04-08T12:08:38Z</dcterms:created>
  <dcterms:modified xsi:type="dcterms:W3CDTF">2022-04-11T10:41:26Z</dcterms:modified>
</cp:coreProperties>
</file>