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0" r:id="rId1"/>
  </p:sldMasterIdLst>
  <p:sldIdLst>
    <p:sldId id="256" r:id="rId2"/>
    <p:sldId id="257" r:id="rId3"/>
    <p:sldId id="258" r:id="rId4"/>
    <p:sldId id="272" r:id="rId5"/>
    <p:sldId id="273" r:id="rId6"/>
    <p:sldId id="259" r:id="rId7"/>
    <p:sldId id="260" r:id="rId8"/>
    <p:sldId id="266" r:id="rId9"/>
    <p:sldId id="267" r:id="rId10"/>
    <p:sldId id="261" r:id="rId11"/>
    <p:sldId id="262" r:id="rId12"/>
    <p:sldId id="263" r:id="rId13"/>
    <p:sldId id="264" r:id="rId14"/>
    <p:sldId id="271" r:id="rId15"/>
    <p:sldId id="268" r:id="rId16"/>
    <p:sldId id="265" r:id="rId17"/>
    <p:sldId id="269" r:id="rId18"/>
    <p:sldId id="274" r:id="rId19"/>
    <p:sldId id="270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2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20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97523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21682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988165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87114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55154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067533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2926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D3FFE419-2371-464F-8239-3959401C3561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139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178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583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104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646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643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305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072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372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3687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lumMod val="60000"/>
                <a:lumOff val="40000"/>
              </a:schemeClr>
            </a:gs>
            <a:gs pos="100000">
              <a:schemeClr val="bg2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8EF569-94CB-42AA-A004-95DF7FF2F5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Estereotipos</a:t>
            </a:r>
            <a:endParaRPr lang="es-A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53AA09F-7335-4F04-A610-588B2CEDFF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393340" cy="1117687"/>
          </a:xfrm>
        </p:spPr>
        <p:txBody>
          <a:bodyPr>
            <a:normAutofit fontScale="92500" lnSpcReduction="20000"/>
          </a:bodyPr>
          <a:lstStyle/>
          <a:p>
            <a:r>
              <a:rPr lang="es-MX" sz="2800" dirty="0"/>
              <a:t>Historia, nociones y conceptos fundamentales.</a:t>
            </a:r>
          </a:p>
          <a:p>
            <a:r>
              <a:rPr lang="es-MX" sz="2800" dirty="0"/>
              <a:t>R. </a:t>
            </a:r>
            <a:r>
              <a:rPr lang="es-MX" sz="2800" dirty="0" err="1"/>
              <a:t>Amossy</a:t>
            </a:r>
            <a:r>
              <a:rPr lang="es-MX" sz="2800" dirty="0"/>
              <a:t> y A. </a:t>
            </a:r>
            <a:r>
              <a:rPr lang="es-MX" sz="2800" dirty="0" err="1"/>
              <a:t>Herschberg</a:t>
            </a:r>
            <a:r>
              <a:rPr lang="es-MX" sz="2800" dirty="0"/>
              <a:t> Pierrot (2005); Morales y otros (1997</a:t>
            </a:r>
            <a:r>
              <a:rPr lang="es-MX" dirty="0"/>
              <a:t>) 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816433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lumMod val="60000"/>
                <a:lumOff val="40000"/>
              </a:schemeClr>
            </a:gs>
            <a:gs pos="100000">
              <a:schemeClr val="bg2">
                <a:lumMod val="40000"/>
                <a:lumOff val="60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0BD648-F173-4979-AB12-BD89E06C8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Críticas y limitaciones del concepto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8B6E96-93EF-4FB6-A9F4-5A6B9F190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800" dirty="0"/>
              <a:t>Operan como proceso de categorización de la realidad, opera una generalización, simplificación y recorte de lo real, que impide nuestro conocimiento efectivo.</a:t>
            </a:r>
          </a:p>
          <a:p>
            <a:r>
              <a:rPr lang="es-MX" sz="2800" dirty="0"/>
              <a:t>Provoca prejuicios, gracias a la visión deformada de la realidad que otorga.</a:t>
            </a:r>
          </a:p>
          <a:p>
            <a:r>
              <a:rPr lang="es-MX" sz="2800" dirty="0"/>
              <a:t>Producen efectos de “atención selectiva”, influyendo en nuestras funciones de atención, percepción y memoria. 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3841038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lumMod val="60000"/>
                <a:lumOff val="40000"/>
              </a:schemeClr>
            </a:gs>
            <a:gs pos="100000">
              <a:schemeClr val="bg2">
                <a:lumMod val="40000"/>
                <a:lumOff val="60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C77432-B431-4B8D-BED9-6C757C3B5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Relación estereotipo - prejuicio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244784-B5EA-4423-BD2A-0B306DC39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784848" cy="35993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800" u="sng" dirty="0"/>
              <a:t>Estudio D. Katz y K. </a:t>
            </a:r>
            <a:r>
              <a:rPr lang="es-MX" sz="2800" u="sng" dirty="0" err="1"/>
              <a:t>Braly</a:t>
            </a:r>
            <a:r>
              <a:rPr lang="es-MX" sz="2800" u="sng" dirty="0"/>
              <a:t> (1933)</a:t>
            </a:r>
          </a:p>
          <a:p>
            <a:pPr marL="0" indent="0">
              <a:buNone/>
            </a:pPr>
            <a:endParaRPr lang="es-MX" sz="2800" u="sng" dirty="0"/>
          </a:p>
          <a:p>
            <a:pPr marL="0" indent="0">
              <a:buNone/>
            </a:pPr>
            <a:r>
              <a:rPr lang="es-MX" sz="2800" dirty="0"/>
              <a:t>100 alumnos de la Universidad de Princeton</a:t>
            </a:r>
          </a:p>
          <a:p>
            <a:pPr marL="0" indent="0">
              <a:buNone/>
            </a:pPr>
            <a:r>
              <a:rPr lang="es-MX" sz="2800" dirty="0"/>
              <a:t>84 ítems</a:t>
            </a:r>
          </a:p>
          <a:p>
            <a:pPr marL="0" indent="0">
              <a:buNone/>
            </a:pPr>
            <a:r>
              <a:rPr lang="es-MX" sz="2800" dirty="0"/>
              <a:t>8 categorías: alemanes, italianos, negros, judíos, norteamericanos, japoneses, chinos, turcos)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448462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lumMod val="60000"/>
                <a:lumOff val="40000"/>
              </a:schemeClr>
            </a:gs>
            <a:gs pos="100000">
              <a:schemeClr val="bg2">
                <a:lumMod val="40000"/>
                <a:lumOff val="60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F440A4-881F-4AF5-BB8E-153A935B8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Resultados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DD7D78-B967-4441-8675-0FE050D79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742645" cy="35993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800" dirty="0"/>
              <a:t>Los rasgos más nombrados del grupo relacionado a la categoría </a:t>
            </a:r>
            <a:r>
              <a:rPr lang="es-MX" sz="2800" i="1" dirty="0"/>
              <a:t>“negros” </a:t>
            </a:r>
            <a:r>
              <a:rPr lang="es-MX" sz="2800" dirty="0"/>
              <a:t>fueron: </a:t>
            </a:r>
            <a:r>
              <a:rPr lang="es-MX" sz="2800" i="1" dirty="0"/>
              <a:t>supersticioso, perezoso, indolente, ignorante, musical.</a:t>
            </a:r>
          </a:p>
          <a:p>
            <a:pPr marL="0" indent="0">
              <a:buNone/>
            </a:pPr>
            <a:endParaRPr lang="es-MX" sz="2800" i="1" dirty="0"/>
          </a:p>
          <a:p>
            <a:pPr marL="0" indent="0">
              <a:buNone/>
            </a:pPr>
            <a:r>
              <a:rPr lang="es-MX" sz="2800" dirty="0"/>
              <a:t>Los rasgos mas sobresalientes del grupo “</a:t>
            </a:r>
            <a:r>
              <a:rPr lang="es-MX" sz="2800" i="1" dirty="0"/>
              <a:t>alemanes”: espíritu científico, trabajador, inteligente, metódico, nacionalista.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34685115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lumMod val="60000"/>
                <a:lumOff val="40000"/>
              </a:schemeClr>
            </a:gs>
            <a:gs pos="100000">
              <a:schemeClr val="bg2">
                <a:lumMod val="40000"/>
                <a:lumOff val="60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F0B34D-B5C6-4EDF-9520-8F41B23AA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Conclusiones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D6D965-07F8-4541-87D5-ACAA59328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0559765" cy="39795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sz="2800" dirty="0"/>
              <a:t>Se observa una vinculación entre la noción de estereotipo y la de prejuicio, éste último sería derivado del primero, como su connotación negativa respecto de determinados grupos sociales.</a:t>
            </a:r>
          </a:p>
          <a:p>
            <a:pPr marL="0" indent="0">
              <a:buNone/>
            </a:pPr>
            <a:r>
              <a:rPr lang="es-MX" sz="2800" dirty="0"/>
              <a:t>El </a:t>
            </a:r>
            <a:r>
              <a:rPr lang="es-MX" sz="2800" b="1" u="sng" dirty="0"/>
              <a:t>estereotipo</a:t>
            </a:r>
            <a:r>
              <a:rPr lang="es-MX" sz="2800" dirty="0"/>
              <a:t>, por su parte, refiere al </a:t>
            </a:r>
            <a:r>
              <a:rPr lang="es-MX" sz="2800" b="1" dirty="0">
                <a:solidFill>
                  <a:schemeClr val="tx2">
                    <a:lumMod val="10000"/>
                  </a:schemeClr>
                </a:solidFill>
              </a:rPr>
              <a:t>componente cognitivo</a:t>
            </a:r>
            <a:r>
              <a:rPr lang="es-MX" sz="2800" dirty="0"/>
              <a:t>. Son creencias, opiniones, representaciones sobre un grupo social o individuo.</a:t>
            </a:r>
          </a:p>
          <a:p>
            <a:pPr marL="0" indent="0">
              <a:buNone/>
            </a:pPr>
            <a:r>
              <a:rPr lang="es-MX" sz="2800" dirty="0"/>
              <a:t>El </a:t>
            </a:r>
            <a:r>
              <a:rPr lang="es-MX" sz="2800" b="1" u="sng" dirty="0"/>
              <a:t>prejuicio</a:t>
            </a:r>
            <a:r>
              <a:rPr lang="es-MX" sz="2800" dirty="0"/>
              <a:t> remite al </a:t>
            </a:r>
            <a:r>
              <a:rPr lang="es-MX" sz="2800" b="1" dirty="0">
                <a:solidFill>
                  <a:schemeClr val="tx2">
                    <a:lumMod val="10000"/>
                  </a:schemeClr>
                </a:solidFill>
              </a:rPr>
              <a:t>componente afectivo</a:t>
            </a:r>
            <a:r>
              <a:rPr lang="es-MX" sz="2800" dirty="0"/>
              <a:t>, a la connotación negativa, desfavorable respecto de un grupo o individuo, sin tener un correlato real, y sin considerar sus méritos y características personales.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14409902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lumMod val="60000"/>
                <a:lumOff val="40000"/>
              </a:schemeClr>
            </a:gs>
            <a:gs pos="100000">
              <a:schemeClr val="bg2">
                <a:lumMod val="40000"/>
                <a:lumOff val="60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5AD916-A5D5-43EF-B872-659A98144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Conclusiones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F73D8CF-6A56-4BC3-B7EB-282C17931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771335"/>
            <a:ext cx="9613861" cy="31648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800" dirty="0"/>
              <a:t>También una vinculación con la noción de </a:t>
            </a:r>
            <a:r>
              <a:rPr lang="es-MX" sz="2800" b="1" i="1" u="sng" dirty="0"/>
              <a:t>discriminación</a:t>
            </a:r>
            <a:r>
              <a:rPr lang="es-MX" sz="2800" i="1" dirty="0"/>
              <a:t>, </a:t>
            </a:r>
            <a:r>
              <a:rPr lang="es-MX" sz="2800" dirty="0"/>
              <a:t>que refiere a la </a:t>
            </a:r>
            <a:r>
              <a:rPr lang="es-MX" sz="2800" dirty="0">
                <a:solidFill>
                  <a:schemeClr val="bg1"/>
                </a:solidFill>
              </a:rPr>
              <a:t>conducta de falta de igualdad </a:t>
            </a:r>
            <a:r>
              <a:rPr lang="es-MX" sz="2800" dirty="0"/>
              <a:t>en el tratamiento otorgado a una persona, por su pertenencia a un  determinado grupo social.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3501519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lumMod val="60000"/>
                <a:lumOff val="40000"/>
              </a:schemeClr>
            </a:gs>
            <a:gs pos="100000">
              <a:schemeClr val="bg2">
                <a:lumMod val="40000"/>
                <a:lumOff val="60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927B08-421F-4B9C-8CA3-F4695AD6C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Origen de los estereotipos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CAD6CA-2F83-437A-9443-8C64E32A4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2 TEORÍAS:</a:t>
            </a:r>
          </a:p>
          <a:p>
            <a:endParaRPr lang="es-MX" dirty="0"/>
          </a:p>
          <a:p>
            <a:pPr>
              <a:buFontTx/>
              <a:buChar char="-"/>
            </a:pPr>
            <a:r>
              <a:rPr lang="es-MX" dirty="0"/>
              <a:t>ENFOQUE INDIVIDUALISTA</a:t>
            </a:r>
          </a:p>
          <a:p>
            <a:pPr>
              <a:buFontTx/>
              <a:buChar char="-"/>
            </a:pPr>
            <a:endParaRPr lang="es-MX" dirty="0"/>
          </a:p>
          <a:p>
            <a:pPr>
              <a:buFontTx/>
              <a:buChar char="-"/>
            </a:pPr>
            <a:r>
              <a:rPr lang="es-MX" dirty="0"/>
              <a:t>ENFOQUE SOCIO-CULTURAL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7033381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lumMod val="60000"/>
                <a:lumOff val="40000"/>
              </a:schemeClr>
            </a:gs>
            <a:gs pos="100000">
              <a:schemeClr val="bg2">
                <a:lumMod val="40000"/>
                <a:lumOff val="60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A4FDC8-F3BF-4F50-82E7-429BAD0B9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Origen de los estereotipos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109577-FD85-4750-9375-42EBE88F4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0" y="2180492"/>
            <a:ext cx="10827051" cy="4206239"/>
          </a:xfrm>
        </p:spPr>
        <p:txBody>
          <a:bodyPr>
            <a:normAutofit lnSpcReduction="10000"/>
          </a:bodyPr>
          <a:lstStyle/>
          <a:p>
            <a:r>
              <a:rPr lang="es-MX" sz="2800" b="1" dirty="0">
                <a:solidFill>
                  <a:srgbClr val="C00000"/>
                </a:solidFill>
              </a:rPr>
              <a:t>Enfoque individualista</a:t>
            </a:r>
            <a:endParaRPr lang="es-MX" sz="2800" dirty="0"/>
          </a:p>
          <a:p>
            <a:r>
              <a:rPr lang="es-MX" sz="2800" dirty="0"/>
              <a:t> Adorno y su estudio “La personalidad autoritaria”, sostiene que rasgos de la personalidad constituidos en la infancia pueden favorecer la asimilación de estereotipos. </a:t>
            </a:r>
            <a:r>
              <a:rPr lang="es-MX" sz="2800" dirty="0" err="1"/>
              <a:t>Situa</a:t>
            </a:r>
            <a:r>
              <a:rPr lang="es-MX" sz="2800" dirty="0"/>
              <a:t> el origen en el individuo y en su personalidad.</a:t>
            </a:r>
          </a:p>
          <a:p>
            <a:r>
              <a:rPr lang="es-MX" sz="2800" dirty="0"/>
              <a:t>Alude a los procesos mentales que originan y sostienen los estereotipos.</a:t>
            </a:r>
          </a:p>
          <a:p>
            <a:r>
              <a:rPr lang="es-MX" sz="2800" dirty="0"/>
              <a:t>Son creencias y procesos cognitivos de atención, codificación, retención y recuperación los que intervienen, seleccionando la información que proviene del ambiente, ordenándola. </a:t>
            </a:r>
          </a:p>
        </p:txBody>
      </p:sp>
    </p:spTree>
    <p:extLst>
      <p:ext uri="{BB962C8B-B14F-4D97-AF65-F5344CB8AC3E}">
        <p14:creationId xmlns:p14="http://schemas.microsoft.com/office/powerpoint/2010/main" val="14763371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lumMod val="60000"/>
                <a:lumOff val="40000"/>
              </a:schemeClr>
            </a:gs>
            <a:gs pos="100000">
              <a:schemeClr val="bg2">
                <a:lumMod val="40000"/>
                <a:lumOff val="60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51DF41-65E2-4E06-8E7F-A289551C1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Origen de los estereotipos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63C585-8F38-4FEA-A443-727A87A7B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1080270" cy="35993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sz="2800" b="1" dirty="0">
                <a:solidFill>
                  <a:srgbClr val="C00000"/>
                </a:solidFill>
              </a:rPr>
              <a:t>Enfoque socio-cultural</a:t>
            </a:r>
            <a:r>
              <a:rPr lang="es-MX" sz="2800" dirty="0"/>
              <a:t>: </a:t>
            </a:r>
          </a:p>
          <a:p>
            <a:pPr marL="0" indent="0">
              <a:buNone/>
            </a:pPr>
            <a:endParaRPr lang="es-MX" sz="2800" dirty="0"/>
          </a:p>
          <a:p>
            <a:r>
              <a:rPr lang="es-MX" sz="2800" dirty="0"/>
              <a:t>Son factores sociales los que producen y reproducen los estereotipos. </a:t>
            </a:r>
          </a:p>
          <a:p>
            <a:r>
              <a:rPr lang="es-MX" sz="2800" dirty="0"/>
              <a:t>El contenido de los estereotipos esta estrechamente ligado a la estructura social en la que se desarrollan.</a:t>
            </a:r>
          </a:p>
          <a:p>
            <a:r>
              <a:rPr lang="es-MX" sz="2800" dirty="0"/>
              <a:t>Se refieren a grupos sociales y se gestan en una determinada sociedad/cultura.</a:t>
            </a:r>
          </a:p>
          <a:p>
            <a:pPr marL="0" indent="0">
              <a:buNone/>
            </a:pPr>
            <a:endParaRPr lang="es-MX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425918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lumMod val="60000"/>
                <a:lumOff val="40000"/>
              </a:schemeClr>
            </a:gs>
            <a:gs pos="100000">
              <a:schemeClr val="bg2">
                <a:lumMod val="40000"/>
                <a:lumOff val="60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FF1104-004F-4E03-B44A-C78952F6E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Proceso de socialización en la formación de estereotipos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06E14A-38FC-4585-A184-AB9DE137E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0686374" cy="3767899"/>
          </a:xfrm>
        </p:spPr>
        <p:txBody>
          <a:bodyPr>
            <a:normAutofit/>
          </a:bodyPr>
          <a:lstStyle/>
          <a:p>
            <a:r>
              <a:rPr lang="es-MX" sz="2800" b="1" u="sng" dirty="0"/>
              <a:t>Enseñanza explícita:</a:t>
            </a:r>
            <a:r>
              <a:rPr lang="es-MX" sz="2800" dirty="0"/>
              <a:t> a través de los padres o cuidadores se transmiten sus creencias.</a:t>
            </a:r>
          </a:p>
          <a:p>
            <a:r>
              <a:rPr lang="es-MX" sz="2800" b="1" u="sng" dirty="0"/>
              <a:t>Aprendizaje implícito:</a:t>
            </a:r>
            <a:r>
              <a:rPr lang="es-MX" sz="2800" dirty="0"/>
              <a:t> se socializan los estereotipos a través de los medios de comunicación.</a:t>
            </a:r>
          </a:p>
          <a:p>
            <a:r>
              <a:rPr lang="es-MX" sz="2800" b="1" u="sng" dirty="0"/>
              <a:t>Correlaciones ilusorias:</a:t>
            </a:r>
            <a:r>
              <a:rPr lang="es-MX" sz="2800" dirty="0"/>
              <a:t> los estereotipos se originan por la asociación de ciertos rasgos con ciertos grupos, pero sin que haya una relación previa entre sí.</a:t>
            </a:r>
            <a:endParaRPr lang="es-AR" sz="2800" b="1" u="sng" dirty="0"/>
          </a:p>
        </p:txBody>
      </p:sp>
    </p:spTree>
    <p:extLst>
      <p:ext uri="{BB962C8B-B14F-4D97-AF65-F5344CB8AC3E}">
        <p14:creationId xmlns:p14="http://schemas.microsoft.com/office/powerpoint/2010/main" val="1619394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lumMod val="60000"/>
                <a:lumOff val="40000"/>
              </a:schemeClr>
            </a:gs>
            <a:gs pos="100000">
              <a:schemeClr val="bg2">
                <a:lumMod val="40000"/>
                <a:lumOff val="60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65B3C6-711C-45DC-819A-32B187118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3 enfoques de la perspectiva socio-cultural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C2A7F5-6FC3-4115-96B0-9E69DDE64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0250276" cy="4049859"/>
          </a:xfrm>
        </p:spPr>
        <p:txBody>
          <a:bodyPr/>
          <a:lstStyle/>
          <a:p>
            <a:r>
              <a:rPr lang="es-MX" dirty="0"/>
              <a:t>“</a:t>
            </a:r>
            <a:r>
              <a:rPr lang="es-MX" b="1" dirty="0"/>
              <a:t>Teoría del conflicto social”: </a:t>
            </a:r>
            <a:r>
              <a:rPr lang="es-MX" dirty="0"/>
              <a:t>los E surgen a partir de un conflicto de intereses entre dos grupos, que buscan sostener el status quo.</a:t>
            </a:r>
          </a:p>
          <a:p>
            <a:endParaRPr lang="es-MX" dirty="0"/>
          </a:p>
          <a:p>
            <a:r>
              <a:rPr lang="es-MX" b="1" dirty="0"/>
              <a:t>“Teoría del aprendizaje”: </a:t>
            </a:r>
            <a:r>
              <a:rPr lang="es-MX" dirty="0"/>
              <a:t>por influencia de los medios de comunicación y la educación que recibimos, en el proceso de socialización.</a:t>
            </a:r>
          </a:p>
          <a:p>
            <a:endParaRPr lang="es-MX" dirty="0"/>
          </a:p>
          <a:p>
            <a:r>
              <a:rPr lang="es-MX" dirty="0"/>
              <a:t> </a:t>
            </a:r>
            <a:r>
              <a:rPr lang="es-MX" b="1" dirty="0"/>
              <a:t>“Teoría de la identidad social”: </a:t>
            </a:r>
            <a:r>
              <a:rPr lang="es-MX" dirty="0"/>
              <a:t>los E surgen derivados de la experiencia de pertenecer a un grupo, a partir del cual se dan los procesos de homogeneización y diferenciación. 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28779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lumMod val="60000"/>
                <a:lumOff val="40000"/>
              </a:schemeClr>
            </a:gs>
            <a:gs pos="100000">
              <a:schemeClr val="bg2">
                <a:lumMod val="40000"/>
                <a:lumOff val="60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89F310-B647-4F26-9588-D59CCF794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NOCIONES PREVIAS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19A0C12-9214-4BC8-83E8-FB88898A0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0236208" cy="4063927"/>
          </a:xfrm>
        </p:spPr>
        <p:txBody>
          <a:bodyPr>
            <a:normAutofit/>
          </a:bodyPr>
          <a:lstStyle/>
          <a:p>
            <a:r>
              <a:rPr lang="es-MX" sz="2800" b="1" dirty="0"/>
              <a:t>“Cliché”: C</a:t>
            </a:r>
            <a:r>
              <a:rPr lang="es-MX" sz="2800" dirty="0"/>
              <a:t>ampo de la literatura</a:t>
            </a:r>
          </a:p>
          <a:p>
            <a:pPr marL="0" indent="0">
              <a:buNone/>
            </a:pPr>
            <a:r>
              <a:rPr lang="es-MX" sz="2800" i="1" dirty="0"/>
              <a:t>- “Lugares comunes, frases hechas, que se repiten en los libros o en la conversación”.</a:t>
            </a:r>
          </a:p>
          <a:p>
            <a:pPr>
              <a:buFontTx/>
              <a:buChar char="-"/>
            </a:pPr>
            <a:r>
              <a:rPr lang="es-MX" sz="2800" i="1" dirty="0"/>
              <a:t>“Expresión cristalizada, repetible”.</a:t>
            </a:r>
          </a:p>
          <a:p>
            <a:pPr>
              <a:buFontTx/>
              <a:buChar char="-"/>
            </a:pPr>
            <a:endParaRPr lang="es-MX" sz="2800" i="1" dirty="0"/>
          </a:p>
          <a:p>
            <a:pPr>
              <a:buFontTx/>
              <a:buChar char="-"/>
            </a:pPr>
            <a:r>
              <a:rPr lang="es-MX" sz="2800" dirty="0"/>
              <a:t>Años 90´: utilización en el campo de la sociología, especialmente por la Psicología Social. Deriva en la noción de </a:t>
            </a:r>
            <a:r>
              <a:rPr lang="es-MX" sz="2800" i="1" dirty="0"/>
              <a:t>“</a:t>
            </a:r>
            <a:r>
              <a:rPr lang="es-MX" sz="2800" i="1" u="sng" dirty="0"/>
              <a:t>estereotipo”</a:t>
            </a:r>
            <a:endParaRPr lang="es-AR" sz="2800" i="1" u="sng" dirty="0"/>
          </a:p>
        </p:txBody>
      </p:sp>
    </p:spTree>
    <p:extLst>
      <p:ext uri="{BB962C8B-B14F-4D97-AF65-F5344CB8AC3E}">
        <p14:creationId xmlns:p14="http://schemas.microsoft.com/office/powerpoint/2010/main" val="14499037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lumMod val="60000"/>
                <a:lumOff val="40000"/>
              </a:schemeClr>
            </a:gs>
            <a:gs pos="100000">
              <a:schemeClr val="bg2">
                <a:lumMod val="40000"/>
                <a:lumOff val="60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CB42BF-9CFE-4DEE-89C7-0292C547E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Cambio de los estereotipos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CB293F-D44C-44A0-9D94-3D8154251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686929"/>
            <a:ext cx="11164676" cy="3249260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s-MX" sz="3600" dirty="0"/>
              <a:t>Por el paso del tiempo y acontecimientos históricos</a:t>
            </a:r>
          </a:p>
          <a:p>
            <a:pPr marL="742950" indent="-742950">
              <a:buFont typeface="+mj-lt"/>
              <a:buAutoNum type="arabicPeriod"/>
            </a:pPr>
            <a:r>
              <a:rPr lang="es-MX" sz="3600" dirty="0"/>
              <a:t>Por cambios en procesos cognitivos individuales (modelo de contabilidad, modelo de conversión, modelo de subtipos)</a:t>
            </a:r>
          </a:p>
          <a:p>
            <a:pPr marL="742950" indent="-742950">
              <a:buFont typeface="+mj-lt"/>
              <a:buAutoNum type="arabicPeriod"/>
            </a:pPr>
            <a:r>
              <a:rPr lang="es-MX" sz="3600" dirty="0"/>
              <a:t>Por contacto intergrupal</a:t>
            </a:r>
            <a:endParaRPr lang="es-AR" sz="3600" dirty="0"/>
          </a:p>
        </p:txBody>
      </p:sp>
    </p:spTree>
    <p:extLst>
      <p:ext uri="{BB962C8B-B14F-4D97-AF65-F5344CB8AC3E}">
        <p14:creationId xmlns:p14="http://schemas.microsoft.com/office/powerpoint/2010/main" val="2328589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lumMod val="60000"/>
                <a:lumOff val="40000"/>
              </a:schemeClr>
            </a:gs>
            <a:gs pos="100000">
              <a:schemeClr val="bg2">
                <a:lumMod val="40000"/>
                <a:lumOff val="60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B58245-5771-426C-9D4D-865162486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5400" dirty="0" err="1"/>
              <a:t>Lipmann</a:t>
            </a:r>
            <a:r>
              <a:rPr lang="es-MX" sz="5400" dirty="0"/>
              <a:t> (1922)</a:t>
            </a:r>
            <a:endParaRPr lang="es-AR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32EE06-77BE-4BD5-BAC2-02013FC05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912011"/>
            <a:ext cx="9613861" cy="3024177"/>
          </a:xfrm>
        </p:spPr>
        <p:txBody>
          <a:bodyPr>
            <a:normAutofit/>
          </a:bodyPr>
          <a:lstStyle/>
          <a:p>
            <a:pPr algn="ctr"/>
            <a:r>
              <a:rPr lang="es-MX" sz="4400" u="sng" dirty="0"/>
              <a:t>Estereotipo: </a:t>
            </a:r>
            <a:r>
              <a:rPr lang="es-MX" sz="4400" dirty="0"/>
              <a:t>“imágenes en nuestra mente que mediatizan nuestra relación con lo real”</a:t>
            </a:r>
            <a:endParaRPr lang="es-AR" sz="4400" u="sng" dirty="0"/>
          </a:p>
        </p:txBody>
      </p:sp>
    </p:spTree>
    <p:extLst>
      <p:ext uri="{BB962C8B-B14F-4D97-AF65-F5344CB8AC3E}">
        <p14:creationId xmlns:p14="http://schemas.microsoft.com/office/powerpoint/2010/main" val="4168079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lumMod val="60000"/>
                <a:lumOff val="40000"/>
              </a:schemeClr>
            </a:gs>
            <a:gs pos="100000">
              <a:schemeClr val="bg2">
                <a:lumMod val="40000"/>
                <a:lumOff val="60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CB0BD0-47A8-417E-8F68-2C00B4602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Definición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5463C84-032E-4976-8DA0-4D23E05A62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672861"/>
            <a:ext cx="9613861" cy="32633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3200" dirty="0"/>
              <a:t> “Clichés o moldes que tenemos en la cabeza, sobre grupos sociales, raciales o nacionales, que nos llevan a percibir como si fueran copias idénticas unos de otros, con las mismas características y rasgos” (Morales et al., 1997)</a:t>
            </a:r>
            <a:endParaRPr lang="es-AR" sz="3200" dirty="0"/>
          </a:p>
        </p:txBody>
      </p:sp>
    </p:spTree>
    <p:extLst>
      <p:ext uri="{BB962C8B-B14F-4D97-AF65-F5344CB8AC3E}">
        <p14:creationId xmlns:p14="http://schemas.microsoft.com/office/powerpoint/2010/main" val="1608089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lumMod val="60000"/>
                <a:lumOff val="40000"/>
              </a:schemeClr>
            </a:gs>
            <a:gs pos="100000">
              <a:schemeClr val="bg2">
                <a:lumMod val="40000"/>
                <a:lumOff val="60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BC7A2A-B209-4513-B3B6-D9173F5BC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2 Aspectos fundamentales de la definición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5F70A3-CBE3-4B77-8F26-0C3BA2440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517562" cy="35993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200" dirty="0"/>
              <a:t>1- son </a:t>
            </a:r>
            <a:r>
              <a:rPr lang="es-MX" sz="3200" u="sng" dirty="0"/>
              <a:t>creencias</a:t>
            </a:r>
            <a:r>
              <a:rPr lang="es-MX" sz="3200" dirty="0"/>
              <a:t> sobre las características o atributos de un grupo social o individuo.</a:t>
            </a:r>
          </a:p>
          <a:p>
            <a:pPr marL="0" indent="0">
              <a:buNone/>
            </a:pPr>
            <a:endParaRPr lang="es-MX" sz="3200" dirty="0"/>
          </a:p>
          <a:p>
            <a:pPr marL="0" indent="0">
              <a:buNone/>
            </a:pPr>
            <a:r>
              <a:rPr lang="es-MX" sz="3200" dirty="0"/>
              <a:t>2- son </a:t>
            </a:r>
            <a:r>
              <a:rPr lang="es-MX" sz="3200" u="sng" dirty="0"/>
              <a:t>compartidas</a:t>
            </a:r>
            <a:r>
              <a:rPr lang="es-MX" sz="3200" dirty="0"/>
              <a:t> dentro de una misma cultura.</a:t>
            </a:r>
            <a:endParaRPr lang="es-AR" sz="3200" dirty="0"/>
          </a:p>
        </p:txBody>
      </p:sp>
    </p:spTree>
    <p:extLst>
      <p:ext uri="{BB962C8B-B14F-4D97-AF65-F5344CB8AC3E}">
        <p14:creationId xmlns:p14="http://schemas.microsoft.com/office/powerpoint/2010/main" val="1446527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lumMod val="60000"/>
                <a:lumOff val="40000"/>
              </a:schemeClr>
            </a:gs>
            <a:gs pos="100000">
              <a:schemeClr val="bg2">
                <a:lumMod val="40000"/>
                <a:lumOff val="60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5B1837-3E89-48A3-9FAF-02D7334E9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Características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64A4035-9FD2-4E87-A4FF-6712F6F66F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997057" cy="3993589"/>
          </a:xfrm>
        </p:spPr>
        <p:txBody>
          <a:bodyPr>
            <a:normAutofit/>
          </a:bodyPr>
          <a:lstStyle/>
          <a:p>
            <a:r>
              <a:rPr lang="es-MX" dirty="0"/>
              <a:t>Rígidos</a:t>
            </a:r>
          </a:p>
          <a:p>
            <a:r>
              <a:rPr lang="es-MX" dirty="0"/>
              <a:t>Representaciones cristalizadas</a:t>
            </a:r>
          </a:p>
          <a:p>
            <a:r>
              <a:rPr lang="es-MX" dirty="0"/>
              <a:t>Preexistentes</a:t>
            </a:r>
          </a:p>
          <a:p>
            <a:r>
              <a:rPr lang="es-MX" dirty="0"/>
              <a:t>“Filtros”, “lentes” desde los cuales observamos la realidad</a:t>
            </a:r>
          </a:p>
          <a:p>
            <a:r>
              <a:rPr lang="es-MX" dirty="0"/>
              <a:t>Son de carácter imaginario</a:t>
            </a:r>
          </a:p>
          <a:p>
            <a:r>
              <a:rPr lang="es-MX" dirty="0"/>
              <a:t>Basados en creencias, sin constatación con la realidad</a:t>
            </a:r>
          </a:p>
          <a:p>
            <a:r>
              <a:rPr lang="es-MX" dirty="0"/>
              <a:t>Reductores</a:t>
            </a:r>
          </a:p>
          <a:p>
            <a:r>
              <a:rPr lang="es-MX" dirty="0"/>
              <a:t>Automáticos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917864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lumMod val="60000"/>
                <a:lumOff val="40000"/>
              </a:schemeClr>
            </a:gs>
            <a:gs pos="100000">
              <a:schemeClr val="bg2">
                <a:lumMod val="40000"/>
                <a:lumOff val="60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73E479-BA94-4180-B244-E3B479E71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800" dirty="0"/>
              <a:t>Funciones</a:t>
            </a:r>
            <a:endParaRPr lang="es-AR" sz="48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8611B4-F247-44A5-9C1E-6EF360204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3600" dirty="0"/>
              <a:t>Permiten categorizar lo real, facilita el acercamiento y comprensión del entorno y nuestra vinculación con él. El Otro deja de ser una realidad desconocida, para convertirse en cognoscible.</a:t>
            </a:r>
            <a:endParaRPr lang="es-AR" sz="3600" dirty="0"/>
          </a:p>
        </p:txBody>
      </p:sp>
    </p:spTree>
    <p:extLst>
      <p:ext uri="{BB962C8B-B14F-4D97-AF65-F5344CB8AC3E}">
        <p14:creationId xmlns:p14="http://schemas.microsoft.com/office/powerpoint/2010/main" val="1477821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lumMod val="60000"/>
                <a:lumOff val="40000"/>
              </a:schemeClr>
            </a:gs>
            <a:gs pos="100000">
              <a:schemeClr val="bg2">
                <a:lumMod val="40000"/>
                <a:lumOff val="60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08C15E-9592-426E-9ED1-86C693D82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Funciones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6D13FE-483D-4174-B94B-5CE24823EC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764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800" b="1" u="sng" dirty="0"/>
              <a:t>Identidad social: </a:t>
            </a:r>
          </a:p>
          <a:p>
            <a:pPr marL="0" indent="0">
              <a:buNone/>
            </a:pPr>
            <a:endParaRPr lang="es-MX" b="1" u="sng" dirty="0"/>
          </a:p>
          <a:p>
            <a:r>
              <a:rPr lang="es-MX" dirty="0"/>
              <a:t>Además de la “identidad personal”, la P.S. define a la “identidad social” como aquella que deriva de la interacción del individuo con su grupo de pertenencia. De esta interacción, el individuo toma características y atributos de su grupo, y las hace propias. </a:t>
            </a:r>
          </a:p>
          <a:p>
            <a:r>
              <a:rPr lang="es-MX" dirty="0"/>
              <a:t>La identidad social favorece la cohesión del grupo, y la integración social.</a:t>
            </a:r>
          </a:p>
          <a:p>
            <a:r>
              <a:rPr lang="es-MX" dirty="0"/>
              <a:t>También refuerza la autoestima, al apropiarse de rasgos del grupo valorados positivamente.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75415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lumMod val="60000"/>
                <a:lumOff val="40000"/>
              </a:schemeClr>
            </a:gs>
            <a:gs pos="100000">
              <a:schemeClr val="bg2">
                <a:lumMod val="40000"/>
                <a:lumOff val="60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7A1C28-2AE5-4151-8415-6759D5F73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Funciones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49DD173-F1A0-4C4C-B3E6-530576AE1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2800" b="1" u="sng" dirty="0"/>
              <a:t>Cognición social</a:t>
            </a:r>
          </a:p>
          <a:p>
            <a:pPr marL="0" indent="0">
              <a:buNone/>
            </a:pPr>
            <a:endParaRPr lang="es-MX" sz="2800" b="1" u="sng" dirty="0"/>
          </a:p>
          <a:p>
            <a:r>
              <a:rPr lang="es-MX" sz="2800" dirty="0"/>
              <a:t>Facilita los procesos de selección, codificación y memorización de la información. Ordena la realidad, mediante su esquematización y categorización, evitando la confusión. 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2776788088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1707</TotalTime>
  <Words>976</Words>
  <Application>Microsoft Office PowerPoint</Application>
  <PresentationFormat>Panorámica</PresentationFormat>
  <Paragraphs>89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3" baseType="lpstr">
      <vt:lpstr>Arial</vt:lpstr>
      <vt:lpstr>Trebuchet MS</vt:lpstr>
      <vt:lpstr>Berlín</vt:lpstr>
      <vt:lpstr>Estereotipos</vt:lpstr>
      <vt:lpstr>NOCIONES PREVIAS</vt:lpstr>
      <vt:lpstr>Lipmann (1922)</vt:lpstr>
      <vt:lpstr>Definición</vt:lpstr>
      <vt:lpstr>2 Aspectos fundamentales de la definición</vt:lpstr>
      <vt:lpstr>Características</vt:lpstr>
      <vt:lpstr>Funciones</vt:lpstr>
      <vt:lpstr>Funciones</vt:lpstr>
      <vt:lpstr>Funciones</vt:lpstr>
      <vt:lpstr>Críticas y limitaciones del concepto</vt:lpstr>
      <vt:lpstr>Relación estereotipo - prejuicio</vt:lpstr>
      <vt:lpstr>Resultados</vt:lpstr>
      <vt:lpstr>Conclusiones</vt:lpstr>
      <vt:lpstr>Conclusiones</vt:lpstr>
      <vt:lpstr>Origen de los estereotipos</vt:lpstr>
      <vt:lpstr>Origen de los estereotipos</vt:lpstr>
      <vt:lpstr>Origen de los estereotipos</vt:lpstr>
      <vt:lpstr>Proceso de socialización en la formación de estereotipos</vt:lpstr>
      <vt:lpstr>3 enfoques de la perspectiva socio-cultural</vt:lpstr>
      <vt:lpstr>Cambio de los estereotipos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Estereotipos</dc:title>
  <dc:creator>Fiorella Giorgi</dc:creator>
  <cp:lastModifiedBy>Fiorella Giorgi</cp:lastModifiedBy>
  <cp:revision>10</cp:revision>
  <dcterms:created xsi:type="dcterms:W3CDTF">2021-05-11T21:44:40Z</dcterms:created>
  <dcterms:modified xsi:type="dcterms:W3CDTF">2022-05-17T10:56:22Z</dcterms:modified>
</cp:coreProperties>
</file>