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74" r:id="rId3"/>
    <p:sldId id="276" r:id="rId4"/>
    <p:sldId id="278" r:id="rId5"/>
    <p:sldId id="275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</p:sldIdLst>
  <p:sldSz cx="9144000" cy="5143500" type="screen16x9"/>
  <p:notesSz cx="6858000" cy="9144000"/>
  <p:embeddedFontLst>
    <p:embeddedFont>
      <p:font typeface="Bitter" panose="020B0604020202020204" charset="0"/>
      <p:regular r:id="rId28"/>
      <p:bold r:id="rId29"/>
      <p:italic r:id="rId30"/>
    </p:embeddedFont>
    <p:embeddedFont>
      <p:font typeface="Lato" panose="020B0604020202020204" charset="0"/>
      <p:regular r:id="rId31"/>
      <p:bold r:id="rId32"/>
      <p:italic r:id="rId33"/>
      <p:boldItalic r:id="rId34"/>
    </p:embeddedFont>
    <p:embeddedFont>
      <p:font typeface="Raleway" panose="020B0604020202020204" charset="0"/>
      <p:regular r:id="rId35"/>
      <p:bold r:id="rId36"/>
      <p:italic r:id="rId37"/>
      <p:bold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2D540F4-0037-4B60-B880-9F8897E4D092}">
          <p14:sldIdLst>
            <p14:sldId id="256"/>
            <p14:sldId id="274"/>
          </p14:sldIdLst>
        </p14:section>
        <p14:section name="Sección sin título" id="{8BB058CE-DFA5-45BA-8BFF-D6EA6CAB8079}">
          <p14:sldIdLst>
            <p14:sldId id="276"/>
            <p14:sldId id="278"/>
            <p14:sldId id="275"/>
            <p14:sldId id="277"/>
            <p14:sldId id="279"/>
            <p14:sldId id="280"/>
            <p14:sldId id="281"/>
            <p14:sldId id="282"/>
            <p14:sldId id="283"/>
            <p14:sldId id="284"/>
            <p14:sldId id="28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c5c1fcd58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c5c1fcd58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c5c1fcd58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c5c1fcd58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c5c1fcd58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c5c1fcd58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c5c1fcd5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c5c1fcd58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c4f0b79fe_0_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c4f0b79fe_0_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c4f0b79fe_0_4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c4f0b79fe_0_4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c5c1fcd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c5c1fcd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c5c1fcd5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c5c1fcd5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c5c1fcd58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c5c1fcd58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c5c1fcd5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c5c1fcd5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c5c1fcd58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c5c1fcd58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5c5c1fcd5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5c5c1fcd5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1499675" y="977550"/>
            <a:ext cx="7101900" cy="3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ENFOQUE DE DERECHOS EN EL CAMPO DE LA SALUD MENTAL</a:t>
            </a: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UCSF - Lic. en Psicología - Psicología Social </a:t>
            </a: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2019</a:t>
            </a: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519B8-D1C5-4ED4-96EA-B4110014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322449"/>
            <a:ext cx="7688400" cy="3047531"/>
          </a:xfrm>
        </p:spPr>
        <p:txBody>
          <a:bodyPr/>
          <a:lstStyle/>
          <a:p>
            <a:r>
              <a:rPr lang="es-MX" sz="2800" dirty="0"/>
              <a:t>DESMANICOMIALIZAR</a:t>
            </a:r>
            <a:br>
              <a:rPr lang="es-MX" sz="2800" dirty="0"/>
            </a:br>
            <a:r>
              <a:rPr lang="es-MX" sz="2800" b="0" dirty="0"/>
              <a:t>Mas que la aniquilación de las instituciones </a:t>
            </a:r>
            <a:r>
              <a:rPr lang="es-MX" sz="2800" b="0" dirty="0" err="1"/>
              <a:t>manicomiales</a:t>
            </a:r>
            <a:r>
              <a:rPr lang="es-MX" sz="2800" b="0" dirty="0"/>
              <a:t>, supone la abolición de formas relacionales que sustentan relaciones de poder disciplinarias. </a:t>
            </a:r>
            <a:endParaRPr lang="es-AR" sz="2800" b="0" dirty="0"/>
          </a:p>
        </p:txBody>
      </p:sp>
    </p:spTree>
    <p:extLst>
      <p:ext uri="{BB962C8B-B14F-4D97-AF65-F5344CB8AC3E}">
        <p14:creationId xmlns:p14="http://schemas.microsoft.com/office/powerpoint/2010/main" val="1894554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C256F-5F9E-48E7-ABD3-BA942B06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¿Es posible prestar una atención más humana, más eficaz, mas reparadora, y menos degradante?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075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A7A92-E00A-48AF-AC50-26CF7A86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322450"/>
            <a:ext cx="7688400" cy="3175122"/>
          </a:xfrm>
        </p:spPr>
        <p:txBody>
          <a:bodyPr/>
          <a:lstStyle/>
          <a:p>
            <a:r>
              <a:rPr lang="es-MX" sz="2400" b="0" dirty="0"/>
              <a:t>Se necesitan dos movimientos complementarios: </a:t>
            </a:r>
            <a:br>
              <a:rPr lang="es-MX" sz="2400" b="0" dirty="0"/>
            </a:br>
            <a:r>
              <a:rPr lang="es-MX" sz="2400" b="0" dirty="0"/>
              <a:t>el cierre de los manicomios, y la apertura social que otorgue un lugar social para los externados.</a:t>
            </a:r>
            <a:br>
              <a:rPr lang="es-MX" sz="2400" b="0" dirty="0"/>
            </a:br>
            <a:br>
              <a:rPr lang="es-MX" sz="2400" b="0" dirty="0"/>
            </a:br>
            <a:endParaRPr lang="es-AR" sz="2400" b="0" dirty="0"/>
          </a:p>
        </p:txBody>
      </p:sp>
    </p:spTree>
    <p:extLst>
      <p:ext uri="{BB962C8B-B14F-4D97-AF65-F5344CB8AC3E}">
        <p14:creationId xmlns:p14="http://schemas.microsoft.com/office/powerpoint/2010/main" val="50189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24304-8F3A-4404-97CE-E256C5C9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dirty="0" err="1"/>
              <a:t>Galende</a:t>
            </a:r>
            <a:r>
              <a:rPr lang="es-MX" sz="2000" b="0" dirty="0"/>
              <a:t> propone una alternativa en 3 niveles:</a:t>
            </a:r>
            <a:br>
              <a:rPr lang="es-MX" sz="2000" b="0" dirty="0"/>
            </a:br>
            <a:br>
              <a:rPr lang="es-MX" sz="2000" b="0" dirty="0"/>
            </a:br>
            <a:r>
              <a:rPr lang="es-MX" sz="2000" b="0" dirty="0"/>
              <a:t>1 - Construir una trama social solidaria y continente para recibir y aportar a la recuperación de la ciudadanía de las personas externadas.</a:t>
            </a:r>
            <a:br>
              <a:rPr lang="es-MX" sz="2000" b="0" dirty="0"/>
            </a:br>
            <a:r>
              <a:rPr lang="es-MX" sz="2000" b="0" dirty="0"/>
              <a:t>2 - Exigir la puesta en marcha de políticas sociales y de salud que garanticen la cobertura de necesidades de todo el proceso de reinserción.</a:t>
            </a:r>
            <a:br>
              <a:rPr lang="es-MX" sz="2000" b="0" dirty="0"/>
            </a:br>
            <a:r>
              <a:rPr lang="es-MX" sz="2000" b="0" dirty="0"/>
              <a:t>3 – Mantener lo especifico de la asistencia en Salud Mental que asegure su recuperación. 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015466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2027875" y="781475"/>
            <a:ext cx="6876000" cy="16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INTRODUCCIÓN A LA PERSPECTIVA DE DDHH: PENSAR LA SALUD COMO DERECHO.</a:t>
            </a:r>
            <a:endParaRPr sz="2400"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511850" y="1775275"/>
            <a:ext cx="8253300" cy="25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1809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 grandes rasgos, los derechos humanos pueden definirse como los derechos inherentes a nuestra naturaleza sin los cuales no podemos vivir como seres humanos. Son aquellos derechos que permiten desarrollarnos plenamente.</a:t>
            </a: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marR="3600" lvl="0" indent="1809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marR="36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Bitter"/>
              <a:buChar char="-"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HABLAR DE SALUD SUPONE HABLAR DE DERECHOS HUMANOS -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729450" y="1574550"/>
            <a:ext cx="7688700" cy="276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La salud es un valor compartido</a:t>
            </a: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por todas las sociedades y todos los sistemas ideológicos como uno de los objetivos del desarrollo y una condición indispensable para una auténtica </a:t>
            </a:r>
            <a:r>
              <a:rPr lang="es" sz="24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igualdad de oportunidades</a:t>
            </a: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</a:t>
            </a: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831400" y="443100"/>
            <a:ext cx="7809600" cy="10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Ley Nacional de Salud Mental Nº 26.657</a:t>
            </a:r>
            <a:endParaRPr sz="30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2"/>
          </p:nvPr>
        </p:nvSpPr>
        <p:spPr>
          <a:xfrm>
            <a:off x="653850" y="1597000"/>
            <a:ext cx="3374400" cy="340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6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Argentina cuenta, desde diciembre de 2010, con una herramienta fundamental en materia de Salud y Derechos Humanos: la nueva Ley Nacional de Salud Mental N° 26.657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subTitle" idx="1"/>
          </p:nvPr>
        </p:nvSpPr>
        <p:spPr>
          <a:xfrm>
            <a:off x="5167850" y="1597000"/>
            <a:ext cx="3300900" cy="31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Bitter"/>
              <a:buChar char="➔"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Promulgada en 2010.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Bitter"/>
              <a:buChar char="➔"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Reglamentada en 2013.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Bitter"/>
              <a:buChar char="➔"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Abarca todo el territorio nacional.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Bitter"/>
              <a:buChar char="➔"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De cumplimiento obligatorio.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723300" y="627624"/>
            <a:ext cx="7697400" cy="413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179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Esta Ley aparece como la más avanzada de la región y ejemplo a seguir en todo el mundo en materia de salud mental.</a:t>
            </a: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Brinda un marco para que las políticas en salud mental se desarrollen cumpliendo todos los compromisos que hemos suscripto en materia de Derechos Humanos y según los estándares internacionalmente establecidos.</a:t>
            </a: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988200" y="1032400"/>
            <a:ext cx="7183200" cy="360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36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1</a:t>
            </a: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.- La presente ley tiene por objeto </a:t>
            </a:r>
            <a:r>
              <a:rPr lang="es" sz="24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asegurar</a:t>
            </a: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el derecho a la protección de la salud mental de todas las personas, y </a:t>
            </a:r>
            <a:r>
              <a:rPr lang="es" sz="24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el pleno goce de los derechos humanos de aquellas con padecimiento mental</a:t>
            </a:r>
            <a:r>
              <a:rPr lang="es" sz="24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que se encuentran en el territorio nacional, reconocidos en los instrumentos internacionales de derechos humanos.</a:t>
            </a: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body" idx="1"/>
          </p:nvPr>
        </p:nvSpPr>
        <p:spPr>
          <a:xfrm>
            <a:off x="724950" y="1348950"/>
            <a:ext cx="7697400" cy="348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itter"/>
              <a:buChar char="➔"/>
            </a:pPr>
            <a:r>
              <a:rPr lang="es" sz="2400" b="1" i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Aporta una definición integral y compleja de salud mental…</a:t>
            </a:r>
            <a:endParaRPr sz="2400" b="1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3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.- En el marco de la presente ley se reconoce a la salud mental como un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proceso determinado por componentes históricos, socioeconómicos, culturales, biológicos y psicológicos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, cuya preservación y mejoramiento implica una dinámica de construcción social vinculada a la concreción de los derechos humanos y sociales de toda persona.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 idx="4294967295"/>
          </p:nvPr>
        </p:nvSpPr>
        <p:spPr>
          <a:xfrm>
            <a:off x="604000" y="6600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ASPECTOS CLAVES DE LA LEY</a:t>
            </a:r>
            <a:r>
              <a:rPr lang="es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: </a:t>
            </a:r>
            <a:endParaRPr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87E25-28C2-425E-AA44-18F6C85A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97" y="459056"/>
            <a:ext cx="7688400" cy="655206"/>
          </a:xfrm>
        </p:spPr>
        <p:txBody>
          <a:bodyPr/>
          <a:lstStyle/>
          <a:p>
            <a:r>
              <a:rPr lang="es-MX" sz="2800" dirty="0"/>
              <a:t>Emiliano </a:t>
            </a:r>
            <a:r>
              <a:rPr lang="es-MX" sz="2800" dirty="0" err="1"/>
              <a:t>Galende</a:t>
            </a:r>
            <a:endParaRPr lang="es-AR" sz="28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98556D2E-7887-4FF9-AF04-40A2555EA0D9}"/>
              </a:ext>
            </a:extLst>
          </p:cNvPr>
          <p:cNvSpPr txBox="1">
            <a:spLocks/>
          </p:cNvSpPr>
          <p:nvPr/>
        </p:nvSpPr>
        <p:spPr>
          <a:xfrm>
            <a:off x="727800" y="1509823"/>
            <a:ext cx="7688400" cy="2548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ctr"/>
            <a:r>
              <a:rPr lang="es-MX" dirty="0"/>
              <a:t>Individuo – </a:t>
            </a:r>
            <a:r>
              <a:rPr lang="es-MX" i="1" dirty="0"/>
              <a:t>res social</a:t>
            </a:r>
          </a:p>
          <a:p>
            <a:pPr algn="ctr"/>
            <a:endParaRPr lang="es-MX" i="1" dirty="0"/>
          </a:p>
          <a:p>
            <a:pPr algn="ctr"/>
            <a:r>
              <a:rPr lang="es-MX" i="1" dirty="0"/>
              <a:t>¿Qué relación expresan los manicomios?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2748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>
            <a:spLocks noGrp="1"/>
          </p:cNvSpPr>
          <p:nvPr>
            <p:ph type="title"/>
          </p:nvPr>
        </p:nvSpPr>
        <p:spPr>
          <a:xfrm>
            <a:off x="729450" y="577900"/>
            <a:ext cx="7550700" cy="407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i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-Plantea la salud como un proceso- </a:t>
            </a:r>
            <a:endParaRPr sz="2400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b="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Se pretende romper con la dicotomía salud/enfermedad como polos opuestos, para integrarlos en el proceso de salud-enfermedad-cuidados, entendiendo que la salud y el enfermar son formas a través de las cuales se manifiesta la vida, donde se dan experiencias singulares y colectivas.</a:t>
            </a:r>
            <a:endParaRPr sz="18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800" b="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 idx="4294967295"/>
          </p:nvPr>
        </p:nvSpPr>
        <p:spPr>
          <a:xfrm>
            <a:off x="724950" y="707050"/>
            <a:ext cx="7697400" cy="98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Bitter"/>
              <a:buChar char="➔"/>
            </a:pPr>
            <a:r>
              <a:rPr lang="es" sz="2400" i="1">
                <a:latin typeface="Bitter"/>
                <a:ea typeface="Bitter"/>
                <a:cs typeface="Bitter"/>
                <a:sym typeface="Bitter"/>
              </a:rPr>
              <a:t>Incluye de manera explícita la problemática de las adicciones...</a:t>
            </a:r>
            <a:endParaRPr sz="2400" i="1"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724950" y="1803726"/>
            <a:ext cx="7697400" cy="302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179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Problemática históricamente relegada incluso más allá de los límites del sector salud, quedando en manos de la justicia o de la policía.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4.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- Las adicciones deben ser abordadas como parte integrante de las políticas de salud mental. Las personas con uso problemático de drogas, legales e ilegales, tienen todos los derechos y garantías que se establecen en la presente ley en su relación con los servicios de salud.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>
            <a:spLocks noGrp="1"/>
          </p:cNvSpPr>
          <p:nvPr>
            <p:ph type="body" idx="1"/>
          </p:nvPr>
        </p:nvSpPr>
        <p:spPr>
          <a:xfrm>
            <a:off x="724950" y="734516"/>
            <a:ext cx="7697400" cy="409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itter"/>
              <a:buChar char="➔"/>
            </a:pPr>
            <a:r>
              <a:rPr lang="es" sz="2400" b="1" i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Trabajo interdisciplinario e intersectorial como pilares en el abordaje propuesto….</a:t>
            </a:r>
            <a:endParaRPr sz="2400" b="1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b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8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.- Debe promoverse que la atención en salud mental esté a cargo de un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equipo interdisciplinario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integrado por profesionales, técnicos y otros trabajadores capacitados con la debida acreditación de la autoridad competente. Se incluyen las áreas de psicología, psiquiatría, trabajo social, enfermería, terapia ocupacional y otras disciplinas o campos pertinentes.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42" name="Google Shape;142;p23"/>
          <p:cNvSpPr txBox="1">
            <a:spLocks noGrp="1"/>
          </p:cNvSpPr>
          <p:nvPr>
            <p:ph type="body" idx="4294967295"/>
          </p:nvPr>
        </p:nvSpPr>
        <p:spPr>
          <a:xfrm>
            <a:off x="374300" y="1508450"/>
            <a:ext cx="3774300" cy="3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17999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Prohibición de crear nuevos manicomios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y obligación de adaptar los actuales hasta su sustitución definitiva por dispositivos de inclusión social.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Transformaciones en los modos de atención de la salud, ya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no centrados en el aislamiento y el encierro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</a:t>
            </a:r>
            <a:endParaRPr sz="1800"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43" name="Google Shape;143;p23"/>
          <p:cNvSpPr txBox="1">
            <a:spLocks noGrp="1"/>
          </p:cNvSpPr>
          <p:nvPr>
            <p:ph type="subTitle" idx="1"/>
          </p:nvPr>
        </p:nvSpPr>
        <p:spPr>
          <a:xfrm>
            <a:off x="5018325" y="534275"/>
            <a:ext cx="3530400" cy="41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9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.- El proceso de atención debe realizarse preferentemente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fuera del ámbito de internación hospitalario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y en el marco de un abordaje interdisciplinario e intersectorial, basado en los principios de la atención primaria de la salud. Se orientará al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reforzamiento, restitución o promoción de los lazos sociales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>
            <a:spLocks noGrp="1"/>
          </p:cNvSpPr>
          <p:nvPr>
            <p:ph type="body" idx="1"/>
          </p:nvPr>
        </p:nvSpPr>
        <p:spPr>
          <a:xfrm>
            <a:off x="646525" y="620400"/>
            <a:ext cx="7697400" cy="452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27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.-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Queda prohibida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 por la presente ley la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creación de nuevos manicomios, neuropsiquiátricos o instituciones de internación monovalentes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, públicos o privados. En el caso de los ya existentes se deben adaptar a los objetivos y principios expuestos, hasta su sustitución definitiva por los dispositivos alternativos. 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28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.- Las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internaciones de salud mental deben realizarse en hospitales generales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. A tal efecto los hospitales de la red pública deben contar con los recursos necesarios.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0">
              <a:schemeClr val="accent2">
                <a:lumMod val="0"/>
                <a:lumOff val="100000"/>
              </a:schemeClr>
            </a:gs>
            <a:gs pos="67000">
              <a:schemeClr val="accent6">
                <a:lumMod val="9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>
            <a:spLocks noGrp="1"/>
          </p:cNvSpPr>
          <p:nvPr>
            <p:ph type="body" idx="1"/>
          </p:nvPr>
        </p:nvSpPr>
        <p:spPr>
          <a:xfrm>
            <a:off x="630850" y="1113850"/>
            <a:ext cx="7697400" cy="43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itter"/>
              <a:buChar char="➔"/>
            </a:pPr>
            <a:r>
              <a:rPr lang="es" sz="2400" b="1" i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Concibe al sujeto no como receptor pasivo de intervenciones sino como Sujeto de Derechos...</a:t>
            </a:r>
            <a:endParaRPr sz="2400" b="1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i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Todos tenemos derecho a ser escuchados y a tomar decisiones sobre nuestra salud y vida, salvo en situaciones excepcionales y temporales.</a:t>
            </a:r>
            <a:endParaRPr sz="1800" b="1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ART 10.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- Por principio rige el </a:t>
            </a:r>
            <a:r>
              <a:rPr lang="es" sz="1800" b="1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consentimiento informad</a:t>
            </a: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o para todo tipo de intervenciones, con las únicas excepciones y garantías establecidas en la presente ley.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000000"/>
                </a:solidFill>
                <a:latin typeface="Bitter"/>
                <a:ea typeface="Bitter"/>
                <a:cs typeface="Bitter"/>
                <a:sym typeface="Bitter"/>
              </a:rPr>
              <a:t>Las personas con discapacidad tienen derecho a recibir la información a través de medios y tecnologías adecuadas para su comprensión.</a:t>
            </a: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179999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="1" i="1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C9A4270-659E-479A-9E3C-27F1A8D2B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322449"/>
            <a:ext cx="7688400" cy="3084297"/>
          </a:xfrm>
        </p:spPr>
        <p:txBody>
          <a:bodyPr/>
          <a:lstStyle/>
          <a:p>
            <a:pPr algn="ctr"/>
            <a:r>
              <a:rPr lang="es-MX" i="1" dirty="0"/>
              <a:t>Lo social </a:t>
            </a:r>
            <a:r>
              <a:rPr lang="es-MX" i="1" dirty="0" err="1"/>
              <a:t>subjetivante</a:t>
            </a:r>
            <a:r>
              <a:rPr lang="es-MX" dirty="0"/>
              <a:t>: </a:t>
            </a:r>
            <a:r>
              <a:rPr lang="es-MX" b="0" dirty="0"/>
              <a:t>individuo como producto del lenguaje y la cultura, “ser social”, parte de una trama discursiva que se asienta en una estructura social determinada</a:t>
            </a:r>
            <a:endParaRPr lang="es-AR" b="0" dirty="0"/>
          </a:p>
        </p:txBody>
      </p:sp>
    </p:spTree>
    <p:extLst>
      <p:ext uri="{BB962C8B-B14F-4D97-AF65-F5344CB8AC3E}">
        <p14:creationId xmlns:p14="http://schemas.microsoft.com/office/powerpoint/2010/main" val="75019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DF434-790A-452D-902C-3C986CBA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800" y="497073"/>
            <a:ext cx="7688400" cy="676470"/>
          </a:xfrm>
        </p:spPr>
        <p:txBody>
          <a:bodyPr/>
          <a:lstStyle/>
          <a:p>
            <a:r>
              <a:rPr lang="es-MX" dirty="0"/>
              <a:t>Características de la Modernidad: </a:t>
            </a:r>
            <a:br>
              <a:rPr lang="es-MX" dirty="0"/>
            </a:br>
            <a:endParaRPr lang="es-AR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D61F381-7EB9-48AE-8C2A-583FB321515D}"/>
              </a:ext>
            </a:extLst>
          </p:cNvPr>
          <p:cNvSpPr txBox="1">
            <a:spLocks/>
          </p:cNvSpPr>
          <p:nvPr/>
        </p:nvSpPr>
        <p:spPr>
          <a:xfrm>
            <a:off x="791595" y="1562986"/>
            <a:ext cx="7688400" cy="308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2400" b="0" dirty="0"/>
              <a:t>Creciente individualismo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2400" b="0" dirty="0"/>
              <a:t>Exaltación de los valores de libertad personal y autonomía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2400" b="0" dirty="0"/>
              <a:t>Fragmentación social: disolución de lazos de solidaridad.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2400" b="0" dirty="0"/>
              <a:t>Indiferencia, desinterés por lo colectivo.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2400" b="0" dirty="0"/>
              <a:t>Auge del capitalismo, el libre mercado y la propiedad privada</a:t>
            </a:r>
            <a:br>
              <a:rPr lang="es-MX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9074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EA1F6-8087-4700-B5A6-23907B228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255" y="1169581"/>
            <a:ext cx="7450287" cy="2892057"/>
          </a:xfrm>
        </p:spPr>
        <p:txBody>
          <a:bodyPr/>
          <a:lstStyle/>
          <a:p>
            <a:pPr algn="ctr"/>
            <a:r>
              <a:rPr lang="es-MX" dirty="0"/>
              <a:t>MANICOMIO</a:t>
            </a:r>
            <a:br>
              <a:rPr lang="es-MX" sz="2400" dirty="0"/>
            </a:br>
            <a:br>
              <a:rPr lang="es-MX" sz="2400" b="0" dirty="0"/>
            </a:br>
            <a:br>
              <a:rPr lang="es-MX" sz="2400" b="0" dirty="0"/>
            </a:br>
            <a:r>
              <a:rPr lang="es-MX" sz="2400" b="0" dirty="0"/>
              <a:t>Subyace un discurso que legitima estas prácticas, que se desprende de una concepción de “salud mental” específica, que funda </a:t>
            </a:r>
            <a:r>
              <a:rPr lang="es-MX" sz="2400" dirty="0"/>
              <a:t>relaciones de poder médico – paciente.</a:t>
            </a:r>
            <a:br>
              <a:rPr lang="es-MX" sz="2400" dirty="0"/>
            </a:br>
            <a:endParaRPr lang="es-AR" sz="2400" dirty="0"/>
          </a:p>
        </p:txBody>
      </p:sp>
      <p:sp>
        <p:nvSpPr>
          <p:cNvPr id="3" name="Abrir llave 2">
            <a:extLst>
              <a:ext uri="{FF2B5EF4-FFF2-40B4-BE49-F238E27FC236}">
                <a16:creationId xmlns:a16="http://schemas.microsoft.com/office/drawing/2014/main" id="{44A77D71-78E1-464E-8919-642D4ADB0D0F}"/>
              </a:ext>
            </a:extLst>
          </p:cNvPr>
          <p:cNvSpPr/>
          <p:nvPr/>
        </p:nvSpPr>
        <p:spPr>
          <a:xfrm rot="16200000">
            <a:off x="4628910" y="992814"/>
            <a:ext cx="318977" cy="2498652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5951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0538B844-BF4B-4F4C-91F5-FC8ABDE8AF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182" y="1907862"/>
            <a:ext cx="8633636" cy="187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aleway"/>
              <a:buNone/>
              <a:defRPr sz="3600" b="1" i="0" u="none" strike="noStrike" cap="non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ctr"/>
            <a:r>
              <a:rPr lang="es-MX" sz="2400" b="0" dirty="0"/>
              <a:t>Especialista, quien nombra y disciplina, </a:t>
            </a:r>
            <a:r>
              <a:rPr lang="es-MX" sz="2400" b="0" i="1" dirty="0"/>
              <a:t>sujeto de la enunciación     </a:t>
            </a:r>
            <a:br>
              <a:rPr lang="es-MX" sz="2400" b="0" i="1" dirty="0"/>
            </a:br>
            <a:br>
              <a:rPr lang="es-MX" sz="2400" b="0" i="1" dirty="0"/>
            </a:br>
            <a:r>
              <a:rPr lang="es-MX" sz="2400" b="0" dirty="0"/>
              <a:t>Paciente, objeto de intervención, </a:t>
            </a:r>
            <a:r>
              <a:rPr lang="es-MX" sz="2400" b="0" i="1" dirty="0"/>
              <a:t>sujeto del enunciado.</a:t>
            </a:r>
            <a:endParaRPr lang="es-AR" sz="24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81AC6149-58E2-43A3-B0BB-D9982988E52A}"/>
              </a:ext>
            </a:extLst>
          </p:cNvPr>
          <p:cNvCxnSpPr/>
          <p:nvPr/>
        </p:nvCxnSpPr>
        <p:spPr>
          <a:xfrm flipV="1">
            <a:off x="3999123" y="1940441"/>
            <a:ext cx="1145754" cy="1262617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02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78B02-0466-4727-AA3E-27BF63B52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201479"/>
            <a:ext cx="7688400" cy="3455581"/>
          </a:xfrm>
        </p:spPr>
        <p:txBody>
          <a:bodyPr/>
          <a:lstStyle/>
          <a:p>
            <a:r>
              <a:rPr lang="es-MX" sz="2400" b="0" dirty="0"/>
              <a:t>Sujeto enfermo: no apto para la vida en sociedad. Opera un recorte de sus lazos sociales, mediante el aislamiento que suponen estas instituciones.</a:t>
            </a:r>
            <a:br>
              <a:rPr lang="es-MX" sz="2400" b="0" dirty="0"/>
            </a:br>
            <a:br>
              <a:rPr lang="es-MX" sz="2400" b="0" dirty="0"/>
            </a:br>
            <a:r>
              <a:rPr lang="es-MX" sz="2400" dirty="0"/>
              <a:t>Características</a:t>
            </a:r>
            <a:r>
              <a:rPr lang="es-MX" sz="2400" b="0" dirty="0"/>
              <a:t>:</a:t>
            </a:r>
            <a:br>
              <a:rPr lang="es-MX" sz="2400" b="0" dirty="0"/>
            </a:br>
            <a:r>
              <a:rPr lang="es-MX" sz="2400" b="0" dirty="0"/>
              <a:t>- A puertas cerradas</a:t>
            </a:r>
            <a:br>
              <a:rPr lang="es-MX" sz="2400" b="0" dirty="0"/>
            </a:br>
            <a:r>
              <a:rPr lang="es-MX" sz="2400" b="0" dirty="0"/>
              <a:t>- A los márgenes de la sociedad (enfermo: desecho)</a:t>
            </a:r>
            <a:br>
              <a:rPr lang="es-MX" sz="2400" b="0" dirty="0"/>
            </a:br>
            <a:r>
              <a:rPr lang="es-MX" sz="2400" b="0" dirty="0"/>
              <a:t>- “Institución Total”</a:t>
            </a:r>
            <a:br>
              <a:rPr lang="es-MX" sz="2400" b="0" dirty="0"/>
            </a:br>
            <a:r>
              <a:rPr lang="es-MX" sz="2400" b="0" dirty="0"/>
              <a:t>- Abolición de la intimidad e individualidad</a:t>
            </a:r>
            <a:endParaRPr lang="es-AR" sz="2400" b="0" dirty="0"/>
          </a:p>
        </p:txBody>
      </p:sp>
    </p:spTree>
    <p:extLst>
      <p:ext uri="{BB962C8B-B14F-4D97-AF65-F5344CB8AC3E}">
        <p14:creationId xmlns:p14="http://schemas.microsoft.com/office/powerpoint/2010/main" val="30624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0B123-98D3-4618-8692-6528585C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445" y="754911"/>
            <a:ext cx="7688400" cy="4253023"/>
          </a:xfrm>
        </p:spPr>
        <p:txBody>
          <a:bodyPr/>
          <a:lstStyle/>
          <a:p>
            <a:pPr algn="r"/>
            <a:r>
              <a:rPr lang="es-MX" sz="2400" b="0" dirty="0"/>
              <a:t>Lo que se considera irracional, sucio, anormal o degenerado, ocupa un mismo destino social: el relegamiento, separación del espacio público.</a:t>
            </a:r>
            <a:br>
              <a:rPr lang="es-MX" sz="2400" b="0" dirty="0"/>
            </a:br>
            <a:br>
              <a:rPr lang="es-MX" sz="2400" b="0" dirty="0"/>
            </a:br>
            <a:r>
              <a:rPr lang="es-MX" sz="2400" b="0" dirty="0"/>
              <a:t>El sujeto queda abolido como tal, al abolirse sus derechos. Se transforma en un residuo social.</a:t>
            </a:r>
            <a:br>
              <a:rPr lang="es-MX" sz="2400" b="0" dirty="0"/>
            </a:br>
            <a:br>
              <a:rPr lang="es-MX" sz="2400" b="0" dirty="0"/>
            </a:br>
            <a:r>
              <a:rPr lang="es-MX" sz="2400" b="0" dirty="0"/>
              <a:t>Locura = Desecho . </a:t>
            </a:r>
            <a:br>
              <a:rPr lang="es-MX" sz="2400" b="0" dirty="0"/>
            </a:br>
            <a:br>
              <a:rPr lang="es-MX" sz="2400" b="0" dirty="0"/>
            </a:br>
            <a:r>
              <a:rPr lang="es-MX" sz="2400" b="0" dirty="0"/>
              <a:t>Fin: Control y </a:t>
            </a:r>
            <a:r>
              <a:rPr lang="es-MX" sz="2400" b="0" dirty="0" err="1"/>
              <a:t>disciplinamiento</a:t>
            </a:r>
            <a:r>
              <a:rPr lang="es-MX" sz="2400" b="0" dirty="0"/>
              <a:t>.</a:t>
            </a:r>
            <a:endParaRPr lang="es-AR" sz="2400" b="0" dirty="0"/>
          </a:p>
        </p:txBody>
      </p:sp>
    </p:spTree>
    <p:extLst>
      <p:ext uri="{BB962C8B-B14F-4D97-AF65-F5344CB8AC3E}">
        <p14:creationId xmlns:p14="http://schemas.microsoft.com/office/powerpoint/2010/main" val="1621360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C083D-6074-4CD4-9ADC-AA450C15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322450"/>
            <a:ext cx="7688400" cy="3100694"/>
          </a:xfrm>
        </p:spPr>
        <p:txBody>
          <a:bodyPr/>
          <a:lstStyle/>
          <a:p>
            <a:r>
              <a:rPr lang="es-MX" sz="2400" b="0" dirty="0"/>
              <a:t>Espacio </a:t>
            </a:r>
            <a:r>
              <a:rPr lang="es-MX" sz="2400" b="0" dirty="0" err="1"/>
              <a:t>manicomial</a:t>
            </a:r>
            <a:r>
              <a:rPr lang="es-MX" sz="2400" b="0" dirty="0"/>
              <a:t> como correlato de la conservación de un espacio limpio de lo degradado y desagradable.</a:t>
            </a:r>
            <a:br>
              <a:rPr lang="es-MX" sz="2400" b="0" dirty="0"/>
            </a:br>
            <a:r>
              <a:rPr lang="es-MX" sz="2400" b="0" dirty="0"/>
              <a:t>En sus inicios funcionó como hospicio, hasta que fue materia de intervención de la ciencia</a:t>
            </a:r>
            <a:r>
              <a:rPr lang="es-MX" sz="2400" dirty="0"/>
              <a:t>.</a:t>
            </a:r>
            <a:br>
              <a:rPr lang="es-MX" sz="2400" dirty="0"/>
            </a:br>
            <a:r>
              <a:rPr lang="es-MX" sz="2400" i="1" dirty="0"/>
              <a:t>La razón del manicomio no es inherente a la existencia de enfermedades mentales.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840345278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1286</Words>
  <Application>Microsoft Office PowerPoint</Application>
  <PresentationFormat>Presentación en pantalla (16:9)</PresentationFormat>
  <Paragraphs>71</Paragraphs>
  <Slides>25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Raleway</vt:lpstr>
      <vt:lpstr>Arial</vt:lpstr>
      <vt:lpstr>Lato</vt:lpstr>
      <vt:lpstr>Bitter</vt:lpstr>
      <vt:lpstr>Streamline</vt:lpstr>
      <vt:lpstr>ENFOQUE DE DERECHOS EN EL CAMPO DE LA SALUD MENTAL      UCSF - Lic. en Psicología - Psicología Social  2019 </vt:lpstr>
      <vt:lpstr>Emiliano Galende</vt:lpstr>
      <vt:lpstr>Lo social subjetivante: individuo como producto del lenguaje y la cultura, “ser social”, parte de una trama discursiva que se asienta en una estructura social determinada</vt:lpstr>
      <vt:lpstr>Características de la Modernidad:  </vt:lpstr>
      <vt:lpstr>MANICOMIO   Subyace un discurso que legitima estas prácticas, que se desprende de una concepción de “salud mental” específica, que funda relaciones de poder médico – paciente. </vt:lpstr>
      <vt:lpstr>Especialista, quien nombra y disciplina, sujeto de la enunciación       Paciente, objeto de intervención, sujeto del enunciado.</vt:lpstr>
      <vt:lpstr>Sujeto enfermo: no apto para la vida en sociedad. Opera un recorte de sus lazos sociales, mediante el aislamiento que suponen estas instituciones.  Características: - A puertas cerradas - A los márgenes de la sociedad (enfermo: desecho) - “Institución Total” - Abolición de la intimidad e individualidad</vt:lpstr>
      <vt:lpstr>Lo que se considera irracional, sucio, anormal o degenerado, ocupa un mismo destino social: el relegamiento, separación del espacio público.  El sujeto queda abolido como tal, al abolirse sus derechos. Se transforma en un residuo social.  Locura = Desecho .   Fin: Control y disciplinamiento.</vt:lpstr>
      <vt:lpstr>Espacio manicomial como correlato de la conservación de un espacio limpio de lo degradado y desagradable. En sus inicios funcionó como hospicio, hasta que fue materia de intervención de la ciencia. La razón del manicomio no es inherente a la existencia de enfermedades mentales.</vt:lpstr>
      <vt:lpstr>DESMANICOMIALIZAR Mas que la aniquilación de las instituciones manicomiales, supone la abolición de formas relacionales que sustentan relaciones de poder disciplinarias. </vt:lpstr>
      <vt:lpstr>¿Es posible prestar una atención más humana, más eficaz, mas reparadora, y menos degradante?</vt:lpstr>
      <vt:lpstr>Se necesitan dos movimientos complementarios:  el cierre de los manicomios, y la apertura social que otorgue un lugar social para los externados.  </vt:lpstr>
      <vt:lpstr>Galende propone una alternativa en 3 niveles:  1 - Construir una trama social solidaria y continente para recibir y aportar a la recuperación de la ciudadanía de las personas externadas. 2 - Exigir la puesta en marcha de políticas sociales y de salud que garanticen la cobertura de necesidades de todo el proceso de reinserción. 3 – Mantener lo especifico de la asistencia en Salud Mental que asegure su recuperación. </vt:lpstr>
      <vt:lpstr>INTRODUCCIÓN A LA PERSPECTIVA DE DDHH: PENSAR LA SALUD COMO DERECHO.</vt:lpstr>
      <vt:lpstr>Presentación de PowerPoint</vt:lpstr>
      <vt:lpstr>Ley Nacional de Salud Mental Nº 26.657</vt:lpstr>
      <vt:lpstr>Presentación de PowerPoint</vt:lpstr>
      <vt:lpstr>Presentación de PowerPoint</vt:lpstr>
      <vt:lpstr>ASPECTOS CLAVES DE LA LEY: </vt:lpstr>
      <vt:lpstr>-Plantea la salud como un proceso-   Se pretende romper con la dicotomía salud/enfermedad como polos opuestos, para integrarlos en el proceso de salud-enfermedad-cuidados, entendiendo que la salud y el enfermar son formas a través de las cuales se manifiesta la vida, donde se dan experiencias singulares y colectivas. </vt:lpstr>
      <vt:lpstr>Incluye de manera explícita la problemática de las adicciones...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ENFOQUE DE DERECHOS EN EL CAMPO DE LA SALUD MENTAL      UCSF - Lic. en Psicología - Psicología Social  2019</dc:title>
  <dc:creator>Usuario</dc:creator>
  <cp:lastModifiedBy>Fiorella Giorgi</cp:lastModifiedBy>
  <cp:revision>12</cp:revision>
  <dcterms:modified xsi:type="dcterms:W3CDTF">2021-05-04T13:41:36Z</dcterms:modified>
</cp:coreProperties>
</file>