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5"/>
  </p:notesMasterIdLst>
  <p:sldIdLst>
    <p:sldId id="256" r:id="rId2"/>
    <p:sldId id="307" r:id="rId3"/>
    <p:sldId id="306" r:id="rId4"/>
    <p:sldId id="259" r:id="rId5"/>
    <p:sldId id="261" r:id="rId6"/>
    <p:sldId id="262" r:id="rId7"/>
    <p:sldId id="263" r:id="rId8"/>
    <p:sldId id="265" r:id="rId9"/>
    <p:sldId id="267" r:id="rId10"/>
    <p:sldId id="270" r:id="rId11"/>
    <p:sldId id="272" r:id="rId12"/>
    <p:sldId id="308" r:id="rId13"/>
    <p:sldId id="274" r:id="rId14"/>
    <p:sldId id="275" r:id="rId15"/>
    <p:sldId id="313" r:id="rId16"/>
    <p:sldId id="311" r:id="rId17"/>
    <p:sldId id="312" r:id="rId18"/>
    <p:sldId id="277" r:id="rId19"/>
    <p:sldId id="278" r:id="rId20"/>
    <p:sldId id="281" r:id="rId21"/>
    <p:sldId id="279" r:id="rId22"/>
    <p:sldId id="284" r:id="rId23"/>
    <p:sldId id="285" r:id="rId24"/>
    <p:sldId id="286" r:id="rId25"/>
    <p:sldId id="287" r:id="rId26"/>
    <p:sldId id="288" r:id="rId27"/>
    <p:sldId id="310" r:id="rId28"/>
    <p:sldId id="290" r:id="rId29"/>
    <p:sldId id="315" r:id="rId30"/>
    <p:sldId id="289" r:id="rId31"/>
    <p:sldId id="328" r:id="rId32"/>
    <p:sldId id="293" r:id="rId33"/>
    <p:sldId id="295" r:id="rId34"/>
    <p:sldId id="296" r:id="rId35"/>
    <p:sldId id="329" r:id="rId36"/>
    <p:sldId id="299" r:id="rId37"/>
    <p:sldId id="298" r:id="rId38"/>
    <p:sldId id="300" r:id="rId39"/>
    <p:sldId id="297" r:id="rId40"/>
    <p:sldId id="301" r:id="rId41"/>
    <p:sldId id="302" r:id="rId42"/>
    <p:sldId id="303" r:id="rId43"/>
    <p:sldId id="322" r:id="rId44"/>
    <p:sldId id="323" r:id="rId45"/>
    <p:sldId id="318" r:id="rId46"/>
    <p:sldId id="317" r:id="rId47"/>
    <p:sldId id="319" r:id="rId48"/>
    <p:sldId id="320" r:id="rId49"/>
    <p:sldId id="324" r:id="rId50"/>
    <p:sldId id="321" r:id="rId51"/>
    <p:sldId id="325" r:id="rId52"/>
    <p:sldId id="326" r:id="rId53"/>
    <p:sldId id="327"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FC69F-8090-C000-130C-2649EAF2B979}" v="185" dt="2021-05-10T15:12:53.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1F970-8956-4CA2-B5B8-5647AE3CADCD}" type="datetimeFigureOut">
              <a:rPr lang="es-AR" smtClean="0"/>
              <a:t>4/5/2022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95FE54-60B8-4A1A-9710-FB4D1A6D9256}" type="slidenum">
              <a:rPr lang="es-AR" smtClean="0"/>
              <a:t>‹Nº›</a:t>
            </a:fld>
            <a:endParaRPr lang="es-AR"/>
          </a:p>
        </p:txBody>
      </p:sp>
    </p:spTree>
    <p:extLst>
      <p:ext uri="{BB962C8B-B14F-4D97-AF65-F5344CB8AC3E}">
        <p14:creationId xmlns:p14="http://schemas.microsoft.com/office/powerpoint/2010/main" val="272256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E95FE54-60B8-4A1A-9710-FB4D1A6D9256}" type="slidenum">
              <a:rPr lang="es-AR" smtClean="0"/>
              <a:t>1</a:t>
            </a:fld>
            <a:endParaRPr lang="es-AR"/>
          </a:p>
        </p:txBody>
      </p:sp>
    </p:spTree>
    <p:extLst>
      <p:ext uri="{BB962C8B-B14F-4D97-AF65-F5344CB8AC3E}">
        <p14:creationId xmlns:p14="http://schemas.microsoft.com/office/powerpoint/2010/main" val="67651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1pPr>
            <a:lvl2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2pPr>
            <a:lvl3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3pPr>
            <a:lvl4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4pPr>
            <a:lvl5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5pPr>
            <a:lvl6pPr marL="2467828"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6pPr>
            <a:lvl7pPr marL="2916525"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7pPr>
            <a:lvl8pPr marL="3365221"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8pPr>
            <a:lvl9pPr marL="3813917"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9pPr>
          </a:lstStyle>
          <a:p>
            <a:fld id="{96E57A27-2441-4DD7-81CA-02260BC6944C}" type="slidenum">
              <a:rPr lang="es-AR" altLang="es-AR" smtClean="0">
                <a:solidFill>
                  <a:srgbClr val="000000"/>
                </a:solidFill>
                <a:latin typeface="Times New Roman" pitchFamily="16" charset="0"/>
                <a:ea typeface="DejaVu Sans" charset="0"/>
                <a:cs typeface="DejaVu Sans" charset="0"/>
              </a:rPr>
              <a:pPr/>
              <a:t>4</a:t>
            </a:fld>
            <a:endParaRPr lang="es-AR" altLang="es-AR">
              <a:solidFill>
                <a:srgbClr val="000000"/>
              </a:solidFill>
              <a:latin typeface="Times New Roman" pitchFamily="16" charset="0"/>
              <a:ea typeface="DejaVu Sans" charset="0"/>
              <a:cs typeface="DejaVu Sans" charset="0"/>
            </a:endParaRPr>
          </a:p>
        </p:txBody>
      </p:sp>
      <p:sp>
        <p:nvSpPr>
          <p:cNvPr id="180227" name="Text Box 1"/>
          <p:cNvSpPr txBox="1">
            <a:spLocks noChangeArrowheads="1"/>
          </p:cNvSpPr>
          <p:nvPr/>
        </p:nvSpPr>
        <p:spPr bwMode="auto">
          <a:xfrm>
            <a:off x="3883352" y="8687972"/>
            <a:ext cx="2969988" cy="451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39" tIns="44870" rIns="89739" bIns="44870" anchor="ctr"/>
          <a:lstStyle/>
          <a:p>
            <a:endParaRPr lang="es-AR" altLang="es-AR"/>
          </a:p>
        </p:txBody>
      </p:sp>
      <p:sp>
        <p:nvSpPr>
          <p:cNvPr id="180228" name="Rectangle 2"/>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9" name="Text Box 3"/>
          <p:cNvSpPr txBox="1">
            <a:spLocks noChangeArrowheads="1"/>
          </p:cNvSpPr>
          <p:nvPr/>
        </p:nvSpPr>
        <p:spPr bwMode="auto">
          <a:xfrm>
            <a:off x="686577" y="4343205"/>
            <a:ext cx="5487953" cy="4116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39" tIns="44870" rIns="89739" bIns="44870" anchor="ctr"/>
          <a:lstStyle/>
          <a:p>
            <a:endParaRPr lang="es-AR" alt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1pPr>
            <a:lvl2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2pPr>
            <a:lvl3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3pPr>
            <a:lvl4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4pPr>
            <a:lvl5pPr>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5pPr>
            <a:lvl6pPr marL="2467828"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6pPr>
            <a:lvl7pPr marL="2916525"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7pPr>
            <a:lvl8pPr marL="3365221"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8pPr>
            <a:lvl9pPr marL="3813917" indent="-224348" defTabSz="440907" eaLnBrk="0" fontAlgn="base" hangingPunct="0">
              <a:spcBef>
                <a:spcPct val="0"/>
              </a:spcBef>
              <a:spcAft>
                <a:spcPct val="0"/>
              </a:spcAft>
              <a:buClr>
                <a:srgbClr val="000000"/>
              </a:buClr>
              <a:buSzPct val="100000"/>
              <a:buFont typeface="Times New Roman" pitchFamily="16" charset="0"/>
              <a:tabLst>
                <a:tab pos="440907" algn="l"/>
                <a:tab pos="881812" algn="l"/>
                <a:tab pos="1322719" algn="l"/>
                <a:tab pos="1763625" algn="l"/>
                <a:tab pos="2204532" algn="l"/>
                <a:tab pos="2645437" algn="l"/>
                <a:tab pos="3086344" algn="l"/>
              </a:tabLst>
              <a:defRPr>
                <a:solidFill>
                  <a:schemeClr val="bg1"/>
                </a:solidFill>
                <a:latin typeface="Arial" charset="0"/>
                <a:ea typeface="WenQuanYi Micro Hei" charset="0"/>
                <a:cs typeface="WenQuanYi Micro Hei" charset="0"/>
              </a:defRPr>
            </a:lvl9pPr>
          </a:lstStyle>
          <a:p>
            <a:fld id="{5B58DB3B-1B0D-4AE5-A65E-79EDC281779F}" type="slidenum">
              <a:rPr lang="es-AR" altLang="es-AR" smtClean="0">
                <a:solidFill>
                  <a:srgbClr val="000000"/>
                </a:solidFill>
                <a:latin typeface="Times New Roman" pitchFamily="16" charset="0"/>
                <a:ea typeface="DejaVu Sans" charset="0"/>
                <a:cs typeface="DejaVu Sans" charset="0"/>
              </a:rPr>
              <a:pPr/>
              <a:t>32</a:t>
            </a:fld>
            <a:endParaRPr lang="es-AR" altLang="es-AR">
              <a:solidFill>
                <a:srgbClr val="000000"/>
              </a:solidFill>
              <a:latin typeface="Times New Roman" pitchFamily="16" charset="0"/>
              <a:ea typeface="DejaVu Sans" charset="0"/>
              <a:cs typeface="DejaVu Sans" charset="0"/>
            </a:endParaRPr>
          </a:p>
        </p:txBody>
      </p:sp>
      <p:sp>
        <p:nvSpPr>
          <p:cNvPr id="186371" name="Rectangle 1"/>
          <p:cNvSpPr>
            <a:spLocks noGrp="1" noRot="1" noChangeAspect="1" noChangeArrowheads="1" noTextEdit="1"/>
          </p:cNvSpPr>
          <p:nvPr>
            <p:ph type="sldImg"/>
          </p:nvPr>
        </p:nvSpPr>
        <p:spPr>
          <a:xfrm>
            <a:off x="1146175" y="695325"/>
            <a:ext cx="4559300" cy="3421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2" name="Text Box 2"/>
          <p:cNvSpPr txBox="1">
            <a:spLocks noChangeArrowheads="1"/>
          </p:cNvSpPr>
          <p:nvPr/>
        </p:nvSpPr>
        <p:spPr bwMode="auto">
          <a:xfrm>
            <a:off x="686577" y="4343205"/>
            <a:ext cx="5481740" cy="41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39" tIns="44870" rIns="89739" bIns="44870" anchor="ctr"/>
          <a:lstStyle/>
          <a:p>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04/05/2022</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32FADFE-3B8F-471C-ABF0-DBC7717ECBBC}" type="slidenum">
              <a:rPr lang="es-ES" smtClean="0"/>
              <a:t>‹Nº›</a:t>
            </a:fld>
            <a:endParaRPr lang="es-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04/05/2022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04/05/2022</a:t>
            </a:fld>
            <a:endParaRPr lang="es-E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04/05/2022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04/05/2022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04/05/2022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A847CFC-816F-41D0-AAC0-9BF4FEBC753E}" type="datetimeFigureOut">
              <a:rPr lang="es-ES" smtClean="0"/>
              <a:t>04/05/2022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04/05/2022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04/05/2022</a:t>
            </a:fld>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A847CFC-816F-41D0-AAC0-9BF4FEBC753E}" type="datetimeFigureOut">
              <a:rPr lang="es-ES" smtClean="0"/>
              <a:t>04/05/2022</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32FADFE-3B8F-471C-ABF0-DBC7717ECBBC}" type="slidenum">
              <a:rPr lang="es-ES" smtClean="0"/>
              <a:t>‹Nº›</a:t>
            </a:fld>
            <a:endParaRPr lang="es-E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solidFill>
            <a:srgbClr val="7030A0"/>
          </a:solidFill>
        </p:spPr>
        <p:txBody>
          <a:bodyPr>
            <a:normAutofit fontScale="85000" lnSpcReduction="20000"/>
          </a:bodyPr>
          <a:lstStyle/>
          <a:p>
            <a:r>
              <a:rPr lang="es-AR" dirty="0">
                <a:effectLst>
                  <a:outerShdw blurRad="38100" dist="38100" dir="2700000" algn="tl">
                    <a:srgbClr val="000000">
                      <a:alpha val="43137"/>
                    </a:srgbClr>
                  </a:outerShdw>
                </a:effectLst>
              </a:rPr>
              <a:t>En mediación y Facilitación de procesos de consenso</a:t>
            </a:r>
          </a:p>
        </p:txBody>
      </p:sp>
      <p:sp>
        <p:nvSpPr>
          <p:cNvPr id="2" name="1 Título"/>
          <p:cNvSpPr>
            <a:spLocks noGrp="1"/>
          </p:cNvSpPr>
          <p:nvPr>
            <p:ph type="ctrTitle"/>
          </p:nvPr>
        </p:nvSpPr>
        <p:spPr/>
        <p:txBody>
          <a:bodyPr/>
          <a:lstStyle/>
          <a:p>
            <a:r>
              <a:rPr lang="es-AR" dirty="0">
                <a:latin typeface="+mn-lt"/>
              </a:rPr>
              <a:t>Herramientas comunicacionales </a:t>
            </a:r>
          </a:p>
        </p:txBody>
      </p:sp>
    </p:spTree>
    <p:extLst>
      <p:ext uri="{BB962C8B-B14F-4D97-AF65-F5344CB8AC3E}">
        <p14:creationId xmlns:p14="http://schemas.microsoft.com/office/powerpoint/2010/main" val="329087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428596" y="714356"/>
            <a:ext cx="7467600" cy="4873625"/>
          </a:xfrm>
        </p:spPr>
        <p:txBody>
          <a:bodyPr/>
          <a:lstStyle/>
          <a:p>
            <a:pPr algn="ctr">
              <a:buNone/>
            </a:pPr>
            <a:r>
              <a:rPr lang="es-AR" sz="2800" dirty="0"/>
              <a:t>Las palabras son el canal privilegiado que tenemos para expresarnos</a:t>
            </a:r>
            <a:r>
              <a:rPr lang="es-AR" dirty="0"/>
              <a:t>.</a:t>
            </a:r>
          </a:p>
          <a:p>
            <a:pPr>
              <a:buNone/>
            </a:pPr>
            <a:endParaRPr lang="es-AR" dirty="0"/>
          </a:p>
        </p:txBody>
      </p:sp>
      <p:graphicFrame>
        <p:nvGraphicFramePr>
          <p:cNvPr id="4" name="3 Tabla"/>
          <p:cNvGraphicFramePr>
            <a:graphicFrameLocks noGrp="1"/>
          </p:cNvGraphicFramePr>
          <p:nvPr/>
        </p:nvGraphicFramePr>
        <p:xfrm>
          <a:off x="928662" y="1928802"/>
          <a:ext cx="6643734" cy="3754120"/>
        </p:xfrm>
        <a:graphic>
          <a:graphicData uri="http://schemas.openxmlformats.org/drawingml/2006/table">
            <a:tbl>
              <a:tblPr firstRow="1" bandRow="1">
                <a:tableStyleId>{5C22544A-7EE6-4342-B048-85BDC9FD1C3A}</a:tableStyleId>
              </a:tblPr>
              <a:tblGrid>
                <a:gridCol w="3321867">
                  <a:extLst>
                    <a:ext uri="{9D8B030D-6E8A-4147-A177-3AD203B41FA5}">
                      <a16:colId xmlns:a16="http://schemas.microsoft.com/office/drawing/2014/main" val="20000"/>
                    </a:ext>
                  </a:extLst>
                </a:gridCol>
                <a:gridCol w="3321867">
                  <a:extLst>
                    <a:ext uri="{9D8B030D-6E8A-4147-A177-3AD203B41FA5}">
                      <a16:colId xmlns:a16="http://schemas.microsoft.com/office/drawing/2014/main" val="20001"/>
                    </a:ext>
                  </a:extLst>
                </a:gridCol>
              </a:tblGrid>
              <a:tr h="370840">
                <a:tc>
                  <a:txBody>
                    <a:bodyPr/>
                    <a:lstStyle/>
                    <a:p>
                      <a:endParaRPr lang="es-AR" dirty="0"/>
                    </a:p>
                  </a:txBody>
                  <a:tcPr/>
                </a:tc>
                <a:tc>
                  <a:txBody>
                    <a:bodyPr/>
                    <a:lstStyle/>
                    <a:p>
                      <a:endParaRPr lang="es-AR" dirty="0"/>
                    </a:p>
                  </a:txBody>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2400" b="1" i="1" u="none" strike="noStrike" cap="none" normalizeH="0" baseline="0" dirty="0">
                          <a:ln>
                            <a:noFill/>
                          </a:ln>
                          <a:solidFill>
                            <a:schemeClr val="tx2"/>
                          </a:solidFill>
                          <a:effectLst/>
                          <a:latin typeface="Calibri" pitchFamily="34" charset="0"/>
                          <a:cs typeface="Calibri" pitchFamily="34" charset="0"/>
                        </a:rPr>
                        <a:t>INFORMACIÓN </a:t>
                      </a:r>
                      <a:r>
                        <a:rPr kumimoji="0" lang="es-ES" altLang="es-ES" sz="2400" b="1" i="1" u="sng" strike="noStrike" cap="none" normalizeH="0" baseline="0" dirty="0">
                          <a:ln>
                            <a:noFill/>
                          </a:ln>
                          <a:solidFill>
                            <a:srgbClr val="BC4542"/>
                          </a:solidFill>
                          <a:effectLst>
                            <a:outerShdw blurRad="38100" dist="38100" dir="2700000" algn="tl">
                              <a:srgbClr val="000000">
                                <a:alpha val="43137"/>
                              </a:srgbClr>
                            </a:outerShdw>
                          </a:effectLst>
                          <a:latin typeface="Calibri" pitchFamily="34" charset="0"/>
                          <a:cs typeface="Calibri" pitchFamily="34" charset="0"/>
                        </a:rPr>
                        <a:t>VERBAL</a:t>
                      </a:r>
                      <a:endParaRPr kumimoji="0" lang="es-ES" altLang="es-ES" sz="2400" b="1" i="0" u="none" strike="noStrike" cap="none" normalizeH="0" baseline="0" dirty="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s-ES" altLang="es-ES" sz="1800" b="1" i="0" u="none" strike="noStrike" cap="none" normalizeH="0" baseline="0" dirty="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1800" b="1" i="0" u="none" strike="noStrike" cap="none" normalizeH="0" baseline="0" dirty="0">
                          <a:ln>
                            <a:noFill/>
                          </a:ln>
                          <a:solidFill>
                            <a:schemeClr val="tx1"/>
                          </a:solidFill>
                          <a:effectLst/>
                          <a:latin typeface="Calibri" pitchFamily="34" charset="0"/>
                          <a:cs typeface="Calibri" pitchFamily="34" charset="0"/>
                        </a:rPr>
                        <a:t>LO QUE DECIMOS:</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1800" b="1" i="0" u="none" strike="noStrike" cap="none" normalizeH="0" baseline="0" dirty="0">
                          <a:ln>
                            <a:noFill/>
                          </a:ln>
                          <a:solidFill>
                            <a:schemeClr val="tx1"/>
                          </a:solidFill>
                          <a:effectLst/>
                          <a:latin typeface="Calibri" pitchFamily="34" charset="0"/>
                          <a:cs typeface="Calibri" pitchFamily="34" charset="0"/>
                        </a:rPr>
                        <a:t>las palabras que usamos</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s-ES" altLang="es-ES" sz="2400" b="1" i="0" u="none" strike="noStrike" cap="none" normalizeH="0" baseline="0" dirty="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s-ES" altLang="es-ES" sz="2400" b="1" i="0" u="none" strike="noStrike" cap="none" normalizeH="0" baseline="0" dirty="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s-ES" altLang="es-ES" sz="2400" b="1" i="0" u="none" strike="noStrike" cap="none" normalizeH="0" baseline="0" dirty="0">
                        <a:ln>
                          <a:noFill/>
                        </a:ln>
                        <a:solidFill>
                          <a:schemeClr val="tx2"/>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s-ES" altLang="es-ES" sz="2400" b="1" i="0" u="none" strike="noStrike" cap="none" normalizeH="0" baseline="0" dirty="0">
                        <a:ln>
                          <a:noFill/>
                        </a:ln>
                        <a:solidFill>
                          <a:schemeClr val="tx2"/>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2400" b="1" i="0" u="none" strike="noStrike" cap="none" normalizeH="0" baseline="0" dirty="0">
                          <a:ln>
                            <a:noFill/>
                          </a:ln>
                          <a:solidFill>
                            <a:schemeClr val="tx2"/>
                          </a:solidFill>
                          <a:effectLst>
                            <a:outerShdw blurRad="38100" dist="38100" dir="2700000" algn="tl">
                              <a:srgbClr val="000000">
                                <a:alpha val="43137"/>
                              </a:srgbClr>
                            </a:outerShdw>
                          </a:effectLst>
                          <a:latin typeface="Calibri" pitchFamily="34" charset="0"/>
                          <a:cs typeface="Calibri" pitchFamily="34" charset="0"/>
                        </a:rPr>
                        <a:t>15% de impacto</a:t>
                      </a:r>
                    </a:p>
                    <a:p>
                      <a:endParaRPr lang="es-AR" dirty="0"/>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2400" b="1" i="1" u="none" strike="noStrike" cap="none" normalizeH="0" baseline="0" dirty="0">
                          <a:ln>
                            <a:noFill/>
                          </a:ln>
                          <a:solidFill>
                            <a:schemeClr val="tx2"/>
                          </a:solidFill>
                          <a:effectLst/>
                          <a:latin typeface="Calibri" pitchFamily="34" charset="0"/>
                          <a:cs typeface="Calibri" pitchFamily="34" charset="0"/>
                        </a:rPr>
                        <a:t>INFORMACIÓN</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2400" b="1" i="1" u="sng" strike="noStrike" cap="none" normalizeH="0" baseline="0" dirty="0">
                          <a:ln>
                            <a:noFill/>
                          </a:ln>
                          <a:solidFill>
                            <a:srgbClr val="BC4542"/>
                          </a:solidFill>
                          <a:effectLst>
                            <a:outerShdw blurRad="38100" dist="38100" dir="2700000" algn="tl">
                              <a:srgbClr val="000000">
                                <a:alpha val="43137"/>
                              </a:srgbClr>
                            </a:outerShdw>
                          </a:effectLst>
                          <a:latin typeface="Calibri" pitchFamily="34" charset="0"/>
                          <a:cs typeface="Calibri" pitchFamily="34" charset="0"/>
                        </a:rPr>
                        <a:t>NO VERBAL</a:t>
                      </a:r>
                      <a:endParaRPr kumimoji="0" lang="es-ES" altLang="es-ES" sz="2400" b="1" i="0" u="none" strike="noStrike" cap="none" normalizeH="0" baseline="0" dirty="0">
                        <a:ln>
                          <a:noFill/>
                        </a:ln>
                        <a:solidFill>
                          <a:schemeClr val="hlink"/>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s-ES" altLang="es-ES" sz="1800" b="1" i="0" u="none" strike="noStrike" cap="none" normalizeH="0" baseline="0" dirty="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1800" b="1" i="0" u="none" strike="noStrike" cap="none" normalizeH="0" baseline="0" dirty="0">
                          <a:ln>
                            <a:noFill/>
                          </a:ln>
                          <a:solidFill>
                            <a:schemeClr val="tx1"/>
                          </a:solidFill>
                          <a:effectLst/>
                          <a:latin typeface="Calibri" pitchFamily="34" charset="0"/>
                          <a:cs typeface="Calibri" pitchFamily="34" charset="0"/>
                        </a:rPr>
                        <a:t>LA MANERA EN QUE LO DECIMOS:</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1800" b="1" i="0" u="none" strike="noStrike" cap="none" normalizeH="0" baseline="0" dirty="0">
                          <a:ln>
                            <a:noFill/>
                          </a:ln>
                          <a:solidFill>
                            <a:schemeClr val="tx1"/>
                          </a:solidFill>
                          <a:effectLst/>
                          <a:latin typeface="Calibri" pitchFamily="34" charset="0"/>
                          <a:cs typeface="Calibri" pitchFamily="34" charset="0"/>
                        </a:rPr>
                        <a:t>lenguaje corporal (apariencia, postura, movimientos, expresión facial, gestos)</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1800" b="1" i="0" u="none" strike="noStrike" cap="none" normalizeH="0" baseline="0" dirty="0">
                          <a:ln>
                            <a:noFill/>
                          </a:ln>
                          <a:solidFill>
                            <a:schemeClr val="tx1"/>
                          </a:solidFill>
                          <a:effectLst/>
                          <a:latin typeface="Calibri" pitchFamily="34" charset="0"/>
                          <a:cs typeface="Calibri" pitchFamily="34" charset="0"/>
                        </a:rPr>
                        <a:t>tono e inflexión de voz</a:t>
                      </a:r>
                      <a:endParaRPr kumimoji="0" lang="es-ES" altLang="es-ES" sz="2400" b="1" i="0" u="none" strike="noStrike" cap="none" normalizeH="0" baseline="0" dirty="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s-ES" altLang="es-ES" sz="2400" b="1" i="0" u="none" strike="noStrike" cap="none" normalizeH="0" baseline="0" dirty="0">
                          <a:ln>
                            <a:noFill/>
                          </a:ln>
                          <a:solidFill>
                            <a:schemeClr val="tx2"/>
                          </a:solidFill>
                          <a:effectLst>
                            <a:outerShdw blurRad="38100" dist="38100" dir="2700000" algn="tl">
                              <a:srgbClr val="000000">
                                <a:alpha val="43137"/>
                              </a:srgbClr>
                            </a:outerShdw>
                          </a:effectLst>
                          <a:latin typeface="Calibri" pitchFamily="34" charset="0"/>
                          <a:cs typeface="Calibri" pitchFamily="34" charset="0"/>
                        </a:rPr>
                        <a:t>85% de impacto</a:t>
                      </a:r>
                    </a:p>
                    <a:p>
                      <a:endParaRPr lang="es-AR" dirty="0"/>
                    </a:p>
                  </a:txBody>
                  <a:tcPr/>
                </a:tc>
                <a:extLst>
                  <a:ext uri="{0D108BD9-81ED-4DB2-BD59-A6C34878D82A}">
                    <a16:rowId xmlns:a16="http://schemas.microsoft.com/office/drawing/2014/main" val="10001"/>
                  </a:ext>
                </a:extLst>
              </a:tr>
            </a:tbl>
          </a:graphicData>
        </a:graphic>
      </p:graphicFrame>
      <p:pic>
        <p:nvPicPr>
          <p:cNvPr id="2050" name="Picture 2" descr="C:\Users\celina\Documents\ps Org\comunicacin-en-psicologa-15-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572000" y="5589240"/>
            <a:ext cx="4572000" cy="923330"/>
          </a:xfrm>
          <a:prstGeom prst="rect">
            <a:avLst/>
          </a:prstGeom>
        </p:spPr>
        <p:txBody>
          <a:bodyPr>
            <a:spAutoFit/>
          </a:bodyPr>
          <a:lstStyle/>
          <a:p>
            <a:r>
              <a:rPr lang="es-AR" dirty="0">
                <a:solidFill>
                  <a:schemeClr val="accent3"/>
                </a:solidFill>
                <a:effectLst>
                  <a:outerShdw blurRad="38100" dist="38100" dir="2700000" algn="tl">
                    <a:srgbClr val="000000">
                      <a:alpha val="43137"/>
                    </a:srgbClr>
                  </a:outerShdw>
                </a:effectLst>
              </a:rPr>
              <a:t>Pragmatics of Human Communication (1967), Paul Watzlawick, Janet Beavin Bavelas y Donald D. Jackson. </a:t>
            </a:r>
          </a:p>
        </p:txBody>
      </p:sp>
    </p:spTree>
    <p:extLst>
      <p:ext uri="{BB962C8B-B14F-4D97-AF65-F5344CB8AC3E}">
        <p14:creationId xmlns:p14="http://schemas.microsoft.com/office/powerpoint/2010/main" val="208239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60648"/>
            <a:ext cx="9036497"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80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12776"/>
            <a:ext cx="8964488" cy="3693319"/>
          </a:xfrm>
          <a:prstGeom prst="rect">
            <a:avLst/>
          </a:prstGeom>
        </p:spPr>
        <p:txBody>
          <a:bodyPr wrap="square">
            <a:spAutoFit/>
          </a:bodyPr>
          <a:lstStyle/>
          <a:p>
            <a:pPr algn="ctr"/>
            <a:r>
              <a:rPr lang="es-AR" dirty="0">
                <a:solidFill>
                  <a:schemeClr val="accent3"/>
                </a:solidFill>
              </a:rPr>
              <a:t>Lea y analice la siguiente frase:</a:t>
            </a:r>
          </a:p>
          <a:p>
            <a:pPr algn="ctr"/>
            <a:endParaRPr lang="es-AR" dirty="0">
              <a:solidFill>
                <a:schemeClr val="accent3"/>
              </a:solidFill>
            </a:endParaRPr>
          </a:p>
          <a:p>
            <a:pPr algn="ctr"/>
            <a:endParaRPr lang="es-AR" dirty="0">
              <a:solidFill>
                <a:schemeClr val="accent3"/>
              </a:solidFill>
            </a:endParaRPr>
          </a:p>
          <a:p>
            <a:pPr algn="just"/>
            <a:r>
              <a:rPr lang="es-AR" dirty="0">
                <a:solidFill>
                  <a:schemeClr val="accent3"/>
                </a:solidFill>
                <a:effectLst>
                  <a:outerShdw blurRad="38100" dist="38100" dir="2700000" algn="tl">
                    <a:srgbClr val="000000">
                      <a:alpha val="43137"/>
                    </a:srgbClr>
                  </a:outerShdw>
                </a:effectLst>
              </a:rPr>
              <a:t>'Si el hombre supiera realmente el valor que tiene la mujer andaría en cuatro patas en su búsqueda'. </a:t>
            </a:r>
          </a:p>
          <a:p>
            <a:endParaRPr lang="es-AR" dirty="0">
              <a:solidFill>
                <a:schemeClr val="accent3"/>
              </a:solidFill>
            </a:endParaRPr>
          </a:p>
          <a:p>
            <a:endParaRPr lang="es-AR" dirty="0">
              <a:solidFill>
                <a:schemeClr val="accent3"/>
              </a:solidFill>
            </a:endParaRPr>
          </a:p>
          <a:p>
            <a:endParaRPr lang="es-AR" dirty="0">
              <a:solidFill>
                <a:schemeClr val="accent3"/>
              </a:solidFill>
            </a:endParaRPr>
          </a:p>
          <a:p>
            <a:endParaRPr lang="es-AR" dirty="0">
              <a:solidFill>
                <a:schemeClr val="accent3"/>
              </a:solidFill>
            </a:endParaRPr>
          </a:p>
          <a:p>
            <a:pPr marL="285750" indent="-285750">
              <a:buFont typeface="Wingdings" panose="05000000000000000000" pitchFamily="2" charset="2"/>
              <a:buChar char="ü"/>
            </a:pPr>
            <a:r>
              <a:rPr lang="es-AR" dirty="0">
                <a:solidFill>
                  <a:schemeClr val="accent3"/>
                </a:solidFill>
              </a:rPr>
              <a:t>Si usted es mujer, con toda seguridad colocaría la coma después de la palabra mujer. </a:t>
            </a:r>
          </a:p>
          <a:p>
            <a:pPr marL="285750" indent="-285750">
              <a:buFont typeface="Wingdings" panose="05000000000000000000" pitchFamily="2" charset="2"/>
              <a:buChar char="ü"/>
            </a:pPr>
            <a:r>
              <a:rPr lang="es-AR" dirty="0">
                <a:solidFill>
                  <a:schemeClr val="accent3"/>
                </a:solidFill>
              </a:rPr>
              <a:t>Si usted es varón, con toda seguridad colocaría la coma después de la palabra tiene.</a:t>
            </a:r>
          </a:p>
        </p:txBody>
      </p:sp>
    </p:spTree>
    <p:extLst>
      <p:ext uri="{BB962C8B-B14F-4D97-AF65-F5344CB8AC3E}">
        <p14:creationId xmlns:p14="http://schemas.microsoft.com/office/powerpoint/2010/main" val="15395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73892"/>
            <a:ext cx="4042793" cy="4808514"/>
          </a:xfrm>
          <a:prstGeom prst="rect">
            <a:avLst/>
          </a:prstGeom>
          <a:noFill/>
          <a:ln>
            <a:noFill/>
          </a:ln>
          <a:effectLst>
            <a:outerShdw dist="153753" dir="27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773891"/>
            <a:ext cx="4248471" cy="4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02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3890"/>
            <a:ext cx="3829619" cy="424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4932039"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01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irginia\Documents\vicky\mediacion\nivelacion\1001050_546632308730423_189287982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 y="381000"/>
            <a:ext cx="8343900" cy="6257925"/>
          </a:xfrm>
          <a:prstGeom prst="rect">
            <a:avLst/>
          </a:prstGeom>
          <a:noFill/>
        </p:spPr>
      </p:pic>
    </p:spTree>
    <p:extLst>
      <p:ext uri="{BB962C8B-B14F-4D97-AF65-F5344CB8AC3E}">
        <p14:creationId xmlns:p14="http://schemas.microsoft.com/office/powerpoint/2010/main" val="313535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19400"/>
            <a:ext cx="3355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11135"/>
            <a:ext cx="50292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6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munic no verbal entre chicas y ch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90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altLang="es-AR" sz="3100" dirty="0">
                <a:solidFill>
                  <a:srgbClr val="ED7D31"/>
                </a:solidFill>
                <a:latin typeface="+mn-lt"/>
                <a:ea typeface="Droid Sans Fallback" charset="0"/>
                <a:cs typeface="Droid Sans Fallback" charset="0"/>
              </a:rPr>
            </a:br>
            <a:r>
              <a:rPr lang="es-ES" altLang="es-AR" sz="3100" dirty="0">
                <a:solidFill>
                  <a:srgbClr val="ED7D31"/>
                </a:solidFill>
                <a:latin typeface="+mn-lt"/>
                <a:ea typeface="Droid Sans Fallback" charset="0"/>
                <a:cs typeface="Droid Sans Fallback" charset="0"/>
              </a:rPr>
              <a:t>VOS DECÍS LO QUE DECÍS</a:t>
            </a:r>
            <a:br>
              <a:rPr lang="es-ES" altLang="es-AR" sz="3100" dirty="0">
                <a:solidFill>
                  <a:srgbClr val="ED7D31"/>
                </a:solidFill>
                <a:latin typeface="+mn-lt"/>
                <a:ea typeface="Droid Sans Fallback" charset="0"/>
                <a:cs typeface="Droid Sans Fallback" charset="0"/>
              </a:rPr>
            </a:br>
            <a:r>
              <a:rPr lang="es-ES" altLang="es-AR" sz="3100" dirty="0">
                <a:solidFill>
                  <a:srgbClr val="ED7D31"/>
                </a:solidFill>
                <a:latin typeface="+mn-lt"/>
                <a:ea typeface="Droid Sans Fallback" charset="0"/>
                <a:cs typeface="Droid Sans Fallback" charset="0"/>
              </a:rPr>
              <a:t>PERO EL OTRO ESCUCHA LO QUE PUEDE…</a:t>
            </a:r>
            <a:br>
              <a:rPr lang="es-ES" altLang="es-AR" sz="4000" b="1" i="1" dirty="0">
                <a:solidFill>
                  <a:srgbClr val="44546A"/>
                </a:solidFill>
                <a:latin typeface="Calibri" pitchFamily="32" charset="0"/>
                <a:ea typeface="Droid Sans Fallback" charset="0"/>
                <a:cs typeface="Droid Sans Fallback" charset="0"/>
              </a:rPr>
            </a:br>
            <a:endParaRPr lang="es-AR" dirty="0"/>
          </a:p>
        </p:txBody>
      </p:sp>
      <p:sp>
        <p:nvSpPr>
          <p:cNvPr id="3" name="2 Marcador de contenido"/>
          <p:cNvSpPr>
            <a:spLocks noGrp="1"/>
          </p:cNvSpPr>
          <p:nvPr>
            <p:ph idx="1"/>
          </p:nvPr>
        </p:nvSpPr>
        <p:spPr/>
        <p:txBody>
          <a:bodyPr/>
          <a:lstStyle/>
          <a:p>
            <a:pPr marL="114300" indent="0" algn="just">
              <a:lnSpc>
                <a:spcPct val="90000"/>
              </a:lnSpc>
              <a:buNone/>
              <a:defRPr/>
            </a:pPr>
            <a:endParaRPr lang="es-AR" altLang="es-AR" dirty="0">
              <a:solidFill>
                <a:srgbClr val="002060"/>
              </a:solidFill>
            </a:endParaRPr>
          </a:p>
          <a:p>
            <a:pPr marL="114300" indent="0" algn="just">
              <a:lnSpc>
                <a:spcPct val="90000"/>
              </a:lnSpc>
              <a:buNone/>
              <a:defRPr/>
            </a:pPr>
            <a:r>
              <a:rPr lang="es-AR" altLang="es-AR" dirty="0">
                <a:solidFill>
                  <a:srgbClr val="002060"/>
                </a:solidFill>
              </a:rPr>
              <a:t>Lo que cada uno percibe está condicionado por su mapa mental. Las diferencias entre nuestros mapas mentales pueden producir interferencias en la comunicación, generando grandes brechas entre lo que uno quiere comunicar y lo que el otro interpreta</a:t>
            </a:r>
          </a:p>
          <a:p>
            <a:pPr marL="114300" indent="0" algn="just">
              <a:lnSpc>
                <a:spcPct val="90000"/>
              </a:lnSpc>
              <a:buNone/>
              <a:defRPr/>
            </a:pPr>
            <a:br>
              <a:rPr lang="es-ES" altLang="es-AR" sz="2800" i="1" dirty="0">
                <a:solidFill>
                  <a:srgbClr val="44546A"/>
                </a:solidFill>
                <a:effectLst>
                  <a:outerShdw blurRad="38100" dist="38100" dir="2700000" algn="tl">
                    <a:srgbClr val="000000">
                      <a:alpha val="43137"/>
                    </a:srgbClr>
                  </a:outerShdw>
                </a:effectLst>
                <a:ea typeface="Droid Sans Fallback" charset="0"/>
                <a:cs typeface="Droid Sans Fallback" charset="0"/>
              </a:rPr>
            </a:br>
            <a:r>
              <a:rPr lang="es-ES" altLang="es-AR" sz="2800" b="1" i="1" dirty="0">
                <a:solidFill>
                  <a:srgbClr val="44546A"/>
                </a:solidFill>
                <a:effectLst>
                  <a:outerShdw blurRad="38100" dist="38100" dir="2700000" algn="tl">
                    <a:srgbClr val="C0C0C0"/>
                  </a:outerShdw>
                </a:effectLst>
                <a:ea typeface="Droid Sans Fallback" charset="0"/>
                <a:cs typeface="Droid Sans Fallback" charset="0"/>
              </a:rPr>
              <a:t>… por eso necesitamos </a:t>
            </a:r>
            <a:r>
              <a:rPr lang="es-ES" altLang="es-AR" sz="2800" b="1" i="1" dirty="0">
                <a:solidFill>
                  <a:srgbClr val="C866BC"/>
                </a:solidFill>
                <a:effectLst>
                  <a:outerShdw blurRad="38100" dist="38100" dir="2700000" algn="tl">
                    <a:srgbClr val="C0C0C0"/>
                  </a:outerShdw>
                </a:effectLst>
                <a:ea typeface="Droid Sans Fallback" charset="0"/>
                <a:cs typeface="Droid Sans Fallback" charset="0"/>
              </a:rPr>
              <a:t>entrenarnos en comunicación</a:t>
            </a:r>
            <a:endParaRPr lang="es-AR" sz="2800" dirty="0"/>
          </a:p>
          <a:p>
            <a:pPr marL="114300" indent="0">
              <a:buNone/>
            </a:pPr>
            <a:endParaRPr lang="es-AR" dirty="0"/>
          </a:p>
        </p:txBody>
      </p:sp>
    </p:spTree>
    <p:extLst>
      <p:ext uri="{BB962C8B-B14F-4D97-AF65-F5344CB8AC3E}">
        <p14:creationId xmlns:p14="http://schemas.microsoft.com/office/powerpoint/2010/main" val="236281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Nos comunicamos desde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131358"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5536" y="5733256"/>
            <a:ext cx="8424936" cy="646331"/>
          </a:xfrm>
          <a:prstGeom prst="rect">
            <a:avLst/>
          </a:prstGeom>
        </p:spPr>
        <p:txBody>
          <a:bodyPr wrap="square">
            <a:spAutoFit/>
          </a:bodyPr>
          <a:lstStyle/>
          <a:p>
            <a:pPr algn="just"/>
            <a:r>
              <a:rPr lang="es-AR" dirty="0">
                <a:solidFill>
                  <a:srgbClr val="002060"/>
                </a:solidFill>
              </a:rPr>
              <a:t>CREAN EL SIGNIFICADO QUE DAMOS A LO QUE SUCEDE A NUESTRO ALREDEDOR</a:t>
            </a:r>
          </a:p>
        </p:txBody>
      </p:sp>
    </p:spTree>
    <p:extLst>
      <p:ext uri="{BB962C8B-B14F-4D97-AF65-F5344CB8AC3E}">
        <p14:creationId xmlns:p14="http://schemas.microsoft.com/office/powerpoint/2010/main" val="325725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764704"/>
            <a:ext cx="8784976" cy="4524315"/>
          </a:xfrm>
          <a:prstGeom prst="rect">
            <a:avLst/>
          </a:prstGeom>
        </p:spPr>
        <p:txBody>
          <a:bodyPr wrap="square">
            <a:spAutoFit/>
          </a:bodyPr>
          <a:lstStyle/>
          <a:p>
            <a:pPr marL="114300" indent="0" algn="ctr">
              <a:buNone/>
            </a:pPr>
            <a:r>
              <a:rPr lang="es-AR" sz="2400" i="1" dirty="0">
                <a:solidFill>
                  <a:srgbClr val="7030A0"/>
                </a:solidFill>
              </a:rPr>
              <a:t>“La comunicación es a la relación lo que la respiración es a la vida”</a:t>
            </a:r>
          </a:p>
          <a:p>
            <a:pPr marL="114300" indent="0" algn="r">
              <a:buNone/>
            </a:pPr>
            <a:r>
              <a:rPr lang="es-AR" sz="2400" dirty="0" err="1">
                <a:solidFill>
                  <a:srgbClr val="7030A0"/>
                </a:solidFill>
              </a:rPr>
              <a:t>Virgnia</a:t>
            </a:r>
            <a:r>
              <a:rPr lang="es-AR" sz="2400" dirty="0">
                <a:solidFill>
                  <a:srgbClr val="7030A0"/>
                </a:solidFill>
              </a:rPr>
              <a:t> </a:t>
            </a:r>
            <a:r>
              <a:rPr lang="es-AR" sz="2400" dirty="0" err="1">
                <a:solidFill>
                  <a:srgbClr val="7030A0"/>
                </a:solidFill>
              </a:rPr>
              <a:t>Satir</a:t>
            </a:r>
            <a:endParaRPr lang="es-AR" sz="2400" i="1" dirty="0">
              <a:solidFill>
                <a:srgbClr val="7030A0"/>
              </a:solidFill>
            </a:endParaRPr>
          </a:p>
          <a:p>
            <a:pPr marL="114300" indent="0" algn="ctr">
              <a:buNone/>
            </a:pPr>
            <a:r>
              <a:rPr lang="es-AR" sz="2400" i="1" dirty="0">
                <a:solidFill>
                  <a:srgbClr val="7030A0"/>
                </a:solidFill>
              </a:rPr>
              <a:t>“Cambiemos nuestras conversaciones y cambiaremos el mundo” </a:t>
            </a:r>
          </a:p>
          <a:p>
            <a:pPr marL="114300" indent="0" algn="r">
              <a:buNone/>
            </a:pPr>
            <a:r>
              <a:rPr lang="es-AR" sz="2400" i="1" dirty="0">
                <a:solidFill>
                  <a:srgbClr val="7030A0"/>
                </a:solidFill>
              </a:rPr>
              <a:t>Maturana, H.</a:t>
            </a:r>
          </a:p>
          <a:p>
            <a:pPr marL="114300" indent="0" algn="ctr">
              <a:buNone/>
            </a:pPr>
            <a:endParaRPr lang="es-AR" sz="2400" i="1" dirty="0">
              <a:solidFill>
                <a:srgbClr val="7030A0"/>
              </a:solidFill>
            </a:endParaRPr>
          </a:p>
          <a:p>
            <a:pPr marL="114300" indent="0" algn="ctr">
              <a:buNone/>
            </a:pPr>
            <a:r>
              <a:rPr lang="es-AR" sz="2400" i="1" dirty="0">
                <a:solidFill>
                  <a:srgbClr val="7030A0"/>
                </a:solidFill>
              </a:rPr>
              <a:t>“Estoy en condiciones de afirmar que la calidad de nuestra vida personal y de nuestros mundos sociales se relaciona directamente con la calidad de comunicación que practicamos” </a:t>
            </a:r>
          </a:p>
          <a:p>
            <a:pPr marL="114300" indent="0" algn="r">
              <a:buNone/>
            </a:pPr>
            <a:r>
              <a:rPr lang="es-AR" sz="2400" i="1" dirty="0" err="1">
                <a:solidFill>
                  <a:srgbClr val="7030A0"/>
                </a:solidFill>
              </a:rPr>
              <a:t>Pearce</a:t>
            </a:r>
            <a:r>
              <a:rPr lang="es-AR" sz="2400" i="1" dirty="0">
                <a:solidFill>
                  <a:srgbClr val="7030A0"/>
                </a:solidFill>
              </a:rPr>
              <a:t>, W. B. 2001</a:t>
            </a:r>
          </a:p>
        </p:txBody>
      </p:sp>
    </p:spTree>
    <p:extLst>
      <p:ext uri="{BB962C8B-B14F-4D97-AF65-F5344CB8AC3E}">
        <p14:creationId xmlns:p14="http://schemas.microsoft.com/office/powerpoint/2010/main" val="84617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 name="Table 1"/>
          <p:cNvGraphicFramePr/>
          <p:nvPr/>
        </p:nvGraphicFramePr>
        <p:xfrm>
          <a:off x="250825" y="571500"/>
          <a:ext cx="8569325" cy="6530975"/>
        </p:xfrm>
        <a:graphic>
          <a:graphicData uri="http://schemas.openxmlformats.org/drawingml/2006/table">
            <a:tbl>
              <a:tblPr/>
              <a:tblGrid>
                <a:gridCol w="2084100">
                  <a:extLst>
                    <a:ext uri="{9D8B030D-6E8A-4147-A177-3AD203B41FA5}">
                      <a16:colId xmlns:a16="http://schemas.microsoft.com/office/drawing/2014/main" val="20000"/>
                    </a:ext>
                  </a:extLst>
                </a:gridCol>
                <a:gridCol w="3549701">
                  <a:extLst>
                    <a:ext uri="{9D8B030D-6E8A-4147-A177-3AD203B41FA5}">
                      <a16:colId xmlns:a16="http://schemas.microsoft.com/office/drawing/2014/main" val="20001"/>
                    </a:ext>
                  </a:extLst>
                </a:gridCol>
                <a:gridCol w="2935524">
                  <a:extLst>
                    <a:ext uri="{9D8B030D-6E8A-4147-A177-3AD203B41FA5}">
                      <a16:colId xmlns:a16="http://schemas.microsoft.com/office/drawing/2014/main" val="20002"/>
                    </a:ext>
                  </a:extLst>
                </a:gridCol>
              </a:tblGrid>
              <a:tr h="1572892">
                <a:tc>
                  <a:txBody>
                    <a:bodyPr/>
                    <a:lstStyle/>
                    <a:p>
                      <a:pPr algn="ctr">
                        <a:lnSpc>
                          <a:spcPct val="100000"/>
                        </a:lnSpc>
                      </a:pPr>
                      <a:r>
                        <a:rPr lang="es-AR" sz="2800" b="1">
                          <a:solidFill>
                            <a:srgbClr val="000000"/>
                          </a:solidFill>
                          <a:latin typeface="Myriad Pro"/>
                        </a:rPr>
                        <a:t>   ‘LA’</a:t>
                      </a:r>
                      <a:endParaRPr sz="1800"/>
                    </a:p>
                    <a:p>
                      <a:pPr algn="ctr">
                        <a:lnSpc>
                          <a:spcPct val="100000"/>
                        </a:lnSpc>
                      </a:pPr>
                      <a:r>
                        <a:rPr lang="es-AR" sz="2800" b="1">
                          <a:solidFill>
                            <a:srgbClr val="000000"/>
                          </a:solidFill>
                          <a:latin typeface="Myriad Pro"/>
                        </a:rPr>
                        <a:t>   realidad</a:t>
                      </a:r>
                      <a:endParaRPr sz="1800"/>
                    </a:p>
                  </a:txBody>
                  <a:tcPr marL="91443" marR="91443" marT="45722" marB="45722"/>
                </a:tc>
                <a:tc>
                  <a:txBody>
                    <a:bodyPr/>
                    <a:lstStyle/>
                    <a:p>
                      <a:endParaRPr lang="es-AR" sz="1800"/>
                    </a:p>
                  </a:txBody>
                  <a:tcPr marL="91443" marR="91443" marT="45722" marB="45722"/>
                </a:tc>
                <a:tc>
                  <a:txBody>
                    <a:bodyPr/>
                    <a:lstStyle/>
                    <a:p>
                      <a:pPr algn="ctr">
                        <a:lnSpc>
                          <a:spcPct val="100000"/>
                        </a:lnSpc>
                      </a:pPr>
                      <a:r>
                        <a:rPr lang="es-AR" sz="2800" b="1">
                          <a:solidFill>
                            <a:srgbClr val="000000"/>
                          </a:solidFill>
                          <a:latin typeface="Myriad Pro"/>
                        </a:rPr>
                        <a:t>Percepción de ‘LA’ realidad</a:t>
                      </a:r>
                      <a:endParaRPr sz="1800"/>
                    </a:p>
                  </a:txBody>
                  <a:tcPr marL="91443" marR="91443" marT="45722" marB="45722"/>
                </a:tc>
                <a:extLst>
                  <a:ext uri="{0D108BD9-81ED-4DB2-BD59-A6C34878D82A}">
                    <a16:rowId xmlns:a16="http://schemas.microsoft.com/office/drawing/2014/main" val="10000"/>
                  </a:ext>
                </a:extLst>
              </a:tr>
              <a:tr h="4958083">
                <a:tc>
                  <a:txBody>
                    <a:bodyPr/>
                    <a:lstStyle/>
                    <a:p>
                      <a:endParaRPr lang="es-AR" sz="1800"/>
                    </a:p>
                  </a:txBody>
                  <a:tcPr marL="91443" marR="91443" marT="45722" marB="45722"/>
                </a:tc>
                <a:tc>
                  <a:txBody>
                    <a:bodyPr/>
                    <a:lstStyle/>
                    <a:p>
                      <a:endParaRPr lang="es-AR" sz="1800"/>
                    </a:p>
                  </a:txBody>
                  <a:tcPr marL="91443" marR="91443" marT="45722" marB="45722"/>
                </a:tc>
                <a:tc>
                  <a:txBody>
                    <a:bodyPr/>
                    <a:lstStyle/>
                    <a:p>
                      <a:endParaRPr lang="es-AR" sz="1800"/>
                    </a:p>
                  </a:txBody>
                  <a:tcPr marL="91443" marR="91443" marT="45722" marB="45722"/>
                </a:tc>
                <a:extLst>
                  <a:ext uri="{0D108BD9-81ED-4DB2-BD59-A6C34878D82A}">
                    <a16:rowId xmlns:a16="http://schemas.microsoft.com/office/drawing/2014/main" val="10001"/>
                  </a:ext>
                </a:extLst>
              </a:tr>
            </a:tbl>
          </a:graphicData>
        </a:graphic>
      </p:graphicFrame>
      <p:sp>
        <p:nvSpPr>
          <p:cNvPr id="122896" name="CustomShape 2"/>
          <p:cNvSpPr>
            <a:spLocks noChangeArrowheads="1"/>
          </p:cNvSpPr>
          <p:nvPr/>
        </p:nvSpPr>
        <p:spPr bwMode="auto">
          <a:xfrm>
            <a:off x="395288" y="1928813"/>
            <a:ext cx="2232025" cy="4071937"/>
          </a:xfrm>
          <a:prstGeom prst="rect">
            <a:avLst/>
          </a:prstGeom>
          <a:solidFill>
            <a:srgbClr val="404040"/>
          </a:solidFill>
          <a:ln w="25560">
            <a:solidFill>
              <a:srgbClr val="000000"/>
            </a:solidFill>
            <a:miter lim="800000"/>
            <a:headEnd/>
            <a:tailEnd/>
          </a:ln>
        </p:spPr>
        <p:txBody>
          <a:bodyPr wrap="none" lIns="90000" tIns="45000" rIns="90000" bIns="45000" anchor="ctr"/>
          <a:lstStyle/>
          <a:p>
            <a:pPr algn="ctr">
              <a:lnSpc>
                <a:spcPct val="150000"/>
              </a:lnSpc>
            </a:pPr>
            <a:r>
              <a:rPr lang="es-AR" altLang="es-AR" sz="2000">
                <a:solidFill>
                  <a:srgbClr val="000000"/>
                </a:solidFill>
                <a:latin typeface="Myriad Pro" charset="0"/>
              </a:rPr>
              <a:t>Lo que ocurre,</a:t>
            </a:r>
            <a:endParaRPr lang="es-AR" altLang="es-AR"/>
          </a:p>
          <a:p>
            <a:pPr algn="ctr">
              <a:lnSpc>
                <a:spcPct val="150000"/>
              </a:lnSpc>
            </a:pPr>
            <a:r>
              <a:rPr lang="es-AR" altLang="es-AR" sz="2000">
                <a:solidFill>
                  <a:srgbClr val="000000"/>
                </a:solidFill>
                <a:latin typeface="Myriad Pro" charset="0"/>
              </a:rPr>
              <a:t>lo que es:</a:t>
            </a:r>
            <a:endParaRPr lang="es-AR" altLang="es-AR"/>
          </a:p>
          <a:p>
            <a:pPr algn="ctr">
              <a:lnSpc>
                <a:spcPct val="150000"/>
              </a:lnSpc>
            </a:pPr>
            <a:r>
              <a:rPr lang="es-AR" altLang="es-AR" sz="2000">
                <a:solidFill>
                  <a:srgbClr val="000000"/>
                </a:solidFill>
                <a:latin typeface="Myriad Pro" charset="0"/>
              </a:rPr>
              <a:t>experiencias,</a:t>
            </a:r>
            <a:endParaRPr lang="es-AR" altLang="es-AR"/>
          </a:p>
          <a:p>
            <a:pPr algn="ctr">
              <a:lnSpc>
                <a:spcPct val="150000"/>
              </a:lnSpc>
            </a:pPr>
            <a:r>
              <a:rPr lang="es-AR" altLang="es-AR" sz="2000">
                <a:solidFill>
                  <a:srgbClr val="000000"/>
                </a:solidFill>
                <a:latin typeface="Myriad Pro" charset="0"/>
              </a:rPr>
              <a:t>sucesos,</a:t>
            </a:r>
            <a:endParaRPr lang="es-AR" altLang="es-AR"/>
          </a:p>
          <a:p>
            <a:pPr algn="ctr">
              <a:lnSpc>
                <a:spcPct val="150000"/>
              </a:lnSpc>
            </a:pPr>
            <a:r>
              <a:rPr lang="es-AR" altLang="es-AR" sz="2000">
                <a:solidFill>
                  <a:srgbClr val="000000"/>
                </a:solidFill>
                <a:latin typeface="Myriad Pro" charset="0"/>
              </a:rPr>
              <a:t>personas…</a:t>
            </a:r>
            <a:endParaRPr lang="es-AR" altLang="es-AR"/>
          </a:p>
          <a:p>
            <a:pPr algn="ctr">
              <a:lnSpc>
                <a:spcPct val="150000"/>
              </a:lnSpc>
            </a:pPr>
            <a:r>
              <a:rPr lang="es-AR" altLang="es-AR" sz="2000" i="1">
                <a:solidFill>
                  <a:srgbClr val="000000"/>
                </a:solidFill>
                <a:latin typeface="Myriad Pro" charset="0"/>
              </a:rPr>
              <a:t>¡LA VIDA!</a:t>
            </a:r>
            <a:endParaRPr lang="es-AR" altLang="es-AR"/>
          </a:p>
        </p:txBody>
      </p:sp>
      <p:sp>
        <p:nvSpPr>
          <p:cNvPr id="350" name="CustomShape 3"/>
          <p:cNvSpPr/>
          <p:nvPr/>
        </p:nvSpPr>
        <p:spPr>
          <a:xfrm rot="16200000">
            <a:off x="5380832" y="2632869"/>
            <a:ext cx="4071937" cy="2663825"/>
          </a:xfrm>
          <a:prstGeom prst="doubleWave">
            <a:avLst>
              <a:gd name="adj1" fmla="val 4704"/>
              <a:gd name="adj2" fmla="val 0"/>
            </a:avLst>
          </a:prstGeom>
          <a:solidFill>
            <a:srgbClr val="ED7D31"/>
          </a:solidFill>
          <a:ln w="25560">
            <a:solidFill>
              <a:srgbClr val="000000"/>
            </a:solidFill>
            <a:miter/>
          </a:ln>
        </p:spPr>
        <p:txBody>
          <a:bodyPr vert="vert" wrap="none" lIns="90000" tIns="45000" rIns="90000" bIns="45000" anchor="ctr"/>
          <a:lstStyle/>
          <a:p>
            <a:pPr algn="ctr">
              <a:defRPr/>
            </a:pPr>
            <a:endParaRPr/>
          </a:p>
          <a:p>
            <a:pPr algn="ctr">
              <a:defRPr/>
            </a:pPr>
            <a:r>
              <a:rPr lang="es-AR" sz="2000">
                <a:solidFill>
                  <a:srgbClr val="000000"/>
                </a:solidFill>
                <a:latin typeface="Myriad Pro"/>
              </a:rPr>
              <a:t>Mi imagen</a:t>
            </a:r>
            <a:endParaRPr/>
          </a:p>
          <a:p>
            <a:pPr algn="ctr">
              <a:defRPr/>
            </a:pPr>
            <a:r>
              <a:rPr lang="es-AR" sz="2000">
                <a:solidFill>
                  <a:srgbClr val="000000"/>
                </a:solidFill>
                <a:latin typeface="Myriad Pro"/>
              </a:rPr>
              <a:t>(personalísima)</a:t>
            </a:r>
            <a:endParaRPr/>
          </a:p>
          <a:p>
            <a:pPr algn="ctr">
              <a:defRPr/>
            </a:pPr>
            <a:r>
              <a:rPr lang="es-AR" sz="2000">
                <a:solidFill>
                  <a:srgbClr val="000000"/>
                </a:solidFill>
                <a:latin typeface="Myriad Pro"/>
              </a:rPr>
              <a:t>de lo que</a:t>
            </a:r>
            <a:endParaRPr/>
          </a:p>
          <a:p>
            <a:pPr algn="ctr">
              <a:defRPr/>
            </a:pPr>
            <a:r>
              <a:rPr lang="es-AR" sz="2000">
                <a:solidFill>
                  <a:srgbClr val="000000"/>
                </a:solidFill>
                <a:latin typeface="Myriad Pro"/>
              </a:rPr>
              <a:t>ocurre</a:t>
            </a:r>
            <a:endParaRPr/>
          </a:p>
          <a:p>
            <a:pPr algn="ctr">
              <a:defRPr/>
            </a:pPr>
            <a:r>
              <a:rPr lang="es-AR" sz="2000">
                <a:solidFill>
                  <a:srgbClr val="000000"/>
                </a:solidFill>
                <a:latin typeface="Myriad Pro"/>
              </a:rPr>
              <a:t>y de lo que es,</a:t>
            </a:r>
            <a:endParaRPr/>
          </a:p>
          <a:p>
            <a:pPr algn="ctr">
              <a:defRPr/>
            </a:pPr>
            <a:r>
              <a:rPr lang="es-AR" sz="2000">
                <a:solidFill>
                  <a:srgbClr val="000000"/>
                </a:solidFill>
                <a:latin typeface="Myriad Pro"/>
              </a:rPr>
              <a:t>aquello que YO</a:t>
            </a:r>
            <a:endParaRPr/>
          </a:p>
          <a:p>
            <a:pPr algn="ctr">
              <a:defRPr/>
            </a:pPr>
            <a:r>
              <a:rPr lang="es-AR" sz="2000">
                <a:solidFill>
                  <a:srgbClr val="000000"/>
                </a:solidFill>
                <a:latin typeface="Myriad Pro"/>
              </a:rPr>
              <a:t>CREO ES LA</a:t>
            </a:r>
            <a:endParaRPr/>
          </a:p>
          <a:p>
            <a:pPr algn="ctr">
              <a:defRPr/>
            </a:pPr>
            <a:r>
              <a:rPr lang="es-AR" sz="2000">
                <a:solidFill>
                  <a:srgbClr val="000000"/>
                </a:solidFill>
                <a:latin typeface="Myriad Pro"/>
              </a:rPr>
              <a:t>REALIDAD.</a:t>
            </a:r>
            <a:endParaRPr/>
          </a:p>
          <a:p>
            <a:pPr algn="ctr">
              <a:defRPr/>
            </a:pPr>
            <a:endParaRPr/>
          </a:p>
        </p:txBody>
      </p:sp>
      <p:pic>
        <p:nvPicPr>
          <p:cNvPr id="122898"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928813"/>
            <a:ext cx="309721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22899" name="CustomShape 4"/>
          <p:cNvSpPr>
            <a:spLocks noChangeArrowheads="1"/>
          </p:cNvSpPr>
          <p:nvPr/>
        </p:nvSpPr>
        <p:spPr bwMode="auto">
          <a:xfrm>
            <a:off x="2627313" y="1412875"/>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122900" name="CustomShape 5"/>
          <p:cNvSpPr>
            <a:spLocks noChangeArrowheads="1"/>
          </p:cNvSpPr>
          <p:nvPr/>
        </p:nvSpPr>
        <p:spPr bwMode="auto">
          <a:xfrm>
            <a:off x="2857500" y="571500"/>
            <a:ext cx="30718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p>
            <a:pPr algn="ctr"/>
            <a:r>
              <a:rPr lang="es-AR" altLang="es-AR" sz="2800" b="1">
                <a:solidFill>
                  <a:srgbClr val="000000"/>
                </a:solidFill>
                <a:latin typeface="Calibri" pitchFamily="32" charset="0"/>
              </a:rPr>
              <a:t>Filtros</a:t>
            </a:r>
            <a:endParaRPr lang="es-AR" altLang="es-AR"/>
          </a:p>
          <a:p>
            <a:pPr algn="ctr"/>
            <a:r>
              <a:rPr lang="es-AR" altLang="es-AR" sz="2800" b="1">
                <a:solidFill>
                  <a:srgbClr val="000000"/>
                </a:solidFill>
                <a:latin typeface="Calibri" pitchFamily="32" charset="0"/>
              </a:rPr>
              <a:t>Mentales</a:t>
            </a:r>
            <a:endParaRPr lang="es-AR" altLang="es-AR"/>
          </a:p>
        </p:txBody>
      </p:sp>
      <p:sp>
        <p:nvSpPr>
          <p:cNvPr id="122901" name="CustomShape 6"/>
          <p:cNvSpPr>
            <a:spLocks noChangeArrowheads="1"/>
          </p:cNvSpPr>
          <p:nvPr/>
        </p:nvSpPr>
        <p:spPr bwMode="auto">
          <a:xfrm>
            <a:off x="2484438" y="2708275"/>
            <a:ext cx="3887787" cy="2665413"/>
          </a:xfrm>
          <a:prstGeom prst="rect">
            <a:avLst/>
          </a:prstGeom>
          <a:noFill/>
          <a:ln w="76320" cap="rnd">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s-AR" altLang="es-AR"/>
          </a:p>
        </p:txBody>
      </p:sp>
      <p:pic>
        <p:nvPicPr>
          <p:cNvPr id="122902" name="Image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119813"/>
            <a:ext cx="9131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569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percepciones</a:t>
            </a:r>
          </a:p>
        </p:txBody>
      </p:sp>
      <p:sp>
        <p:nvSpPr>
          <p:cNvPr id="3" name="2 Marcador de contenido"/>
          <p:cNvSpPr>
            <a:spLocks noGrp="1"/>
          </p:cNvSpPr>
          <p:nvPr>
            <p:ph idx="1"/>
          </p:nvPr>
        </p:nvSpPr>
        <p:spPr/>
        <p:txBody>
          <a:bodyPr/>
          <a:lstStyle/>
          <a:p>
            <a:r>
              <a:rPr lang="es-AR" dirty="0"/>
              <a:t>Fenómeno complejo y multidimensional (realidad interna y realidad externa)</a:t>
            </a:r>
          </a:p>
          <a:p>
            <a:r>
              <a:rPr lang="es-AR" dirty="0"/>
              <a:t>Podemos tener la misma experiencia pero la significamos de manera diferente</a:t>
            </a:r>
          </a:p>
          <a:p>
            <a:r>
              <a:rPr lang="es-AR" dirty="0"/>
              <a:t>Experiencia vivida/Historia vivida/Historia narrada</a:t>
            </a:r>
          </a:p>
          <a:p>
            <a:r>
              <a:rPr lang="es-AR" dirty="0"/>
              <a:t>Son únicas y legítimas</a:t>
            </a:r>
          </a:p>
          <a:p>
            <a:endParaRPr lang="es-AR" dirty="0"/>
          </a:p>
        </p:txBody>
      </p:sp>
    </p:spTree>
    <p:extLst>
      <p:ext uri="{BB962C8B-B14F-4D97-AF65-F5344CB8AC3E}">
        <p14:creationId xmlns:p14="http://schemas.microsoft.com/office/powerpoint/2010/main" val="104306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Shape 1"/>
          <p:cNvSpPr txBox="1">
            <a:spLocks noChangeArrowheads="1"/>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s-AR" altLang="es-AR" sz="4400">
                <a:solidFill>
                  <a:srgbClr val="000000"/>
                </a:solidFill>
                <a:latin typeface="Calibri Light" pitchFamily="32" charset="0"/>
              </a:rPr>
              <a:t>Mapas Mentales</a:t>
            </a:r>
            <a:endParaRPr lang="es-AR" altLang="es-AR"/>
          </a:p>
        </p:txBody>
      </p:sp>
      <p:sp>
        <p:nvSpPr>
          <p:cNvPr id="123907" name="TextShape 2"/>
          <p:cNvSpPr txBox="1">
            <a:spLocks noChangeArrowheads="1"/>
          </p:cNvSpPr>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Arial" charset="0"/>
              <a:buChar char="•"/>
            </a:pPr>
            <a:r>
              <a:rPr lang="es-AR" altLang="es-AR" sz="2800">
                <a:solidFill>
                  <a:srgbClr val="000000"/>
                </a:solidFill>
                <a:latin typeface="Calibri" pitchFamily="32" charset="0"/>
              </a:rPr>
              <a:t>Imagen </a:t>
            </a:r>
            <a:endParaRPr lang="es-AR" altLang="es-AR"/>
          </a:p>
        </p:txBody>
      </p:sp>
      <p:pic>
        <p:nvPicPr>
          <p:cNvPr id="1239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25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113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AR" sz="2800" dirty="0">
                <a:latin typeface="+mn-lt"/>
              </a:rPr>
              <a:t>Cómo se construyen los mapas mentales</a:t>
            </a:r>
          </a:p>
        </p:txBody>
      </p:sp>
      <p:sp>
        <p:nvSpPr>
          <p:cNvPr id="3" name="2 Marcador de contenido"/>
          <p:cNvSpPr>
            <a:spLocks noGrp="1"/>
          </p:cNvSpPr>
          <p:nvPr>
            <p:ph idx="1"/>
          </p:nvPr>
        </p:nvSpPr>
        <p:spPr/>
        <p:txBody>
          <a:bodyPr>
            <a:normAutofit lnSpcReduction="10000"/>
          </a:bodyPr>
          <a:lstStyle/>
          <a:p>
            <a:r>
              <a:rPr lang="es-AR" dirty="0">
                <a:solidFill>
                  <a:srgbClr val="002060"/>
                </a:solidFill>
              </a:rPr>
              <a:t>Genética de la especie</a:t>
            </a:r>
          </a:p>
          <a:p>
            <a:r>
              <a:rPr lang="es-AR" dirty="0">
                <a:solidFill>
                  <a:srgbClr val="002060"/>
                </a:solidFill>
              </a:rPr>
              <a:t>Genética individual o personal</a:t>
            </a:r>
          </a:p>
          <a:p>
            <a:r>
              <a:rPr lang="es-AR" dirty="0">
                <a:solidFill>
                  <a:srgbClr val="002060"/>
                </a:solidFill>
              </a:rPr>
              <a:t>Experiencias de vida propias y ajenas</a:t>
            </a:r>
          </a:p>
          <a:p>
            <a:r>
              <a:rPr lang="es-AR" dirty="0">
                <a:solidFill>
                  <a:srgbClr val="002060"/>
                </a:solidFill>
              </a:rPr>
              <a:t>Cultura familiar y social</a:t>
            </a:r>
          </a:p>
          <a:p>
            <a:r>
              <a:rPr lang="es-AR" dirty="0">
                <a:solidFill>
                  <a:srgbClr val="002060"/>
                </a:solidFill>
              </a:rPr>
              <a:t>Época histórica</a:t>
            </a:r>
          </a:p>
          <a:p>
            <a:r>
              <a:rPr lang="es-AR" dirty="0">
                <a:solidFill>
                  <a:srgbClr val="002060"/>
                </a:solidFill>
              </a:rPr>
              <a:t>Contextos ambientales particulares</a:t>
            </a:r>
          </a:p>
          <a:p>
            <a:r>
              <a:rPr lang="es-AR" dirty="0">
                <a:solidFill>
                  <a:srgbClr val="002060"/>
                </a:solidFill>
              </a:rPr>
              <a:t>Calidad nutricional alimenticia y emocional recibida</a:t>
            </a:r>
          </a:p>
          <a:p>
            <a:pPr marL="114300" indent="0" algn="just">
              <a:buNone/>
            </a:pPr>
            <a:r>
              <a:rPr lang="es-AR" i="1" dirty="0">
                <a:solidFill>
                  <a:srgbClr val="002060"/>
                </a:solidFill>
              </a:rPr>
              <a:t>Se vuelven peligrosos cuando nos olvidamos que la percepción de la realidad que construimos con nuestros mapas mentales es única y verdadera</a:t>
            </a:r>
          </a:p>
          <a:p>
            <a:pPr marL="114300" indent="0">
              <a:buNone/>
            </a:pPr>
            <a:endParaRPr lang="es-AR" i="1" dirty="0"/>
          </a:p>
        </p:txBody>
      </p:sp>
    </p:spTree>
    <p:extLst>
      <p:ext uri="{BB962C8B-B14F-4D97-AF65-F5344CB8AC3E}">
        <p14:creationId xmlns:p14="http://schemas.microsoft.com/office/powerpoint/2010/main" val="35211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Facilitadores de la comunicación</a:t>
            </a:r>
          </a:p>
        </p:txBody>
      </p:sp>
      <p:sp>
        <p:nvSpPr>
          <p:cNvPr id="3" name="2 Marcador de contenido"/>
          <p:cNvSpPr>
            <a:spLocks noGrp="1"/>
          </p:cNvSpPr>
          <p:nvPr>
            <p:ph idx="1"/>
          </p:nvPr>
        </p:nvSpPr>
        <p:spPr/>
        <p:txBody>
          <a:bodyPr>
            <a:normAutofit/>
          </a:bodyPr>
          <a:lstStyle/>
          <a:p>
            <a:r>
              <a:rPr lang="es-AR" dirty="0">
                <a:solidFill>
                  <a:srgbClr val="002060"/>
                </a:solidFill>
              </a:rPr>
              <a:t>Canal Adecuado</a:t>
            </a:r>
          </a:p>
          <a:p>
            <a:r>
              <a:rPr lang="es-AR" dirty="0">
                <a:solidFill>
                  <a:srgbClr val="002060"/>
                </a:solidFill>
              </a:rPr>
              <a:t>Mensaje Claro</a:t>
            </a:r>
          </a:p>
          <a:p>
            <a:r>
              <a:rPr lang="es-AR" dirty="0">
                <a:solidFill>
                  <a:srgbClr val="002060"/>
                </a:solidFill>
              </a:rPr>
              <a:t>Concordancia entre lenguaje verbal y no verbal</a:t>
            </a:r>
          </a:p>
          <a:p>
            <a:r>
              <a:rPr lang="es-AR" dirty="0">
                <a:solidFill>
                  <a:srgbClr val="002060"/>
                </a:solidFill>
              </a:rPr>
              <a:t>Misma cultura</a:t>
            </a:r>
          </a:p>
          <a:p>
            <a:r>
              <a:rPr lang="es-AR" dirty="0">
                <a:solidFill>
                  <a:srgbClr val="002060"/>
                </a:solidFill>
              </a:rPr>
              <a:t>Conocimiento sobre el contenido del mensaje</a:t>
            </a:r>
          </a:p>
          <a:p>
            <a:r>
              <a:rPr lang="es-AR" dirty="0">
                <a:solidFill>
                  <a:srgbClr val="002060"/>
                </a:solidFill>
              </a:rPr>
              <a:t>Relaciones previas</a:t>
            </a:r>
          </a:p>
          <a:p>
            <a:r>
              <a:rPr lang="es-AR" dirty="0">
                <a:solidFill>
                  <a:srgbClr val="002060"/>
                </a:solidFill>
              </a:rPr>
              <a:t>Explicitación de intereses compartidos</a:t>
            </a:r>
          </a:p>
          <a:p>
            <a:r>
              <a:rPr lang="es-AR" dirty="0">
                <a:solidFill>
                  <a:srgbClr val="002060"/>
                </a:solidFill>
              </a:rPr>
              <a:t>Escucha efectiva</a:t>
            </a:r>
          </a:p>
          <a:p>
            <a:r>
              <a:rPr lang="es-AR" dirty="0">
                <a:solidFill>
                  <a:srgbClr val="002060"/>
                </a:solidFill>
              </a:rPr>
              <a:t>Otros…</a:t>
            </a:r>
          </a:p>
          <a:p>
            <a:endParaRPr lang="es-AR" dirty="0"/>
          </a:p>
        </p:txBody>
      </p:sp>
    </p:spTree>
    <p:extLst>
      <p:ext uri="{BB962C8B-B14F-4D97-AF65-F5344CB8AC3E}">
        <p14:creationId xmlns:p14="http://schemas.microsoft.com/office/powerpoint/2010/main" val="106875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3 reglas para comunicarse efectivamente</a:t>
            </a:r>
          </a:p>
        </p:txBody>
      </p:sp>
      <p:sp>
        <p:nvSpPr>
          <p:cNvPr id="3" name="2 Marcador de contenido"/>
          <p:cNvSpPr>
            <a:spLocks noGrp="1"/>
          </p:cNvSpPr>
          <p:nvPr>
            <p:ph idx="1"/>
          </p:nvPr>
        </p:nvSpPr>
        <p:spPr/>
        <p:txBody>
          <a:bodyPr/>
          <a:lstStyle/>
          <a:p>
            <a:r>
              <a:rPr lang="es-AR" dirty="0">
                <a:solidFill>
                  <a:srgbClr val="002060"/>
                </a:solidFill>
              </a:rPr>
              <a:t>Saber bien qué es lo que se quiere comunicar, cuál es el mensaje.</a:t>
            </a:r>
          </a:p>
          <a:p>
            <a:endParaRPr lang="es-AR" dirty="0">
              <a:solidFill>
                <a:srgbClr val="002060"/>
              </a:solidFill>
            </a:endParaRPr>
          </a:p>
          <a:p>
            <a:r>
              <a:rPr lang="es-AR" dirty="0">
                <a:solidFill>
                  <a:srgbClr val="002060"/>
                </a:solidFill>
              </a:rPr>
              <a:t>Emitir ese mensaje de manera clara y concisa, sin rodeos.</a:t>
            </a:r>
          </a:p>
          <a:p>
            <a:endParaRPr lang="es-AR" dirty="0">
              <a:solidFill>
                <a:srgbClr val="002060"/>
              </a:solidFill>
            </a:endParaRPr>
          </a:p>
          <a:p>
            <a:r>
              <a:rPr lang="es-AR" dirty="0">
                <a:solidFill>
                  <a:srgbClr val="002060"/>
                </a:solidFill>
              </a:rPr>
              <a:t>Asegurarme de que el otro comprendió el mensaje.</a:t>
            </a:r>
          </a:p>
          <a:p>
            <a:endParaRPr lang="es-AR" dirty="0">
              <a:solidFill>
                <a:srgbClr val="002060"/>
              </a:solidFill>
            </a:endParaRPr>
          </a:p>
        </p:txBody>
      </p:sp>
    </p:spTree>
    <p:extLst>
      <p:ext uri="{BB962C8B-B14F-4D97-AF65-F5344CB8AC3E}">
        <p14:creationId xmlns:p14="http://schemas.microsoft.com/office/powerpoint/2010/main" val="143405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Además…</a:t>
            </a:r>
          </a:p>
        </p:txBody>
      </p:sp>
      <p:sp>
        <p:nvSpPr>
          <p:cNvPr id="3" name="2 Marcador de contenido"/>
          <p:cNvSpPr>
            <a:spLocks noGrp="1"/>
          </p:cNvSpPr>
          <p:nvPr>
            <p:ph idx="1"/>
          </p:nvPr>
        </p:nvSpPr>
        <p:spPr/>
        <p:txBody>
          <a:bodyPr>
            <a:normAutofit lnSpcReduction="10000"/>
          </a:bodyPr>
          <a:lstStyle/>
          <a:p>
            <a:r>
              <a:rPr lang="es-AR" dirty="0">
                <a:solidFill>
                  <a:srgbClr val="002060"/>
                </a:solidFill>
              </a:rPr>
              <a:t>Crear un clima propicio para el diálogo (clima de calma, objetividad y cordialidad).</a:t>
            </a:r>
          </a:p>
          <a:p>
            <a:r>
              <a:rPr lang="es-AR" dirty="0">
                <a:solidFill>
                  <a:srgbClr val="002060"/>
                </a:solidFill>
              </a:rPr>
              <a:t>Procurar que el trato sea respetuoso, tranquilo y cordial.</a:t>
            </a:r>
          </a:p>
          <a:p>
            <a:r>
              <a:rPr lang="es-AR" dirty="0">
                <a:solidFill>
                  <a:srgbClr val="002060"/>
                </a:solidFill>
              </a:rPr>
              <a:t>Disminuir (en lo posible) los ruidos y barreras que interrumpan la comunicación. </a:t>
            </a:r>
          </a:p>
          <a:p>
            <a:r>
              <a:rPr lang="es-AR" dirty="0">
                <a:solidFill>
                  <a:srgbClr val="002060"/>
                </a:solidFill>
              </a:rPr>
              <a:t>Con personas difíciles tomar distancia, lograr un desapego emocional. No reaccionar ante provocaciones. No confrontar.</a:t>
            </a:r>
          </a:p>
          <a:p>
            <a:r>
              <a:rPr lang="es-AR" dirty="0">
                <a:solidFill>
                  <a:srgbClr val="002060"/>
                </a:solidFill>
              </a:rPr>
              <a:t>Intentar ser asertivo: expresarse con seguridad sin agredir ni quedar sometido a la voluntad del otro. </a:t>
            </a:r>
          </a:p>
        </p:txBody>
      </p:sp>
    </p:spTree>
    <p:extLst>
      <p:ext uri="{BB962C8B-B14F-4D97-AF65-F5344CB8AC3E}">
        <p14:creationId xmlns:p14="http://schemas.microsoft.com/office/powerpoint/2010/main" val="270640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Guía de observación</a:t>
            </a:r>
          </a:p>
        </p:txBody>
      </p:sp>
      <p:sp>
        <p:nvSpPr>
          <p:cNvPr id="3" name="2 Marcador de contenido"/>
          <p:cNvSpPr>
            <a:spLocks noGrp="1"/>
          </p:cNvSpPr>
          <p:nvPr>
            <p:ph idx="1"/>
          </p:nvPr>
        </p:nvSpPr>
        <p:spPr/>
        <p:txBody>
          <a:bodyPr>
            <a:normAutofit lnSpcReduction="10000"/>
          </a:bodyPr>
          <a:lstStyle/>
          <a:p>
            <a:r>
              <a:rPr lang="es-AR" dirty="0">
                <a:solidFill>
                  <a:schemeClr val="accent3"/>
                </a:solidFill>
              </a:rPr>
              <a:t>Qué se comunica gestualmente?</a:t>
            </a:r>
          </a:p>
          <a:p>
            <a:r>
              <a:rPr lang="es-AR" dirty="0">
                <a:solidFill>
                  <a:schemeClr val="accent3"/>
                </a:solidFill>
              </a:rPr>
              <a:t>¿Qué se comunica digitalmente? </a:t>
            </a:r>
          </a:p>
          <a:p>
            <a:r>
              <a:rPr lang="es-AR" dirty="0">
                <a:solidFill>
                  <a:schemeClr val="accent3"/>
                </a:solidFill>
              </a:rPr>
              <a:t>¿Cual es el contexto de esos mensajes (nivel relacional y analógico).</a:t>
            </a:r>
          </a:p>
          <a:p>
            <a:r>
              <a:rPr lang="es-AR" dirty="0">
                <a:solidFill>
                  <a:schemeClr val="accent3"/>
                </a:solidFill>
              </a:rPr>
              <a:t>¿Hay coherencia o contradicción entre estos niveles?</a:t>
            </a:r>
          </a:p>
          <a:p>
            <a:r>
              <a:rPr lang="es-AR" dirty="0">
                <a:solidFill>
                  <a:schemeClr val="accent3"/>
                </a:solidFill>
              </a:rPr>
              <a:t>¿Cómo es la puntuación de eventos?</a:t>
            </a:r>
          </a:p>
          <a:p>
            <a:r>
              <a:rPr lang="es-AR" dirty="0">
                <a:solidFill>
                  <a:schemeClr val="accent3"/>
                </a:solidFill>
              </a:rPr>
              <a:t>¿Cómo definen los entrevistados la relación entre ellos? Simétrica? Complementaria?</a:t>
            </a:r>
          </a:p>
          <a:p>
            <a:r>
              <a:rPr lang="es-AR" dirty="0">
                <a:solidFill>
                  <a:schemeClr val="accent3"/>
                </a:solidFill>
              </a:rPr>
              <a:t>¿Cómo definen la relación con el mediador?</a:t>
            </a:r>
          </a:p>
          <a:p>
            <a:r>
              <a:rPr lang="es-AR" dirty="0">
                <a:solidFill>
                  <a:schemeClr val="accent3"/>
                </a:solidFill>
              </a:rPr>
              <a:t>¿Cómo es la relación de los mediadores entre sí?</a:t>
            </a:r>
          </a:p>
        </p:txBody>
      </p:sp>
    </p:spTree>
    <p:extLst>
      <p:ext uri="{BB962C8B-B14F-4D97-AF65-F5344CB8AC3E}">
        <p14:creationId xmlns:p14="http://schemas.microsoft.com/office/powerpoint/2010/main" val="518731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Herramientas comunicacionales</a:t>
            </a:r>
          </a:p>
        </p:txBody>
      </p:sp>
      <p:sp>
        <p:nvSpPr>
          <p:cNvPr id="3" name="2 Marcador de contenido"/>
          <p:cNvSpPr>
            <a:spLocks noGrp="1"/>
          </p:cNvSpPr>
          <p:nvPr>
            <p:ph idx="1"/>
          </p:nvPr>
        </p:nvSpPr>
        <p:spPr/>
        <p:txBody>
          <a:bodyPr>
            <a:normAutofit/>
          </a:bodyPr>
          <a:lstStyle/>
          <a:p>
            <a:r>
              <a:rPr lang="es-AR" sz="2800" dirty="0">
                <a:solidFill>
                  <a:srgbClr val="002060"/>
                </a:solidFill>
              </a:rPr>
              <a:t>Escucha activa</a:t>
            </a:r>
          </a:p>
          <a:p>
            <a:r>
              <a:rPr lang="es-AR" sz="2800" dirty="0">
                <a:solidFill>
                  <a:srgbClr val="002060"/>
                </a:solidFill>
              </a:rPr>
              <a:t>Parafraseo</a:t>
            </a:r>
          </a:p>
          <a:p>
            <a:r>
              <a:rPr lang="es-AR" sz="2800" dirty="0">
                <a:solidFill>
                  <a:srgbClr val="002060"/>
                </a:solidFill>
              </a:rPr>
              <a:t>Preguntas </a:t>
            </a:r>
          </a:p>
          <a:p>
            <a:r>
              <a:rPr lang="es-AR" sz="2800" dirty="0">
                <a:solidFill>
                  <a:srgbClr val="002060"/>
                </a:solidFill>
              </a:rPr>
              <a:t>Mensaje-yo/Asertividad </a:t>
            </a:r>
          </a:p>
          <a:p>
            <a:r>
              <a:rPr lang="es-AR" sz="2800" dirty="0">
                <a:solidFill>
                  <a:srgbClr val="002060"/>
                </a:solidFill>
              </a:rPr>
              <a:t>Legitimación</a:t>
            </a:r>
          </a:p>
          <a:p>
            <a:r>
              <a:rPr lang="es-AR" sz="2800" dirty="0" err="1">
                <a:solidFill>
                  <a:srgbClr val="002060"/>
                </a:solidFill>
              </a:rPr>
              <a:t>Empowerment</a:t>
            </a:r>
            <a:endParaRPr lang="es-AR" sz="2800" dirty="0">
              <a:solidFill>
                <a:srgbClr val="002060"/>
              </a:solidFill>
            </a:endParaRPr>
          </a:p>
          <a:p>
            <a:pPr marL="114300" indent="0">
              <a:buNone/>
            </a:pPr>
            <a:endParaRPr lang="es-AR" sz="2800" dirty="0">
              <a:solidFill>
                <a:srgbClr val="002060"/>
              </a:solidFill>
            </a:endParaRPr>
          </a:p>
        </p:txBody>
      </p:sp>
    </p:spTree>
    <p:extLst>
      <p:ext uri="{BB962C8B-B14F-4D97-AF65-F5344CB8AC3E}">
        <p14:creationId xmlns:p14="http://schemas.microsoft.com/office/powerpoint/2010/main" val="367672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elina\Desktop\PsCatolicaSf20\bibliografía\PREGUN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Comunicación en mediación</a:t>
            </a:r>
          </a:p>
        </p:txBody>
      </p:sp>
      <p:sp>
        <p:nvSpPr>
          <p:cNvPr id="3" name="2 Marcador de contenido"/>
          <p:cNvSpPr>
            <a:spLocks noGrp="1"/>
          </p:cNvSpPr>
          <p:nvPr>
            <p:ph idx="1"/>
          </p:nvPr>
        </p:nvSpPr>
        <p:spPr>
          <a:xfrm>
            <a:off x="457200" y="1556792"/>
            <a:ext cx="8229600" cy="4569371"/>
          </a:xfrm>
        </p:spPr>
        <p:txBody>
          <a:bodyPr>
            <a:normAutofit/>
          </a:bodyPr>
          <a:lstStyle/>
          <a:p>
            <a:r>
              <a:rPr lang="es-AR" dirty="0">
                <a:solidFill>
                  <a:schemeClr val="accent3"/>
                </a:solidFill>
              </a:rPr>
              <a:t>La disputa es un proceso comunicacional</a:t>
            </a:r>
          </a:p>
          <a:p>
            <a:r>
              <a:rPr lang="es-AR" dirty="0">
                <a:solidFill>
                  <a:schemeClr val="accent3"/>
                </a:solidFill>
              </a:rPr>
              <a:t>La mediación es el desarrollo de un proceso comunicacional</a:t>
            </a:r>
          </a:p>
          <a:p>
            <a:r>
              <a:rPr lang="es-AR" dirty="0">
                <a:solidFill>
                  <a:schemeClr val="accent3"/>
                </a:solidFill>
              </a:rPr>
              <a:t>Se conduce en la comunicación</a:t>
            </a:r>
          </a:p>
          <a:p>
            <a:r>
              <a:rPr lang="es-AR" dirty="0">
                <a:solidFill>
                  <a:schemeClr val="accent3"/>
                </a:solidFill>
              </a:rPr>
              <a:t>El acuerdo es un acto comunicacional</a:t>
            </a:r>
          </a:p>
          <a:p>
            <a:r>
              <a:rPr lang="es-AR" dirty="0">
                <a:solidFill>
                  <a:schemeClr val="accent3"/>
                </a:solidFill>
              </a:rPr>
              <a:t>Es el único instrumento que utilizamos en mediación</a:t>
            </a:r>
          </a:p>
          <a:p>
            <a:r>
              <a:rPr lang="es-AR" dirty="0">
                <a:solidFill>
                  <a:schemeClr val="accent3"/>
                </a:solidFill>
              </a:rPr>
              <a:t>En mediación resolvemos problemas  de comunicación</a:t>
            </a:r>
          </a:p>
          <a:p>
            <a:r>
              <a:rPr lang="es-AR" dirty="0">
                <a:solidFill>
                  <a:schemeClr val="accent3"/>
                </a:solidFill>
              </a:rPr>
              <a:t>Los problemas se resuelven </a:t>
            </a:r>
          </a:p>
          <a:p>
            <a:pPr marL="114300" indent="0">
              <a:buNone/>
            </a:pPr>
            <a:r>
              <a:rPr lang="es-AR" dirty="0">
                <a:solidFill>
                  <a:schemeClr val="accent3"/>
                </a:solidFill>
              </a:rPr>
              <a:t>en la comunicación</a:t>
            </a:r>
          </a:p>
          <a:p>
            <a:pPr marL="114300" indent="0">
              <a:buNone/>
            </a:pPr>
            <a:endParaRPr lang="es-AR" dirty="0">
              <a:solidFill>
                <a:schemeClr val="accent3"/>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92575"/>
            <a:ext cx="308451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35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AR" sz="2800" dirty="0">
                <a:latin typeface="+mn-lt"/>
              </a:rPr>
              <a:t>Escucha activa</a:t>
            </a:r>
          </a:p>
        </p:txBody>
      </p:sp>
      <p:sp>
        <p:nvSpPr>
          <p:cNvPr id="3" name="2 Marcador de contenido"/>
          <p:cNvSpPr>
            <a:spLocks noGrp="1"/>
          </p:cNvSpPr>
          <p:nvPr>
            <p:ph idx="1"/>
          </p:nvPr>
        </p:nvSpPr>
        <p:spPr>
          <a:xfrm>
            <a:off x="457200" y="1628800"/>
            <a:ext cx="8229600" cy="4497363"/>
          </a:xfrm>
        </p:spPr>
        <p:txBody>
          <a:bodyPr>
            <a:noAutofit/>
          </a:bodyPr>
          <a:lstStyle/>
          <a:p>
            <a:r>
              <a:rPr lang="es-AR" dirty="0">
                <a:solidFill>
                  <a:srgbClr val="002060"/>
                </a:solidFill>
              </a:rPr>
              <a:t>Escuchar  NO ES IGUAL que oír, Escuchar   NO es un proceso natural ni pasivo</a:t>
            </a:r>
          </a:p>
          <a:p>
            <a:r>
              <a:rPr lang="es-AR" dirty="0">
                <a:solidFill>
                  <a:srgbClr val="002060"/>
                </a:solidFill>
              </a:rPr>
              <a:t>Solo podremos comprender un problema si realmente escuchamos al otro,</a:t>
            </a:r>
            <a:br>
              <a:rPr lang="es-AR" dirty="0">
                <a:solidFill>
                  <a:srgbClr val="002060"/>
                </a:solidFill>
              </a:rPr>
            </a:br>
            <a:r>
              <a:rPr lang="es-AR" dirty="0">
                <a:solidFill>
                  <a:srgbClr val="002060"/>
                </a:solidFill>
              </a:rPr>
              <a:t>es decir, si lo escuchamos con la </a:t>
            </a:r>
            <a:r>
              <a:rPr lang="es-AR" dirty="0">
                <a:solidFill>
                  <a:srgbClr val="002060"/>
                </a:solidFill>
                <a:effectLst>
                  <a:outerShdw blurRad="38100" dist="38100" dir="2700000" algn="tl">
                    <a:srgbClr val="000000">
                      <a:alpha val="43137"/>
                    </a:srgbClr>
                  </a:outerShdw>
                </a:effectLst>
              </a:rPr>
              <a:t>intención de comprender su marco de referencia</a:t>
            </a:r>
            <a:r>
              <a:rPr lang="es-AR" dirty="0">
                <a:solidFill>
                  <a:srgbClr val="002060"/>
                </a:solidFill>
              </a:rPr>
              <a:t>.</a:t>
            </a:r>
          </a:p>
          <a:p>
            <a:r>
              <a:rPr lang="es-AR" dirty="0">
                <a:solidFill>
                  <a:srgbClr val="002060"/>
                </a:solidFill>
              </a:rPr>
              <a:t>Es función del cerebro, es un acto activo que implica procesamiento de información.</a:t>
            </a:r>
          </a:p>
          <a:p>
            <a:r>
              <a:rPr lang="es-AR" dirty="0">
                <a:solidFill>
                  <a:srgbClr val="002060"/>
                </a:solidFill>
              </a:rPr>
              <a:t>A todos nos resulta más difícil escuchar que hablar </a:t>
            </a:r>
          </a:p>
          <a:p>
            <a:pPr algn="ctr"/>
            <a:r>
              <a:rPr lang="es-AR" i="1" dirty="0">
                <a:solidFill>
                  <a:srgbClr val="002060"/>
                </a:solidFill>
                <a:effectLst>
                  <a:outerShdw blurRad="38100" dist="38100" dir="2700000" algn="tl">
                    <a:srgbClr val="000000">
                      <a:alpha val="43137"/>
                    </a:srgbClr>
                  </a:outerShdw>
                </a:effectLst>
              </a:rPr>
              <a:t>“La mayor parte de las personas no escucha con la intención de comprender sino</a:t>
            </a:r>
            <a:br>
              <a:rPr lang="es-AR" i="1" dirty="0">
                <a:solidFill>
                  <a:srgbClr val="002060"/>
                </a:solidFill>
                <a:effectLst>
                  <a:outerShdw blurRad="38100" dist="38100" dir="2700000" algn="tl">
                    <a:srgbClr val="000000">
                      <a:alpha val="43137"/>
                    </a:srgbClr>
                  </a:outerShdw>
                </a:effectLst>
              </a:rPr>
            </a:br>
            <a:r>
              <a:rPr lang="es-AR" i="1" dirty="0">
                <a:solidFill>
                  <a:srgbClr val="002060"/>
                </a:solidFill>
                <a:effectLst>
                  <a:outerShdw blurRad="38100" dist="38100" dir="2700000" algn="tl">
                    <a:srgbClr val="000000">
                      <a:alpha val="43137"/>
                    </a:srgbClr>
                  </a:outerShdw>
                </a:effectLst>
              </a:rPr>
              <a:t>con la intención de contestar”</a:t>
            </a:r>
            <a:br>
              <a:rPr lang="es-AR" dirty="0"/>
            </a:br>
            <a:endParaRPr lang="es-AR" dirty="0"/>
          </a:p>
        </p:txBody>
      </p:sp>
      <p:pic>
        <p:nvPicPr>
          <p:cNvPr id="6146" name="Picture 2" descr="C:\Users\celina\Desktop\PSP\oreja escuch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663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8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D041-93A8-4258-BB08-041A9AC824F3}"/>
              </a:ext>
            </a:extLst>
          </p:cNvPr>
          <p:cNvSpPr>
            <a:spLocks noGrp="1"/>
          </p:cNvSpPr>
          <p:nvPr>
            <p:ph type="title"/>
          </p:nvPr>
        </p:nvSpPr>
        <p:spPr/>
        <p:txBody>
          <a:bodyPr/>
          <a:lstStyle/>
          <a:p>
            <a:r>
              <a:rPr lang="es-ES" dirty="0"/>
              <a:t>Test rápido</a:t>
            </a:r>
          </a:p>
        </p:txBody>
      </p:sp>
      <p:sp>
        <p:nvSpPr>
          <p:cNvPr id="3" name="Marcador de contenido 2">
            <a:extLst>
              <a:ext uri="{FF2B5EF4-FFF2-40B4-BE49-F238E27FC236}">
                <a16:creationId xmlns:a16="http://schemas.microsoft.com/office/drawing/2014/main" id="{18BBA92F-A781-44AD-AB54-CE43CA71468E}"/>
              </a:ext>
            </a:extLst>
          </p:cNvPr>
          <p:cNvSpPr>
            <a:spLocks noGrp="1"/>
          </p:cNvSpPr>
          <p:nvPr>
            <p:ph idx="1"/>
          </p:nvPr>
        </p:nvSpPr>
        <p:spPr/>
        <p:txBody>
          <a:bodyPr vert="horz" lIns="91440" tIns="45720" rIns="91440" bIns="45720" rtlCol="0" anchor="t">
            <a:normAutofit/>
          </a:bodyPr>
          <a:lstStyle/>
          <a:p>
            <a:r>
              <a:rPr lang="es-ES" dirty="0">
                <a:ea typeface="+mn-lt"/>
                <a:cs typeface="+mn-lt"/>
              </a:rPr>
              <a:t>¿Construyes tu respuesta a la vez que el otro sigue hablando?</a:t>
            </a:r>
          </a:p>
          <a:p>
            <a:r>
              <a:rPr lang="es-ES" dirty="0">
                <a:ea typeface="+mn-lt"/>
                <a:cs typeface="+mn-lt"/>
              </a:rPr>
              <a:t>¿Supones lo que va a decir antes de que lo diga?</a:t>
            </a:r>
          </a:p>
          <a:p>
            <a:r>
              <a:rPr lang="es-ES" dirty="0">
                <a:ea typeface="+mn-lt"/>
                <a:cs typeface="+mn-lt"/>
              </a:rPr>
              <a:t>¿Interrumpes para dejar claro tu punto de vista o para terminar las frases de la otra persona</a:t>
            </a:r>
          </a:p>
          <a:p>
            <a:r>
              <a:rPr lang="es-ES" dirty="0">
                <a:ea typeface="+mn-lt"/>
                <a:cs typeface="+mn-lt"/>
              </a:rPr>
              <a:t>¿Desconectas y permites que tu mente divague en los temas que tienes pendientes?</a:t>
            </a:r>
          </a:p>
          <a:p>
            <a:r>
              <a:rPr lang="es-ES" dirty="0">
                <a:ea typeface="+mn-lt"/>
                <a:cs typeface="+mn-lt"/>
              </a:rPr>
              <a:t>¿Reaccionas con impulsividad ante ciertas palabras?</a:t>
            </a:r>
            <a:endParaRPr lang="es-ES"/>
          </a:p>
          <a:p>
            <a:endParaRPr lang="es-ES" dirty="0"/>
          </a:p>
        </p:txBody>
      </p:sp>
    </p:spTree>
    <p:extLst>
      <p:ext uri="{BB962C8B-B14F-4D97-AF65-F5344CB8AC3E}">
        <p14:creationId xmlns:p14="http://schemas.microsoft.com/office/powerpoint/2010/main" val="317047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428625" y="428625"/>
            <a:ext cx="8286750" cy="5807075"/>
          </a:xfrm>
          <a:prstGeom prst="rect">
            <a:avLst/>
          </a:prstGeom>
          <a:solidFill>
            <a:srgbClr val="FFFFFF"/>
          </a:solidFill>
          <a:ln w="38160" cap="flat">
            <a:solidFill>
              <a:srgbClr val="44546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WenQuanYi Micro Hei" charset="0"/>
                <a:cs typeface="WenQuanYi Micro Hei" charset="0"/>
              </a:defRPr>
            </a:lvl9pPr>
          </a:lstStyle>
          <a:p>
            <a:pPr eaLnBrk="1" hangingPunct="1">
              <a:lnSpc>
                <a:spcPct val="90000"/>
              </a:lnSpc>
              <a:buClrTx/>
              <a:buFontTx/>
              <a:buNone/>
              <a:defRPr/>
            </a:pPr>
            <a:r>
              <a:rPr lang="es-AR" altLang="es-AR" sz="3900" b="1" dirty="0">
                <a:solidFill>
                  <a:srgbClr val="7030A0"/>
                </a:solidFill>
                <a:effectLst>
                  <a:outerShdw blurRad="38100" dist="38100" dir="2700000" algn="tl">
                    <a:srgbClr val="C0C0C0"/>
                  </a:outerShdw>
                </a:effectLst>
                <a:latin typeface="Calibri" pitchFamily="32" charset="0"/>
                <a:ea typeface="Droid Sans Fallback" charset="0"/>
                <a:cs typeface="Droid Sans Fallback" charset="0"/>
              </a:rPr>
              <a:t>ESCUCHA ACTIVA y EMPÁTICA</a:t>
            </a:r>
            <a:br>
              <a:rPr lang="es-AR" altLang="es-AR" sz="3300" b="1" dirty="0">
                <a:solidFill>
                  <a:srgbClr val="000000"/>
                </a:solidFill>
                <a:effectLst>
                  <a:outerShdw blurRad="38100" dist="38100" dir="2700000" algn="tl">
                    <a:srgbClr val="C0C0C0"/>
                  </a:outerShdw>
                </a:effectLst>
                <a:latin typeface="Calibri" pitchFamily="32" charset="0"/>
                <a:ea typeface="Droid Sans Fallback" charset="0"/>
                <a:cs typeface="Droid Sans Fallback" charset="0"/>
              </a:rPr>
            </a:br>
            <a:br>
              <a:rPr lang="es-AR" altLang="es-AR" sz="2800" b="1" dirty="0">
                <a:solidFill>
                  <a:srgbClr val="C55A11"/>
                </a:solidFill>
                <a:effectLst>
                  <a:outerShdw blurRad="38100" dist="38100" dir="2700000" algn="tl">
                    <a:srgbClr val="C0C0C0"/>
                  </a:outerShdw>
                </a:effectLst>
                <a:latin typeface="Calibri" pitchFamily="32" charset="0"/>
                <a:ea typeface="Droid Sans Fallback" charset="0"/>
                <a:cs typeface="Droid Sans Fallback" charset="0"/>
              </a:rPr>
            </a:br>
            <a:r>
              <a:rPr lang="es-AR" altLang="es-AR" sz="2800" b="1" dirty="0">
                <a:solidFill>
                  <a:srgbClr val="C55A11"/>
                </a:solidFill>
                <a:latin typeface="Calibri" pitchFamily="32" charset="0"/>
                <a:ea typeface="Droid Sans Fallback" charset="0"/>
                <a:cs typeface="Droid Sans Fallback" charset="0"/>
              </a:rPr>
              <a:t> </a:t>
            </a:r>
            <a:br>
              <a:rPr lang="es-AR" altLang="es-AR" sz="2800" b="1" dirty="0">
                <a:solidFill>
                  <a:srgbClr val="ED7D31"/>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44546A"/>
                </a:solidFill>
                <a:latin typeface="Calibri" pitchFamily="32" charset="0"/>
                <a:ea typeface="Droid Sans Fallback" charset="0"/>
                <a:cs typeface="Droid Sans Fallback" charset="0"/>
              </a:rPr>
            </a:br>
            <a:br>
              <a:rPr lang="es-AR" altLang="es-AR" sz="2800" b="1" dirty="0">
                <a:solidFill>
                  <a:srgbClr val="000000"/>
                </a:solidFill>
                <a:latin typeface="Calibri" pitchFamily="32" charset="0"/>
                <a:ea typeface="Droid Sans Fallback" charset="0"/>
                <a:cs typeface="Droid Sans Fallback" charset="0"/>
              </a:rPr>
            </a:br>
            <a:endParaRPr lang="es-AR" altLang="es-AR" sz="2800" b="1" dirty="0">
              <a:solidFill>
                <a:srgbClr val="000000"/>
              </a:solidFill>
              <a:latin typeface="Calibri" pitchFamily="32" charset="0"/>
              <a:ea typeface="Droid Sans Fallback" charset="0"/>
              <a:cs typeface="Droid Sans Fallback" charset="0"/>
            </a:endParaRPr>
          </a:p>
        </p:txBody>
      </p:sp>
      <p:pic>
        <p:nvPicPr>
          <p:cNvPr id="139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2087563"/>
            <a:ext cx="6553200" cy="835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68" name="AutoShape 3"/>
          <p:cNvSpPr>
            <a:spLocks noChangeArrowheads="1"/>
          </p:cNvSpPr>
          <p:nvPr/>
        </p:nvSpPr>
        <p:spPr bwMode="auto">
          <a:xfrm>
            <a:off x="6215063" y="2786063"/>
            <a:ext cx="484187" cy="977900"/>
          </a:xfrm>
          <a:prstGeom prst="downArrow">
            <a:avLst>
              <a:gd name="adj1" fmla="val 50000"/>
              <a:gd name="adj2" fmla="val 49996"/>
            </a:avLst>
          </a:prstGeom>
          <a:solidFill>
            <a:srgbClr val="FFFF00"/>
          </a:solidFill>
          <a:ln w="12600" cap="sq">
            <a:solidFill>
              <a:srgbClr val="41719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ea typeface="Droid Sans Fallback" charset="0"/>
              <a:cs typeface="Droid Sans Fallback" charset="0"/>
            </a:endParaRPr>
          </a:p>
        </p:txBody>
      </p:sp>
      <p:grpSp>
        <p:nvGrpSpPr>
          <p:cNvPr id="139269" name="Group 4"/>
          <p:cNvGrpSpPr>
            <a:grpSpLocks/>
          </p:cNvGrpSpPr>
          <p:nvPr/>
        </p:nvGrpSpPr>
        <p:grpSpPr bwMode="auto">
          <a:xfrm>
            <a:off x="5151438" y="3640138"/>
            <a:ext cx="2605087" cy="2452687"/>
            <a:chOff x="3245" y="2293"/>
            <a:chExt cx="1641" cy="1545"/>
          </a:xfrm>
        </p:grpSpPr>
        <p:pic>
          <p:nvPicPr>
            <p:cNvPr id="1392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 y="2293"/>
              <a:ext cx="1641" cy="15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76" name="Text Box 6"/>
            <p:cNvSpPr txBox="1">
              <a:spLocks noChangeArrowheads="1"/>
            </p:cNvSpPr>
            <p:nvPr/>
          </p:nvSpPr>
          <p:spPr bwMode="auto">
            <a:xfrm>
              <a:off x="3516" y="2602"/>
              <a:ext cx="1099" cy="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algn="ctr">
                <a:buClrTx/>
                <a:buFontTx/>
                <a:buNone/>
              </a:pPr>
              <a:r>
                <a:rPr lang="es-AR" altLang="es-AR" sz="2400" b="1">
                  <a:solidFill>
                    <a:srgbClr val="003399"/>
                  </a:solidFill>
                  <a:latin typeface="Calibri" pitchFamily="32" charset="0"/>
                </a:rPr>
                <a:t>NO SIGNIFICA estar de acuerdo con el otro.</a:t>
              </a:r>
            </a:p>
          </p:txBody>
        </p:sp>
      </p:grpSp>
      <p:grpSp>
        <p:nvGrpSpPr>
          <p:cNvPr id="139270" name="Group 7"/>
          <p:cNvGrpSpPr>
            <a:grpSpLocks/>
          </p:cNvGrpSpPr>
          <p:nvPr/>
        </p:nvGrpSpPr>
        <p:grpSpPr bwMode="auto">
          <a:xfrm>
            <a:off x="579438" y="2682875"/>
            <a:ext cx="3159125" cy="3451225"/>
            <a:chOff x="365" y="1690"/>
            <a:chExt cx="1990" cy="2174"/>
          </a:xfrm>
        </p:grpSpPr>
        <p:pic>
          <p:nvPicPr>
            <p:cNvPr id="13927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 y="1690"/>
              <a:ext cx="1990" cy="21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74" name="Text Box 9"/>
            <p:cNvSpPr txBox="1">
              <a:spLocks noChangeArrowheads="1"/>
            </p:cNvSpPr>
            <p:nvPr/>
          </p:nvSpPr>
          <p:spPr bwMode="auto">
            <a:xfrm>
              <a:off x="687" y="2020"/>
              <a:ext cx="1348" cy="1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WenQuanYi Micro Hei" charset="0"/>
                  <a:cs typeface="WenQuanYi Micro Hei" charset="0"/>
                </a:defRPr>
              </a:lvl9pPr>
            </a:lstStyle>
            <a:p>
              <a:pPr algn="ctr">
                <a:buClrTx/>
                <a:buFontTx/>
                <a:buNone/>
              </a:pPr>
              <a:r>
                <a:rPr lang="es-AR" altLang="es-AR" sz="2000" b="1">
                  <a:solidFill>
                    <a:srgbClr val="A9D18E"/>
                  </a:solidFill>
                  <a:latin typeface="Arial Rounded MT Bold" charset="0"/>
                </a:rPr>
                <a:t>salir de nuestra propia percepción para explorar el marco de referencia del otro.</a:t>
              </a:r>
            </a:p>
          </p:txBody>
        </p:sp>
      </p:grpSp>
      <p:sp>
        <p:nvSpPr>
          <p:cNvPr id="139271" name="AutoShape 10"/>
          <p:cNvSpPr>
            <a:spLocks noChangeArrowheads="1"/>
          </p:cNvSpPr>
          <p:nvPr/>
        </p:nvSpPr>
        <p:spPr bwMode="auto">
          <a:xfrm>
            <a:off x="3786188" y="5286375"/>
            <a:ext cx="1071562" cy="571500"/>
          </a:xfrm>
          <a:prstGeom prst="leftArrow">
            <a:avLst>
              <a:gd name="adj1" fmla="val 50000"/>
              <a:gd name="adj2" fmla="val 50000"/>
            </a:avLst>
          </a:prstGeom>
          <a:solidFill>
            <a:srgbClr val="FFFF00"/>
          </a:solidFill>
          <a:ln w="12600" cap="sq">
            <a:solidFill>
              <a:srgbClr val="41719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ea typeface="Droid Sans Fallback" charset="0"/>
              <a:cs typeface="Droid Sans Fallback" charset="0"/>
            </a:endParaRPr>
          </a:p>
        </p:txBody>
      </p:sp>
    </p:spTree>
    <p:extLst>
      <p:ext uri="{BB962C8B-B14F-4D97-AF65-F5344CB8AC3E}">
        <p14:creationId xmlns:p14="http://schemas.microsoft.com/office/powerpoint/2010/main" val="3760373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Cómo lo hacemos?</a:t>
            </a:r>
          </a:p>
        </p:txBody>
      </p:sp>
      <p:sp>
        <p:nvSpPr>
          <p:cNvPr id="3" name="2 Marcador de contenido"/>
          <p:cNvSpPr>
            <a:spLocks noGrp="1"/>
          </p:cNvSpPr>
          <p:nvPr>
            <p:ph idx="1"/>
          </p:nvPr>
        </p:nvSpPr>
        <p:spPr>
          <a:xfrm>
            <a:off x="457200" y="1412776"/>
            <a:ext cx="8229600" cy="5256584"/>
          </a:xfrm>
        </p:spPr>
        <p:txBody>
          <a:bodyPr>
            <a:normAutofit/>
          </a:bodyPr>
          <a:lstStyle/>
          <a:p>
            <a:pPr indent="-342900" algn="just">
              <a:buClrTx/>
              <a:defRPr/>
            </a:pPr>
            <a:r>
              <a:rPr lang="es-ES" altLang="es-AR" sz="2000" dirty="0">
                <a:solidFill>
                  <a:srgbClr val="002060"/>
                </a:solidFill>
                <a:cs typeface="Arial" charset="0"/>
              </a:rPr>
              <a:t>Aquietando el pensamiento para concentrarme en lo que el otro dice, deteniendo el juicio al menos por ese momento.</a:t>
            </a:r>
          </a:p>
          <a:p>
            <a:pPr indent="-342900" algn="just">
              <a:buClrTx/>
              <a:defRPr/>
            </a:pPr>
            <a:r>
              <a:rPr lang="es-ES" altLang="es-AR" sz="2000" dirty="0">
                <a:solidFill>
                  <a:srgbClr val="002060"/>
                </a:solidFill>
                <a:cs typeface="Arial" charset="0"/>
              </a:rPr>
              <a:t>Siendo abierto y receptivo con el lenguaje corporal.</a:t>
            </a:r>
          </a:p>
          <a:p>
            <a:pPr indent="-342900" algn="just">
              <a:buClrTx/>
              <a:defRPr/>
            </a:pPr>
            <a:r>
              <a:rPr lang="es-AR" sz="2000" dirty="0">
                <a:solidFill>
                  <a:srgbClr val="002060"/>
                </a:solidFill>
              </a:rPr>
              <a:t>No interrumpir o terminar las frases en lugar del otro.</a:t>
            </a:r>
          </a:p>
          <a:p>
            <a:pPr indent="-342900" algn="just">
              <a:buClrTx/>
              <a:defRPr/>
            </a:pPr>
            <a:r>
              <a:rPr lang="es-AR" sz="2000" dirty="0">
                <a:solidFill>
                  <a:srgbClr val="002060"/>
                </a:solidFill>
              </a:rPr>
              <a:t>No dar por sentado lo que aún no se dijo.</a:t>
            </a:r>
          </a:p>
          <a:p>
            <a:pPr indent="-342900" algn="just">
              <a:buClrTx/>
              <a:defRPr/>
            </a:pPr>
            <a:r>
              <a:rPr lang="es-AR" sz="2000" dirty="0">
                <a:solidFill>
                  <a:srgbClr val="002060"/>
                </a:solidFill>
              </a:rPr>
              <a:t>Escuchando todo lo que dice la otra persona, incluso sus silencios, antes de responder.</a:t>
            </a:r>
          </a:p>
          <a:p>
            <a:endParaRPr lang="es-AR" dirty="0">
              <a:solidFill>
                <a:srgbClr val="002060"/>
              </a:solidFill>
            </a:endParaRPr>
          </a:p>
        </p:txBody>
      </p:sp>
      <p:pic>
        <p:nvPicPr>
          <p:cNvPr id="7170" name="Picture 2" descr="C:\Users\celina\Desktop\PSP\check list escucha act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933056"/>
            <a:ext cx="5184576" cy="26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3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AR" sz="2700" dirty="0">
                <a:latin typeface="+mn-lt"/>
              </a:rPr>
            </a:br>
            <a:r>
              <a:rPr lang="es-AR" sz="2700" dirty="0">
                <a:latin typeface="+mn-lt"/>
              </a:rPr>
              <a:t>Desarrollar la ESCUCHA ACTIVA y EMPÁTICA favorece la prevención de la violencia:</a:t>
            </a:r>
            <a:br>
              <a:rPr lang="es-AR" dirty="0"/>
            </a:br>
            <a:endParaRPr lang="es-AR" dirty="0"/>
          </a:p>
        </p:txBody>
      </p:sp>
      <p:sp>
        <p:nvSpPr>
          <p:cNvPr id="3" name="2 Marcador de contenido"/>
          <p:cNvSpPr>
            <a:spLocks noGrp="1"/>
          </p:cNvSpPr>
          <p:nvPr>
            <p:ph idx="1"/>
          </p:nvPr>
        </p:nvSpPr>
        <p:spPr>
          <a:xfrm>
            <a:off x="457200" y="1484784"/>
            <a:ext cx="8229600" cy="4641379"/>
          </a:xfrm>
        </p:spPr>
        <p:txBody>
          <a:bodyPr/>
          <a:lstStyle/>
          <a:p>
            <a:r>
              <a:rPr lang="es-AR" dirty="0">
                <a:solidFill>
                  <a:srgbClr val="002060"/>
                </a:solidFill>
              </a:rPr>
              <a:t>al reconocer y atender las necesidades no satisfechas</a:t>
            </a:r>
          </a:p>
          <a:p>
            <a:r>
              <a:rPr lang="es-AR" dirty="0">
                <a:solidFill>
                  <a:srgbClr val="002060"/>
                </a:solidFill>
              </a:rPr>
              <a:t> al tender puentes entre relaciones débiles o debilitadas</a:t>
            </a:r>
          </a:p>
          <a:p>
            <a:r>
              <a:rPr lang="es-AR" dirty="0">
                <a:solidFill>
                  <a:srgbClr val="002060"/>
                </a:solidFill>
              </a:rPr>
              <a:t> al entrenarse en el adecuado manejo de problemas y conflictos</a:t>
            </a:r>
          </a:p>
          <a:p>
            <a:r>
              <a:rPr lang="es-AR" dirty="0">
                <a:solidFill>
                  <a:srgbClr val="002060"/>
                </a:solidFill>
              </a:rPr>
              <a:t>además, escuchar primero nos legitima a ser escuchados después</a:t>
            </a:r>
          </a:p>
          <a:p>
            <a:pPr marL="114300" indent="0">
              <a:buNone/>
            </a:pPr>
            <a:endParaRPr lang="es-AR" dirty="0"/>
          </a:p>
        </p:txBody>
      </p:sp>
      <p:pic>
        <p:nvPicPr>
          <p:cNvPr id="8194" name="Picture 2" descr="C:\Users\celina\Desktop\PSP\com contex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5005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2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3D261-6526-4BCE-A6C1-717468645C2D}"/>
              </a:ext>
            </a:extLst>
          </p:cNvPr>
          <p:cNvSpPr>
            <a:spLocks noGrp="1"/>
          </p:cNvSpPr>
          <p:nvPr>
            <p:ph type="title"/>
          </p:nvPr>
        </p:nvSpPr>
        <p:spPr/>
        <p:txBody>
          <a:bodyPr/>
          <a:lstStyle/>
          <a:p>
            <a:r>
              <a:rPr lang="es-ES" dirty="0"/>
              <a:t>Les contamos una historia</a:t>
            </a:r>
          </a:p>
        </p:txBody>
      </p:sp>
      <p:sp>
        <p:nvSpPr>
          <p:cNvPr id="3" name="Marcador de contenido 2">
            <a:extLst>
              <a:ext uri="{FF2B5EF4-FFF2-40B4-BE49-F238E27FC236}">
                <a16:creationId xmlns:a16="http://schemas.microsoft.com/office/drawing/2014/main" id="{C030C21D-D6A2-44D0-B5DC-E6599602FF83}"/>
              </a:ext>
            </a:extLst>
          </p:cNvPr>
          <p:cNvSpPr>
            <a:spLocks noGrp="1"/>
          </p:cNvSpPr>
          <p:nvPr>
            <p:ph idx="1"/>
          </p:nvPr>
        </p:nvSpPr>
        <p:spPr/>
        <p:txBody>
          <a:bodyPr vert="horz" lIns="91440" tIns="45720" rIns="91440" bIns="45720" rtlCol="0" anchor="t">
            <a:normAutofit/>
          </a:bodyPr>
          <a:lstStyle/>
          <a:p>
            <a:r>
              <a:rPr lang="es-ES" dirty="0"/>
              <a:t>Es importante que escuchen atentamente porque luego, les haremos una pregunta.</a:t>
            </a:r>
          </a:p>
        </p:txBody>
      </p:sp>
    </p:spTree>
    <p:extLst>
      <p:ext uri="{BB962C8B-B14F-4D97-AF65-F5344CB8AC3E}">
        <p14:creationId xmlns:p14="http://schemas.microsoft.com/office/powerpoint/2010/main" val="3289838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r>
              <a:rPr lang="es-AR" dirty="0">
                <a:solidFill>
                  <a:srgbClr val="002060"/>
                </a:solidFill>
              </a:rPr>
              <a:t>El objetivo de la ESCUCHA es la comprensión (sabiendo que siempre es una aproximación) y el mutuo entendimiento.</a:t>
            </a:r>
          </a:p>
          <a:p>
            <a:r>
              <a:rPr lang="es-AR" dirty="0">
                <a:solidFill>
                  <a:srgbClr val="002060"/>
                </a:solidFill>
              </a:rPr>
              <a:t>Es muy importante que verifiquemos si realmente lo estamos logrando...!!</a:t>
            </a:r>
          </a:p>
          <a:p>
            <a:r>
              <a:rPr lang="es-AR" dirty="0">
                <a:solidFill>
                  <a:srgbClr val="002060"/>
                </a:solidFill>
              </a:rPr>
              <a:t>Para ello tenemos otras herramientas…</a:t>
            </a:r>
          </a:p>
        </p:txBody>
      </p:sp>
    </p:spTree>
    <p:extLst>
      <p:ext uri="{BB962C8B-B14F-4D97-AF65-F5344CB8AC3E}">
        <p14:creationId xmlns:p14="http://schemas.microsoft.com/office/powerpoint/2010/main" val="1217484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AR" sz="2800" dirty="0">
                <a:latin typeface="+mn-lt"/>
              </a:rPr>
              <a:t>parafraseo</a:t>
            </a:r>
          </a:p>
        </p:txBody>
      </p:sp>
      <p:sp>
        <p:nvSpPr>
          <p:cNvPr id="3" name="2 Marcador de contenido"/>
          <p:cNvSpPr>
            <a:spLocks noGrp="1"/>
          </p:cNvSpPr>
          <p:nvPr>
            <p:ph idx="1"/>
          </p:nvPr>
        </p:nvSpPr>
        <p:spPr>
          <a:xfrm>
            <a:off x="457200" y="1752600"/>
            <a:ext cx="8229600" cy="5105400"/>
          </a:xfrm>
        </p:spPr>
        <p:txBody>
          <a:bodyPr>
            <a:normAutofit/>
          </a:bodyPr>
          <a:lstStyle/>
          <a:p>
            <a:r>
              <a:rPr lang="es-AR" dirty="0">
                <a:solidFill>
                  <a:srgbClr val="002060"/>
                </a:solidFill>
              </a:rPr>
              <a:t>Técnica que consiste en repetir resumiendo lo que el otro dice.</a:t>
            </a:r>
          </a:p>
          <a:p>
            <a:r>
              <a:rPr lang="es-AR" dirty="0">
                <a:solidFill>
                  <a:srgbClr val="002060"/>
                </a:solidFill>
              </a:rPr>
              <a:t>Es muy importante en el proceso de escucha ya que ayuda a comprender lo que el otro está diciendo y permite verificar si realmente se está entendiendo y no malinterpretando lo que se dice</a:t>
            </a:r>
          </a:p>
          <a:p>
            <a:r>
              <a:rPr lang="es-AR" altLang="es-AR" dirty="0">
                <a:solidFill>
                  <a:srgbClr val="002060"/>
                </a:solidFill>
                <a:cs typeface="Arial" charset="0"/>
              </a:rPr>
              <a:t>Cuando la gente está enojada, suele utilizar en sus narrativas </a:t>
            </a:r>
            <a:r>
              <a:rPr lang="es-AR" altLang="es-AR" b="1" dirty="0">
                <a:solidFill>
                  <a:srgbClr val="002060"/>
                </a:solidFill>
                <a:cs typeface="Arial" charset="0"/>
              </a:rPr>
              <a:t>agresiones</a:t>
            </a:r>
            <a:r>
              <a:rPr lang="es-AR" altLang="es-AR" dirty="0">
                <a:solidFill>
                  <a:srgbClr val="002060"/>
                </a:solidFill>
                <a:cs typeface="Arial" charset="0"/>
              </a:rPr>
              <a:t> e incluso </a:t>
            </a:r>
            <a:r>
              <a:rPr lang="es-AR" altLang="es-AR" b="1" dirty="0">
                <a:solidFill>
                  <a:srgbClr val="002060"/>
                </a:solidFill>
                <a:cs typeface="Arial" charset="0"/>
              </a:rPr>
              <a:t>amenazas.</a:t>
            </a:r>
          </a:p>
          <a:p>
            <a:r>
              <a:rPr lang="es-AR" altLang="es-AR" dirty="0">
                <a:solidFill>
                  <a:srgbClr val="002060"/>
                </a:solidFill>
                <a:cs typeface="Arial" charset="0"/>
              </a:rPr>
              <a:t>En esos casos, al parafrasear, </a:t>
            </a:r>
            <a:r>
              <a:rPr lang="es-AR" altLang="es-AR" b="1" dirty="0">
                <a:solidFill>
                  <a:srgbClr val="002060"/>
                </a:solidFill>
                <a:cs typeface="Arial" charset="0"/>
              </a:rPr>
              <a:t>reemplazamos</a:t>
            </a:r>
            <a:r>
              <a:rPr lang="es-AR" altLang="es-AR" dirty="0">
                <a:solidFill>
                  <a:srgbClr val="002060"/>
                </a:solidFill>
                <a:cs typeface="Arial" charset="0"/>
              </a:rPr>
              <a:t> las </a:t>
            </a:r>
            <a:r>
              <a:rPr lang="es-AR" altLang="es-AR" u="sng" dirty="0">
                <a:solidFill>
                  <a:srgbClr val="002060"/>
                </a:solidFill>
                <a:cs typeface="Arial" charset="0"/>
              </a:rPr>
              <a:t>agresiones</a:t>
            </a:r>
            <a:r>
              <a:rPr lang="es-AR" altLang="es-AR" dirty="0">
                <a:solidFill>
                  <a:srgbClr val="002060"/>
                </a:solidFill>
                <a:cs typeface="Arial" charset="0"/>
              </a:rPr>
              <a:t> por la </a:t>
            </a:r>
            <a:r>
              <a:rPr lang="es-AR" altLang="es-AR" u="sng" dirty="0">
                <a:solidFill>
                  <a:srgbClr val="002060"/>
                </a:solidFill>
                <a:cs typeface="Arial" charset="0"/>
              </a:rPr>
              <a:t>emoción </a:t>
            </a:r>
            <a:r>
              <a:rPr lang="es-AR" altLang="es-AR" dirty="0">
                <a:solidFill>
                  <a:srgbClr val="002060"/>
                </a:solidFill>
                <a:cs typeface="Arial" charset="0"/>
              </a:rPr>
              <a:t>que percibimos en el hablante y las </a:t>
            </a:r>
            <a:r>
              <a:rPr lang="es-AR" altLang="es-AR" u="sng" dirty="0">
                <a:solidFill>
                  <a:srgbClr val="002060"/>
                </a:solidFill>
                <a:cs typeface="Arial" charset="0"/>
              </a:rPr>
              <a:t>amenazas </a:t>
            </a:r>
            <a:r>
              <a:rPr lang="es-AR" altLang="es-AR" dirty="0">
                <a:solidFill>
                  <a:srgbClr val="002060"/>
                </a:solidFill>
                <a:cs typeface="Arial" charset="0"/>
              </a:rPr>
              <a:t>por las </a:t>
            </a:r>
            <a:r>
              <a:rPr lang="es-AR" altLang="es-AR" u="sng" dirty="0">
                <a:solidFill>
                  <a:srgbClr val="002060"/>
                </a:solidFill>
                <a:cs typeface="Arial" charset="0"/>
              </a:rPr>
              <a:t>necesidades</a:t>
            </a:r>
            <a:r>
              <a:rPr lang="es-AR" altLang="es-AR" dirty="0">
                <a:solidFill>
                  <a:srgbClr val="002060"/>
                </a:solidFill>
                <a:cs typeface="Arial" charset="0"/>
              </a:rPr>
              <a:t> también percibidas.</a:t>
            </a:r>
            <a:endParaRPr lang="es-AR" altLang="es-AR" b="1" dirty="0">
              <a:solidFill>
                <a:srgbClr val="002060"/>
              </a:solidFill>
              <a:cs typeface="Arial" charset="0"/>
            </a:endParaRPr>
          </a:p>
          <a:p>
            <a:endParaRPr lang="es-AR"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6632"/>
            <a:ext cx="325596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622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objetivos</a:t>
            </a:r>
          </a:p>
        </p:txBody>
      </p:sp>
      <p:sp>
        <p:nvSpPr>
          <p:cNvPr id="3" name="2 Marcador de contenido"/>
          <p:cNvSpPr>
            <a:spLocks noGrp="1"/>
          </p:cNvSpPr>
          <p:nvPr>
            <p:ph idx="1"/>
          </p:nvPr>
        </p:nvSpPr>
        <p:spPr>
          <a:xfrm>
            <a:off x="457200" y="1484784"/>
            <a:ext cx="8229600" cy="5373216"/>
          </a:xfrm>
        </p:spPr>
        <p:txBody>
          <a:bodyPr>
            <a:normAutofit/>
          </a:bodyPr>
          <a:lstStyle/>
          <a:p>
            <a:r>
              <a:rPr lang="es-AR" dirty="0"/>
              <a:t> </a:t>
            </a:r>
            <a:r>
              <a:rPr lang="es-AR" dirty="0">
                <a:solidFill>
                  <a:srgbClr val="002060"/>
                </a:solidFill>
              </a:rPr>
              <a:t>Confirmar si se ha comprendido la información</a:t>
            </a:r>
          </a:p>
          <a:p>
            <a:r>
              <a:rPr lang="es-AR" dirty="0">
                <a:solidFill>
                  <a:srgbClr val="002060"/>
                </a:solidFill>
              </a:rPr>
              <a:t> Resumir y ordenar el relato, separando los hechos de sus interpretaciones</a:t>
            </a:r>
          </a:p>
          <a:p>
            <a:r>
              <a:rPr lang="es-AR" dirty="0">
                <a:solidFill>
                  <a:srgbClr val="002060"/>
                </a:solidFill>
              </a:rPr>
              <a:t> Demostrar atención y compromiso</a:t>
            </a:r>
          </a:p>
          <a:p>
            <a:r>
              <a:rPr lang="es-AR" dirty="0">
                <a:solidFill>
                  <a:srgbClr val="002060"/>
                </a:solidFill>
              </a:rPr>
              <a:t> Identificar y explicitar sentimientos</a:t>
            </a:r>
          </a:p>
          <a:p>
            <a:r>
              <a:rPr lang="es-AR" dirty="0">
                <a:solidFill>
                  <a:srgbClr val="002060"/>
                </a:solidFill>
              </a:rPr>
              <a:t> Destacar intereses y necesidades para </a:t>
            </a:r>
            <a:r>
              <a:rPr lang="es-AR" dirty="0" err="1">
                <a:solidFill>
                  <a:srgbClr val="002060"/>
                </a:solidFill>
              </a:rPr>
              <a:t>reencuadrar</a:t>
            </a:r>
            <a:r>
              <a:rPr lang="es-AR" dirty="0">
                <a:solidFill>
                  <a:srgbClr val="002060"/>
                </a:solidFill>
              </a:rPr>
              <a:t> la situación conflictiva</a:t>
            </a:r>
          </a:p>
          <a:p>
            <a:r>
              <a:rPr lang="es-AR" dirty="0">
                <a:solidFill>
                  <a:srgbClr val="002060"/>
                </a:solidFill>
              </a:rPr>
              <a:t> Permitir al interlocutor escuchar de manera diferente su propio relato</a:t>
            </a:r>
          </a:p>
          <a:p>
            <a:endParaRPr lang="es-AR" dirty="0"/>
          </a:p>
        </p:txBody>
      </p:sp>
    </p:spTree>
    <p:extLst>
      <p:ext uri="{BB962C8B-B14F-4D97-AF65-F5344CB8AC3E}">
        <p14:creationId xmlns:p14="http://schemas.microsoft.com/office/powerpoint/2010/main" val="743451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¿Cómo lo hacemos?</a:t>
            </a:r>
          </a:p>
        </p:txBody>
      </p:sp>
      <p:sp>
        <p:nvSpPr>
          <p:cNvPr id="3" name="2 Marcador de contenido"/>
          <p:cNvSpPr>
            <a:spLocks noGrp="1"/>
          </p:cNvSpPr>
          <p:nvPr>
            <p:ph idx="1"/>
          </p:nvPr>
        </p:nvSpPr>
        <p:spPr/>
        <p:txBody>
          <a:bodyPr>
            <a:normAutofit/>
          </a:bodyPr>
          <a:lstStyle/>
          <a:p>
            <a:r>
              <a:rPr lang="es-AR" dirty="0"/>
              <a:t> </a:t>
            </a:r>
            <a:r>
              <a:rPr lang="es-AR" dirty="0">
                <a:solidFill>
                  <a:srgbClr val="002060"/>
                </a:solidFill>
              </a:rPr>
              <a:t>Dirigirse a la persona que habló y pedir permiso…</a:t>
            </a:r>
          </a:p>
          <a:p>
            <a:r>
              <a:rPr lang="es-AR" dirty="0">
                <a:solidFill>
                  <a:srgbClr val="002060"/>
                </a:solidFill>
              </a:rPr>
              <a:t> Comenzar con “usted dice que...”; “usted dice que sintió...”</a:t>
            </a:r>
          </a:p>
          <a:p>
            <a:r>
              <a:rPr lang="es-AR" dirty="0">
                <a:solidFill>
                  <a:srgbClr val="002060"/>
                </a:solidFill>
              </a:rPr>
              <a:t> Tomar los hechos, datos, cuestiones y  pretensiones (“limpiar el mensaje” de agresiones, descalificaciones, etc.)</a:t>
            </a:r>
          </a:p>
          <a:p>
            <a:r>
              <a:rPr lang="es-AR" dirty="0">
                <a:solidFill>
                  <a:srgbClr val="002060"/>
                </a:solidFill>
              </a:rPr>
              <a:t> Utilizar un lenguaje neutral (verbal y no verbal)‏</a:t>
            </a:r>
          </a:p>
          <a:p>
            <a:r>
              <a:rPr lang="es-AR" dirty="0">
                <a:solidFill>
                  <a:srgbClr val="002060"/>
                </a:solidFill>
              </a:rPr>
              <a:t> Confirmar que la persona reconoce sus propias expresiones en el parafraseo “Es así? Comprendí bien?”</a:t>
            </a:r>
          </a:p>
          <a:p>
            <a:endParaRPr lang="es-AR" dirty="0"/>
          </a:p>
        </p:txBody>
      </p:sp>
    </p:spTree>
    <p:extLst>
      <p:ext uri="{BB962C8B-B14F-4D97-AF65-F5344CB8AC3E}">
        <p14:creationId xmlns:p14="http://schemas.microsoft.com/office/powerpoint/2010/main" val="299203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
          <p:cNvSpPr txBox="1">
            <a:spLocks noChangeArrowheads="1"/>
          </p:cNvSpPr>
          <p:nvPr/>
        </p:nvSpPr>
        <p:spPr bwMode="auto">
          <a:xfrm>
            <a:off x="0" y="0"/>
            <a:ext cx="9142413" cy="642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charset="0"/>
                <a:ea typeface="WenQuanYi Micro Hei" charset="0"/>
                <a:cs typeface="WenQuanYi Micro Hei" charset="0"/>
              </a:defRPr>
            </a:lvl9pPr>
          </a:lstStyle>
          <a:p>
            <a:pPr eaLnBrk="1">
              <a:buClrTx/>
              <a:buFontTx/>
              <a:buNone/>
            </a:pPr>
            <a:r>
              <a:rPr lang="es-AR" altLang="es-AR" sz="4400">
                <a:solidFill>
                  <a:srgbClr val="1F497D"/>
                </a:solidFill>
                <a:latin typeface="Calibri" pitchFamily="32" charset="0"/>
                <a:cs typeface="Arial Unicode MS" pitchFamily="32" charset="0"/>
              </a:rPr>
              <a:t>La comunicación puede:</a:t>
            </a:r>
          </a:p>
          <a:p>
            <a:pPr eaLnBrk="1">
              <a:buClrTx/>
              <a:buFontTx/>
              <a:buNone/>
            </a:pPr>
            <a:endParaRPr lang="es-AR" altLang="es-AR" sz="4400">
              <a:solidFill>
                <a:srgbClr val="1F497D"/>
              </a:solidFill>
              <a:latin typeface="Calibri" pitchFamily="32" charset="0"/>
              <a:cs typeface="Arial Unicode MS" pitchFamily="32" charset="0"/>
            </a:endParaRPr>
          </a:p>
          <a:p>
            <a:pPr eaLnBrk="1">
              <a:buClrTx/>
              <a:buFontTx/>
              <a:buNone/>
            </a:pPr>
            <a:r>
              <a:rPr lang="es-AR" altLang="es-AR" sz="4400" b="1">
                <a:solidFill>
                  <a:srgbClr val="FF0000"/>
                </a:solidFill>
                <a:latin typeface="Calibri" pitchFamily="32" charset="0"/>
                <a:cs typeface="Arial Unicode MS" pitchFamily="32" charset="0"/>
              </a:rPr>
              <a:t>* </a:t>
            </a:r>
            <a:r>
              <a:rPr lang="es-AR" altLang="es-AR" sz="4400" b="1" u="sng">
                <a:solidFill>
                  <a:srgbClr val="FF0000"/>
                </a:solidFill>
                <a:latin typeface="Calibri" pitchFamily="32" charset="0"/>
                <a:cs typeface="Arial Unicode MS" pitchFamily="32" charset="0"/>
              </a:rPr>
              <a:t>Crear</a:t>
            </a:r>
            <a:r>
              <a:rPr lang="es-AR" altLang="es-AR" sz="4400" b="1">
                <a:solidFill>
                  <a:srgbClr val="FF0000"/>
                </a:solidFill>
                <a:latin typeface="Calibri" pitchFamily="32" charset="0"/>
                <a:cs typeface="Arial Unicode MS" pitchFamily="32" charset="0"/>
              </a:rPr>
              <a:t> </a:t>
            </a:r>
            <a:r>
              <a:rPr lang="es-AR" altLang="es-AR" sz="4400">
                <a:solidFill>
                  <a:srgbClr val="000000"/>
                </a:solidFill>
                <a:latin typeface="Calibri" pitchFamily="32" charset="0"/>
                <a:cs typeface="Arial Unicode MS" pitchFamily="32" charset="0"/>
              </a:rPr>
              <a:t>el conflicto</a:t>
            </a:r>
          </a:p>
          <a:p>
            <a:pPr eaLnBrk="1">
              <a:buClrTx/>
              <a:buFontTx/>
              <a:buNone/>
            </a:pPr>
            <a:endParaRPr lang="es-AR" altLang="es-AR" sz="4400">
              <a:solidFill>
                <a:srgbClr val="000000"/>
              </a:solidFill>
              <a:latin typeface="Calibri" pitchFamily="32" charset="0"/>
              <a:cs typeface="Arial Unicode MS" pitchFamily="32" charset="0"/>
            </a:endParaRPr>
          </a:p>
          <a:p>
            <a:pPr eaLnBrk="1">
              <a:buClrTx/>
              <a:buFontTx/>
              <a:buNone/>
            </a:pPr>
            <a:r>
              <a:rPr lang="es-AR" altLang="es-AR" sz="4400" b="1">
                <a:solidFill>
                  <a:srgbClr val="953735"/>
                </a:solidFill>
                <a:latin typeface="Calibri" pitchFamily="32" charset="0"/>
                <a:cs typeface="Arial Unicode MS" pitchFamily="32" charset="0"/>
              </a:rPr>
              <a:t>* </a:t>
            </a:r>
            <a:r>
              <a:rPr lang="es-AR" altLang="es-AR" sz="4400" b="1" u="sng">
                <a:solidFill>
                  <a:srgbClr val="953735"/>
                </a:solidFill>
                <a:latin typeface="Calibri" pitchFamily="32" charset="0"/>
                <a:cs typeface="Arial Unicode MS" pitchFamily="32" charset="0"/>
              </a:rPr>
              <a:t>Expresar</a:t>
            </a:r>
            <a:r>
              <a:rPr lang="es-AR" altLang="es-AR" sz="4400" b="1">
                <a:solidFill>
                  <a:srgbClr val="953735"/>
                </a:solidFill>
                <a:latin typeface="Calibri" pitchFamily="32" charset="0"/>
                <a:cs typeface="Arial Unicode MS" pitchFamily="32" charset="0"/>
              </a:rPr>
              <a:t> </a:t>
            </a:r>
            <a:r>
              <a:rPr lang="es-AR" altLang="es-AR" sz="4400">
                <a:solidFill>
                  <a:srgbClr val="000000"/>
                </a:solidFill>
                <a:latin typeface="Calibri" pitchFamily="32" charset="0"/>
                <a:cs typeface="Arial Unicode MS" pitchFamily="32" charset="0"/>
              </a:rPr>
              <a:t>el conflicto</a:t>
            </a:r>
          </a:p>
          <a:p>
            <a:pPr eaLnBrk="1">
              <a:buClrTx/>
              <a:buFontTx/>
              <a:buNone/>
            </a:pPr>
            <a:endParaRPr lang="es-AR" altLang="es-AR" sz="4400">
              <a:solidFill>
                <a:srgbClr val="000000"/>
              </a:solidFill>
              <a:latin typeface="Calibri" pitchFamily="32" charset="0"/>
              <a:cs typeface="Arial Unicode MS" pitchFamily="32" charset="0"/>
            </a:endParaRPr>
          </a:p>
          <a:p>
            <a:pPr eaLnBrk="1">
              <a:buClrTx/>
              <a:buFontTx/>
              <a:buNone/>
            </a:pPr>
            <a:endParaRPr lang="es-AR" altLang="es-AR" sz="4400">
              <a:solidFill>
                <a:srgbClr val="000000"/>
              </a:solidFill>
              <a:latin typeface="Calibri" pitchFamily="32" charset="0"/>
              <a:cs typeface="Arial Unicode MS" pitchFamily="32" charset="0"/>
            </a:endParaRPr>
          </a:p>
          <a:p>
            <a:pPr algn="ctr" eaLnBrk="1">
              <a:buClrTx/>
              <a:buFontTx/>
              <a:buNone/>
            </a:pPr>
            <a:r>
              <a:rPr lang="es-AR" altLang="es-AR" sz="4400" b="1">
                <a:solidFill>
                  <a:srgbClr val="17375E"/>
                </a:solidFill>
                <a:latin typeface="Calibri" pitchFamily="32" charset="0"/>
                <a:cs typeface="Arial Unicode MS" pitchFamily="32" charset="0"/>
              </a:rPr>
              <a:t>            * </a:t>
            </a:r>
            <a:r>
              <a:rPr lang="es-AR" altLang="es-AR" sz="4400" b="1" u="sng">
                <a:solidFill>
                  <a:srgbClr val="17375E"/>
                </a:solidFill>
                <a:latin typeface="Calibri" pitchFamily="32" charset="0"/>
                <a:cs typeface="Arial Unicode MS" pitchFamily="32" charset="0"/>
              </a:rPr>
              <a:t>Transformar</a:t>
            </a:r>
            <a:r>
              <a:rPr lang="es-AR" altLang="es-AR" sz="4400" b="1">
                <a:solidFill>
                  <a:srgbClr val="17375E"/>
                </a:solidFill>
                <a:latin typeface="Calibri" pitchFamily="32" charset="0"/>
                <a:cs typeface="Arial Unicode MS" pitchFamily="32" charset="0"/>
              </a:rPr>
              <a:t> </a:t>
            </a:r>
            <a:r>
              <a:rPr lang="es-AR" altLang="es-AR" sz="4400">
                <a:solidFill>
                  <a:srgbClr val="000000"/>
                </a:solidFill>
                <a:latin typeface="Calibri" pitchFamily="32" charset="0"/>
                <a:cs typeface="Arial Unicode MS" pitchFamily="32" charset="0"/>
              </a:rPr>
              <a:t>el conflicto</a:t>
            </a:r>
          </a:p>
        </p:txBody>
      </p:sp>
      <p:pic>
        <p:nvPicPr>
          <p:cNvPr id="133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28750"/>
            <a:ext cx="2284413" cy="1069975"/>
          </a:xfrm>
          <a:prstGeom prst="rect">
            <a:avLst/>
          </a:prstGeom>
          <a:noFill/>
          <a:ln w="381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3600450"/>
            <a:ext cx="2855912" cy="1355725"/>
          </a:xfrm>
          <a:prstGeom prst="rect">
            <a:avLst/>
          </a:prstGeom>
          <a:noFill/>
          <a:ln w="381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4421188"/>
            <a:ext cx="2355850" cy="1698625"/>
          </a:xfrm>
          <a:prstGeom prst="rect">
            <a:avLst/>
          </a:prstGeom>
          <a:noFill/>
          <a:ln w="381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596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Mensaje Vos</a:t>
            </a:r>
          </a:p>
        </p:txBody>
      </p:sp>
      <p:sp>
        <p:nvSpPr>
          <p:cNvPr id="3" name="2 Marcador de contenido"/>
          <p:cNvSpPr>
            <a:spLocks noGrp="1"/>
          </p:cNvSpPr>
          <p:nvPr>
            <p:ph idx="1"/>
          </p:nvPr>
        </p:nvSpPr>
        <p:spPr/>
        <p:txBody>
          <a:bodyPr/>
          <a:lstStyle/>
          <a:p>
            <a:r>
              <a:rPr lang="es-AR" dirty="0">
                <a:solidFill>
                  <a:srgbClr val="002060"/>
                </a:solidFill>
              </a:rPr>
              <a:t>En situaciones de conflicto generalmente hablamos en segunda persona (mensaje ‘vos’) culpando, criticando, juzgando al otro…</a:t>
            </a:r>
          </a:p>
          <a:p>
            <a:pPr marL="114300" indent="0">
              <a:buNone/>
            </a:pPr>
            <a:endParaRPr lang="es-AR" dirty="0">
              <a:solidFill>
                <a:srgbClr val="002060"/>
              </a:solidFill>
            </a:endParaRPr>
          </a:p>
          <a:p>
            <a:r>
              <a:rPr lang="es-AR" dirty="0">
                <a:solidFill>
                  <a:srgbClr val="002060"/>
                </a:solidFill>
              </a:rPr>
              <a:t>… en general son mensajes agresivos, amenazantes, acusadores, confusos, que provocan reacción o defensa.</a:t>
            </a:r>
          </a:p>
          <a:p>
            <a:pPr marL="114300" indent="0">
              <a:buNone/>
            </a:pPr>
            <a:endParaRPr lang="es-AR" dirty="0">
              <a:solidFill>
                <a:srgbClr val="002060"/>
              </a:solidFill>
            </a:endParaRPr>
          </a:p>
          <a:p>
            <a:pPr marL="114300" indent="0">
              <a:buNone/>
            </a:pPr>
            <a:r>
              <a:rPr lang="es-AR" dirty="0">
                <a:solidFill>
                  <a:srgbClr val="002060"/>
                </a:solidFill>
              </a:rPr>
              <a:t>“</a:t>
            </a:r>
            <a:r>
              <a:rPr lang="es-AR" i="1" dirty="0" err="1">
                <a:solidFill>
                  <a:srgbClr val="002060"/>
                </a:solidFill>
              </a:rPr>
              <a:t>Sos</a:t>
            </a:r>
            <a:r>
              <a:rPr lang="es-AR" i="1" dirty="0">
                <a:solidFill>
                  <a:srgbClr val="002060"/>
                </a:solidFill>
              </a:rPr>
              <a:t> un irresponsable, no entregaste el</a:t>
            </a:r>
          </a:p>
          <a:p>
            <a:pPr marL="114300" indent="0">
              <a:buNone/>
            </a:pPr>
            <a:r>
              <a:rPr lang="es-AR" i="1" dirty="0">
                <a:solidFill>
                  <a:srgbClr val="002060"/>
                </a:solidFill>
              </a:rPr>
              <a:t> trabajo a tiempo</a:t>
            </a:r>
            <a:r>
              <a:rPr lang="es-AR" dirty="0">
                <a:solidFill>
                  <a:srgbClr val="002060"/>
                </a:solidFill>
              </a:rPr>
              <a:t>”</a:t>
            </a:r>
          </a:p>
          <a:p>
            <a:endParaRPr lang="es-AR" dirty="0"/>
          </a:p>
          <a:p>
            <a:endParaRPr lang="es-AR" dirty="0"/>
          </a:p>
        </p:txBody>
      </p:sp>
      <p:pic>
        <p:nvPicPr>
          <p:cNvPr id="5122" name="Picture 2" descr="C:\Users\celina\Desktop\PS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2210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elina\Desktop\PSP\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587" y="404664"/>
            <a:ext cx="10191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34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Mensaje Yo/ asertividad</a:t>
            </a:r>
          </a:p>
        </p:txBody>
      </p:sp>
      <p:sp>
        <p:nvSpPr>
          <p:cNvPr id="3" name="2 Marcador de contenido"/>
          <p:cNvSpPr>
            <a:spLocks noGrp="1"/>
          </p:cNvSpPr>
          <p:nvPr>
            <p:ph idx="1"/>
          </p:nvPr>
        </p:nvSpPr>
        <p:spPr>
          <a:xfrm>
            <a:off x="457200" y="1556792"/>
            <a:ext cx="8229600" cy="4569371"/>
          </a:xfrm>
        </p:spPr>
        <p:txBody>
          <a:bodyPr>
            <a:normAutofit lnSpcReduction="10000"/>
          </a:bodyPr>
          <a:lstStyle/>
          <a:p>
            <a:r>
              <a:rPr lang="es-AR" dirty="0"/>
              <a:t>Consiste en hablar de uno mismo, es decir, desde el propio punto de vista, los propios sentimientos y necesidades sin agredir al interlocutor ni someter su voluntad.</a:t>
            </a:r>
          </a:p>
          <a:p>
            <a:r>
              <a:rPr lang="es-AR" dirty="0"/>
              <a:t>Hablo en primero persona</a:t>
            </a:r>
          </a:p>
          <a:p>
            <a:endParaRPr lang="es-AR" dirty="0"/>
          </a:p>
          <a:p>
            <a:endParaRPr lang="es-AR" dirty="0"/>
          </a:p>
          <a:p>
            <a:r>
              <a:rPr lang="es-AR" dirty="0"/>
              <a:t>	Cuando vos… (conducta)‏</a:t>
            </a:r>
          </a:p>
          <a:p>
            <a:r>
              <a:rPr lang="es-AR" dirty="0"/>
              <a:t>	Yo me siento… (sentimiento)‏</a:t>
            </a:r>
          </a:p>
          <a:p>
            <a:r>
              <a:rPr lang="es-AR" dirty="0"/>
              <a:t>	Porque yo… (consecuencia)‏</a:t>
            </a:r>
          </a:p>
          <a:p>
            <a:r>
              <a:rPr lang="es-AR" dirty="0"/>
              <a:t>	Y lo que quisiera es… (expectativa)‏</a:t>
            </a:r>
          </a:p>
          <a:p>
            <a:endParaRPr lang="es-AR" dirty="0"/>
          </a:p>
        </p:txBody>
      </p:sp>
      <p:pic>
        <p:nvPicPr>
          <p:cNvPr id="9218" name="Picture 2" descr="C:\Users\celina\Desktop\PSP\mensaje 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289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13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preguntas</a:t>
            </a:r>
          </a:p>
        </p:txBody>
      </p:sp>
      <p:sp>
        <p:nvSpPr>
          <p:cNvPr id="3" name="2 Marcador de contenido"/>
          <p:cNvSpPr>
            <a:spLocks noGrp="1"/>
          </p:cNvSpPr>
          <p:nvPr>
            <p:ph idx="1"/>
          </p:nvPr>
        </p:nvSpPr>
        <p:spPr>
          <a:xfrm>
            <a:off x="467544" y="1556792"/>
            <a:ext cx="8229600" cy="4373563"/>
          </a:xfrm>
        </p:spPr>
        <p:txBody>
          <a:bodyPr/>
          <a:lstStyle/>
          <a:p>
            <a:r>
              <a:rPr lang="es-AR" dirty="0">
                <a:solidFill>
                  <a:srgbClr val="002060"/>
                </a:solidFill>
              </a:rPr>
              <a:t>Indagar con maestría supone formular preguntas oportunas y pertinentes en cada momento de la conversación…</a:t>
            </a:r>
          </a:p>
          <a:p>
            <a:r>
              <a:rPr lang="es-AR" dirty="0">
                <a:solidFill>
                  <a:srgbClr val="002060"/>
                </a:solidFill>
              </a:rPr>
              <a:t>Indagamos en función de dos tipos de objetivos diferentes:</a:t>
            </a:r>
          </a:p>
          <a:p>
            <a:pPr>
              <a:buFont typeface="Wingdings" panose="05000000000000000000" pitchFamily="2" charset="2"/>
              <a:buChar char="ü"/>
            </a:pPr>
            <a:r>
              <a:rPr lang="es-AR" dirty="0">
                <a:solidFill>
                  <a:srgbClr val="002060"/>
                </a:solidFill>
              </a:rPr>
              <a:t>Para obtener información y mejorar la escucha.</a:t>
            </a:r>
          </a:p>
          <a:p>
            <a:pPr>
              <a:buFont typeface="Wingdings" panose="05000000000000000000" pitchFamily="2" charset="2"/>
              <a:buChar char="ü"/>
            </a:pPr>
            <a:r>
              <a:rPr lang="es-AR" dirty="0">
                <a:solidFill>
                  <a:srgbClr val="002060"/>
                </a:solidFill>
              </a:rPr>
              <a:t>Para guiar el proceso de pensamiento de nuestro interlocutor</a:t>
            </a:r>
          </a:p>
          <a:p>
            <a:endParaRPr lang="es-AR" dirty="0"/>
          </a:p>
        </p:txBody>
      </p:sp>
      <p:pic>
        <p:nvPicPr>
          <p:cNvPr id="1027" name="Picture 3" descr="C:\Users\celina\Desktop\PSP\descar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653136"/>
            <a:ext cx="4968552" cy="194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7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Las preguntas</a:t>
            </a:r>
          </a:p>
        </p:txBody>
      </p:sp>
      <p:sp>
        <p:nvSpPr>
          <p:cNvPr id="3" name="2 Marcador de contenido"/>
          <p:cNvSpPr>
            <a:spLocks noGrp="1"/>
          </p:cNvSpPr>
          <p:nvPr>
            <p:ph idx="1"/>
          </p:nvPr>
        </p:nvSpPr>
        <p:spPr>
          <a:xfrm>
            <a:off x="457200" y="1484784"/>
            <a:ext cx="8229600" cy="4641379"/>
          </a:xfrm>
        </p:spPr>
        <p:txBody>
          <a:bodyPr>
            <a:normAutofit fontScale="92500" lnSpcReduction="10000"/>
          </a:bodyPr>
          <a:lstStyle/>
          <a:p>
            <a:pPr marL="114300" indent="0">
              <a:buNone/>
            </a:pPr>
            <a:endParaRPr lang="es-AR" dirty="0"/>
          </a:p>
          <a:p>
            <a:r>
              <a:rPr lang="es-AR" sz="2600" dirty="0"/>
              <a:t>En las distintas etapas se utilizan para:</a:t>
            </a:r>
          </a:p>
          <a:p>
            <a:pPr>
              <a:buFont typeface="Wingdings" panose="05000000000000000000" pitchFamily="2" charset="2"/>
              <a:buChar char="ü"/>
            </a:pPr>
            <a:r>
              <a:rPr lang="es-AR" sz="2600" dirty="0"/>
              <a:t> identificar el problema, </a:t>
            </a:r>
          </a:p>
          <a:p>
            <a:pPr>
              <a:buFont typeface="Wingdings" panose="05000000000000000000" pitchFamily="2" charset="2"/>
              <a:buChar char="ü"/>
            </a:pPr>
            <a:r>
              <a:rPr lang="es-AR" sz="2600" dirty="0"/>
              <a:t>pedir aclaraciones, </a:t>
            </a:r>
          </a:p>
          <a:p>
            <a:pPr>
              <a:buFont typeface="Wingdings" panose="05000000000000000000" pitchFamily="2" charset="2"/>
              <a:buChar char="ü"/>
            </a:pPr>
            <a:r>
              <a:rPr lang="es-AR" sz="2600" dirty="0"/>
              <a:t>superar situaciones de estancamiento, </a:t>
            </a:r>
          </a:p>
          <a:p>
            <a:pPr>
              <a:buFont typeface="Wingdings" panose="05000000000000000000" pitchFamily="2" charset="2"/>
              <a:buChar char="ü"/>
            </a:pPr>
            <a:r>
              <a:rPr lang="es-AR" sz="2600" dirty="0"/>
              <a:t>generar opciones, </a:t>
            </a:r>
          </a:p>
          <a:p>
            <a:pPr>
              <a:buFont typeface="Wingdings" panose="05000000000000000000" pitchFamily="2" charset="2"/>
              <a:buChar char="ü"/>
            </a:pPr>
            <a:r>
              <a:rPr lang="es-AR" sz="2600" dirty="0"/>
              <a:t>seleccionar opciones, </a:t>
            </a:r>
          </a:p>
          <a:p>
            <a:pPr>
              <a:buFont typeface="Wingdings" panose="05000000000000000000" pitchFamily="2" charset="2"/>
              <a:buChar char="ü"/>
            </a:pPr>
            <a:r>
              <a:rPr lang="es-AR" sz="2600" dirty="0"/>
              <a:t>medir fuerzas de la negociación, </a:t>
            </a:r>
          </a:p>
          <a:p>
            <a:pPr>
              <a:buFont typeface="Wingdings" panose="05000000000000000000" pitchFamily="2" charset="2"/>
              <a:buChar char="ü"/>
            </a:pPr>
            <a:r>
              <a:rPr lang="es-AR" sz="2600" dirty="0"/>
              <a:t>focalizar sobre determinado punto, corroborar, confirmar un dato, </a:t>
            </a:r>
          </a:p>
          <a:p>
            <a:pPr>
              <a:buFont typeface="Wingdings" panose="05000000000000000000" pitchFamily="2" charset="2"/>
              <a:buChar char="ü"/>
            </a:pPr>
            <a:r>
              <a:rPr lang="es-AR" sz="2600" dirty="0"/>
              <a:t>lograr consenso, etc.</a:t>
            </a:r>
          </a:p>
        </p:txBody>
      </p:sp>
    </p:spTree>
    <p:extLst>
      <p:ext uri="{BB962C8B-B14F-4D97-AF65-F5344CB8AC3E}">
        <p14:creationId xmlns:p14="http://schemas.microsoft.com/office/powerpoint/2010/main" val="2319244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Las más utilizadas en mediación </a:t>
            </a:r>
          </a:p>
        </p:txBody>
      </p:sp>
      <p:sp>
        <p:nvSpPr>
          <p:cNvPr id="3" name="2 Marcador de contenido"/>
          <p:cNvSpPr>
            <a:spLocks noGrp="1"/>
          </p:cNvSpPr>
          <p:nvPr>
            <p:ph idx="1"/>
          </p:nvPr>
        </p:nvSpPr>
        <p:spPr/>
        <p:txBody>
          <a:bodyPr/>
          <a:lstStyle/>
          <a:p>
            <a:pPr>
              <a:buFont typeface="Wingdings" panose="05000000000000000000" pitchFamily="2" charset="2"/>
              <a:buChar char="q"/>
            </a:pPr>
            <a:r>
              <a:rPr lang="es-AR" dirty="0"/>
              <a:t>Abiertas: </a:t>
            </a:r>
          </a:p>
          <a:p>
            <a:pPr>
              <a:buFont typeface="Wingdings" panose="05000000000000000000" pitchFamily="2" charset="2"/>
              <a:buChar char="ü"/>
            </a:pPr>
            <a:r>
              <a:rPr lang="es-AR" dirty="0"/>
              <a:t>Circulares</a:t>
            </a:r>
          </a:p>
          <a:p>
            <a:pPr>
              <a:buFont typeface="Wingdings" panose="05000000000000000000" pitchFamily="2" charset="2"/>
              <a:buChar char="ü"/>
            </a:pPr>
            <a:r>
              <a:rPr lang="es-AR" dirty="0"/>
              <a:t>Reflexivas</a:t>
            </a:r>
          </a:p>
          <a:p>
            <a:pPr>
              <a:buFont typeface="Wingdings" panose="05000000000000000000" pitchFamily="2" charset="2"/>
              <a:buChar char="ü"/>
            </a:pPr>
            <a:r>
              <a:rPr lang="es-AR" dirty="0"/>
              <a:t>Pregunta de replanteo</a:t>
            </a:r>
          </a:p>
          <a:p>
            <a:pPr marL="114300" indent="0">
              <a:buNone/>
            </a:pPr>
            <a:endParaRPr lang="es-AR" dirty="0"/>
          </a:p>
          <a:p>
            <a:pPr>
              <a:buFont typeface="Wingdings" panose="05000000000000000000" pitchFamily="2" charset="2"/>
              <a:buChar char="q"/>
            </a:pPr>
            <a:r>
              <a:rPr lang="es-AR" dirty="0"/>
              <a:t>Cerradas </a:t>
            </a:r>
          </a:p>
        </p:txBody>
      </p:sp>
    </p:spTree>
    <p:extLst>
      <p:ext uri="{BB962C8B-B14F-4D97-AF65-F5344CB8AC3E}">
        <p14:creationId xmlns:p14="http://schemas.microsoft.com/office/powerpoint/2010/main" val="67260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abiertas</a:t>
            </a:r>
          </a:p>
        </p:txBody>
      </p:sp>
      <p:sp>
        <p:nvSpPr>
          <p:cNvPr id="3" name="2 Marcador de contenido"/>
          <p:cNvSpPr>
            <a:spLocks noGrp="1"/>
          </p:cNvSpPr>
          <p:nvPr>
            <p:ph idx="1"/>
          </p:nvPr>
        </p:nvSpPr>
        <p:spPr>
          <a:xfrm>
            <a:off x="457200" y="1412776"/>
            <a:ext cx="8229600" cy="4713387"/>
          </a:xfrm>
        </p:spPr>
        <p:txBody>
          <a:bodyPr/>
          <a:lstStyle/>
          <a:p>
            <a:r>
              <a:rPr lang="es-AR" dirty="0"/>
              <a:t>Abren la narrativa</a:t>
            </a:r>
          </a:p>
          <a:p>
            <a:r>
              <a:rPr lang="es-AR" dirty="0"/>
              <a:t>Ideales para explorar el problema y el objetivo</a:t>
            </a:r>
          </a:p>
          <a:p>
            <a:r>
              <a:rPr lang="es-AR" dirty="0"/>
              <a:t>Pronombres: qué, cómo  cuándo, dónde, quién, cuál, para qué, porqué, etc.</a:t>
            </a:r>
          </a:p>
          <a:p>
            <a:r>
              <a:rPr lang="es-AR" dirty="0"/>
              <a:t>Se utilizan para movilizar, obtener </a:t>
            </a:r>
            <a:r>
              <a:rPr lang="es-AR" dirty="0" err="1"/>
              <a:t>info</a:t>
            </a:r>
            <a:r>
              <a:rPr lang="es-AR" dirty="0"/>
              <a:t>, evaluar, etc.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01008"/>
            <a:ext cx="7736086" cy="304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454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408372"/>
            <a:ext cx="8260672" cy="932395"/>
          </a:xfrm>
        </p:spPr>
        <p:txBody>
          <a:bodyPr>
            <a:noAutofit/>
          </a:bodyPr>
          <a:lstStyle/>
          <a:p>
            <a:r>
              <a:rPr lang="es-AR" sz="2800" dirty="0"/>
              <a:t>Semáforos. es conveniente preguntar ante:</a:t>
            </a:r>
          </a:p>
        </p:txBody>
      </p:sp>
      <p:sp>
        <p:nvSpPr>
          <p:cNvPr id="3" name="2 Marcador de contenido"/>
          <p:cNvSpPr>
            <a:spLocks noGrp="1"/>
          </p:cNvSpPr>
          <p:nvPr>
            <p:ph idx="1"/>
          </p:nvPr>
        </p:nvSpPr>
        <p:spPr>
          <a:xfrm>
            <a:off x="457200" y="1556792"/>
            <a:ext cx="8229600" cy="5112568"/>
          </a:xfrm>
        </p:spPr>
        <p:txBody>
          <a:bodyPr/>
          <a:lstStyle/>
          <a:p>
            <a:r>
              <a:rPr lang="es-AR" dirty="0"/>
              <a:t>Negaciones (“No voy a…”)</a:t>
            </a:r>
          </a:p>
          <a:p>
            <a:r>
              <a:rPr lang="es-AR" dirty="0"/>
              <a:t>Generalizaciones (“Nunca, nadie,</a:t>
            </a:r>
          </a:p>
          <a:p>
            <a:pPr marL="114300" indent="0">
              <a:buNone/>
            </a:pPr>
            <a:r>
              <a:rPr lang="es-AR" dirty="0"/>
              <a:t> jamás”)</a:t>
            </a:r>
          </a:p>
          <a:p>
            <a:r>
              <a:rPr lang="es-AR" dirty="0"/>
              <a:t>Ambigüedades</a:t>
            </a:r>
          </a:p>
          <a:p>
            <a:r>
              <a:rPr lang="es-AR" dirty="0"/>
              <a:t>Omisión del sujeto (mensaje yo)</a:t>
            </a:r>
          </a:p>
          <a:p>
            <a:r>
              <a:rPr lang="es-AR" dirty="0"/>
              <a:t>Doble mensaje </a:t>
            </a:r>
          </a:p>
        </p:txBody>
      </p:sp>
      <p:pic>
        <p:nvPicPr>
          <p:cNvPr id="4098" name="Picture 2" descr="C:\Users\celina\Desktop\PSP\semáfo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628800"/>
            <a:ext cx="25922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95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a:t>cerradas</a:t>
            </a:r>
          </a:p>
        </p:txBody>
      </p:sp>
      <p:sp>
        <p:nvSpPr>
          <p:cNvPr id="3" name="2 Marcador de contenido"/>
          <p:cNvSpPr>
            <a:spLocks noGrp="1"/>
          </p:cNvSpPr>
          <p:nvPr>
            <p:ph idx="1"/>
          </p:nvPr>
        </p:nvSpPr>
        <p:spPr/>
        <p:txBody>
          <a:bodyPr>
            <a:normAutofit/>
          </a:bodyPr>
          <a:lstStyle/>
          <a:p>
            <a:r>
              <a:rPr lang="es-AR" dirty="0"/>
              <a:t>Su finalidad es confirmar datos o informaciones dadas. </a:t>
            </a:r>
          </a:p>
          <a:p>
            <a:r>
              <a:rPr lang="es-AR" dirty="0"/>
              <a:t>Comienzan con un verbo y su respuesta es sí o no.</a:t>
            </a:r>
          </a:p>
          <a:p>
            <a:r>
              <a:rPr lang="es-AR" dirty="0"/>
              <a:t>Se utilizan fundamentalmente en la etapa de identificación de posición e intereses y en la evaluación de propuestas y cierre del acuerdo.</a:t>
            </a:r>
          </a:p>
          <a:p>
            <a:endParaRPr lang="es-AR" dirty="0"/>
          </a:p>
          <a:p>
            <a:pPr marL="114300" indent="0">
              <a:buNone/>
            </a:pPr>
            <a:r>
              <a:rPr lang="es-AR" dirty="0"/>
              <a:t>“¿Ustedes estarían dispuestos a pagar cinco cuotas de ....?, ¿ La propuesta de verlos cada 15 días, les satisface?</a:t>
            </a:r>
          </a:p>
          <a:p>
            <a:endParaRPr lang="es-AR" dirty="0"/>
          </a:p>
          <a:p>
            <a:endParaRPr lang="es-AR" dirty="0"/>
          </a:p>
        </p:txBody>
      </p:sp>
      <p:pic>
        <p:nvPicPr>
          <p:cNvPr id="1026" name="Picture 2" descr="C:\Users\celina\Desktop\PSP\preg cerrada.jpg"/>
          <p:cNvPicPr>
            <a:picLocks noChangeAspect="1" noChangeArrowheads="1"/>
          </p:cNvPicPr>
          <p:nvPr/>
        </p:nvPicPr>
        <p:blipFill rotWithShape="1">
          <a:blip r:embed="rId2">
            <a:extLst>
              <a:ext uri="{28A0092B-C50C-407E-A947-70E740481C1C}">
                <a14:useLocalDpi xmlns:a14="http://schemas.microsoft.com/office/drawing/2010/main" val="0"/>
              </a:ext>
            </a:extLst>
          </a:blip>
          <a:srcRect l="7336" t="6509" r="5201" b="31783"/>
          <a:stretch/>
        </p:blipFill>
        <p:spPr bwMode="auto">
          <a:xfrm>
            <a:off x="4754522" y="290944"/>
            <a:ext cx="3993942" cy="151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98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a:t>circulares</a:t>
            </a:r>
          </a:p>
        </p:txBody>
      </p:sp>
      <p:sp>
        <p:nvSpPr>
          <p:cNvPr id="3" name="2 Marcador de contenido"/>
          <p:cNvSpPr>
            <a:spLocks noGrp="1"/>
          </p:cNvSpPr>
          <p:nvPr>
            <p:ph idx="1"/>
          </p:nvPr>
        </p:nvSpPr>
        <p:spPr/>
        <p:txBody>
          <a:bodyPr>
            <a:noAutofit/>
          </a:bodyPr>
          <a:lstStyle/>
          <a:p>
            <a:r>
              <a:rPr lang="es-AR" dirty="0"/>
              <a:t>Muestran la interdependencia de elementos</a:t>
            </a:r>
          </a:p>
          <a:p>
            <a:r>
              <a:rPr lang="es-AR" dirty="0"/>
              <a:t>Se utilizan para que una de las partes desplace su pensamiento hacia la otra parte, momentos o terceros respecto del conflicto o de la situación y viceversa.</a:t>
            </a:r>
          </a:p>
          <a:p>
            <a:r>
              <a:rPr lang="es-AR" dirty="0"/>
              <a:t>Permitan hacer visibles relaciones de tiempo, personas y lugar. </a:t>
            </a:r>
          </a:p>
          <a:p>
            <a:r>
              <a:rPr lang="es-AR" dirty="0"/>
              <a:t>Ayudan a que las partes reflexionen sobre su propia percepción y se ubiquen y vean las cosas desde otro lugar (mi percepción, la del otro, la de un punto en la pared)</a:t>
            </a:r>
          </a:p>
        </p:txBody>
      </p:sp>
      <p:pic>
        <p:nvPicPr>
          <p:cNvPr id="2050" name="Picture 2" descr="C:\Users\celina\Desktop\PSP\preg circul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6064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69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ejemplos</a:t>
            </a:r>
          </a:p>
        </p:txBody>
      </p:sp>
      <p:sp>
        <p:nvSpPr>
          <p:cNvPr id="3" name="2 Marcador de contenido"/>
          <p:cNvSpPr>
            <a:spLocks noGrp="1"/>
          </p:cNvSpPr>
          <p:nvPr>
            <p:ph idx="1"/>
          </p:nvPr>
        </p:nvSpPr>
        <p:spPr>
          <a:xfrm>
            <a:off x="457200" y="1484784"/>
            <a:ext cx="8229600" cy="5184576"/>
          </a:xfrm>
        </p:spPr>
        <p:txBody>
          <a:bodyPr>
            <a:normAutofit fontScale="25000" lnSpcReduction="20000"/>
          </a:bodyPr>
          <a:lstStyle/>
          <a:p>
            <a:pPr marL="114300" indent="0">
              <a:buNone/>
            </a:pPr>
            <a:endParaRPr lang="es-AR" sz="6200" dirty="0"/>
          </a:p>
          <a:p>
            <a:r>
              <a:rPr lang="es-AR" sz="8000" dirty="0"/>
              <a:t> Acerca de las </a:t>
            </a:r>
            <a:r>
              <a:rPr lang="es-AR" sz="8000" b="1" dirty="0"/>
              <a:t>personas</a:t>
            </a:r>
            <a:r>
              <a:rPr lang="es-AR" sz="8000" dirty="0"/>
              <a:t>: ¿qué cree usted que necesita ella? ¿cómo reaccionaría usted, si estuviera en su lugar?, ¿qué cosas cree que necesitaría Ud. para reaccionar diferente?</a:t>
            </a:r>
          </a:p>
          <a:p>
            <a:r>
              <a:rPr lang="es-AR" sz="8000" dirty="0"/>
              <a:t> Acerca del </a:t>
            </a:r>
            <a:r>
              <a:rPr lang="es-AR" sz="8000" b="1" dirty="0"/>
              <a:t>tiempo</a:t>
            </a:r>
            <a:r>
              <a:rPr lang="es-AR" sz="8000" dirty="0"/>
              <a:t> ¿qué pasó antes de esto?, ¿cómo era la relación, el negocio, etc. antes de este momento?, ¿cómo desea que las cosas sean en el futuro?, ¿cómo imagina el escenario comercial con ella en xx tiempo?</a:t>
            </a:r>
          </a:p>
          <a:p>
            <a:r>
              <a:rPr lang="es-AR" sz="8000" dirty="0"/>
              <a:t> Acerca de la </a:t>
            </a:r>
            <a:r>
              <a:rPr lang="es-AR" sz="8000" b="1" dirty="0"/>
              <a:t>relación con terceros</a:t>
            </a:r>
            <a:r>
              <a:rPr lang="es-AR" sz="8000" dirty="0"/>
              <a:t>: ¿qué pensarían de estos sus suegros?, ¿quién más ve las cosas como </a:t>
            </a:r>
            <a:r>
              <a:rPr lang="es-AR" sz="8000" dirty="0" err="1"/>
              <a:t>Ud</a:t>
            </a:r>
            <a:r>
              <a:rPr lang="es-AR" sz="8000" dirty="0"/>
              <a:t>?</a:t>
            </a:r>
          </a:p>
          <a:p>
            <a:endParaRPr lang="es-AR" sz="8000" dirty="0"/>
          </a:p>
          <a:p>
            <a:r>
              <a:rPr lang="es-AR" sz="8000" dirty="0"/>
              <a:t>Qué piensa Ud. que ella piensa de este punto?</a:t>
            </a:r>
          </a:p>
          <a:p>
            <a:r>
              <a:rPr lang="es-AR" sz="8000" dirty="0"/>
              <a:t>Qué piensa Ud. que ella va a decir de esta situación?</a:t>
            </a:r>
          </a:p>
          <a:p>
            <a:r>
              <a:rPr lang="es-AR" sz="8000" dirty="0"/>
              <a:t>Qué piensa Ud. que va a hacer en caso de que Ud. no cumpla?</a:t>
            </a:r>
          </a:p>
          <a:p>
            <a:r>
              <a:rPr lang="es-AR" sz="8000" dirty="0"/>
              <a:t>Cómo cree Ud. que van a tomar esto sus hijos?</a:t>
            </a:r>
          </a:p>
          <a:p>
            <a:endParaRPr lang="es-AR" sz="8000" dirty="0"/>
          </a:p>
          <a:p>
            <a:endParaRPr lang="es-AR" dirty="0"/>
          </a:p>
        </p:txBody>
      </p:sp>
    </p:spTree>
    <p:extLst>
      <p:ext uri="{BB962C8B-B14F-4D97-AF65-F5344CB8AC3E}">
        <p14:creationId xmlns:p14="http://schemas.microsoft.com/office/powerpoint/2010/main" val="342632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408373"/>
            <a:ext cx="8260672" cy="716372"/>
          </a:xfrm>
        </p:spPr>
        <p:txBody>
          <a:bodyPr>
            <a:normAutofit fontScale="90000"/>
          </a:bodyPr>
          <a:lstStyle/>
          <a:p>
            <a:r>
              <a:rPr lang="es-AR" dirty="0"/>
              <a:t>El poder de las conversaciones</a:t>
            </a:r>
          </a:p>
        </p:txBody>
      </p:sp>
      <p:sp>
        <p:nvSpPr>
          <p:cNvPr id="3" name="2 Marcador de contenido"/>
          <p:cNvSpPr>
            <a:spLocks noGrp="1"/>
          </p:cNvSpPr>
          <p:nvPr>
            <p:ph idx="1"/>
          </p:nvPr>
        </p:nvSpPr>
        <p:spPr>
          <a:xfrm>
            <a:off x="457200" y="1752600"/>
            <a:ext cx="8229600" cy="5105400"/>
          </a:xfrm>
        </p:spPr>
        <p:txBody>
          <a:bodyPr>
            <a:normAutofit fontScale="92500" lnSpcReduction="20000"/>
          </a:bodyPr>
          <a:lstStyle/>
          <a:p>
            <a:pPr algn="just">
              <a:lnSpc>
                <a:spcPct val="93000"/>
              </a:lnSpc>
              <a:buFont typeface="Times New Roman" pitchFamily="16" charset="0"/>
              <a:buChar char="•"/>
              <a:defRPr/>
            </a:pPr>
            <a:r>
              <a:rPr lang="es-AR" altLang="es-AR" b="1" i="1" dirty="0">
                <a:solidFill>
                  <a:srgbClr val="002060"/>
                </a:solidFill>
                <a:ea typeface="DejaVu Sans" charset="0"/>
                <a:cs typeface="DejaVu Sans" charset="0"/>
              </a:rPr>
              <a:t>Conversar</a:t>
            </a:r>
            <a:r>
              <a:rPr lang="es-AR" altLang="es-AR" dirty="0">
                <a:solidFill>
                  <a:srgbClr val="002060"/>
                </a:solidFill>
                <a:ea typeface="DejaVu Sans" charset="0"/>
                <a:cs typeface="DejaVu Sans" charset="0"/>
              </a:rPr>
              <a:t> etimológicamente significa </a:t>
            </a:r>
            <a:r>
              <a:rPr lang="es-AR" altLang="es-AR" b="1" i="1" dirty="0">
                <a:solidFill>
                  <a:srgbClr val="002060"/>
                </a:solidFill>
                <a:ea typeface="DejaVu Sans" charset="0"/>
                <a:cs typeface="DejaVu Sans" charset="0"/>
              </a:rPr>
              <a:t>conversión</a:t>
            </a:r>
          </a:p>
          <a:p>
            <a:pPr marL="209550" algn="just">
              <a:lnSpc>
                <a:spcPct val="93000"/>
              </a:lnSpc>
              <a:buClrTx/>
              <a:buNone/>
              <a:defRPr/>
            </a:pPr>
            <a:endParaRPr lang="es-AR" altLang="es-AR" dirty="0">
              <a:solidFill>
                <a:srgbClr val="002060"/>
              </a:solidFill>
              <a:ea typeface="DejaVu Sans" charset="0"/>
              <a:cs typeface="DejaVu Sans" charset="0"/>
            </a:endParaRPr>
          </a:p>
          <a:p>
            <a:pPr algn="just">
              <a:lnSpc>
                <a:spcPct val="93000"/>
              </a:lnSpc>
              <a:buFont typeface="Times New Roman" pitchFamily="16" charset="0"/>
              <a:buChar char="•"/>
              <a:defRPr/>
            </a:pPr>
            <a:r>
              <a:rPr lang="es-AR" altLang="es-AR" dirty="0">
                <a:solidFill>
                  <a:srgbClr val="002060"/>
                </a:solidFill>
                <a:ea typeface="DejaVu Sans" charset="0"/>
                <a:cs typeface="DejaVu Sans" charset="0"/>
              </a:rPr>
              <a:t> De la </a:t>
            </a:r>
            <a:r>
              <a:rPr lang="es-AR" altLang="es-AR" u="sng" dirty="0">
                <a:solidFill>
                  <a:srgbClr val="002060"/>
                </a:solidFill>
                <a:ea typeface="DejaVu Sans" charset="0"/>
                <a:cs typeface="DejaVu Sans" charset="0"/>
              </a:rPr>
              <a:t>conversación</a:t>
            </a:r>
            <a:r>
              <a:rPr lang="es-AR" altLang="es-AR" dirty="0">
                <a:solidFill>
                  <a:srgbClr val="002060"/>
                </a:solidFill>
                <a:ea typeface="DejaVu Sans" charset="0"/>
                <a:cs typeface="DejaVu Sans" charset="0"/>
              </a:rPr>
              <a:t>, ambos participantes salen de algún modo modificados, algo se transforma en ellos.</a:t>
            </a:r>
          </a:p>
          <a:p>
            <a:pPr marL="209550" algn="just">
              <a:lnSpc>
                <a:spcPct val="93000"/>
              </a:lnSpc>
              <a:buClrTx/>
              <a:buNone/>
              <a:defRPr/>
            </a:pPr>
            <a:endParaRPr lang="es-AR" altLang="es-AR" dirty="0">
              <a:solidFill>
                <a:srgbClr val="002060"/>
              </a:solidFill>
              <a:ea typeface="DejaVu Sans" charset="0"/>
              <a:cs typeface="DejaVu Sans" charset="0"/>
            </a:endParaRPr>
          </a:p>
          <a:p>
            <a:pPr algn="just">
              <a:lnSpc>
                <a:spcPct val="93000"/>
              </a:lnSpc>
              <a:buFont typeface="Times New Roman" pitchFamily="16" charset="0"/>
              <a:buChar char="•"/>
              <a:defRPr/>
            </a:pPr>
            <a:r>
              <a:rPr lang="es-AR" altLang="es-AR" dirty="0">
                <a:solidFill>
                  <a:srgbClr val="002060"/>
                </a:solidFill>
                <a:ea typeface="DejaVu Sans" charset="0"/>
                <a:cs typeface="DejaVu Sans" charset="0"/>
              </a:rPr>
              <a:t> Distinto es el caso de la </a:t>
            </a:r>
            <a:r>
              <a:rPr lang="es-AR" altLang="es-AR" u="sng" dirty="0">
                <a:solidFill>
                  <a:srgbClr val="002060"/>
                </a:solidFill>
                <a:ea typeface="DejaVu Sans" charset="0"/>
                <a:cs typeface="DejaVu Sans" charset="0"/>
              </a:rPr>
              <a:t>discusión</a:t>
            </a:r>
            <a:r>
              <a:rPr lang="es-AR" altLang="es-AR" dirty="0">
                <a:solidFill>
                  <a:srgbClr val="002060"/>
                </a:solidFill>
                <a:ea typeface="DejaVu Sans" charset="0"/>
                <a:cs typeface="DejaVu Sans" charset="0"/>
              </a:rPr>
              <a:t>: lucha por imponer una perspectiva</a:t>
            </a:r>
          </a:p>
          <a:p>
            <a:pPr algn="just">
              <a:lnSpc>
                <a:spcPct val="93000"/>
              </a:lnSpc>
              <a:buFont typeface="Times New Roman" pitchFamily="16" charset="0"/>
              <a:buChar char="•"/>
              <a:defRPr/>
            </a:pPr>
            <a:endParaRPr lang="es-AR" altLang="es-AR" dirty="0">
              <a:solidFill>
                <a:srgbClr val="002060"/>
              </a:solidFill>
              <a:ea typeface="DejaVu Sans" charset="0"/>
              <a:cs typeface="DejaVu Sans" charset="0"/>
            </a:endParaRPr>
          </a:p>
          <a:p>
            <a:pPr algn="just">
              <a:lnSpc>
                <a:spcPct val="93000"/>
              </a:lnSpc>
              <a:buFont typeface="Times New Roman" pitchFamily="16" charset="0"/>
              <a:buChar char="•"/>
              <a:defRPr/>
            </a:pPr>
            <a:r>
              <a:rPr lang="es-AR" altLang="es-AR" dirty="0">
                <a:solidFill>
                  <a:srgbClr val="002060"/>
                </a:solidFill>
                <a:ea typeface="DejaVu Sans" charset="0"/>
                <a:cs typeface="DejaVu Sans" charset="0"/>
              </a:rPr>
              <a:t>Son un modo de interacción donde se generan, transforman, crean y recrean las relaciones y acciones sobre la realidad.</a:t>
            </a:r>
          </a:p>
          <a:p>
            <a:pPr marL="209550" algn="just">
              <a:lnSpc>
                <a:spcPct val="93000"/>
              </a:lnSpc>
              <a:buClrTx/>
              <a:buNone/>
              <a:defRPr/>
            </a:pPr>
            <a:endParaRPr lang="es-AR" altLang="es-AR" dirty="0">
              <a:solidFill>
                <a:srgbClr val="002060"/>
              </a:solidFill>
              <a:ea typeface="DejaVu Sans" charset="0"/>
              <a:cs typeface="DejaVu Sans" charset="0"/>
            </a:endParaRPr>
          </a:p>
          <a:p>
            <a:pPr algn="just">
              <a:lnSpc>
                <a:spcPct val="93000"/>
              </a:lnSpc>
              <a:buFont typeface="Times New Roman" pitchFamily="16" charset="0"/>
              <a:buChar char="•"/>
              <a:defRPr/>
            </a:pPr>
            <a:r>
              <a:rPr lang="es-AR" altLang="es-AR" dirty="0">
                <a:solidFill>
                  <a:srgbClr val="002060"/>
                </a:solidFill>
                <a:ea typeface="DejaVu Sans" charset="0"/>
                <a:cs typeface="DejaVu Sans" charset="0"/>
              </a:rPr>
              <a:t> En este proceso el lenguaje, además de su carácter descriptivo, posee un profundo carácter generativo.</a:t>
            </a:r>
          </a:p>
          <a:p>
            <a:pPr marL="209550" algn="just">
              <a:lnSpc>
                <a:spcPct val="93000"/>
              </a:lnSpc>
              <a:buClrTx/>
              <a:buNone/>
              <a:defRPr/>
            </a:pPr>
            <a:endParaRPr lang="es-AR" altLang="es-AR" dirty="0">
              <a:solidFill>
                <a:srgbClr val="002060"/>
              </a:solidFill>
              <a:ea typeface="DejaVu Sans" charset="0"/>
              <a:cs typeface="DejaVu Sans" charset="0"/>
            </a:endParaRPr>
          </a:p>
          <a:p>
            <a:pPr algn="just">
              <a:lnSpc>
                <a:spcPct val="93000"/>
              </a:lnSpc>
              <a:buFont typeface="Times New Roman" pitchFamily="16" charset="0"/>
              <a:buChar char="•"/>
              <a:defRPr/>
            </a:pPr>
            <a:r>
              <a:rPr lang="es-AR" altLang="es-AR" dirty="0">
                <a:solidFill>
                  <a:srgbClr val="002060"/>
                </a:solidFill>
                <a:ea typeface="DejaVu Sans" charset="0"/>
                <a:cs typeface="DejaVu Sans" charset="0"/>
              </a:rPr>
              <a:t> El discurso crea realidad.</a:t>
            </a:r>
          </a:p>
          <a:p>
            <a:endParaRPr lang="es-AR" dirty="0">
              <a:solidFill>
                <a:srgbClr val="002060"/>
              </a:solidFill>
            </a:endParaRPr>
          </a:p>
        </p:txBody>
      </p:sp>
    </p:spTree>
    <p:extLst>
      <p:ext uri="{BB962C8B-B14F-4D97-AF65-F5344CB8AC3E}">
        <p14:creationId xmlns:p14="http://schemas.microsoft.com/office/powerpoint/2010/main" val="197832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a:t>reflexivas</a:t>
            </a:r>
          </a:p>
        </p:txBody>
      </p:sp>
      <p:sp>
        <p:nvSpPr>
          <p:cNvPr id="3" name="2 Marcador de contenido"/>
          <p:cNvSpPr>
            <a:spLocks noGrp="1"/>
          </p:cNvSpPr>
          <p:nvPr>
            <p:ph idx="1"/>
          </p:nvPr>
        </p:nvSpPr>
        <p:spPr>
          <a:xfrm>
            <a:off x="457200" y="1556792"/>
            <a:ext cx="8229600" cy="5184576"/>
          </a:xfrm>
        </p:spPr>
        <p:txBody>
          <a:bodyPr>
            <a:normAutofit/>
          </a:bodyPr>
          <a:lstStyle/>
          <a:p>
            <a:endParaRPr lang="es-AR" dirty="0"/>
          </a:p>
          <a:p>
            <a:pPr marL="114300" indent="0">
              <a:buNone/>
            </a:pPr>
            <a:endParaRPr lang="es-AR" dirty="0"/>
          </a:p>
          <a:p>
            <a:r>
              <a:rPr lang="es-AR" dirty="0"/>
              <a:t>Intentan que la parte genere un pensamiento diferente del que tiene y que suele repetir y volver una y otra vez a su posición. </a:t>
            </a:r>
          </a:p>
          <a:p>
            <a:r>
              <a:rPr lang="es-AR" dirty="0"/>
              <a:t>Están dirigidas a la otra parte percepción de las cosas, intentan ser transformadoras</a:t>
            </a:r>
          </a:p>
          <a:p>
            <a:r>
              <a:rPr lang="es-AR" dirty="0"/>
              <a:t>Se pueden hacer para reflexionar o conmover, para provocar cuestionamientos, para transformar en protagonista a la parte. </a:t>
            </a:r>
          </a:p>
          <a:p>
            <a:endParaRPr lang="es-AR" dirty="0"/>
          </a:p>
        </p:txBody>
      </p:sp>
      <p:pic>
        <p:nvPicPr>
          <p:cNvPr id="3075" name="Picture 3" descr="C:\Users\celina\Desktop\PSP\reflexiv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143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67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ejemplos</a:t>
            </a:r>
          </a:p>
        </p:txBody>
      </p:sp>
      <p:sp>
        <p:nvSpPr>
          <p:cNvPr id="3" name="2 Marcador de contenido"/>
          <p:cNvSpPr>
            <a:spLocks noGrp="1"/>
          </p:cNvSpPr>
          <p:nvPr>
            <p:ph idx="1"/>
          </p:nvPr>
        </p:nvSpPr>
        <p:spPr/>
        <p:txBody>
          <a:bodyPr/>
          <a:lstStyle/>
          <a:p>
            <a:pPr marL="114300" indent="0">
              <a:buNone/>
            </a:pPr>
            <a:endParaRPr lang="es-AR" dirty="0"/>
          </a:p>
          <a:p>
            <a:r>
              <a:rPr lang="es-AR" dirty="0"/>
              <a:t> Sobre la parte: ¿cómo le afecta esto a su empresa, a su dinámica familiar? (reflexión)</a:t>
            </a:r>
          </a:p>
          <a:p>
            <a:r>
              <a:rPr lang="es-AR" dirty="0"/>
              <a:t> Sobre la relación ¿cómo le parece dividir las tareas a futuro? (cuestionar)</a:t>
            </a:r>
          </a:p>
          <a:p>
            <a:r>
              <a:rPr lang="es-AR" dirty="0"/>
              <a:t> Sobre el contenido: ¿que aportarán Uds./Ud. en el acuerdo?, ¿cómo concretarán el cumplimiento de ...? (protagonizar, organizar)</a:t>
            </a:r>
          </a:p>
          <a:p>
            <a:endParaRPr lang="es-A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770" y="4581128"/>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160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AR" sz="2800" dirty="0"/>
              <a:t>Pregunta del replanteo</a:t>
            </a:r>
          </a:p>
        </p:txBody>
      </p:sp>
      <p:sp>
        <p:nvSpPr>
          <p:cNvPr id="3" name="2 Marcador de contenido"/>
          <p:cNvSpPr>
            <a:spLocks noGrp="1"/>
          </p:cNvSpPr>
          <p:nvPr>
            <p:ph idx="1"/>
          </p:nvPr>
        </p:nvSpPr>
        <p:spPr>
          <a:xfrm>
            <a:off x="457200" y="1556792"/>
            <a:ext cx="8229600" cy="5184576"/>
          </a:xfrm>
        </p:spPr>
        <p:txBody>
          <a:bodyPr vert="horz" lIns="91440" tIns="45720" rIns="91440" bIns="45720" rtlCol="0" anchor="t">
            <a:noAutofit/>
          </a:bodyPr>
          <a:lstStyle/>
          <a:p>
            <a:r>
              <a:rPr lang="es-AR" dirty="0"/>
              <a:t>Son una especie de pregunta reflexiva. </a:t>
            </a:r>
          </a:p>
          <a:p>
            <a:r>
              <a:rPr lang="es-AR" dirty="0"/>
              <a:t>Para reencuadrar la discusión sobre el conflicto  </a:t>
            </a:r>
          </a:p>
          <a:p>
            <a:r>
              <a:rPr lang="es-AR" dirty="0"/>
              <a:t>Se suele iniciar el replanteo por los intereses comunes, a fin de destacarlos</a:t>
            </a:r>
          </a:p>
          <a:p>
            <a:r>
              <a:rPr lang="es-AR" dirty="0"/>
              <a:t>Se formula colocando en la pregunta intereses similares o sobre un determinado tema, englobando las necesidades de ambas partes.</a:t>
            </a:r>
            <a:endParaRPr lang="es-AR"/>
          </a:p>
          <a:p>
            <a:r>
              <a:rPr lang="es-AR" dirty="0"/>
              <a:t>Estimula el clima de confianza y hacer sentir que estamos avanzando y hemos abandonado las posiciones.</a:t>
            </a:r>
          </a:p>
          <a:p>
            <a:endParaRPr lang="es-AR" sz="2000" dirty="0"/>
          </a:p>
        </p:txBody>
      </p:sp>
      <p:pic>
        <p:nvPicPr>
          <p:cNvPr id="5122" name="Picture 2" descr="C:\Users\celina\Desktop\PSP\replanteo.jpg"/>
          <p:cNvPicPr>
            <a:picLocks noChangeAspect="1" noChangeArrowheads="1"/>
          </p:cNvPicPr>
          <p:nvPr/>
        </p:nvPicPr>
        <p:blipFill rotWithShape="1">
          <a:blip r:embed="rId2">
            <a:extLst>
              <a:ext uri="{28A0092B-C50C-407E-A947-70E740481C1C}">
                <a14:useLocalDpi xmlns:a14="http://schemas.microsoft.com/office/drawing/2010/main" val="0"/>
              </a:ext>
            </a:extLst>
          </a:blip>
          <a:srcRect t="41647" b="20054"/>
          <a:stretch/>
        </p:blipFill>
        <p:spPr bwMode="auto">
          <a:xfrm>
            <a:off x="5841670" y="332656"/>
            <a:ext cx="2906794"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18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t>Se formula:</a:t>
            </a:r>
          </a:p>
        </p:txBody>
      </p:sp>
      <p:sp>
        <p:nvSpPr>
          <p:cNvPr id="3" name="2 Marcador de contenido"/>
          <p:cNvSpPr>
            <a:spLocks noGrp="1"/>
          </p:cNvSpPr>
          <p:nvPr>
            <p:ph idx="1"/>
          </p:nvPr>
        </p:nvSpPr>
        <p:spPr/>
        <p:txBody>
          <a:bodyPr vert="horz" lIns="91440" tIns="45720" rIns="91440" bIns="45720" rtlCol="0" anchor="t">
            <a:normAutofit fontScale="92500" lnSpcReduction="10000"/>
          </a:bodyPr>
          <a:lstStyle/>
          <a:p>
            <a:r>
              <a:rPr lang="es-AR" dirty="0"/>
              <a:t> ¿Cómo pueden hacer para que usted haga jugo de naranja y yo una torta de naranja?, </a:t>
            </a:r>
          </a:p>
          <a:p>
            <a:r>
              <a:rPr lang="es-AR" dirty="0"/>
              <a:t>¿Cómo pueden hacer para que ambos estén satisfechos con los estándares de calidad del producto?, </a:t>
            </a:r>
          </a:p>
          <a:p>
            <a:r>
              <a:rPr lang="es-AR" dirty="0"/>
              <a:t>¿Cómo pueden hacer para que Usted  A vaya a la fiesta y  Ud. B esté tranquilo de que estará bien?</a:t>
            </a:r>
          </a:p>
          <a:p>
            <a:endParaRPr lang="es-AR" dirty="0"/>
          </a:p>
          <a:p>
            <a:endParaRPr lang="es-AR" dirty="0"/>
          </a:p>
          <a:p>
            <a:r>
              <a:rPr lang="es-AR" i="1" dirty="0"/>
              <a:t>Como resultado de esta pregunta las partes generarán opciones utilizando, por ejemplo, la técnica torbellino de ideas</a:t>
            </a:r>
          </a:p>
          <a:p>
            <a:endParaRPr lang="es-AR" dirty="0"/>
          </a:p>
        </p:txBody>
      </p:sp>
    </p:spTree>
    <p:extLst>
      <p:ext uri="{BB962C8B-B14F-4D97-AF65-F5344CB8AC3E}">
        <p14:creationId xmlns:p14="http://schemas.microsoft.com/office/powerpoint/2010/main" val="290923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a:latin typeface="+mn-lt"/>
              </a:rPr>
              <a:t>Con las conversaciones generamos…</a:t>
            </a:r>
          </a:p>
        </p:txBody>
      </p:sp>
      <p:sp>
        <p:nvSpPr>
          <p:cNvPr id="3" name="2 Marcador de contenido"/>
          <p:cNvSpPr>
            <a:spLocks noGrp="1"/>
          </p:cNvSpPr>
          <p:nvPr>
            <p:ph idx="1"/>
          </p:nvPr>
        </p:nvSpPr>
        <p:spPr/>
        <p:txBody>
          <a:bodyPr/>
          <a:lstStyle/>
          <a:p>
            <a:pPr algn="just">
              <a:lnSpc>
                <a:spcPct val="150000"/>
              </a:lnSpc>
              <a:buFont typeface="Times New Roman" pitchFamily="16" charset="0"/>
              <a:buChar char="•"/>
            </a:pPr>
            <a:r>
              <a:rPr lang="es-AR" altLang="es-AR" dirty="0">
                <a:solidFill>
                  <a:srgbClr val="002060"/>
                </a:solidFill>
                <a:cs typeface="Arial Unicode MS" pitchFamily="32" charset="0"/>
              </a:rPr>
              <a:t>Relaciones y vínculos </a:t>
            </a:r>
          </a:p>
          <a:p>
            <a:pPr algn="just">
              <a:lnSpc>
                <a:spcPct val="150000"/>
              </a:lnSpc>
              <a:buFont typeface="Times New Roman" pitchFamily="16" charset="0"/>
              <a:buChar char="•"/>
            </a:pPr>
            <a:r>
              <a:rPr lang="es-AR" altLang="es-AR" dirty="0">
                <a:solidFill>
                  <a:srgbClr val="002060"/>
                </a:solidFill>
                <a:cs typeface="Arial Unicode MS" pitchFamily="32" charset="0"/>
              </a:rPr>
              <a:t>Nuestra imagen pública </a:t>
            </a:r>
          </a:p>
          <a:p>
            <a:pPr algn="just">
              <a:lnSpc>
                <a:spcPct val="150000"/>
              </a:lnSpc>
              <a:buFont typeface="Times New Roman" pitchFamily="16" charset="0"/>
              <a:buChar char="•"/>
            </a:pPr>
            <a:r>
              <a:rPr lang="es-AR" altLang="es-AR" dirty="0">
                <a:solidFill>
                  <a:srgbClr val="002060"/>
                </a:solidFill>
                <a:cs typeface="Arial Unicode MS" pitchFamily="32" charset="0"/>
              </a:rPr>
              <a:t>Compromisos</a:t>
            </a:r>
          </a:p>
          <a:p>
            <a:pPr algn="just">
              <a:lnSpc>
                <a:spcPct val="150000"/>
              </a:lnSpc>
              <a:buFont typeface="Times New Roman" pitchFamily="16" charset="0"/>
              <a:buChar char="•"/>
            </a:pPr>
            <a:r>
              <a:rPr lang="es-AR" altLang="es-AR" dirty="0">
                <a:solidFill>
                  <a:srgbClr val="002060"/>
                </a:solidFill>
                <a:cs typeface="Arial Unicode MS" pitchFamily="32" charset="0"/>
              </a:rPr>
              <a:t>Nuevas posibilidades </a:t>
            </a:r>
          </a:p>
          <a:p>
            <a:pPr algn="just">
              <a:lnSpc>
                <a:spcPct val="150000"/>
              </a:lnSpc>
              <a:buFont typeface="Times New Roman" pitchFamily="16" charset="0"/>
              <a:buChar char="•"/>
            </a:pPr>
            <a:r>
              <a:rPr lang="es-AR" altLang="es-AR" dirty="0">
                <a:solidFill>
                  <a:srgbClr val="002060"/>
                </a:solidFill>
                <a:cs typeface="Arial Unicode MS" pitchFamily="32" charset="0"/>
              </a:rPr>
              <a:t>Cambios emocionales</a:t>
            </a:r>
          </a:p>
          <a:p>
            <a:pPr algn="just">
              <a:lnSpc>
                <a:spcPct val="150000"/>
              </a:lnSpc>
              <a:buFont typeface="Times New Roman" pitchFamily="16" charset="0"/>
              <a:buChar char="•"/>
            </a:pPr>
            <a:r>
              <a:rPr lang="es-AR" altLang="es-AR" dirty="0">
                <a:solidFill>
                  <a:srgbClr val="002060"/>
                </a:solidFill>
                <a:cs typeface="Arial Unicode MS" pitchFamily="32" charset="0"/>
              </a:rPr>
              <a:t>Nuevos sentidos e interpretaciones</a:t>
            </a:r>
          </a:p>
          <a:p>
            <a:endParaRPr lang="es-AR" dirty="0"/>
          </a:p>
        </p:txBody>
      </p:sp>
    </p:spTree>
    <p:extLst>
      <p:ext uri="{BB962C8B-B14F-4D97-AF65-F5344CB8AC3E}">
        <p14:creationId xmlns:p14="http://schemas.microsoft.com/office/powerpoint/2010/main" val="426334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3100" dirty="0">
                <a:latin typeface="+mn-lt"/>
              </a:rPr>
              <a:t>¿Qué es la</a:t>
            </a:r>
            <a:br>
              <a:rPr lang="es-AR" sz="3100" dirty="0">
                <a:latin typeface="+mn-lt"/>
              </a:rPr>
            </a:br>
            <a:r>
              <a:rPr lang="es-AR" sz="3100" dirty="0">
                <a:latin typeface="+mn-lt"/>
              </a:rPr>
              <a:t>Comunicación Humana?</a:t>
            </a:r>
            <a:br>
              <a:rPr lang="es-AR" dirty="0"/>
            </a:br>
            <a:endParaRPr lang="es-AR" dirty="0"/>
          </a:p>
        </p:txBody>
      </p:sp>
      <p:sp>
        <p:nvSpPr>
          <p:cNvPr id="3" name="2 Marcador de contenido"/>
          <p:cNvSpPr>
            <a:spLocks noGrp="1"/>
          </p:cNvSpPr>
          <p:nvPr>
            <p:ph idx="1"/>
          </p:nvPr>
        </p:nvSpPr>
        <p:spPr/>
        <p:txBody>
          <a:bodyPr/>
          <a:lstStyle/>
          <a:p>
            <a:pPr algn="just"/>
            <a:r>
              <a:rPr lang="es-AR" dirty="0">
                <a:solidFill>
                  <a:srgbClr val="002060"/>
                </a:solidFill>
              </a:rPr>
              <a:t>Un proceso complejo que incluye a dos o más personas, entre las que circulan mensajes diferentes, por diferentes canales al mismo tiempo, que siempre se influyen mutuamente en un contexto espacial e histórico y genera una historia.</a:t>
            </a:r>
          </a:p>
          <a:p>
            <a:pPr algn="just"/>
            <a:endParaRPr lang="es-AR" altLang="es-AR" dirty="0">
              <a:solidFill>
                <a:srgbClr val="002060"/>
              </a:solidFill>
              <a:cs typeface="Arial Unicode MS" pitchFamily="32" charset="0"/>
            </a:endParaRPr>
          </a:p>
          <a:p>
            <a:pPr algn="just"/>
            <a:r>
              <a:rPr lang="es-AR" altLang="es-AR" dirty="0">
                <a:solidFill>
                  <a:srgbClr val="002060"/>
                </a:solidFill>
                <a:cs typeface="Arial Unicode MS" pitchFamily="32" charset="0"/>
              </a:rPr>
              <a:t>Un proceso de intercambio en el que se crean significados</a:t>
            </a:r>
          </a:p>
          <a:p>
            <a:pPr algn="just"/>
            <a:endParaRPr lang="es-AR" dirty="0">
              <a:solidFill>
                <a:srgbClr val="002060"/>
              </a:solidFill>
            </a:endParaRPr>
          </a:p>
          <a:p>
            <a:pPr marL="114300" indent="0">
              <a:buNone/>
            </a:pPr>
            <a:endParaRPr lang="es-AR" dirty="0"/>
          </a:p>
          <a:p>
            <a:pPr marL="114300" indent="0">
              <a:buNone/>
            </a:pPr>
            <a:endParaRPr lang="es-AR" dirty="0"/>
          </a:p>
        </p:txBody>
      </p:sp>
    </p:spTree>
    <p:extLst>
      <p:ext uri="{BB962C8B-B14F-4D97-AF65-F5344CB8AC3E}">
        <p14:creationId xmlns:p14="http://schemas.microsoft.com/office/powerpoint/2010/main" val="160939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sz="quarter" idx="1"/>
          </p:nvPr>
        </p:nvSpPr>
        <p:spPr>
          <a:xfrm>
            <a:off x="0" y="357188"/>
            <a:ext cx="9144000" cy="6716712"/>
          </a:xfrm>
        </p:spPr>
        <p:txBody>
          <a:bodyPr>
            <a:normAutofit fontScale="85000" lnSpcReduction="20000"/>
          </a:bodyPr>
          <a:lstStyle/>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gn="ctr">
              <a:lnSpc>
                <a:spcPct val="80000"/>
              </a:lnSpc>
              <a:buClrTx/>
              <a:buFontTx/>
              <a:buNone/>
              <a:defRPr/>
            </a:pPr>
            <a:endParaRPr lang="es-ES" sz="2800" b="1" dirty="0">
              <a:solidFill>
                <a:srgbClr val="FF0000"/>
              </a:solidFill>
              <a:latin typeface="Myriad Pro" pitchFamily="34" charset="0"/>
            </a:endParaRPr>
          </a:p>
          <a:p>
            <a:pPr marL="609600" indent="-609600">
              <a:lnSpc>
                <a:spcPct val="80000"/>
              </a:lnSpc>
              <a:buClrTx/>
              <a:buFont typeface="Wingdings" pitchFamily="2" charset="2"/>
              <a:buNone/>
              <a:defRPr/>
            </a:pPr>
            <a:endParaRPr lang="es-AR" sz="2800" b="1" dirty="0">
              <a:latin typeface="Myriad Pro"/>
            </a:endParaRPr>
          </a:p>
          <a:p>
            <a:pPr marL="609600" indent="-609600" algn="ctr">
              <a:lnSpc>
                <a:spcPct val="80000"/>
              </a:lnSpc>
              <a:buClrTx/>
              <a:buFontTx/>
              <a:buNone/>
              <a:defRPr/>
            </a:pPr>
            <a:r>
              <a:rPr lang="es-AR" sz="2800" b="1" dirty="0">
                <a:latin typeface="Myriad Pro"/>
              </a:rPr>
              <a:t> </a:t>
            </a:r>
          </a:p>
          <a:p>
            <a:pPr marL="609600" indent="-609600" algn="ctr">
              <a:lnSpc>
                <a:spcPct val="80000"/>
              </a:lnSpc>
              <a:buClrTx/>
              <a:buFontTx/>
              <a:buNone/>
              <a:defRPr/>
            </a:pPr>
            <a:endParaRPr lang="es-AR" sz="2800" b="1" dirty="0">
              <a:solidFill>
                <a:srgbClr val="FF0000"/>
              </a:solidFill>
              <a:latin typeface="Myriad Pro"/>
            </a:endParaRPr>
          </a:p>
          <a:p>
            <a:pPr marL="609600" indent="-609600" algn="ctr">
              <a:lnSpc>
                <a:spcPct val="80000"/>
              </a:lnSpc>
              <a:buClrTx/>
              <a:buFontTx/>
              <a:buNone/>
              <a:defRPr/>
            </a:pPr>
            <a:endParaRPr lang="es-AR" sz="3000" b="1" dirty="0">
              <a:solidFill>
                <a:schemeClr val="accent2"/>
              </a:solidFill>
              <a:latin typeface="+mj-lt"/>
            </a:endParaRPr>
          </a:p>
          <a:p>
            <a:pPr marL="609600" indent="-609600" algn="ctr">
              <a:lnSpc>
                <a:spcPct val="80000"/>
              </a:lnSpc>
              <a:buClrTx/>
              <a:buFontTx/>
              <a:buNone/>
              <a:defRPr/>
            </a:pPr>
            <a:endParaRPr lang="es-AR" sz="3000" b="1" dirty="0">
              <a:solidFill>
                <a:schemeClr val="accent2"/>
              </a:solidFill>
              <a:latin typeface="+mj-lt"/>
            </a:endParaRPr>
          </a:p>
          <a:p>
            <a:pPr marL="609600" indent="-609600" algn="ctr">
              <a:lnSpc>
                <a:spcPct val="80000"/>
              </a:lnSpc>
              <a:buClrTx/>
              <a:buFontTx/>
              <a:buNone/>
              <a:defRPr/>
            </a:pPr>
            <a:endParaRPr lang="es-AR" sz="3000" b="1" dirty="0">
              <a:solidFill>
                <a:schemeClr val="accent2"/>
              </a:solidFill>
              <a:latin typeface="+mj-lt"/>
            </a:endParaRPr>
          </a:p>
          <a:p>
            <a:pPr marL="609600" indent="-609600" algn="ctr">
              <a:lnSpc>
                <a:spcPct val="80000"/>
              </a:lnSpc>
              <a:buClrTx/>
              <a:buFontTx/>
              <a:buNone/>
              <a:defRPr/>
            </a:pPr>
            <a:endParaRPr lang="es-AR" sz="3000" b="1" dirty="0">
              <a:solidFill>
                <a:schemeClr val="accent2"/>
              </a:solidFill>
              <a:latin typeface="+mj-lt"/>
            </a:endParaRPr>
          </a:p>
          <a:p>
            <a:pPr marL="609600" indent="-609600" algn="ctr">
              <a:lnSpc>
                <a:spcPct val="80000"/>
              </a:lnSpc>
              <a:buClrTx/>
              <a:buFontTx/>
              <a:buNone/>
              <a:defRPr/>
            </a:pPr>
            <a:endParaRPr lang="es-AR" sz="3000" b="1" dirty="0">
              <a:solidFill>
                <a:schemeClr val="accent2"/>
              </a:solidFill>
              <a:latin typeface="+mj-lt"/>
            </a:endParaRPr>
          </a:p>
          <a:p>
            <a:pPr marL="609600" indent="-609600" algn="ctr">
              <a:lnSpc>
                <a:spcPct val="80000"/>
              </a:lnSpc>
              <a:buClrTx/>
              <a:buFontTx/>
              <a:buNone/>
              <a:defRPr/>
            </a:pPr>
            <a:r>
              <a:rPr lang="es-AR" sz="3500" b="1" dirty="0">
                <a:solidFill>
                  <a:schemeClr val="accent2"/>
                </a:solidFill>
                <a:effectLst>
                  <a:outerShdw blurRad="38100" dist="38100" dir="2700000" algn="tl">
                    <a:srgbClr val="000000">
                      <a:alpha val="43137"/>
                    </a:srgbClr>
                  </a:outerShdw>
                </a:effectLst>
                <a:latin typeface="+mj-lt"/>
              </a:rPr>
              <a:t> MENSAJE</a:t>
            </a:r>
            <a:r>
              <a:rPr lang="es-AR" sz="3000" b="1" dirty="0">
                <a:solidFill>
                  <a:schemeClr val="accent2"/>
                </a:solidFill>
                <a:latin typeface="+mj-lt"/>
              </a:rPr>
              <a:t>    </a:t>
            </a:r>
            <a:r>
              <a:rPr lang="es-AR" sz="2800" b="1" dirty="0">
                <a:latin typeface="Myriad Pro"/>
              </a:rPr>
              <a:t>                                       </a:t>
            </a:r>
          </a:p>
          <a:p>
            <a:pPr marL="609600" indent="-609600">
              <a:lnSpc>
                <a:spcPct val="80000"/>
              </a:lnSpc>
              <a:buClrTx/>
              <a:buFontTx/>
              <a:buNone/>
              <a:defRPr/>
            </a:pPr>
            <a:r>
              <a:rPr lang="es-AR" sz="2000" b="1" dirty="0"/>
              <a:t>	                                       </a:t>
            </a:r>
          </a:p>
          <a:p>
            <a:pPr marL="609600" indent="-609600">
              <a:lnSpc>
                <a:spcPct val="80000"/>
              </a:lnSpc>
              <a:buClrTx/>
              <a:buFontTx/>
              <a:buNone/>
              <a:defRPr/>
            </a:pPr>
            <a:r>
              <a:rPr lang="es-AR" sz="2000" b="1" dirty="0">
                <a:solidFill>
                  <a:srgbClr val="FF0000"/>
                </a:solidFill>
              </a:rPr>
              <a:t>								    								      </a:t>
            </a:r>
          </a:p>
          <a:p>
            <a:pPr marL="609600" indent="-609600">
              <a:lnSpc>
                <a:spcPct val="80000"/>
              </a:lnSpc>
              <a:buClrTx/>
              <a:buFontTx/>
              <a:buNone/>
              <a:defRPr/>
            </a:pPr>
            <a:r>
              <a:rPr lang="es-AR" sz="2000" b="1" dirty="0">
                <a:solidFill>
                  <a:srgbClr val="FF0000"/>
                </a:solidFill>
              </a:rPr>
              <a:t>								</a:t>
            </a:r>
            <a:endParaRPr lang="es-AR" sz="2000" b="1" dirty="0">
              <a:solidFill>
                <a:srgbClr val="FF0000"/>
              </a:solidFill>
              <a:latin typeface="Myriad Pro" pitchFamily="34" charset="0"/>
            </a:endParaRPr>
          </a:p>
          <a:p>
            <a:pPr marL="609600" indent="-609600" algn="ctr">
              <a:lnSpc>
                <a:spcPct val="80000"/>
              </a:lnSpc>
              <a:buClrTx/>
              <a:buFontTx/>
              <a:buNone/>
              <a:defRPr/>
            </a:pPr>
            <a:r>
              <a:rPr lang="es-AR" sz="2400" dirty="0"/>
              <a:t> </a:t>
            </a:r>
            <a:r>
              <a:rPr lang="es-AR" sz="2800" b="1" dirty="0"/>
              <a:t> </a:t>
            </a:r>
          </a:p>
          <a:p>
            <a:pPr marL="609600" indent="-609600" algn="ctr">
              <a:lnSpc>
                <a:spcPct val="80000"/>
              </a:lnSpc>
              <a:buClrTx/>
              <a:buFontTx/>
              <a:buNone/>
              <a:defRPr/>
            </a:pPr>
            <a:endParaRPr lang="es-AR" sz="2800" b="1" dirty="0">
              <a:solidFill>
                <a:srgbClr val="FF0000"/>
              </a:solidFill>
            </a:endParaRPr>
          </a:p>
        </p:txBody>
      </p:sp>
      <p:sp>
        <p:nvSpPr>
          <p:cNvPr id="28675" name="AutoShape 3"/>
          <p:cNvSpPr>
            <a:spLocks noChangeArrowheads="1"/>
          </p:cNvSpPr>
          <p:nvPr/>
        </p:nvSpPr>
        <p:spPr bwMode="auto">
          <a:xfrm>
            <a:off x="642910" y="5286388"/>
            <a:ext cx="1728787" cy="625475"/>
          </a:xfrm>
          <a:prstGeom prst="roundRect">
            <a:avLst>
              <a:gd name="adj" fmla="val 16667"/>
            </a:avLst>
          </a:prstGeom>
          <a:solidFill>
            <a:srgbClr val="00CC99">
              <a:alpha val="98822"/>
            </a:srgbClr>
          </a:solidFill>
          <a:ln w="9525" algn="ctr">
            <a:solidFill>
              <a:schemeClr val="tx1"/>
            </a:solidFill>
            <a:round/>
            <a:headEnd/>
            <a:tailEnd/>
          </a:ln>
        </p:spPr>
        <p:txBody>
          <a:bodyPr wrap="none" anchor="ctr"/>
          <a:lstStyle/>
          <a:p>
            <a:pPr algn="ctr"/>
            <a:r>
              <a:rPr lang="es-ES_tradnl" sz="2000" b="1"/>
              <a:t>EMISOR</a:t>
            </a:r>
          </a:p>
        </p:txBody>
      </p:sp>
      <p:sp>
        <p:nvSpPr>
          <p:cNvPr id="28676" name="AutoShape 4"/>
          <p:cNvSpPr>
            <a:spLocks noChangeArrowheads="1"/>
          </p:cNvSpPr>
          <p:nvPr/>
        </p:nvSpPr>
        <p:spPr bwMode="auto">
          <a:xfrm>
            <a:off x="7072330" y="5286388"/>
            <a:ext cx="1728787" cy="625475"/>
          </a:xfrm>
          <a:prstGeom prst="roundRect">
            <a:avLst>
              <a:gd name="adj" fmla="val 16667"/>
            </a:avLst>
          </a:prstGeom>
          <a:solidFill>
            <a:srgbClr val="FF9966">
              <a:alpha val="98822"/>
            </a:srgbClr>
          </a:solidFill>
          <a:ln w="9525" algn="ctr">
            <a:solidFill>
              <a:schemeClr val="tx1"/>
            </a:solidFill>
            <a:round/>
            <a:headEnd/>
            <a:tailEnd/>
          </a:ln>
        </p:spPr>
        <p:txBody>
          <a:bodyPr wrap="none" anchor="ctr"/>
          <a:lstStyle/>
          <a:p>
            <a:pPr algn="ctr"/>
            <a:r>
              <a:rPr lang="es-ES_tradnl" sz="2000" b="1"/>
              <a:t>RECEPTOR</a:t>
            </a:r>
          </a:p>
        </p:txBody>
      </p:sp>
      <p:sp>
        <p:nvSpPr>
          <p:cNvPr id="406533" name="Cloud"/>
          <p:cNvSpPr>
            <a:spLocks noChangeAspect="1" noEditPoints="1" noChangeArrowheads="1"/>
          </p:cNvSpPr>
          <p:nvPr/>
        </p:nvSpPr>
        <p:spPr bwMode="auto">
          <a:xfrm>
            <a:off x="285720" y="3857628"/>
            <a:ext cx="2160587" cy="10001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CC99"/>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s-ES_tradnl" sz="2000" i="1" dirty="0"/>
              <a:t>Mapa Mental</a:t>
            </a:r>
          </a:p>
        </p:txBody>
      </p:sp>
      <p:sp>
        <p:nvSpPr>
          <p:cNvPr id="406534" name="Cloud"/>
          <p:cNvSpPr>
            <a:spLocks noChangeAspect="1" noEditPoints="1" noChangeArrowheads="1"/>
          </p:cNvSpPr>
          <p:nvPr/>
        </p:nvSpPr>
        <p:spPr bwMode="auto">
          <a:xfrm>
            <a:off x="6897050" y="4048127"/>
            <a:ext cx="2054224" cy="8810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66"/>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s-ES_tradnl" sz="2000" i="1" dirty="0"/>
              <a:t>Mapa</a:t>
            </a:r>
          </a:p>
          <a:p>
            <a:pPr algn="ctr">
              <a:defRPr/>
            </a:pPr>
            <a:r>
              <a:rPr lang="es-ES_tradnl" sz="2000" i="1" dirty="0"/>
              <a:t>Mental</a:t>
            </a:r>
          </a:p>
        </p:txBody>
      </p:sp>
      <p:sp>
        <p:nvSpPr>
          <p:cNvPr id="28679" name="AutoShape 7"/>
          <p:cNvSpPr>
            <a:spLocks noChangeArrowheads="1"/>
          </p:cNvSpPr>
          <p:nvPr/>
        </p:nvSpPr>
        <p:spPr bwMode="auto">
          <a:xfrm>
            <a:off x="2500298" y="3643314"/>
            <a:ext cx="4643438" cy="1285875"/>
          </a:xfrm>
          <a:prstGeom prst="curvedDownArrow">
            <a:avLst>
              <a:gd name="adj1" fmla="val 24275"/>
              <a:gd name="adj2" fmla="val 83958"/>
              <a:gd name="adj3" fmla="val 19407"/>
            </a:avLst>
          </a:prstGeom>
          <a:solidFill>
            <a:srgbClr val="FFFF00">
              <a:alpha val="98822"/>
            </a:srgbClr>
          </a:solidFill>
          <a:ln w="9525">
            <a:solidFill>
              <a:schemeClr val="tx1"/>
            </a:solidFill>
            <a:miter lim="800000"/>
            <a:headEnd/>
            <a:tailEnd/>
          </a:ln>
        </p:spPr>
        <p:txBody>
          <a:bodyPr wrap="none" anchor="ctr"/>
          <a:lstStyle/>
          <a:p>
            <a:endParaRPr lang="es-ES"/>
          </a:p>
        </p:txBody>
      </p:sp>
      <p:sp>
        <p:nvSpPr>
          <p:cNvPr id="28680" name="AutoShape 8"/>
          <p:cNvSpPr>
            <a:spLocks noChangeArrowheads="1"/>
          </p:cNvSpPr>
          <p:nvPr/>
        </p:nvSpPr>
        <p:spPr bwMode="auto">
          <a:xfrm rot="5400000">
            <a:off x="4356100" y="3573462"/>
            <a:ext cx="503238" cy="4357719"/>
          </a:xfrm>
          <a:prstGeom prst="curvedLeftArrow">
            <a:avLst>
              <a:gd name="adj1" fmla="val 135993"/>
              <a:gd name="adj2" fmla="val 254035"/>
              <a:gd name="adj3" fmla="val 42852"/>
            </a:avLst>
          </a:prstGeom>
          <a:solidFill>
            <a:schemeClr val="accent2">
              <a:alpha val="98822"/>
            </a:schemeClr>
          </a:solidFill>
          <a:ln w="9525">
            <a:solidFill>
              <a:schemeClr val="tx1"/>
            </a:solidFill>
            <a:miter lim="800000"/>
            <a:headEnd/>
            <a:tailEnd/>
          </a:ln>
        </p:spPr>
        <p:txBody>
          <a:bodyPr wrap="none" anchor="ctr"/>
          <a:lstStyle/>
          <a:p>
            <a:endParaRPr lang="es-ES"/>
          </a:p>
        </p:txBody>
      </p:sp>
      <p:sp>
        <p:nvSpPr>
          <p:cNvPr id="28681" name="AutoShape 9"/>
          <p:cNvSpPr>
            <a:spLocks noChangeArrowheads="1"/>
          </p:cNvSpPr>
          <p:nvPr/>
        </p:nvSpPr>
        <p:spPr bwMode="auto">
          <a:xfrm>
            <a:off x="3214678" y="4214818"/>
            <a:ext cx="3286148" cy="1071570"/>
          </a:xfrm>
          <a:prstGeom prst="curvedDownArrow">
            <a:avLst>
              <a:gd name="adj1" fmla="val 50843"/>
              <a:gd name="adj2" fmla="val 126769"/>
              <a:gd name="adj3" fmla="val 25856"/>
            </a:avLst>
          </a:prstGeom>
          <a:solidFill>
            <a:schemeClr val="hlink">
              <a:alpha val="98822"/>
            </a:schemeClr>
          </a:solidFill>
          <a:ln w="9525">
            <a:solidFill>
              <a:schemeClr val="tx1"/>
            </a:solidFill>
            <a:miter lim="800000"/>
            <a:headEnd/>
            <a:tailEnd/>
          </a:ln>
        </p:spPr>
        <p:txBody>
          <a:bodyPr wrap="none" anchor="ctr"/>
          <a:lstStyle/>
          <a:p>
            <a:endParaRPr lang="es-ES"/>
          </a:p>
        </p:txBody>
      </p:sp>
      <p:sp>
        <p:nvSpPr>
          <p:cNvPr id="12" name="Text Box 3"/>
          <p:cNvSpPr txBox="1">
            <a:spLocks noChangeArrowheads="1"/>
          </p:cNvSpPr>
          <p:nvPr/>
        </p:nvSpPr>
        <p:spPr bwMode="auto">
          <a:xfrm>
            <a:off x="1500166" y="357166"/>
            <a:ext cx="6072230" cy="707886"/>
          </a:xfrm>
          <a:prstGeom prst="rect">
            <a:avLst/>
          </a:prstGeom>
          <a:ln>
            <a:headEnd/>
            <a:tailEnd/>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es-AR" sz="4000" b="1" dirty="0">
                <a:solidFill>
                  <a:schemeClr val="tx2"/>
                </a:solidFill>
                <a:effectLst>
                  <a:outerShdw blurRad="38100" dist="38100" dir="2700000" algn="tl">
                    <a:srgbClr val="000000">
                      <a:alpha val="43137"/>
                    </a:srgbClr>
                  </a:outerShdw>
                </a:effectLst>
                <a:latin typeface="+mj-lt"/>
              </a:rPr>
              <a:t>LA COMUNICACIÓN</a:t>
            </a:r>
          </a:p>
        </p:txBody>
      </p:sp>
      <p:sp>
        <p:nvSpPr>
          <p:cNvPr id="14" name="Text Box 2"/>
          <p:cNvSpPr txBox="1">
            <a:spLocks noChangeArrowheads="1"/>
          </p:cNvSpPr>
          <p:nvPr/>
        </p:nvSpPr>
        <p:spPr bwMode="auto">
          <a:xfrm>
            <a:off x="428596" y="1285860"/>
            <a:ext cx="8286808" cy="2169825"/>
          </a:xfrm>
          <a:prstGeom prst="rect">
            <a:avLst/>
          </a:prstGeom>
          <a:ln>
            <a:headEnd/>
            <a:tailEnd/>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s-ES_tradnl" sz="3000" b="1" dirty="0">
                <a:solidFill>
                  <a:schemeClr val="tx2"/>
                </a:solidFill>
                <a:latin typeface="+mj-lt"/>
              </a:rPr>
              <a:t>Es el acto por el cual dos personas o grupos establecen un contacto para transmitirse una información.</a:t>
            </a:r>
          </a:p>
          <a:p>
            <a:pPr algn="ctr" fontAlgn="auto">
              <a:spcBef>
                <a:spcPct val="50000"/>
              </a:spcBef>
              <a:spcAft>
                <a:spcPts val="0"/>
              </a:spcAft>
              <a:defRPr/>
            </a:pPr>
            <a:r>
              <a:rPr lang="es-ES_tradnl" sz="3000" b="1" dirty="0">
                <a:solidFill>
                  <a:schemeClr val="tx2"/>
                </a:solidFill>
                <a:latin typeface="+mj-lt"/>
              </a:rPr>
              <a:t>Es un </a:t>
            </a:r>
            <a:r>
              <a:rPr lang="es-ES_tradnl" sz="3000" b="1" dirty="0">
                <a:solidFill>
                  <a:schemeClr val="accent2"/>
                </a:solidFill>
                <a:effectLst>
                  <a:outerShdw blurRad="38100" dist="38100" dir="2700000" algn="tl">
                    <a:srgbClr val="000000">
                      <a:alpha val="43137"/>
                    </a:srgbClr>
                  </a:outerShdw>
                </a:effectLst>
                <a:latin typeface="+mj-lt"/>
              </a:rPr>
              <a:t>proceso circular sistémico</a:t>
            </a:r>
            <a:r>
              <a:rPr lang="es-ES_tradnl" sz="3000" b="1" dirty="0">
                <a:solidFill>
                  <a:schemeClr val="tx2"/>
                </a:solidFill>
                <a:latin typeface="+mj-lt"/>
              </a:rPr>
              <a:t>.</a:t>
            </a:r>
            <a:endParaRPr lang="es-AR" sz="3000" b="1" dirty="0">
              <a:solidFill>
                <a:schemeClr val="tx2"/>
              </a:solidFill>
              <a:latin typeface="+mj-lt"/>
            </a:endParaRPr>
          </a:p>
        </p:txBody>
      </p:sp>
      <p:sp>
        <p:nvSpPr>
          <p:cNvPr id="2" name="AutoShape 2" descr="Resultado de imagen para axiomas de la comunicacion watzlaw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1757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sp>
        <p:nvSpPr>
          <p:cNvPr id="4" name="AutoShape 2" descr="Resultado de imagen para axiomas de la comunicacion watzlaw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4100" name="Picture 4" descr="Resultado de imagen para axiomas de la comunicacion watzlaw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17318"/>
            <a:ext cx="8288089" cy="613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03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2224</TotalTime>
  <Words>2506</Words>
  <Application>Microsoft Office PowerPoint</Application>
  <PresentationFormat>Presentación en pantalla (4:3)</PresentationFormat>
  <Paragraphs>335</Paragraphs>
  <Slides>53</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53</vt:i4>
      </vt:variant>
    </vt:vector>
  </HeadingPairs>
  <TitlesOfParts>
    <vt:vector size="63" baseType="lpstr">
      <vt:lpstr>Arial</vt:lpstr>
      <vt:lpstr>Arial Rounded MT Bold</vt:lpstr>
      <vt:lpstr>Book Antiqua</vt:lpstr>
      <vt:lpstr>Calibri</vt:lpstr>
      <vt:lpstr>Calibri Light</vt:lpstr>
      <vt:lpstr>Century Gothic</vt:lpstr>
      <vt:lpstr>Myriad Pro</vt:lpstr>
      <vt:lpstr>Times New Roman</vt:lpstr>
      <vt:lpstr>Wingdings</vt:lpstr>
      <vt:lpstr>Boticario</vt:lpstr>
      <vt:lpstr>Herramientas comunicacionales </vt:lpstr>
      <vt:lpstr>Presentación de PowerPoint</vt:lpstr>
      <vt:lpstr>Comunicación en mediación</vt:lpstr>
      <vt:lpstr>Presentación de PowerPoint</vt:lpstr>
      <vt:lpstr>El poder de las conversaciones</vt:lpstr>
      <vt:lpstr>Con las conversaciones generamos…</vt:lpstr>
      <vt:lpstr>¿Qué es la Comunicación Humana?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VOS DECÍS LO QUE DECÍS PERO EL OTRO ESCUCHA LO QUE PUEDE… </vt:lpstr>
      <vt:lpstr>Nos comunicamos desde</vt:lpstr>
      <vt:lpstr>Presentación de PowerPoint</vt:lpstr>
      <vt:lpstr>percepciones</vt:lpstr>
      <vt:lpstr>Presentación de PowerPoint</vt:lpstr>
      <vt:lpstr>Cómo se construyen los mapas mentales</vt:lpstr>
      <vt:lpstr>Facilitadores de la comunicación</vt:lpstr>
      <vt:lpstr>3 reglas para comunicarse efectivamente</vt:lpstr>
      <vt:lpstr>Además…</vt:lpstr>
      <vt:lpstr>Guía de observación</vt:lpstr>
      <vt:lpstr>Herramientas comunicacionales</vt:lpstr>
      <vt:lpstr>Presentación de PowerPoint</vt:lpstr>
      <vt:lpstr>Escucha activa</vt:lpstr>
      <vt:lpstr>Test rápido</vt:lpstr>
      <vt:lpstr>Presentación de PowerPoint</vt:lpstr>
      <vt:lpstr>Cómo lo hacemos?</vt:lpstr>
      <vt:lpstr> Desarrollar la ESCUCHA ACTIVA y EMPÁTICA favorece la prevención de la violencia: </vt:lpstr>
      <vt:lpstr>Les contamos una historia</vt:lpstr>
      <vt:lpstr>Presentación de PowerPoint</vt:lpstr>
      <vt:lpstr>parafraseo</vt:lpstr>
      <vt:lpstr>objetivos</vt:lpstr>
      <vt:lpstr>¿Cómo lo hacemos?</vt:lpstr>
      <vt:lpstr>Mensaje Vos</vt:lpstr>
      <vt:lpstr>Mensaje Yo/ asertividad</vt:lpstr>
      <vt:lpstr>preguntas</vt:lpstr>
      <vt:lpstr>Las preguntas</vt:lpstr>
      <vt:lpstr>Las más utilizadas en mediación </vt:lpstr>
      <vt:lpstr>abiertas</vt:lpstr>
      <vt:lpstr>Semáforos. es conveniente preguntar ante:</vt:lpstr>
      <vt:lpstr>cerradas</vt:lpstr>
      <vt:lpstr>circulares</vt:lpstr>
      <vt:lpstr>ejemplos</vt:lpstr>
      <vt:lpstr>reflexivas</vt:lpstr>
      <vt:lpstr>ejemplos</vt:lpstr>
      <vt:lpstr>Pregunta del replanteo</vt:lpstr>
      <vt:lpstr>Se formula: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Herramientas comunicacionales</dc:title>
  <dc:creator>celina</dc:creator>
  <cp:lastModifiedBy>Celina Romero Acuña</cp:lastModifiedBy>
  <cp:revision>67</cp:revision>
  <dcterms:created xsi:type="dcterms:W3CDTF">2020-05-13T14:51:02Z</dcterms:created>
  <dcterms:modified xsi:type="dcterms:W3CDTF">2022-05-04T10:56:11Z</dcterms:modified>
</cp:coreProperties>
</file>