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7" r:id="rId20"/>
    <p:sldId id="278" r:id="rId21"/>
    <p:sldId id="279" r:id="rId22"/>
    <p:sldId id="280" r:id="rId23"/>
    <p:sldId id="284" r:id="rId24"/>
    <p:sldId id="281" r:id="rId25"/>
    <p:sldId id="283" r:id="rId26"/>
    <p:sldId id="285" r:id="rId27"/>
    <p:sldId id="286" r:id="rId2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F5D4C-F3F5-4B97-BC37-506FEE8E7040}" v="1379" dt="2022-04-24T21:28:1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CD8CD9B-8A0D-49FB-BD1A-CA69E3EF29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1FF4FBE-967E-4D96-BDDF-259D88CEB3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69311-0672-4F37-BD1E-E6730C0E8D83}" type="datetimeFigureOut">
              <a:rPr lang="es-ES" smtClean="0"/>
              <a:t>27/05/2025</a:t>
            </a:fld>
            <a:endParaRPr lang="es-ES"/>
          </a:p>
        </p:txBody>
      </p:sp>
      <p:sp>
        <p:nvSpPr>
          <p:cNvPr id="4" name="Marcador de pie de página 3">
            <a:extLst>
              <a:ext uri="{FF2B5EF4-FFF2-40B4-BE49-F238E27FC236}">
                <a16:creationId xmlns:a16="http://schemas.microsoft.com/office/drawing/2014/main" id="{FF01DB9A-2653-4B98-BB8C-0BA8DA5019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4AB87FC-D04A-441D-B822-B74EB14C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E6C4A0-3E8F-4D48-8071-D73BD9E12553}" type="slidenum">
              <a:rPr lang="es-ES" smtClean="0"/>
              <a:t>‹Nº›</a:t>
            </a:fld>
            <a:endParaRPr lang="es-ES"/>
          </a:p>
        </p:txBody>
      </p:sp>
    </p:spTree>
    <p:extLst>
      <p:ext uri="{BB962C8B-B14F-4D97-AF65-F5344CB8AC3E}">
        <p14:creationId xmlns:p14="http://schemas.microsoft.com/office/powerpoint/2010/main" val="1019957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7A4F-50A9-4DA7-9289-06E5C00AC94D}" type="datetimeFigureOut">
              <a:rPr lang="es-ES" noProof="0" smtClean="0"/>
              <a:t>27/05/2025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D6B6-868D-4AD4-8E33-DA924FE7BA9E}" type="slidenum">
              <a:rPr lang="es-ES" noProof="0" smtClean="0"/>
              <a:t>‹Nº›</a:t>
            </a:fld>
            <a:endParaRPr lang="es-ES" noProof="0"/>
          </a:p>
        </p:txBody>
      </p:sp>
    </p:spTree>
    <p:extLst>
      <p:ext uri="{BB962C8B-B14F-4D97-AF65-F5344CB8AC3E}">
        <p14:creationId xmlns:p14="http://schemas.microsoft.com/office/powerpoint/2010/main" val="40572008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DC8D6B6-868D-4AD4-8E33-DA924FE7BA9E}" type="slidenum">
              <a:rPr lang="es-ES" smtClean="0"/>
              <a:t>1</a:t>
            </a:fld>
            <a:endParaRPr lang="es-ES"/>
          </a:p>
        </p:txBody>
      </p:sp>
    </p:spTree>
    <p:extLst>
      <p:ext uri="{BB962C8B-B14F-4D97-AF65-F5344CB8AC3E}">
        <p14:creationId xmlns:p14="http://schemas.microsoft.com/office/powerpoint/2010/main" val="208003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45AEB-03D5-B1AF-FDCB-2D50CBAB09B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5FB11C62-924F-67AF-5E4F-3593D1350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1682FC86-2ECE-8FF7-91B6-6B5D39462331}"/>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3C7C5AC3-5A14-4ED9-0B23-B421FD9BE01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62D9A76-A8DD-0F08-B718-642891D47C52}"/>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3791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F28D8-49EE-54CE-23CC-BCC4B21000B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8034A1D-4B4A-520C-74BF-C387416A346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D32D9BD-98D4-8AB2-3547-E0F56A8B4342}"/>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47654975-74ED-8331-813A-60CF532CC42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000960F-13D6-373C-1B4D-56B4E5541743}"/>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385017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2B8BA6-84CE-C6E1-1B9B-935D52A9FC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AA9768D-3517-D9BD-550F-68DFA97522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E418BAE-4666-0499-B613-C72244E8A424}"/>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0AA1DFB4-FBA9-20A2-76A3-A061A76B91A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F9476E0-E202-7F8B-4A80-85A9FF6B053B}"/>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198868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38086-74EC-5BE2-3361-B06096F86AE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3FA7C73-2F7E-7021-2770-B43967E5C4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A9065AC-EDE8-E01E-A54B-09740E31FF1A}"/>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090A19CE-8CCE-78CC-AC7B-17B13E48B67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CD14F69-581B-36F3-99E9-DFA59AD63E92}"/>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29852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95B39-812F-FB45-82FF-FAD2709124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200A765-3C0D-FDD1-0FDA-E3585938B3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B50DDD-F2BA-BCF2-8EA5-90DF8A0A3A79}"/>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75B05211-FCC4-90F4-31F9-8B604445223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340541D-A126-8ECB-549E-10F1349C822E}"/>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283708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AF3D6-51F3-59DE-49F6-FCCFEDBCD16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B56BD2F-0F2C-9D54-B558-FBF79A061D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860AC485-1315-B60C-EB32-0D2B5007AF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5FAFC4FE-6078-906C-049B-9A9604936D61}"/>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FA3D7D3F-FDD6-F95C-3269-96A63F80523F}"/>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A8BEDED-003C-FB84-6AF6-3B69286C3100}"/>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6311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92C4E-1987-2BEB-0F37-E1040C5D0A0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818F204-CFC2-CF22-B755-1DCA877A7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F802CB-3740-210C-C419-3E01753316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72319EDA-CBC1-5523-E085-C01259E42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3A59D9C-E8F9-E2F8-F02F-82808F756CE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C5D3EA77-F367-5CF7-2622-DC13ADB91070}"/>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8" name="Marcador de pie de página 7">
            <a:extLst>
              <a:ext uri="{FF2B5EF4-FFF2-40B4-BE49-F238E27FC236}">
                <a16:creationId xmlns:a16="http://schemas.microsoft.com/office/drawing/2014/main" id="{15F96856-1B68-79F3-05E4-2E222C09DCCC}"/>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F6338987-B393-2636-7578-788A23F20AE3}"/>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61019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1E55E-08C6-7EE5-9B44-C58D8C4E912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94B702A0-103C-648B-9EE7-9CC60824EC5D}"/>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4" name="Marcador de pie de página 3">
            <a:extLst>
              <a:ext uri="{FF2B5EF4-FFF2-40B4-BE49-F238E27FC236}">
                <a16:creationId xmlns:a16="http://schemas.microsoft.com/office/drawing/2014/main" id="{6DF3700F-4931-29A2-08F7-A037D21C7B80}"/>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C0A79635-015B-45BA-31C2-CFBD2493F9BF}"/>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198106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4AB124-D0A4-D2B6-D230-BF071716651A}"/>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3" name="Marcador de pie de página 2">
            <a:extLst>
              <a:ext uri="{FF2B5EF4-FFF2-40B4-BE49-F238E27FC236}">
                <a16:creationId xmlns:a16="http://schemas.microsoft.com/office/drawing/2014/main" id="{A9B17E00-11CA-07D2-2321-B5A4427269BF}"/>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E30AC5FC-87F7-7399-8FD7-B91DC7DE8B6D}"/>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248964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9C45F-618B-D671-83D9-9BDD4FA829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6BE2AB4-19B1-E0FB-9844-381493E1A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F3038E9E-2DF0-01FB-13D4-218BBE9C6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D00489-28BD-3C77-3073-94F497EC0828}"/>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27903C22-C532-EFA9-3F75-606254A406F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5480CA1B-AE19-7897-7310-02DC6A7F96D3}"/>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405614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EF779-2928-6019-0A9A-C76720A3CE0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98954613-1BD2-256D-E923-11FB00D4E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BB2F1438-D303-984A-D0F3-4C07D955B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F78C9D-EED2-63B2-3D69-FA02FC40DB35}"/>
              </a:ext>
            </a:extLst>
          </p:cNvPr>
          <p:cNvSpPr>
            <a:spLocks noGrp="1"/>
          </p:cNvSpPr>
          <p:nvPr>
            <p:ph type="dt" sz="half" idx="10"/>
          </p:nvPr>
        </p:nvSpPr>
        <p:spPr/>
        <p:txBody>
          <a:bodyPr/>
          <a:lstStyle/>
          <a:p>
            <a:fld id="{3CADBD16-5BFB-4D9F-9646-C75D1B53BBB6}"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7575D57A-25B9-2446-171A-40EE725B197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823A7275-F0A3-0474-1E89-B2015D33D442}"/>
              </a:ext>
            </a:extLst>
          </p:cNvPr>
          <p:cNvSpPr>
            <a:spLocks noGrp="1"/>
          </p:cNvSpPr>
          <p:nvPr>
            <p:ph type="sldNum" sz="quarter" idx="12"/>
          </p:nvPr>
        </p:nvSpPr>
        <p:spPr/>
        <p:txBody>
          <a:body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162760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7A28DB-7E2B-AECB-4F8F-691FA06FC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A454B54-F926-9AF3-550F-6C20AEEE0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3411913-3004-412F-BAC9-9949E9129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ADBD16-5BFB-4D9F-9646-C75D1B53BBB6}"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C729D206-E2A2-B1B8-745A-B1930F5BA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3470E303-3937-B4A6-DF39-25E110FC0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8187076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de7TWd4KM5w?t=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D136C-886A-1748-4AAB-241F04E171F7}"/>
              </a:ext>
            </a:extLst>
          </p:cNvPr>
          <p:cNvPicPr>
            <a:picLocks noChangeAspect="1"/>
          </p:cNvPicPr>
          <p:nvPr/>
        </p:nvPicPr>
        <p:blipFill rotWithShape="1">
          <a:blip r:embed="rId3">
            <a:alphaModFix amt="60000"/>
          </a:blip>
          <a:srcRect t="228" r="-9" b="-9"/>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
        <p:nvSpPr>
          <p:cNvPr id="2" name="Título 1"/>
          <p:cNvSpPr>
            <a:spLocks noGrp="1"/>
          </p:cNvSpPr>
          <p:nvPr>
            <p:ph type="ctrTitle"/>
          </p:nvPr>
        </p:nvSpPr>
        <p:spPr>
          <a:xfrm>
            <a:off x="1160891" y="1061686"/>
            <a:ext cx="7323046" cy="3238465"/>
          </a:xfrm>
        </p:spPr>
        <p:txBody>
          <a:bodyPr rtlCol="0" anchor="t">
            <a:normAutofit/>
          </a:bodyPr>
          <a:lstStyle/>
          <a:p>
            <a:r>
              <a:rPr lang="es-ES" sz="6100" dirty="0"/>
              <a:t>El conocimiento</a:t>
            </a:r>
          </a:p>
        </p:txBody>
      </p:sp>
      <p:sp>
        <p:nvSpPr>
          <p:cNvPr id="3" name="Subtítulo 2"/>
          <p:cNvSpPr>
            <a:spLocks noGrp="1"/>
          </p:cNvSpPr>
          <p:nvPr>
            <p:ph type="subTitle" idx="1"/>
          </p:nvPr>
        </p:nvSpPr>
        <p:spPr>
          <a:xfrm>
            <a:off x="1142999" y="3616657"/>
            <a:ext cx="5707251" cy="2570135"/>
          </a:xfrm>
        </p:spPr>
        <p:txBody>
          <a:bodyPr rtlCol="0" anchor="t">
            <a:normAutofit/>
          </a:bodyPr>
          <a:lstStyle/>
          <a:p>
            <a:r>
              <a:rPr lang="es-ES" sz="2800" dirty="0" err="1"/>
              <a:t>Coreth</a:t>
            </a:r>
            <a:r>
              <a:rPr lang="es-ES" sz="2800" dirty="0"/>
              <a:t> </a:t>
            </a:r>
            <a:r>
              <a:rPr lang="es-ES" sz="2800" dirty="0" err="1"/>
              <a:t>Emerich</a:t>
            </a:r>
            <a:r>
              <a:rPr lang="es-ES" sz="2800" dirty="0"/>
              <a:t>, ¿Qué es el hombre? Barcelona, Ed. Herder, 1976</a:t>
            </a:r>
          </a:p>
          <a:p>
            <a:endParaRPr lang="es-ES" dirty="0"/>
          </a:p>
        </p:txBody>
      </p: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A6888C18-02A0-9D26-67C2-E2E0F90B9946}"/>
              </a:ext>
            </a:extLst>
          </p:cNvPr>
          <p:cNvSpPr>
            <a:spLocks noGrp="1"/>
          </p:cNvSpPr>
          <p:nvPr>
            <p:ph type="title"/>
          </p:nvPr>
        </p:nvSpPr>
        <p:spPr>
          <a:xfrm>
            <a:off x="838200" y="365125"/>
            <a:ext cx="5393361" cy="45719"/>
          </a:xfrm>
        </p:spPr>
        <p:txBody>
          <a:bodyPr>
            <a:normAutofit fontScale="90000"/>
          </a:bodyPr>
          <a:lstStyle/>
          <a:p>
            <a:endParaRPr lang="es-ES" dirty="0"/>
          </a:p>
        </p:txBody>
      </p:sp>
      <p:sp>
        <p:nvSpPr>
          <p:cNvPr id="3" name="Marcador de contenido 2">
            <a:extLst>
              <a:ext uri="{FF2B5EF4-FFF2-40B4-BE49-F238E27FC236}">
                <a16:creationId xmlns:a16="http://schemas.microsoft.com/office/drawing/2014/main" id="{878DB911-FF5D-EFB9-EEBF-0E6C51F8F144}"/>
              </a:ext>
            </a:extLst>
          </p:cNvPr>
          <p:cNvSpPr>
            <a:spLocks noGrp="1"/>
          </p:cNvSpPr>
          <p:nvPr>
            <p:ph idx="1"/>
          </p:nvPr>
        </p:nvSpPr>
        <p:spPr>
          <a:xfrm>
            <a:off x="838200" y="1054725"/>
            <a:ext cx="5393361" cy="5122238"/>
          </a:xfrm>
        </p:spPr>
        <p:txBody>
          <a:bodyPr vert="horz" lIns="91440" tIns="45720" rIns="91440" bIns="45720" rtlCol="0">
            <a:normAutofit lnSpcReduction="10000"/>
          </a:bodyPr>
          <a:lstStyle/>
          <a:p>
            <a:r>
              <a:rPr lang="es-ES" dirty="0"/>
              <a:t>A esto singular, lo entiendo como "algo", como un contenido "lógico" que puede predicarse en muchos otros "perros".</a:t>
            </a:r>
          </a:p>
          <a:p>
            <a:endParaRPr lang="es-ES" dirty="0"/>
          </a:p>
          <a:p>
            <a:r>
              <a:rPr lang="es-ES" dirty="0"/>
              <a:t>"El </a:t>
            </a:r>
            <a:r>
              <a:rPr lang="es-ES" b="1" dirty="0"/>
              <a:t>concepto </a:t>
            </a:r>
            <a:r>
              <a:rPr lang="es-ES" dirty="0"/>
              <a:t>prescinde de todas las otras determinaciones de las cosas particulares, poniendo de relieve únicamente aquella característica lógica que es común a todas. De ahí que el concepto sea "abstracto" (</a:t>
            </a:r>
            <a:r>
              <a:rPr lang="es-ES" i="1" dirty="0" err="1"/>
              <a:t>abstrahere</a:t>
            </a:r>
            <a:r>
              <a:rPr lang="es-ES" dirty="0"/>
              <a:t>: sacar de)"</a:t>
            </a:r>
          </a:p>
          <a:p>
            <a:endParaRPr lang="es-ES" sz="2400" dirty="0"/>
          </a:p>
        </p:txBody>
      </p:sp>
      <p:pic>
        <p:nvPicPr>
          <p:cNvPr id="4" name="Imagen 4" descr="Un perro con la boca abierta&#10;&#10;Descripción generada automáticamente">
            <a:extLst>
              <a:ext uri="{FF2B5EF4-FFF2-40B4-BE49-F238E27FC236}">
                <a16:creationId xmlns:a16="http://schemas.microsoft.com/office/drawing/2014/main" id="{AFFCEA62-C1BC-74B7-B557-BE6D9BBC00E8}"/>
              </a:ext>
            </a:extLst>
          </p:cNvPr>
          <p:cNvPicPr>
            <a:picLocks noChangeAspect="1"/>
          </p:cNvPicPr>
          <p:nvPr/>
        </p:nvPicPr>
        <p:blipFill>
          <a:blip r:embed="rId2"/>
          <a:srcRect l="34045" r="9956"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0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F36E67-36BC-DBDE-7CA3-E7E523CB2E2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000" cap="all" spc="300" dirty="0"/>
              <a:t>Las </a:t>
            </a:r>
            <a:r>
              <a:rPr lang="en-US" sz="4000" cap="all" spc="300" dirty="0" err="1"/>
              <a:t>cosas</a:t>
            </a:r>
            <a:r>
              <a:rPr lang="en-US" sz="4000" cap="all" spc="300" dirty="0"/>
              <a:t> </a:t>
            </a:r>
            <a:r>
              <a:rPr lang="en-US" sz="4000" cap="all" spc="300" dirty="0" err="1"/>
              <a:t>están</a:t>
            </a:r>
            <a:r>
              <a:rPr lang="en-US" sz="4000" cap="all" spc="300" dirty="0"/>
              <a:t> </a:t>
            </a:r>
            <a:r>
              <a:rPr lang="en-US" sz="4000" cap="all" spc="300" dirty="0" err="1"/>
              <a:t>sujetas</a:t>
            </a:r>
            <a:r>
              <a:rPr lang="en-US" sz="4000" cap="all" spc="300" dirty="0"/>
              <a:t> al </a:t>
            </a:r>
            <a:r>
              <a:rPr lang="en-US" sz="4000" cap="all" spc="300" dirty="0" err="1"/>
              <a:t>espacio</a:t>
            </a:r>
            <a:r>
              <a:rPr lang="en-US" sz="4000" cap="all" spc="300" dirty="0"/>
              <a:t> y al </a:t>
            </a:r>
            <a:r>
              <a:rPr lang="en-US" sz="4000" cap="all" spc="300" dirty="0" err="1"/>
              <a:t>tiempo</a:t>
            </a:r>
            <a:r>
              <a:rPr lang="en-US" sz="4000" cap="all" spc="300" dirty="0"/>
              <a:t>...</a:t>
            </a:r>
          </a:p>
        </p:txBody>
      </p:sp>
      <p:sp>
        <p:nvSpPr>
          <p:cNvPr id="3" name="Marcador de contenido 2">
            <a:extLst>
              <a:ext uri="{FF2B5EF4-FFF2-40B4-BE49-F238E27FC236}">
                <a16:creationId xmlns:a16="http://schemas.microsoft.com/office/drawing/2014/main" id="{A3BAE3B8-E1AB-BAEC-53BF-870F7EAE7BFB}"/>
              </a:ext>
            </a:extLst>
          </p:cNvPr>
          <p:cNvSpPr>
            <a:spLocks noGrp="1"/>
          </p:cNvSpPr>
          <p:nvPr>
            <p:ph idx="1"/>
          </p:nvPr>
        </p:nvSpPr>
        <p:spPr>
          <a:xfrm>
            <a:off x="890338" y="4636008"/>
            <a:ext cx="4177607" cy="1572768"/>
          </a:xfrm>
        </p:spPr>
        <p:txBody>
          <a:bodyPr vert="horz" lIns="91440" tIns="45720" rIns="91440" bIns="45720" rtlCol="0">
            <a:normAutofit fontScale="92500"/>
          </a:bodyPr>
          <a:lstStyle/>
          <a:p>
            <a:pPr marL="0" indent="0">
              <a:buNone/>
            </a:pPr>
            <a:r>
              <a:rPr lang="en-US" sz="4000" b="1" dirty="0"/>
              <a:t>LOS CONCEPTOS, NO.</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rmómetro de exteriores">
            <a:extLst>
              <a:ext uri="{FF2B5EF4-FFF2-40B4-BE49-F238E27FC236}">
                <a16:creationId xmlns:a16="http://schemas.microsoft.com/office/drawing/2014/main" id="{EF65D880-3AB9-011B-3F42-0BABCE667201}"/>
              </a:ext>
            </a:extLst>
          </p:cNvPr>
          <p:cNvPicPr>
            <a:picLocks noChangeAspect="1"/>
          </p:cNvPicPr>
          <p:nvPr/>
        </p:nvPicPr>
        <p:blipFill rotWithShape="1">
          <a:blip r:embed="rId2"/>
          <a:srcRect r="3304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66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3940682-2820-77A4-C08B-485207A62F8B}"/>
              </a:ext>
            </a:extLst>
          </p:cNvPr>
          <p:cNvSpPr>
            <a:spLocks noGrp="1"/>
          </p:cNvSpPr>
          <p:nvPr>
            <p:ph type="title"/>
          </p:nvPr>
        </p:nvSpPr>
        <p:spPr>
          <a:xfrm>
            <a:off x="838200" y="365125"/>
            <a:ext cx="5393361" cy="1325563"/>
          </a:xfrm>
        </p:spPr>
        <p:txBody>
          <a:bodyPr>
            <a:normAutofit/>
          </a:bodyPr>
          <a:lstStyle/>
          <a:p>
            <a:pPr>
              <a:spcBef>
                <a:spcPts val="1000"/>
              </a:spcBef>
            </a:pPr>
            <a:r>
              <a:rPr lang="es-ES" dirty="0">
                <a:ea typeface="+mj-lt"/>
                <a:cs typeface="+mj-lt"/>
              </a:rPr>
              <a:t> </a:t>
            </a:r>
            <a:endParaRPr lang="en-US" dirty="0"/>
          </a:p>
        </p:txBody>
      </p:sp>
      <p:sp>
        <p:nvSpPr>
          <p:cNvPr id="8" name="Content Placeholder 7">
            <a:extLst>
              <a:ext uri="{FF2B5EF4-FFF2-40B4-BE49-F238E27FC236}">
                <a16:creationId xmlns:a16="http://schemas.microsoft.com/office/drawing/2014/main" id="{DDA1CB58-757E-0F12-3933-9B2837DD8B05}"/>
              </a:ext>
            </a:extLst>
          </p:cNvPr>
          <p:cNvSpPr>
            <a:spLocks noGrp="1"/>
          </p:cNvSpPr>
          <p:nvPr>
            <p:ph idx="1"/>
          </p:nvPr>
        </p:nvSpPr>
        <p:spPr>
          <a:xfrm>
            <a:off x="838200" y="1825625"/>
            <a:ext cx="5393361" cy="4351338"/>
          </a:xfrm>
        </p:spPr>
        <p:txBody>
          <a:bodyPr>
            <a:normAutofit/>
          </a:bodyPr>
          <a:lstStyle/>
          <a:p>
            <a:pPr marL="285750" indent="-285750">
              <a:buFont typeface="Arial,Sans-Serif" panose="020B0604020202020204" pitchFamily="34" charset="0"/>
            </a:pPr>
            <a:r>
              <a:rPr lang="es-ES" sz="3200" dirty="0">
                <a:ea typeface="+mn-lt"/>
                <a:cs typeface="+mn-lt"/>
              </a:rPr>
              <a:t>"El objeto concreto, presente aquí y ahora, produce aquí y ahora, de acuerdo con su propiedad un efecto sobre los órganos sensoriales, cuyo resultado es la impresión sensible."</a:t>
            </a:r>
            <a:endParaRPr lang="en-US" sz="3200" dirty="0">
              <a:ea typeface="+mn-lt"/>
              <a:cs typeface="+mn-lt"/>
            </a:endParaRPr>
          </a:p>
          <a:p>
            <a:endParaRPr lang="en-US" dirty="0"/>
          </a:p>
        </p:txBody>
      </p:sp>
      <p:pic>
        <p:nvPicPr>
          <p:cNvPr id="4" name="Imagen 4" descr="Un gato gris con ojos verdes&#10;&#10;Descripción generada automáticamente">
            <a:extLst>
              <a:ext uri="{FF2B5EF4-FFF2-40B4-BE49-F238E27FC236}">
                <a16:creationId xmlns:a16="http://schemas.microsoft.com/office/drawing/2014/main" id="{42109B16-A3D9-BCA8-850C-74A2A2435930}"/>
              </a:ext>
            </a:extLst>
          </p:cNvPr>
          <p:cNvPicPr>
            <a:picLocks noChangeAspect="1"/>
          </p:cNvPicPr>
          <p:nvPr/>
        </p:nvPicPr>
        <p:blipFill>
          <a:blip r:embed="rId2"/>
          <a:srcRect l="26905" r="6549"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8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DB8D0F-4084-075B-56C4-C8C79058CFA8}"/>
              </a:ext>
            </a:extLst>
          </p:cNvPr>
          <p:cNvSpPr>
            <a:spLocks noGrp="1"/>
          </p:cNvSpPr>
          <p:nvPr>
            <p:ph type="title"/>
          </p:nvPr>
        </p:nvSpPr>
        <p:spPr>
          <a:xfrm>
            <a:off x="6392583" y="501651"/>
            <a:ext cx="4414848" cy="1716255"/>
          </a:xfrm>
        </p:spPr>
        <p:txBody>
          <a:bodyPr anchor="b">
            <a:normAutofit/>
          </a:bodyPr>
          <a:lstStyle/>
          <a:p>
            <a:r>
              <a:rPr lang="es-ES" sz="5600"/>
              <a:t>Sin embargo,</a:t>
            </a: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animal&#10;&#10;Descripción generada automáticamente">
            <a:extLst>
              <a:ext uri="{FF2B5EF4-FFF2-40B4-BE49-F238E27FC236}">
                <a16:creationId xmlns:a16="http://schemas.microsoft.com/office/drawing/2014/main" id="{882B2470-1481-CBF0-3D70-D998C8FEEEFB}"/>
              </a:ext>
            </a:extLst>
          </p:cNvPr>
          <p:cNvPicPr>
            <a:picLocks noChangeAspect="1"/>
          </p:cNvPicPr>
          <p:nvPr/>
        </p:nvPicPr>
        <p:blipFill rotWithShape="1">
          <a:blip r:embed="rId2"/>
          <a:srcRect b="7116"/>
          <a:stretch>
            <a:fillRect/>
          </a:stretch>
        </p:blipFill>
        <p:spPr>
          <a:xfrm>
            <a:off x="279143" y="299509"/>
            <a:ext cx="5221625" cy="6258983"/>
          </a:xfrm>
          <a:prstGeom prst="rect">
            <a:avLst/>
          </a:prstGeom>
        </p:spPr>
      </p:pic>
      <p:sp>
        <p:nvSpPr>
          <p:cNvPr id="3" name="Marcador de contenido 2">
            <a:extLst>
              <a:ext uri="{FF2B5EF4-FFF2-40B4-BE49-F238E27FC236}">
                <a16:creationId xmlns:a16="http://schemas.microsoft.com/office/drawing/2014/main" id="{1529DE6E-A59D-E37B-9956-31D2D88D3B7D}"/>
              </a:ext>
            </a:extLst>
          </p:cNvPr>
          <p:cNvSpPr>
            <a:spLocks noGrp="1"/>
          </p:cNvSpPr>
          <p:nvPr>
            <p:ph idx="1"/>
          </p:nvPr>
        </p:nvSpPr>
        <p:spPr>
          <a:xfrm>
            <a:off x="6392583" y="2645922"/>
            <a:ext cx="4434721" cy="3710427"/>
          </a:xfrm>
        </p:spPr>
        <p:txBody>
          <a:bodyPr vert="horz" lIns="91440" tIns="45720" rIns="91440" bIns="45720" rtlCol="0" anchor="t">
            <a:normAutofit/>
          </a:bodyPr>
          <a:lstStyle/>
          <a:p>
            <a:r>
              <a:rPr lang="es-ES" sz="3200" dirty="0">
                <a:solidFill>
                  <a:schemeClr val="tx1">
                    <a:alpha val="80000"/>
                  </a:schemeClr>
                </a:solidFill>
              </a:rPr>
              <a:t>“El pensamiento conceptual rompe radicalmente la determinación causal enmarcada en el espacio y en el tiempo."</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8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FE2776-6472-7D17-C400-7B4CF5FF6EDD}"/>
              </a:ext>
            </a:extLst>
          </p:cNvPr>
          <p:cNvSpPr>
            <a:spLocks noGrp="1"/>
          </p:cNvSpPr>
          <p:nvPr>
            <p:ph type="title"/>
          </p:nvPr>
        </p:nvSpPr>
        <p:spPr>
          <a:xfrm>
            <a:off x="4202764" y="4258984"/>
            <a:ext cx="5946841" cy="1510261"/>
          </a:xfrm>
        </p:spPr>
        <p:txBody>
          <a:bodyPr anchor="b">
            <a:normAutofit/>
          </a:bodyPr>
          <a:lstStyle/>
          <a:p>
            <a:pPr algn="r">
              <a:lnSpc>
                <a:spcPct val="90000"/>
              </a:lnSpc>
            </a:pPr>
            <a:r>
              <a:rPr lang="es-ES" sz="3400" dirty="0"/>
              <a:t>Puedo formar conceptos de cosas que me están presentes...</a:t>
            </a:r>
          </a:p>
        </p:txBody>
      </p:sp>
      <p:sp>
        <p:nvSpPr>
          <p:cNvPr id="8" name="Content Placeholder 7">
            <a:extLst>
              <a:ext uri="{FF2B5EF4-FFF2-40B4-BE49-F238E27FC236}">
                <a16:creationId xmlns:a16="http://schemas.microsoft.com/office/drawing/2014/main" id="{D0F6826D-CCF7-887C-5ED5-B5A16189452A}"/>
              </a:ext>
            </a:extLst>
          </p:cNvPr>
          <p:cNvSpPr>
            <a:spLocks noGrp="1"/>
          </p:cNvSpPr>
          <p:nvPr>
            <p:ph idx="1"/>
          </p:nvPr>
        </p:nvSpPr>
        <p:spPr>
          <a:xfrm>
            <a:off x="7610427" y="1299753"/>
            <a:ext cx="3438573" cy="3122343"/>
          </a:xfrm>
        </p:spPr>
        <p:txBody>
          <a:bodyPr anchor="t">
            <a:normAutofit/>
          </a:bodyPr>
          <a:lstStyle/>
          <a:p>
            <a:pPr algn="r"/>
            <a:endParaRPr lang="en-US"/>
          </a:p>
        </p:txBody>
      </p:sp>
      <p:pic>
        <p:nvPicPr>
          <p:cNvPr id="4" name="Imagen 4">
            <a:extLst>
              <a:ext uri="{FF2B5EF4-FFF2-40B4-BE49-F238E27FC236}">
                <a16:creationId xmlns:a16="http://schemas.microsoft.com/office/drawing/2014/main" id="{AFEFD50C-BEC0-3BF3-3986-FF0ED1667CF1}"/>
              </a:ext>
            </a:extLst>
          </p:cNvPr>
          <p:cNvPicPr>
            <a:picLocks noChangeAspect="1"/>
          </p:cNvPicPr>
          <p:nvPr/>
        </p:nvPicPr>
        <p:blipFill>
          <a:blip r:embed="rId2"/>
          <a:stretch>
            <a:fillRect/>
          </a:stretch>
        </p:blipFill>
        <p:spPr>
          <a:xfrm>
            <a:off x="920993" y="656421"/>
            <a:ext cx="4094824" cy="3713104"/>
          </a:xfrm>
          <a:prstGeom prst="rect">
            <a:avLst/>
          </a:prstGeom>
        </p:spPr>
      </p:pic>
    </p:spTree>
    <p:extLst>
      <p:ext uri="{BB962C8B-B14F-4D97-AF65-F5344CB8AC3E}">
        <p14:creationId xmlns:p14="http://schemas.microsoft.com/office/powerpoint/2010/main" val="33547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C6538-AFB3-A25D-DD44-BD2DAF23D8C2}"/>
              </a:ext>
            </a:extLst>
          </p:cNvPr>
          <p:cNvSpPr>
            <a:spLocks noGrp="1"/>
          </p:cNvSpPr>
          <p:nvPr>
            <p:ph type="title"/>
          </p:nvPr>
        </p:nvSpPr>
        <p:spPr>
          <a:xfrm>
            <a:off x="6096000" y="3203240"/>
            <a:ext cx="4953000" cy="2511753"/>
          </a:xfrm>
        </p:spPr>
        <p:txBody>
          <a:bodyPr vert="horz" lIns="91440" tIns="45720" rIns="91440" bIns="45720" rtlCol="0" anchor="b">
            <a:normAutofit/>
          </a:bodyPr>
          <a:lstStyle/>
          <a:p>
            <a:pPr algn="r"/>
            <a:r>
              <a:rPr lang="en-US" sz="4800" cap="all" spc="300"/>
              <a:t>O no...</a:t>
            </a:r>
          </a:p>
        </p:txBody>
      </p:sp>
      <p:pic>
        <p:nvPicPr>
          <p:cNvPr id="4" name="Imagen 4" descr="Imagen que contiene alimentos&#10;&#10;Descripción generada automáticamente">
            <a:extLst>
              <a:ext uri="{FF2B5EF4-FFF2-40B4-BE49-F238E27FC236}">
                <a16:creationId xmlns:a16="http://schemas.microsoft.com/office/drawing/2014/main" id="{4322929C-987B-3D9C-7A5E-AFF8D54991D4}"/>
              </a:ext>
            </a:extLst>
          </p:cNvPr>
          <p:cNvPicPr>
            <a:picLocks noGrp="1" noChangeAspect="1"/>
          </p:cNvPicPr>
          <p:nvPr>
            <p:ph idx="1"/>
          </p:nvPr>
        </p:nvPicPr>
        <p:blipFill>
          <a:blip r:embed="rId2"/>
          <a:stretch>
            <a:fillRect/>
          </a:stretch>
        </p:blipFill>
        <p:spPr>
          <a:xfrm>
            <a:off x="720922" y="644738"/>
            <a:ext cx="3595204" cy="4489534"/>
          </a:xfrm>
          <a:prstGeom prst="rect">
            <a:avLst/>
          </a:prstGeom>
        </p:spPr>
      </p:pic>
    </p:spTree>
    <p:extLst>
      <p:ext uri="{BB962C8B-B14F-4D97-AF65-F5344CB8AC3E}">
        <p14:creationId xmlns:p14="http://schemas.microsoft.com/office/powerpoint/2010/main" val="27520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131B5E-984D-13E1-CA80-3044CE49043E}"/>
              </a:ext>
            </a:extLst>
          </p:cNvPr>
          <p:cNvSpPr>
            <a:spLocks noGrp="1"/>
          </p:cNvSpPr>
          <p:nvPr>
            <p:ph type="title"/>
          </p:nvPr>
        </p:nvSpPr>
        <p:spPr>
          <a:xfrm>
            <a:off x="1171074" y="1396686"/>
            <a:ext cx="3240506" cy="4064628"/>
          </a:xfrm>
        </p:spPr>
        <p:txBody>
          <a:bodyPr>
            <a:normAutofit/>
          </a:bodyPr>
          <a:lstStyle/>
          <a:p>
            <a:r>
              <a:rPr lang="es-ES" dirty="0">
                <a:solidFill>
                  <a:srgbClr val="FFFFFF"/>
                </a:solidFill>
              </a:rPr>
              <a:t>Es más…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72B65719-A336-34DB-825C-11CFE0702FC8}"/>
              </a:ext>
            </a:extLst>
          </p:cNvPr>
          <p:cNvSpPr>
            <a:spLocks noGrp="1"/>
          </p:cNvSpPr>
          <p:nvPr>
            <p:ph idx="1"/>
          </p:nvPr>
        </p:nvSpPr>
        <p:spPr>
          <a:xfrm>
            <a:off x="5370153" y="898903"/>
            <a:ext cx="5536397" cy="5687878"/>
          </a:xfrm>
        </p:spPr>
        <p:txBody>
          <a:bodyPr vert="horz" lIns="91440" tIns="45720" rIns="91440" bIns="45720" rtlCol="0">
            <a:normAutofit fontScale="92500" lnSpcReduction="10000"/>
          </a:bodyPr>
          <a:lstStyle/>
          <a:p>
            <a:r>
              <a:rPr lang="es-ES" dirty="0"/>
              <a:t>Puedo formar conceptos superiores, más abstractos y generales... y es aquí donde se manifiesta la radical libertad del pensamiento.</a:t>
            </a:r>
          </a:p>
          <a:p>
            <a:r>
              <a:rPr lang="es-ES" dirty="0"/>
              <a:t>Puedo formar conceptos que no pertenecen al terreno de lo sensible, como por ejemplo los conceptos de libertad, amor, bueno, malo, inmaterial, suprasensible, etc.</a:t>
            </a:r>
          </a:p>
          <a:p>
            <a:r>
              <a:rPr lang="es-ES" dirty="0"/>
              <a:t>"</a:t>
            </a:r>
            <a:r>
              <a:rPr lang="es-ES" i="1" dirty="0"/>
              <a:t>Pensar sólo es posible en el marco de la libertad de espíritu, que se emancipa de la vinculación al aquí y al ahora inmediatos y que se crea un mundo mental.</a:t>
            </a:r>
            <a:r>
              <a:rPr lang="es-ES" dirty="0"/>
              <a:t>"</a:t>
            </a:r>
          </a:p>
        </p:txBody>
      </p:sp>
    </p:spTree>
    <p:extLst>
      <p:ext uri="{BB962C8B-B14F-4D97-AF65-F5344CB8AC3E}">
        <p14:creationId xmlns:p14="http://schemas.microsoft.com/office/powerpoint/2010/main" val="354252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3" descr="Una persona parado en un atardecer&#10;&#10;Descripción generada automáticamente">
            <a:extLst>
              <a:ext uri="{FF2B5EF4-FFF2-40B4-BE49-F238E27FC236}">
                <a16:creationId xmlns:a16="http://schemas.microsoft.com/office/drawing/2014/main" id="{14D9E8A6-DFA8-F0EA-4E2F-D997CD8ECA08}"/>
              </a:ext>
            </a:extLst>
          </p:cNvPr>
          <p:cNvPicPr>
            <a:picLocks noChangeAspect="1"/>
          </p:cNvPicPr>
          <p:nvPr/>
        </p:nvPicPr>
        <p:blipFill>
          <a:blip r:embed="rId2"/>
          <a:stretch>
            <a:fillRect/>
          </a:stretch>
        </p:blipFill>
        <p:spPr>
          <a:xfrm>
            <a:off x="703182" y="1754563"/>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CuadroTexto 1">
            <a:extLst>
              <a:ext uri="{FF2B5EF4-FFF2-40B4-BE49-F238E27FC236}">
                <a16:creationId xmlns:a16="http://schemas.microsoft.com/office/drawing/2014/main" id="{019117A1-0619-27CF-D407-61770E116B48}"/>
              </a:ext>
            </a:extLst>
          </p:cNvPr>
          <p:cNvSpPr txBox="1"/>
          <p:nvPr/>
        </p:nvSpPr>
        <p:spPr>
          <a:xfrm>
            <a:off x="5894962" y="1286359"/>
            <a:ext cx="5458838" cy="525392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dirty="0"/>
              <a:t>"</a:t>
            </a:r>
            <a:r>
              <a:rPr lang="en-US" sz="2800" i="1" dirty="0"/>
              <a:t>Esto </a:t>
            </a:r>
            <a:r>
              <a:rPr lang="en-US" sz="2800" i="1" dirty="0" err="1"/>
              <a:t>supone</a:t>
            </a:r>
            <a:r>
              <a:rPr lang="en-US" sz="2800" i="1" dirty="0"/>
              <a:t> que </a:t>
            </a:r>
            <a:r>
              <a:rPr lang="en-US" sz="2800" i="1" dirty="0" err="1"/>
              <a:t>el</a:t>
            </a:r>
            <a:r>
              <a:rPr lang="en-US" sz="2800" i="1" dirty="0"/>
              <a:t> </a:t>
            </a:r>
            <a:r>
              <a:rPr lang="en-US" sz="2800" i="1" dirty="0" err="1"/>
              <a:t>propio</a:t>
            </a:r>
            <a:r>
              <a:rPr lang="en-US" sz="2800" i="1" dirty="0"/>
              <a:t> hombre </a:t>
            </a:r>
            <a:r>
              <a:rPr lang="en-US" sz="2800" i="1" dirty="0" err="1"/>
              <a:t>pensante</a:t>
            </a:r>
            <a:r>
              <a:rPr lang="en-US" sz="2800" i="1" dirty="0"/>
              <a:t> </a:t>
            </a:r>
            <a:r>
              <a:rPr lang="en-US" sz="2800" i="1" dirty="0" err="1"/>
              <a:t>trasciende</a:t>
            </a:r>
            <a:r>
              <a:rPr lang="en-US" sz="2800" i="1" dirty="0"/>
              <a:t> </a:t>
            </a:r>
            <a:r>
              <a:rPr lang="en-US" sz="2800" i="1" dirty="0" err="1"/>
              <a:t>por</a:t>
            </a:r>
            <a:r>
              <a:rPr lang="en-US" sz="2800" i="1" dirty="0"/>
              <a:t> la </a:t>
            </a:r>
            <a:r>
              <a:rPr lang="en-US" sz="2800" i="1" dirty="0" err="1"/>
              <a:t>esencia</a:t>
            </a:r>
            <a:r>
              <a:rPr lang="en-US" sz="2800" i="1" dirty="0"/>
              <a:t> la </a:t>
            </a:r>
            <a:r>
              <a:rPr lang="en-US" sz="2800" i="1" dirty="0" err="1"/>
              <a:t>dimensión</a:t>
            </a:r>
            <a:r>
              <a:rPr lang="en-US" sz="2800" i="1" dirty="0"/>
              <a:t> del ser material, que </a:t>
            </a:r>
            <a:r>
              <a:rPr lang="en-US" sz="2800" i="1" dirty="0" err="1"/>
              <a:t>posee</a:t>
            </a:r>
            <a:r>
              <a:rPr lang="en-US" sz="2800" i="1" dirty="0"/>
              <a:t> </a:t>
            </a:r>
            <a:r>
              <a:rPr lang="en-US" sz="2800" i="1" dirty="0" err="1"/>
              <a:t>una</a:t>
            </a:r>
            <a:r>
              <a:rPr lang="en-US" sz="2800" i="1" dirty="0"/>
              <a:t> </a:t>
            </a:r>
            <a:r>
              <a:rPr lang="en-US" sz="2800" i="1" dirty="0" err="1"/>
              <a:t>facultad</a:t>
            </a:r>
            <a:r>
              <a:rPr lang="en-US" sz="2800" i="1" dirty="0"/>
              <a:t> que </a:t>
            </a:r>
            <a:r>
              <a:rPr lang="en-US" sz="2800" i="1" dirty="0" err="1"/>
              <a:t>entitativamente</a:t>
            </a:r>
            <a:r>
              <a:rPr lang="en-US" sz="2800" i="1" dirty="0"/>
              <a:t> </a:t>
            </a:r>
            <a:r>
              <a:rPr lang="en-US" sz="2800" i="1" dirty="0" err="1"/>
              <a:t>ya</a:t>
            </a:r>
            <a:r>
              <a:rPr lang="en-US" sz="2800" i="1" dirty="0"/>
              <a:t> no </a:t>
            </a:r>
            <a:r>
              <a:rPr lang="en-US" sz="2800" i="1" dirty="0" err="1"/>
              <a:t>pertenece</a:t>
            </a:r>
            <a:r>
              <a:rPr lang="en-US" sz="2800" i="1" dirty="0"/>
              <a:t> al </a:t>
            </a:r>
            <a:r>
              <a:rPr lang="en-US" sz="2800" i="1" dirty="0" err="1"/>
              <a:t>estrato</a:t>
            </a:r>
            <a:r>
              <a:rPr lang="en-US" sz="2800" i="1" dirty="0"/>
              <a:t> material </a:t>
            </a:r>
            <a:r>
              <a:rPr lang="en-US" sz="2800" i="1" dirty="0" err="1"/>
              <a:t>sino</a:t>
            </a:r>
            <a:r>
              <a:rPr lang="en-US" sz="2800" i="1" dirty="0"/>
              <a:t> que </a:t>
            </a:r>
            <a:r>
              <a:rPr lang="en-US" sz="2800" i="1" dirty="0" err="1"/>
              <a:t>entra</a:t>
            </a:r>
            <a:r>
              <a:rPr lang="en-US" sz="2800" i="1" dirty="0"/>
              <a:t> en </a:t>
            </a:r>
            <a:r>
              <a:rPr lang="en-US" sz="2800" i="1" dirty="0" err="1"/>
              <a:t>una</a:t>
            </a:r>
            <a:r>
              <a:rPr lang="en-US" sz="2800" i="1" dirty="0"/>
              <a:t> </a:t>
            </a:r>
            <a:r>
              <a:rPr lang="en-US" sz="2800" i="1" dirty="0" err="1"/>
              <a:t>categoría</a:t>
            </a:r>
            <a:r>
              <a:rPr lang="en-US" sz="2800" i="1" dirty="0"/>
              <a:t> </a:t>
            </a:r>
            <a:r>
              <a:rPr lang="en-US" sz="2800" i="1" dirty="0" err="1"/>
              <a:t>ontológica</a:t>
            </a:r>
            <a:r>
              <a:rPr lang="en-US" sz="2800" i="1" dirty="0"/>
              <a:t> </a:t>
            </a:r>
            <a:r>
              <a:rPr lang="en-US" sz="2800" i="1" dirty="0" err="1"/>
              <a:t>esencialmente</a:t>
            </a:r>
            <a:r>
              <a:rPr lang="en-US" sz="2800" i="1" dirty="0"/>
              <a:t> superior y que, en </a:t>
            </a:r>
            <a:r>
              <a:rPr lang="en-US" sz="2800" i="1" dirty="0" err="1"/>
              <a:t>consecuencia</a:t>
            </a:r>
            <a:r>
              <a:rPr lang="en-US" sz="2800" i="1" dirty="0"/>
              <a:t>, </a:t>
            </a:r>
            <a:r>
              <a:rPr lang="en-US" sz="2800" i="1" dirty="0" err="1"/>
              <a:t>esa</a:t>
            </a:r>
            <a:r>
              <a:rPr lang="en-US" sz="2800" i="1" dirty="0"/>
              <a:t> </a:t>
            </a:r>
            <a:r>
              <a:rPr lang="en-US" sz="2800" i="1" dirty="0" err="1"/>
              <a:t>facultad</a:t>
            </a:r>
            <a:r>
              <a:rPr lang="en-US" sz="2800" i="1" dirty="0"/>
              <a:t>, que </a:t>
            </a:r>
            <a:r>
              <a:rPr lang="en-US" sz="2800" i="1" dirty="0" err="1"/>
              <a:t>llamamos</a:t>
            </a:r>
            <a:r>
              <a:rPr lang="en-US" sz="2800" i="1" dirty="0"/>
              <a:t> </a:t>
            </a:r>
            <a:r>
              <a:rPr lang="en-US" sz="2800" i="1" dirty="0" err="1"/>
              <a:t>inteligencia</a:t>
            </a:r>
            <a:r>
              <a:rPr lang="en-US" sz="2800" i="1" dirty="0"/>
              <a:t> o </a:t>
            </a:r>
            <a:r>
              <a:rPr lang="en-US" sz="2800" i="1" dirty="0" err="1"/>
              <a:t>razón</a:t>
            </a:r>
            <a:r>
              <a:rPr lang="en-US" sz="2800" i="1" dirty="0"/>
              <a:t>, es </a:t>
            </a:r>
            <a:r>
              <a:rPr lang="en-US" sz="2800" i="1" dirty="0" err="1"/>
              <a:t>una</a:t>
            </a:r>
            <a:r>
              <a:rPr lang="en-US" sz="2800" i="1" dirty="0"/>
              <a:t> </a:t>
            </a:r>
            <a:r>
              <a:rPr lang="en-US" sz="2800" i="1" dirty="0" err="1"/>
              <a:t>facultad</a:t>
            </a:r>
            <a:r>
              <a:rPr lang="en-US" sz="2800" i="1" dirty="0"/>
              <a:t> </a:t>
            </a:r>
            <a:r>
              <a:rPr lang="en-US" sz="2800" i="1" dirty="0" err="1"/>
              <a:t>inmaterial</a:t>
            </a:r>
            <a:r>
              <a:rPr lang="en-US" sz="2800" i="1" dirty="0"/>
              <a:t>, </a:t>
            </a:r>
            <a:r>
              <a:rPr lang="en-US" sz="2800" i="1" dirty="0" err="1"/>
              <a:t>espiritual</a:t>
            </a:r>
            <a:r>
              <a:rPr lang="en-US" sz="2800" dirty="0"/>
              <a:t>."</a:t>
            </a:r>
          </a:p>
        </p:txBody>
      </p:sp>
    </p:spTree>
    <p:extLst>
      <p:ext uri="{BB962C8B-B14F-4D97-AF65-F5344CB8AC3E}">
        <p14:creationId xmlns:p14="http://schemas.microsoft.com/office/powerpoint/2010/main" val="152242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EFD31-0791-C329-F3FE-BC5CDBB78C23}"/>
              </a:ext>
            </a:extLst>
          </p:cNvPr>
          <p:cNvSpPr>
            <a:spLocks noGrp="1"/>
          </p:cNvSpPr>
          <p:nvPr>
            <p:ph type="title"/>
          </p:nvPr>
        </p:nvSpPr>
        <p:spPr>
          <a:xfrm>
            <a:off x="1143001" y="872935"/>
            <a:ext cx="5999018" cy="1360898"/>
          </a:xfrm>
        </p:spPr>
        <p:txBody>
          <a:bodyPr>
            <a:normAutofit/>
          </a:bodyPr>
          <a:lstStyle/>
          <a:p>
            <a:r>
              <a:rPr lang="es-ES" sz="3700" dirty="0"/>
              <a:t>Al hombre le corresponde un conocimiento espiritual</a:t>
            </a:r>
          </a:p>
        </p:txBody>
      </p:sp>
      <p:sp>
        <p:nvSpPr>
          <p:cNvPr id="8" name="Content Placeholder 7">
            <a:extLst>
              <a:ext uri="{FF2B5EF4-FFF2-40B4-BE49-F238E27FC236}">
                <a16:creationId xmlns:a16="http://schemas.microsoft.com/office/drawing/2014/main" id="{DE0B7A47-91F8-6188-575A-D9BE1BC44AE5}"/>
              </a:ext>
            </a:extLst>
          </p:cNvPr>
          <p:cNvSpPr>
            <a:spLocks noGrp="1"/>
          </p:cNvSpPr>
          <p:nvPr>
            <p:ph idx="1"/>
          </p:nvPr>
        </p:nvSpPr>
        <p:spPr>
          <a:xfrm>
            <a:off x="1143001" y="2332026"/>
            <a:ext cx="4953000" cy="3567118"/>
          </a:xfrm>
        </p:spPr>
        <p:txBody>
          <a:bodyPr anchor="t">
            <a:normAutofit/>
          </a:bodyPr>
          <a:lstStyle/>
          <a:p>
            <a:r>
              <a:rPr lang="en-US" dirty="0"/>
              <a:t>Algo que no es de </a:t>
            </a:r>
            <a:r>
              <a:rPr lang="en-US" dirty="0" err="1"/>
              <a:t>tipo</a:t>
            </a:r>
            <a:r>
              <a:rPr lang="en-US" dirty="0"/>
              <a:t> material.</a:t>
            </a:r>
          </a:p>
          <a:p>
            <a:r>
              <a:rPr lang="en-US" dirty="0"/>
              <a:t>¿Cabe </a:t>
            </a:r>
            <a:r>
              <a:rPr lang="en-US" dirty="0" err="1"/>
              <a:t>añadir</a:t>
            </a:r>
            <a:r>
              <a:rPr lang="en-US" dirty="0"/>
              <a:t> algo </a:t>
            </a:r>
            <a:r>
              <a:rPr lang="en-US" dirty="0" err="1"/>
              <a:t>positivo</a:t>
            </a:r>
            <a:r>
              <a:rPr lang="en-US" dirty="0"/>
              <a:t> </a:t>
            </a:r>
            <a:r>
              <a:rPr lang="en-US" dirty="0" err="1"/>
              <a:t>sobre</a:t>
            </a:r>
            <a:r>
              <a:rPr lang="en-US" dirty="0"/>
              <a:t> la </a:t>
            </a:r>
            <a:r>
              <a:rPr lang="en-US" dirty="0" err="1"/>
              <a:t>estructura</a:t>
            </a:r>
            <a:r>
              <a:rPr lang="en-US" dirty="0"/>
              <a:t> interna del ser </a:t>
            </a:r>
            <a:r>
              <a:rPr lang="en-US" dirty="0" err="1"/>
              <a:t>espiritual</a:t>
            </a:r>
            <a:r>
              <a:rPr lang="en-US" dirty="0"/>
              <a:t>?</a:t>
            </a:r>
          </a:p>
        </p:txBody>
      </p:sp>
      <p:pic>
        <p:nvPicPr>
          <p:cNvPr id="6" name="Imagen 4" descr="Un cielo estrellado&#10;&#10;Descripción generada automáticamente">
            <a:extLst>
              <a:ext uri="{FF2B5EF4-FFF2-40B4-BE49-F238E27FC236}">
                <a16:creationId xmlns:a16="http://schemas.microsoft.com/office/drawing/2014/main" id="{B4A1A69E-8B0F-F795-0194-B7A615CBD237}"/>
              </a:ext>
            </a:extLst>
          </p:cNvPr>
          <p:cNvPicPr>
            <a:picLocks noChangeAspect="1"/>
          </p:cNvPicPr>
          <p:nvPr/>
        </p:nvPicPr>
        <p:blipFill>
          <a:blip r:embed="rId2"/>
          <a:stretch>
            <a:fillRect/>
          </a:stretch>
        </p:blipFill>
        <p:spPr>
          <a:xfrm>
            <a:off x="5729460" y="2217435"/>
            <a:ext cx="5268381" cy="2941665"/>
          </a:xfrm>
          <a:prstGeom prst="rect">
            <a:avLst/>
          </a:prstGeom>
        </p:spPr>
      </p:pic>
    </p:spTree>
    <p:extLst>
      <p:ext uri="{BB962C8B-B14F-4D97-AF65-F5344CB8AC3E}">
        <p14:creationId xmlns:p14="http://schemas.microsoft.com/office/powerpoint/2010/main" val="13399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24E973F-C9B1-3801-AB40-B6BDB5C01348}"/>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cap="all" spc="300"/>
              <a:t>¿Qué significa pensar?</a:t>
            </a:r>
          </a:p>
        </p:txBody>
      </p:sp>
      <p:sp>
        <p:nvSpPr>
          <p:cNvPr id="3" name="Marcador de contenido 2">
            <a:extLst>
              <a:ext uri="{FF2B5EF4-FFF2-40B4-BE49-F238E27FC236}">
                <a16:creationId xmlns:a16="http://schemas.microsoft.com/office/drawing/2014/main" id="{C922E0BD-66C3-08F2-193D-A6A63932B218}"/>
              </a:ext>
            </a:extLst>
          </p:cNvPr>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a:t>Volvemos a preguntar</a:t>
            </a:r>
          </a:p>
        </p:txBody>
      </p:sp>
      <p:pic>
        <p:nvPicPr>
          <p:cNvPr id="5" name="Picture 4" descr="Persona con una idea">
            <a:extLst>
              <a:ext uri="{FF2B5EF4-FFF2-40B4-BE49-F238E27FC236}">
                <a16:creationId xmlns:a16="http://schemas.microsoft.com/office/drawing/2014/main" id="{4A48C62D-8B95-F051-8930-41E439BB3273}"/>
              </a:ext>
            </a:extLst>
          </p:cNvPr>
          <p:cNvPicPr>
            <a:picLocks noChangeAspect="1"/>
          </p:cNvPicPr>
          <p:nvPr/>
        </p:nvPicPr>
        <p:blipFill rotWithShape="1">
          <a:blip r:embed="rId2"/>
          <a:srcRect t="15454" r="2" b="21164"/>
          <a:stretch>
            <a:fillRect/>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1641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56DA87-6700-601D-FE7B-5098A4ED6E0E}"/>
              </a:ext>
            </a:extLst>
          </p:cNvPr>
          <p:cNvSpPr>
            <a:spLocks noGrp="1"/>
          </p:cNvSpPr>
          <p:nvPr>
            <p:ph type="title"/>
          </p:nvPr>
        </p:nvSpPr>
        <p:spPr>
          <a:xfrm>
            <a:off x="686834" y="1153572"/>
            <a:ext cx="3200400" cy="4461163"/>
          </a:xfrm>
        </p:spPr>
        <p:txBody>
          <a:bodyPr>
            <a:normAutofit/>
          </a:bodyPr>
          <a:lstStyle/>
          <a:p>
            <a:r>
              <a:rPr lang="es-ES" sz="4100">
                <a:solidFill>
                  <a:srgbClr val="FFFFFF"/>
                </a:solidFill>
              </a:rPr>
              <a:t>El conocimiento espiritual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Marcador de contenido 2">
            <a:extLst>
              <a:ext uri="{FF2B5EF4-FFF2-40B4-BE49-F238E27FC236}">
                <a16:creationId xmlns:a16="http://schemas.microsoft.com/office/drawing/2014/main" id="{BB092C21-598F-45C7-C4B0-91A51717DDC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s-ES" sz="3200" dirty="0"/>
              <a:t>Preguntarse por la esencia del hombre supone dar cuenta de una realidad previa: preguntando el hombre conoce.</a:t>
            </a:r>
          </a:p>
          <a:p>
            <a:r>
              <a:rPr lang="es-ES" sz="3200" dirty="0"/>
              <a:t>Al preguntar, el hombre sabe que no sabe.</a:t>
            </a:r>
          </a:p>
          <a:p>
            <a:r>
              <a:rPr lang="es-ES" sz="3200" dirty="0"/>
              <a:t>Al preguntar, el hombre reconoce que es capaz de conocer.</a:t>
            </a:r>
          </a:p>
        </p:txBody>
      </p:sp>
    </p:spTree>
    <p:extLst>
      <p:ext uri="{BB962C8B-B14F-4D97-AF65-F5344CB8AC3E}">
        <p14:creationId xmlns:p14="http://schemas.microsoft.com/office/powerpoint/2010/main" val="152475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3E7D1625-D63C-BD29-4B7E-E6D16AFDC2A2}"/>
              </a:ext>
            </a:extLst>
          </p:cNvPr>
          <p:cNvSpPr>
            <a:spLocks noGrp="1"/>
          </p:cNvSpPr>
          <p:nvPr>
            <p:ph type="title"/>
          </p:nvPr>
        </p:nvSpPr>
        <p:spPr>
          <a:xfrm>
            <a:off x="838200" y="365125"/>
            <a:ext cx="5393361" cy="1325563"/>
          </a:xfrm>
        </p:spPr>
        <p:txBody>
          <a:bodyPr>
            <a:normAutofit/>
          </a:bodyPr>
          <a:lstStyle/>
          <a:p>
            <a:r>
              <a:rPr lang="es-ES"/>
              <a:t>Pensar es:</a:t>
            </a:r>
          </a:p>
        </p:txBody>
      </p:sp>
      <p:sp>
        <p:nvSpPr>
          <p:cNvPr id="3" name="Marcador de contenido 2">
            <a:extLst>
              <a:ext uri="{FF2B5EF4-FFF2-40B4-BE49-F238E27FC236}">
                <a16:creationId xmlns:a16="http://schemas.microsoft.com/office/drawing/2014/main" id="{134386DE-0964-0DCE-72C6-70FE090373EA}"/>
              </a:ext>
            </a:extLst>
          </p:cNvPr>
          <p:cNvSpPr>
            <a:spLocks noGrp="1"/>
          </p:cNvSpPr>
          <p:nvPr>
            <p:ph idx="1"/>
          </p:nvPr>
        </p:nvSpPr>
        <p:spPr>
          <a:xfrm>
            <a:off x="838200" y="1825625"/>
            <a:ext cx="5393361" cy="4351338"/>
          </a:xfrm>
        </p:spPr>
        <p:txBody>
          <a:bodyPr vert="horz" lIns="91440" tIns="45720" rIns="91440" bIns="45720" rtlCol="0">
            <a:normAutofit/>
          </a:bodyPr>
          <a:lstStyle/>
          <a:p>
            <a:r>
              <a:rPr lang="es-ES" dirty="0"/>
              <a:t>- un conocer enjuiciador</a:t>
            </a:r>
          </a:p>
          <a:p>
            <a:r>
              <a:rPr lang="es-ES" dirty="0"/>
              <a:t>- formar juicios</a:t>
            </a:r>
          </a:p>
          <a:p>
            <a:r>
              <a:rPr lang="es-ES" dirty="0"/>
              <a:t>Por ejemplo: "Hoy es lunes"</a:t>
            </a:r>
          </a:p>
          <a:p>
            <a:r>
              <a:rPr lang="es-ES" dirty="0"/>
              <a:t>La esencia del juicio está en que el conjunto de la frase afirme que "es".</a:t>
            </a:r>
          </a:p>
        </p:txBody>
      </p:sp>
      <p:pic>
        <p:nvPicPr>
          <p:cNvPr id="5" name="Picture 4" descr="Figura humana de madera">
            <a:extLst>
              <a:ext uri="{FF2B5EF4-FFF2-40B4-BE49-F238E27FC236}">
                <a16:creationId xmlns:a16="http://schemas.microsoft.com/office/drawing/2014/main" id="{14E1D9A9-E95F-866A-C3DF-56A47BB5E607}"/>
              </a:ext>
            </a:extLst>
          </p:cNvPr>
          <p:cNvPicPr>
            <a:picLocks noChangeAspect="1"/>
          </p:cNvPicPr>
          <p:nvPr/>
        </p:nvPicPr>
        <p:blipFill rotWithShape="1">
          <a:blip r:embed="rId2"/>
          <a:srcRect r="33249"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0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E26B1-0D65-1F53-5B14-1A63DF0D9C8D}"/>
              </a:ext>
            </a:extLst>
          </p:cNvPr>
          <p:cNvSpPr>
            <a:spLocks noGrp="1"/>
          </p:cNvSpPr>
          <p:nvPr>
            <p:ph type="title"/>
          </p:nvPr>
        </p:nvSpPr>
        <p:spPr>
          <a:xfrm>
            <a:off x="5250873" y="872935"/>
            <a:ext cx="5798126" cy="1360898"/>
          </a:xfrm>
        </p:spPr>
        <p:txBody>
          <a:bodyPr>
            <a:normAutofit/>
          </a:bodyPr>
          <a:lstStyle/>
          <a:p>
            <a:r>
              <a:rPr lang="es-ES" dirty="0"/>
              <a:t>Este "es“…</a:t>
            </a:r>
          </a:p>
        </p:txBody>
      </p:sp>
      <p:sp>
        <p:nvSpPr>
          <p:cNvPr id="3" name="Marcador de contenido 2">
            <a:extLst>
              <a:ext uri="{FF2B5EF4-FFF2-40B4-BE49-F238E27FC236}">
                <a16:creationId xmlns:a16="http://schemas.microsoft.com/office/drawing/2014/main" id="{1D271A03-8FD6-83CC-9F66-AFABFB7E7AFB}"/>
              </a:ext>
            </a:extLst>
          </p:cNvPr>
          <p:cNvSpPr>
            <a:spLocks noGrp="1"/>
          </p:cNvSpPr>
          <p:nvPr>
            <p:ph idx="1"/>
          </p:nvPr>
        </p:nvSpPr>
        <p:spPr>
          <a:xfrm>
            <a:off x="4184542" y="2045776"/>
            <a:ext cx="7392692" cy="4126424"/>
          </a:xfrm>
        </p:spPr>
        <p:txBody>
          <a:bodyPr vert="horz" lIns="91440" tIns="45720" rIns="91440" bIns="45720" rtlCol="0" anchor="t">
            <a:normAutofit/>
          </a:bodyPr>
          <a:lstStyle/>
          <a:p>
            <a:r>
              <a:rPr lang="es-ES" dirty="0"/>
              <a:t>Nos conecta con la pretensión de verdad,</a:t>
            </a:r>
          </a:p>
          <a:p>
            <a:r>
              <a:rPr lang="es-ES" dirty="0"/>
              <a:t>Nos conecta con la pretensión de alcanzar la realidad y pronunciar lo que es y cómo es.</a:t>
            </a:r>
          </a:p>
          <a:p>
            <a:r>
              <a:rPr lang="es-ES" dirty="0"/>
              <a:t>Nos conecta con el ente.</a:t>
            </a:r>
          </a:p>
          <a:p>
            <a:r>
              <a:rPr lang="es-ES" dirty="0"/>
              <a:t>Cuando conozco lo que es, sé que no sólo lo es "para mí", no aparece así solo para mi pensamiento, no es así solo para el ser conocedor de una determinada forma, sino que es así "en sí mismo".</a:t>
            </a:r>
          </a:p>
        </p:txBody>
      </p:sp>
      <p:pic>
        <p:nvPicPr>
          <p:cNvPr id="7" name="Graphic 6" descr="Conectado">
            <a:extLst>
              <a:ext uri="{FF2B5EF4-FFF2-40B4-BE49-F238E27FC236}">
                <a16:creationId xmlns:a16="http://schemas.microsoft.com/office/drawing/2014/main" id="{EDE04500-7A42-6785-5400-7D7B33E3D8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0484" y="1906013"/>
            <a:ext cx="2975262" cy="2975262"/>
          </a:xfrm>
          <a:prstGeom prst="rect">
            <a:avLst/>
          </a:prstGeom>
        </p:spPr>
      </p:pic>
    </p:spTree>
    <p:extLst>
      <p:ext uri="{BB962C8B-B14F-4D97-AF65-F5344CB8AC3E}">
        <p14:creationId xmlns:p14="http://schemas.microsoft.com/office/powerpoint/2010/main" val="356389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5FE7C-0CA3-03FE-7FC9-DFAB6BD9F29A}"/>
              </a:ext>
            </a:extLst>
          </p:cNvPr>
          <p:cNvSpPr>
            <a:spLocks noGrp="1"/>
          </p:cNvSpPr>
          <p:nvPr>
            <p:ph type="title"/>
          </p:nvPr>
        </p:nvSpPr>
        <p:spPr>
          <a:xfrm>
            <a:off x="1756756" y="906189"/>
            <a:ext cx="8689571" cy="1001886"/>
          </a:xfrm>
        </p:spPr>
        <p:txBody>
          <a:bodyPr anchor="b">
            <a:normAutofit/>
          </a:bodyPr>
          <a:lstStyle/>
          <a:p>
            <a:pPr algn="ctr"/>
            <a:endParaRPr lang="es-ES"/>
          </a:p>
        </p:txBody>
      </p:sp>
      <p:sp>
        <p:nvSpPr>
          <p:cNvPr id="3" name="Marcador de contenido 2">
            <a:extLst>
              <a:ext uri="{FF2B5EF4-FFF2-40B4-BE49-F238E27FC236}">
                <a16:creationId xmlns:a16="http://schemas.microsoft.com/office/drawing/2014/main" id="{B44576AB-801F-8EC2-C4E7-D7C0A333E101}"/>
              </a:ext>
            </a:extLst>
          </p:cNvPr>
          <p:cNvSpPr>
            <a:spLocks noGrp="1"/>
          </p:cNvSpPr>
          <p:nvPr>
            <p:ph idx="1"/>
          </p:nvPr>
        </p:nvSpPr>
        <p:spPr>
          <a:xfrm>
            <a:off x="2417715" y="2177940"/>
            <a:ext cx="7358051" cy="3662246"/>
          </a:xfrm>
        </p:spPr>
        <p:txBody>
          <a:bodyPr vert="horz" lIns="91440" tIns="45720" rIns="91440" bIns="45720" rtlCol="0" anchor="ctr">
            <a:normAutofit lnSpcReduction="10000"/>
          </a:bodyPr>
          <a:lstStyle/>
          <a:p>
            <a:pPr algn="ctr"/>
            <a:r>
              <a:rPr lang="es-ES" dirty="0"/>
              <a:t>"El espíritu humano rompe la limitación del ser finito, apuntando a la amplitud infinita del ser en general."</a:t>
            </a:r>
            <a:endParaRPr lang="es-ES"/>
          </a:p>
          <a:p>
            <a:pPr algn="ctr"/>
            <a:r>
              <a:rPr lang="es-ES" dirty="0"/>
              <a:t>Cuando pensamos un ser infinito, sólo podemos hacerlo de modo finito, sin embargo, allí radica la estructura fundamental de nuestro pensamiento: en ninguna verdad finita puede alcanzar su plenitud el espíritu humano.</a:t>
            </a:r>
            <a:endParaRPr lang="es-ES"/>
          </a:p>
        </p:txBody>
      </p:sp>
    </p:spTree>
    <p:extLst>
      <p:ext uri="{BB962C8B-B14F-4D97-AF65-F5344CB8AC3E}">
        <p14:creationId xmlns:p14="http://schemas.microsoft.com/office/powerpoint/2010/main" val="390487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B19152-CA30-8308-D04D-EF549A876AC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E95948-2FB3-191E-2385-B5C160D0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348EC0F-2885-F659-B476-DFE75ACB9AB3}"/>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cap="all" spc="300"/>
              <a:t>¿Qué significa pensar?</a:t>
            </a:r>
          </a:p>
        </p:txBody>
      </p:sp>
      <p:sp>
        <p:nvSpPr>
          <p:cNvPr id="3" name="Marcador de contenido 2">
            <a:extLst>
              <a:ext uri="{FF2B5EF4-FFF2-40B4-BE49-F238E27FC236}">
                <a16:creationId xmlns:a16="http://schemas.microsoft.com/office/drawing/2014/main" id="{C0E4B94B-9F89-FD90-430C-73B6D34B863F}"/>
              </a:ext>
            </a:extLst>
          </p:cNvPr>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a:t>Volvemos a preguntar</a:t>
            </a:r>
          </a:p>
        </p:txBody>
      </p:sp>
      <p:pic>
        <p:nvPicPr>
          <p:cNvPr id="5" name="Picture 4" descr="Persona con una idea">
            <a:extLst>
              <a:ext uri="{FF2B5EF4-FFF2-40B4-BE49-F238E27FC236}">
                <a16:creationId xmlns:a16="http://schemas.microsoft.com/office/drawing/2014/main" id="{780D885B-E2EC-1AB0-A491-FCA62D1568B0}"/>
              </a:ext>
            </a:extLst>
          </p:cNvPr>
          <p:cNvPicPr>
            <a:picLocks noChangeAspect="1"/>
          </p:cNvPicPr>
          <p:nvPr/>
        </p:nvPicPr>
        <p:blipFill rotWithShape="1">
          <a:blip r:embed="rId2"/>
          <a:srcRect t="15454" r="2" b="21164"/>
          <a:stretch>
            <a:fillRect/>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40545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33D83C9-EFFB-BE18-363A-19E8E4C3CE98}"/>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cap="all" spc="300" dirty="0" err="1"/>
              <a:t>Pensar</a:t>
            </a:r>
            <a:r>
              <a:rPr lang="en-US" sz="5600" cap="all" spc="300" dirty="0"/>
              <a:t> es:</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a humana de madera">
            <a:extLst>
              <a:ext uri="{FF2B5EF4-FFF2-40B4-BE49-F238E27FC236}">
                <a16:creationId xmlns:a16="http://schemas.microsoft.com/office/drawing/2014/main" id="{E283521B-8578-C499-BC59-4F2E23147C47}"/>
              </a:ext>
            </a:extLst>
          </p:cNvPr>
          <p:cNvPicPr>
            <a:picLocks noChangeAspect="1"/>
          </p:cNvPicPr>
          <p:nvPr/>
        </p:nvPicPr>
        <p:blipFill rotWithShape="1">
          <a:blip r:embed="rId2"/>
          <a:srcRect r="33249"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B5FCEA37-B62F-8FE9-7AAB-A16151F462BC}"/>
              </a:ext>
            </a:extLst>
          </p:cNvPr>
          <p:cNvSpPr>
            <a:spLocks noGrp="1"/>
          </p:cNvSpPr>
          <p:nvPr>
            <p:ph idx="1"/>
          </p:nvPr>
        </p:nvSpPr>
        <p:spPr>
          <a:xfrm>
            <a:off x="6430060" y="2987064"/>
            <a:ext cx="4705127" cy="2913872"/>
          </a:xfrm>
        </p:spPr>
        <p:txBody>
          <a:bodyPr vert="horz" lIns="91440" tIns="45720" rIns="91440" bIns="45720" rtlCol="0" anchor="t">
            <a:normAutofit/>
          </a:bodyPr>
          <a:lstStyle/>
          <a:p>
            <a:pPr marL="0" indent="0">
              <a:buNone/>
            </a:pPr>
            <a:r>
              <a:rPr lang="en-US" sz="3200" dirty="0">
                <a:solidFill>
                  <a:schemeClr val="tx1">
                    <a:alpha val="80000"/>
                  </a:schemeClr>
                </a:solidFill>
              </a:rPr>
              <a:t>. </a:t>
            </a:r>
            <a:r>
              <a:rPr lang="en-US" sz="3200" b="1" dirty="0">
                <a:solidFill>
                  <a:schemeClr val="tx1">
                    <a:alpha val="80000"/>
                  </a:schemeClr>
                </a:solidFill>
              </a:rPr>
              <a:t>Un </a:t>
            </a:r>
            <a:r>
              <a:rPr lang="en-US" sz="3200" b="1" dirty="0" err="1">
                <a:solidFill>
                  <a:schemeClr val="tx1">
                    <a:alpha val="80000"/>
                  </a:schemeClr>
                </a:solidFill>
              </a:rPr>
              <a:t>conocer</a:t>
            </a:r>
            <a:r>
              <a:rPr lang="en-US" sz="3200" b="1" dirty="0">
                <a:solidFill>
                  <a:schemeClr val="tx1">
                    <a:alpha val="80000"/>
                  </a:schemeClr>
                </a:solidFill>
              </a:rPr>
              <a:t> </a:t>
            </a:r>
            <a:r>
              <a:rPr lang="en-US" sz="3200" b="1" dirty="0" err="1">
                <a:solidFill>
                  <a:schemeClr val="tx1">
                    <a:alpha val="80000"/>
                  </a:schemeClr>
                </a:solidFill>
              </a:rPr>
              <a:t>deductivo</a:t>
            </a:r>
            <a:endParaRPr lang="en-US" sz="3200" b="1" dirty="0">
              <a:solidFill>
                <a:schemeClr val="tx1">
                  <a:alpha val="80000"/>
                </a:schemeClr>
              </a:solidFill>
            </a:endParaRPr>
          </a:p>
          <a:p>
            <a:pPr marL="0" indent="0">
              <a:buNone/>
            </a:pPr>
            <a:r>
              <a:rPr lang="en-US" sz="3200" b="1" dirty="0">
                <a:solidFill>
                  <a:schemeClr val="tx1">
                    <a:alpha val="80000"/>
                  </a:schemeClr>
                </a:solidFill>
              </a:rPr>
              <a:t>. Un </a:t>
            </a:r>
            <a:r>
              <a:rPr lang="en-US" sz="3200" b="1" dirty="0" err="1">
                <a:solidFill>
                  <a:schemeClr val="tx1">
                    <a:alpha val="80000"/>
                  </a:schemeClr>
                </a:solidFill>
              </a:rPr>
              <a:t>conocer</a:t>
            </a:r>
            <a:r>
              <a:rPr lang="en-US" sz="3200" b="1" dirty="0">
                <a:solidFill>
                  <a:schemeClr val="tx1">
                    <a:alpha val="80000"/>
                  </a:schemeClr>
                </a:solidFill>
              </a:rPr>
              <a:t> </a:t>
            </a:r>
            <a:r>
              <a:rPr lang="en-US" sz="3200" b="1" dirty="0" err="1">
                <a:solidFill>
                  <a:schemeClr val="tx1">
                    <a:alpha val="80000"/>
                  </a:schemeClr>
                </a:solidFill>
              </a:rPr>
              <a:t>mediado</a:t>
            </a:r>
            <a:endParaRPr lang="en-US" sz="3200" b="1" dirty="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BD6C26-624D-2F4A-193D-840ED736EE3D}"/>
              </a:ext>
            </a:extLst>
          </p:cNvPr>
          <p:cNvPicPr>
            <a:picLocks noChangeAspect="1"/>
          </p:cNvPicPr>
          <p:nvPr/>
        </p:nvPicPr>
        <p:blipFill>
          <a:blip r:embed="rId2"/>
          <a:srcRect l="37106" r="6644" b="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CuadroTexto 3">
            <a:extLst>
              <a:ext uri="{FF2B5EF4-FFF2-40B4-BE49-F238E27FC236}">
                <a16:creationId xmlns:a16="http://schemas.microsoft.com/office/drawing/2014/main" id="{F1A110AD-53B4-D5FF-2C06-196A7D8CE9D7}"/>
              </a:ext>
            </a:extLst>
          </p:cNvPr>
          <p:cNvSpPr txBox="1"/>
          <p:nvPr/>
        </p:nvSpPr>
        <p:spPr>
          <a:xfrm>
            <a:off x="6388119" y="875193"/>
            <a:ext cx="5015590" cy="5866569"/>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b="1" i="0" u="none" strike="noStrike" baseline="0" dirty="0" err="1">
                <a:solidFill>
                  <a:schemeClr val="tx1">
                    <a:alpha val="80000"/>
                  </a:schemeClr>
                </a:solidFill>
              </a:rPr>
              <a:t>Lógica</a:t>
            </a:r>
            <a:r>
              <a:rPr lang="en-US" sz="2800" b="1" i="0" u="none" strike="noStrike" baseline="0" dirty="0">
                <a:solidFill>
                  <a:schemeClr val="tx1">
                    <a:alpha val="80000"/>
                  </a:schemeClr>
                </a:solidFill>
              </a:rPr>
              <a:t> y Verdad</a:t>
            </a:r>
          </a:p>
          <a:p>
            <a:pPr>
              <a:lnSpc>
                <a:spcPct val="90000"/>
              </a:lnSpc>
              <a:spcAft>
                <a:spcPts val="600"/>
              </a:spcAft>
            </a:pPr>
            <a:endParaRPr lang="en-US" sz="2800" b="1" i="0" u="none" strike="noStrike" baseline="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800" b="0" i="0" u="none" strike="noStrike" baseline="0" dirty="0">
                <a:solidFill>
                  <a:schemeClr val="tx1">
                    <a:alpha val="80000"/>
                  </a:schemeClr>
                </a:solidFill>
              </a:rPr>
              <a:t>El </a:t>
            </a:r>
            <a:r>
              <a:rPr lang="en-US" sz="2800" b="0" i="0" u="none" strike="noStrike" baseline="0" dirty="0" err="1">
                <a:solidFill>
                  <a:schemeClr val="tx1">
                    <a:alpha val="80000"/>
                  </a:schemeClr>
                </a:solidFill>
              </a:rPr>
              <a:t>pensamiento</a:t>
            </a:r>
            <a:r>
              <a:rPr lang="en-US" sz="2800" b="0" i="0" u="none" strike="noStrike" baseline="0" dirty="0">
                <a:solidFill>
                  <a:schemeClr val="tx1">
                    <a:alpha val="80000"/>
                  </a:schemeClr>
                </a:solidFill>
              </a:rPr>
              <a:t> no surge </a:t>
            </a:r>
            <a:r>
              <a:rPr lang="en-US" sz="2800" b="0" i="0" u="none" strike="noStrike" baseline="0" dirty="0" err="1">
                <a:solidFill>
                  <a:schemeClr val="tx1">
                    <a:alpha val="80000"/>
                  </a:schemeClr>
                </a:solidFill>
              </a:rPr>
              <a:t>anárquicamente</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sino</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sujeto</a:t>
            </a:r>
            <a:r>
              <a:rPr lang="en-US" sz="2800" b="0" i="0" u="none" strike="noStrike" baseline="0" dirty="0">
                <a:solidFill>
                  <a:schemeClr val="tx1">
                    <a:alpha val="80000"/>
                  </a:schemeClr>
                </a:solidFill>
              </a:rPr>
              <a:t> a </a:t>
            </a:r>
            <a:r>
              <a:rPr lang="en-US" sz="2800" b="0" i="0" u="none" strike="noStrike" baseline="0" dirty="0" err="1">
                <a:solidFill>
                  <a:schemeClr val="tx1">
                    <a:alpha val="80000"/>
                  </a:schemeClr>
                </a:solidFill>
              </a:rPr>
              <a:t>unas</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formas</a:t>
            </a:r>
            <a:r>
              <a:rPr lang="en-US" sz="2800" b="0" i="0" u="none" strike="noStrike" baseline="0" dirty="0">
                <a:solidFill>
                  <a:schemeClr val="tx1">
                    <a:alpha val="80000"/>
                  </a:schemeClr>
                </a:solidFill>
              </a:rPr>
              <a:t> y </a:t>
            </a:r>
            <a:r>
              <a:rPr lang="en-US" sz="2800" b="0" i="0" u="none" strike="noStrike" baseline="0" dirty="0" err="1">
                <a:solidFill>
                  <a:schemeClr val="tx1">
                    <a:alpha val="80000"/>
                  </a:schemeClr>
                </a:solidFill>
              </a:rPr>
              <a:t>leyes</a:t>
            </a:r>
            <a:r>
              <a:rPr lang="en-US" sz="2800" b="0" i="0" u="none" strike="noStrike" baseline="0" dirty="0">
                <a:solidFill>
                  <a:schemeClr val="tx1">
                    <a:alpha val="80000"/>
                  </a:schemeClr>
                </a:solidFill>
              </a:rPr>
              <a:t> que le dan </a:t>
            </a:r>
            <a:r>
              <a:rPr lang="en-US" sz="2800" b="0" i="0" u="none" strike="noStrike" baseline="0" dirty="0" err="1">
                <a:solidFill>
                  <a:schemeClr val="tx1">
                    <a:alpha val="80000"/>
                  </a:schemeClr>
                </a:solidFill>
              </a:rPr>
              <a:t>estructura</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racional</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Quien</a:t>
            </a:r>
            <a:r>
              <a:rPr lang="en-US" sz="2800" b="0" i="0" u="none" strike="noStrike" baseline="0" dirty="0">
                <a:solidFill>
                  <a:schemeClr val="tx1">
                    <a:alpha val="80000"/>
                  </a:schemeClr>
                </a:solidFill>
              </a:rPr>
              <a:t> no </a:t>
            </a:r>
            <a:r>
              <a:rPr lang="en-US" sz="2800" b="0" i="0" u="none" strike="noStrike" baseline="0" dirty="0" err="1">
                <a:solidFill>
                  <a:schemeClr val="tx1">
                    <a:alpha val="80000"/>
                  </a:schemeClr>
                </a:solidFill>
              </a:rPr>
              <a:t>respeta</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esas</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normas</a:t>
            </a:r>
            <a:r>
              <a:rPr lang="en-US" sz="2800" b="0" i="0" u="none" strike="noStrike" baseline="0" dirty="0">
                <a:solidFill>
                  <a:schemeClr val="tx1">
                    <a:alpha val="80000"/>
                  </a:schemeClr>
                </a:solidFill>
              </a:rPr>
              <a:t> es </a:t>
            </a:r>
            <a:r>
              <a:rPr lang="en-US" sz="2800" b="0" i="0" u="none" strike="noStrike" baseline="0" dirty="0" err="1">
                <a:solidFill>
                  <a:schemeClr val="tx1">
                    <a:alpha val="80000"/>
                  </a:schemeClr>
                </a:solidFill>
              </a:rPr>
              <a:t>ilógico</a:t>
            </a:r>
            <a:r>
              <a:rPr lang="en-US" sz="2800" dirty="0">
                <a:solidFill>
                  <a:schemeClr val="tx1">
                    <a:alpha val="80000"/>
                  </a:schemeClr>
                </a:solidFill>
              </a:rPr>
              <a:t>: </a:t>
            </a:r>
          </a:p>
          <a:p>
            <a:pPr indent="-228600">
              <a:lnSpc>
                <a:spcPct val="90000"/>
              </a:lnSpc>
              <a:spcAft>
                <a:spcPts val="600"/>
              </a:spcAft>
              <a:buFont typeface="Arial" panose="020B0604020202020204" pitchFamily="34" charset="0"/>
              <a:buChar char="•"/>
            </a:pPr>
            <a:endParaRPr lang="en-US" sz="2800" b="0" i="0" u="none" strike="noStrike" baseline="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800" b="0" i="0" u="none" strike="noStrike" baseline="0" dirty="0">
                <a:solidFill>
                  <a:schemeClr val="tx1">
                    <a:alpha val="80000"/>
                  </a:schemeClr>
                </a:solidFill>
              </a:rPr>
              <a:t>Si </a:t>
            </a:r>
            <a:r>
              <a:rPr lang="en-US" sz="2800" b="0" i="0" u="none" strike="noStrike" baseline="0" dirty="0" err="1">
                <a:solidFill>
                  <a:schemeClr val="tx1">
                    <a:alpha val="80000"/>
                  </a:schemeClr>
                </a:solidFill>
              </a:rPr>
              <a:t>sé</a:t>
            </a:r>
            <a:r>
              <a:rPr lang="en-US" sz="2800" b="0" i="0" u="none" strike="noStrike" baseline="0" dirty="0">
                <a:solidFill>
                  <a:schemeClr val="tx1">
                    <a:alpha val="80000"/>
                  </a:schemeClr>
                </a:solidFill>
              </a:rPr>
              <a:t> que </a:t>
            </a:r>
            <a:r>
              <a:rPr lang="en-US" sz="2800" b="0" i="0" u="none" strike="noStrike" baseline="0" dirty="0" err="1">
                <a:solidFill>
                  <a:schemeClr val="tx1">
                    <a:alpha val="80000"/>
                  </a:schemeClr>
                </a:solidFill>
              </a:rPr>
              <a:t>todos</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los</a:t>
            </a:r>
            <a:r>
              <a:rPr lang="en-US" sz="2800" b="0" i="0" u="none" strike="noStrike" baseline="0" dirty="0">
                <a:solidFill>
                  <a:schemeClr val="tx1">
                    <a:alpha val="80000"/>
                  </a:schemeClr>
                </a:solidFill>
              </a:rPr>
              <a:t> hombres son </a:t>
            </a:r>
            <a:r>
              <a:rPr lang="en-US" sz="2800" b="0" i="0" u="none" strike="noStrike" baseline="0" dirty="0" err="1">
                <a:solidFill>
                  <a:schemeClr val="tx1">
                    <a:alpha val="80000"/>
                  </a:schemeClr>
                </a:solidFill>
              </a:rPr>
              <a:t>mortales</a:t>
            </a:r>
            <a:r>
              <a:rPr lang="en-US" sz="2800" b="0" i="0" u="none" strike="noStrike" baseline="0" dirty="0">
                <a:solidFill>
                  <a:schemeClr val="tx1">
                    <a:alpha val="80000"/>
                  </a:schemeClr>
                </a:solidFill>
              </a:rPr>
              <a:t> y que Juan es hombre, </a:t>
            </a:r>
            <a:r>
              <a:rPr lang="en-US" sz="2800" b="0" i="0" u="none" strike="noStrike" baseline="0" dirty="0" err="1">
                <a:solidFill>
                  <a:schemeClr val="tx1">
                    <a:alpha val="80000"/>
                  </a:schemeClr>
                </a:solidFill>
              </a:rPr>
              <a:t>puedo</a:t>
            </a:r>
            <a:r>
              <a:rPr lang="en-US" sz="2800" b="0" i="0" u="none" strike="noStrike" baseline="0" dirty="0">
                <a:solidFill>
                  <a:schemeClr val="tx1">
                    <a:alpha val="80000"/>
                  </a:schemeClr>
                </a:solidFill>
              </a:rPr>
              <a:t> </a:t>
            </a:r>
            <a:r>
              <a:rPr lang="en-US" sz="2800" b="0" i="0" u="none" strike="noStrike" baseline="0" dirty="0" err="1">
                <a:solidFill>
                  <a:schemeClr val="tx1">
                    <a:alpha val="80000"/>
                  </a:schemeClr>
                </a:solidFill>
              </a:rPr>
              <a:t>concluir</a:t>
            </a:r>
            <a:r>
              <a:rPr lang="en-US" sz="2800" b="0" i="0" u="none" strike="noStrike" baseline="0" dirty="0">
                <a:solidFill>
                  <a:schemeClr val="tx1">
                    <a:alpha val="80000"/>
                  </a:schemeClr>
                </a:solidFill>
              </a:rPr>
              <a:t> con </a:t>
            </a:r>
            <a:r>
              <a:rPr lang="en-US" sz="2800" b="0" i="0" u="none" strike="noStrike" baseline="0" dirty="0" err="1">
                <a:solidFill>
                  <a:schemeClr val="tx1">
                    <a:alpha val="80000"/>
                  </a:schemeClr>
                </a:solidFill>
              </a:rPr>
              <a:t>lógica</a:t>
            </a:r>
            <a:r>
              <a:rPr lang="en-US" sz="2800" b="0" i="0" u="none" strike="noStrike" baseline="0" dirty="0">
                <a:solidFill>
                  <a:schemeClr val="tx1">
                    <a:alpha val="80000"/>
                  </a:schemeClr>
                </a:solidFill>
              </a:rPr>
              <a:t> que Juan es mortal. </a:t>
            </a:r>
          </a:p>
          <a:p>
            <a:pPr>
              <a:lnSpc>
                <a:spcPct val="90000"/>
              </a:lnSpc>
              <a:spcAft>
                <a:spcPts val="600"/>
              </a:spcAft>
            </a:pPr>
            <a:endParaRPr lang="en-US" sz="2800" dirty="0">
              <a:solidFill>
                <a:schemeClr val="tx1">
                  <a:alpha val="80000"/>
                </a:schemeClr>
              </a:solidFill>
            </a:endParaRPr>
          </a:p>
          <a:p>
            <a:pPr>
              <a:lnSpc>
                <a:spcPct val="90000"/>
              </a:lnSpc>
              <a:spcAft>
                <a:spcPts val="600"/>
              </a:spcAft>
            </a:pPr>
            <a:r>
              <a:rPr lang="en-US" sz="2400" b="0" i="0" u="none" strike="noStrike" baseline="0" dirty="0">
                <a:solidFill>
                  <a:schemeClr val="tx1">
                    <a:alpha val="80000"/>
                  </a:schemeClr>
                </a:solidFill>
              </a:rPr>
              <a:t>     </a:t>
            </a:r>
            <a:r>
              <a:rPr lang="en-US" i="0" u="none" strike="noStrike" baseline="0" dirty="0">
                <a:solidFill>
                  <a:schemeClr val="tx1">
                    <a:alpha val="80000"/>
                  </a:schemeClr>
                </a:solidFill>
              </a:rPr>
              <a:t>(</a:t>
            </a:r>
            <a:r>
              <a:rPr lang="en-US" i="0" u="none" strike="noStrike" baseline="0" dirty="0" err="1">
                <a:solidFill>
                  <a:schemeClr val="tx1">
                    <a:alpha val="80000"/>
                  </a:schemeClr>
                </a:solidFill>
              </a:rPr>
              <a:t>Tomado</a:t>
            </a:r>
            <a:r>
              <a:rPr lang="en-US" i="0" u="none" strike="noStrike" baseline="0" dirty="0">
                <a:solidFill>
                  <a:schemeClr val="tx1">
                    <a:alpha val="80000"/>
                  </a:schemeClr>
                </a:solidFill>
              </a:rPr>
              <a:t> de Ayllón: </a:t>
            </a:r>
            <a:r>
              <a:rPr lang="en-US" i="1" u="none" strike="noStrike" baseline="0" dirty="0">
                <a:solidFill>
                  <a:schemeClr val="tx1">
                    <a:alpha val="80000"/>
                  </a:schemeClr>
                </a:solidFill>
              </a:rPr>
              <a:t>En </a:t>
            </a:r>
            <a:r>
              <a:rPr lang="en-US" i="1" u="none" strike="noStrike" baseline="0" dirty="0" err="1">
                <a:solidFill>
                  <a:schemeClr val="tx1">
                    <a:alpha val="80000"/>
                  </a:schemeClr>
                </a:solidFill>
              </a:rPr>
              <a:t>torno</a:t>
            </a:r>
            <a:r>
              <a:rPr lang="en-US" i="1" u="none" strike="noStrike" baseline="0" dirty="0">
                <a:solidFill>
                  <a:schemeClr val="tx1">
                    <a:alpha val="80000"/>
                  </a:schemeClr>
                </a:solidFill>
              </a:rPr>
              <a:t> al hombre</a:t>
            </a:r>
            <a:r>
              <a:rPr lang="en-US" i="0" u="none" strike="noStrike" baseline="0" dirty="0">
                <a:solidFill>
                  <a:schemeClr val="tx1">
                    <a:alpha val="80000"/>
                  </a:schemeClr>
                </a:solidFill>
              </a:rPr>
              <a:t>)                        </a:t>
            </a:r>
            <a:endParaRPr lang="en-US" sz="2400" i="0" u="none" strike="noStrike" baseline="0" dirty="0">
              <a:solidFill>
                <a:schemeClr val="tx1">
                  <a:alpha val="80000"/>
                </a:schemeClr>
              </a:solidFill>
            </a:endParaRPr>
          </a:p>
        </p:txBody>
      </p:sp>
      <p:sp>
        <p:nvSpPr>
          <p:cNvPr id="2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CC56F0A5-410D-3805-4CC6-74307DC2E4DB}"/>
              </a:ext>
            </a:extLst>
          </p:cNvPr>
          <p:cNvSpPr txBox="1"/>
          <p:nvPr/>
        </p:nvSpPr>
        <p:spPr>
          <a:xfrm>
            <a:off x="3340290" y="1241425"/>
            <a:ext cx="4952999" cy="50262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defTabSz="914400">
              <a:lnSpc>
                <a:spcPct val="120000"/>
              </a:lnSpc>
              <a:spcAft>
                <a:spcPts val="600"/>
              </a:spcAft>
            </a:pPr>
            <a:endParaRPr lang="en-US" dirty="0"/>
          </a:p>
        </p:txBody>
      </p:sp>
    </p:spTree>
    <p:extLst>
      <p:ext uri="{BB962C8B-B14F-4D97-AF65-F5344CB8AC3E}">
        <p14:creationId xmlns:p14="http://schemas.microsoft.com/office/powerpoint/2010/main" val="111484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88322D-2A8D-766F-0473-B763847A3F90}"/>
            </a:ext>
          </a:extLst>
        </p:cNvPr>
        <p:cNvGrpSpPr/>
        <p:nvPr/>
      </p:nvGrpSpPr>
      <p:grpSpPr>
        <a:xfrm>
          <a:off x="0" y="0"/>
          <a:ext cx="0" cy="0"/>
          <a:chOff x="0" y="0"/>
          <a:chExt cx="0" cy="0"/>
        </a:xfrm>
      </p:grpSpPr>
      <p:pic>
        <p:nvPicPr>
          <p:cNvPr id="6" name="Picture 5" descr="Pollito siendo acariciado por una mano">
            <a:extLst>
              <a:ext uri="{FF2B5EF4-FFF2-40B4-BE49-F238E27FC236}">
                <a16:creationId xmlns:a16="http://schemas.microsoft.com/office/drawing/2014/main" id="{70AC5797-4669-69A3-B48D-4869ED310FE4}"/>
              </a:ext>
            </a:extLst>
          </p:cNvPr>
          <p:cNvPicPr>
            <a:picLocks noChangeAspect="1"/>
          </p:cNvPicPr>
          <p:nvPr/>
        </p:nvPicPr>
        <p:blipFill>
          <a:blip r:embed="rId2"/>
          <a:srcRect l="24213" r="16453" b="-1"/>
          <a:stretch>
            <a:fillRect/>
          </a:stretch>
        </p:blipFill>
        <p:spPr>
          <a:xfrm>
            <a:off x="279779" y="1654576"/>
            <a:ext cx="2496218" cy="2808242"/>
          </a:xfrm>
          <a:prstGeom prst="rect">
            <a:avLst/>
          </a:prstGeom>
        </p:spPr>
      </p:pic>
      <p:sp>
        <p:nvSpPr>
          <p:cNvPr id="4" name="CuadroTexto 3">
            <a:extLst>
              <a:ext uri="{FF2B5EF4-FFF2-40B4-BE49-F238E27FC236}">
                <a16:creationId xmlns:a16="http://schemas.microsoft.com/office/drawing/2014/main" id="{1C52060F-AE1F-E814-D1C4-DAC19FE78D54}"/>
              </a:ext>
            </a:extLst>
          </p:cNvPr>
          <p:cNvSpPr txBox="1"/>
          <p:nvPr/>
        </p:nvSpPr>
        <p:spPr>
          <a:xfrm>
            <a:off x="3111690" y="590365"/>
            <a:ext cx="8242110" cy="6144271"/>
          </a:xfrm>
          <a:prstGeom prst="rect">
            <a:avLst/>
          </a:prstGeom>
        </p:spPr>
        <p:txBody>
          <a:bodyPr vert="horz" lIns="91440" tIns="45720" rIns="91440" bIns="45720" rtlCol="0" anchor="t">
            <a:normAutofit/>
          </a:bodyPr>
          <a:lstStyle/>
          <a:p>
            <a:pPr>
              <a:lnSpc>
                <a:spcPct val="90000"/>
              </a:lnSpc>
              <a:spcAft>
                <a:spcPts val="600"/>
              </a:spcAft>
            </a:pPr>
            <a:r>
              <a:rPr lang="en-US" sz="2800" b="0" i="0" u="none" strike="noStrike" baseline="0" dirty="0"/>
              <a:t>Pero </a:t>
            </a:r>
            <a:r>
              <a:rPr lang="en-US" sz="2800" b="0" i="0" u="none" strike="noStrike" baseline="0" dirty="0" err="1"/>
              <a:t>imaginemos</a:t>
            </a:r>
            <a:r>
              <a:rPr lang="en-US" sz="2800" b="0" i="0" u="none" strike="noStrike" baseline="0" dirty="0"/>
              <a:t> </a:t>
            </a:r>
            <a:r>
              <a:rPr lang="en-US" sz="2800" b="0" i="0" u="none" strike="noStrike" baseline="0" dirty="0" err="1"/>
              <a:t>otro</a:t>
            </a:r>
            <a:r>
              <a:rPr lang="en-US" sz="2800" b="0" i="0" u="none" strike="noStrike" baseline="0" dirty="0"/>
              <a:t> </a:t>
            </a:r>
            <a:r>
              <a:rPr lang="en-US" sz="2800" b="0" i="0" u="none" strike="noStrike" baseline="0" dirty="0" err="1"/>
              <a:t>razonamiento</a:t>
            </a:r>
            <a:r>
              <a:rPr lang="en-US" sz="2800" b="0" i="0" u="none" strike="noStrike" baseline="0" dirty="0"/>
              <a:t>…</a:t>
            </a:r>
            <a:endParaRPr lang="en-US" sz="2800" dirty="0"/>
          </a:p>
          <a:p>
            <a:pPr indent="-228600">
              <a:lnSpc>
                <a:spcPct val="90000"/>
              </a:lnSpc>
              <a:spcAft>
                <a:spcPts val="600"/>
              </a:spcAft>
              <a:buFont typeface="Arial" panose="020B0604020202020204" pitchFamily="34" charset="0"/>
              <a:buChar char="•"/>
            </a:pPr>
            <a:endParaRPr lang="en-US" sz="2400" b="0" i="0" u="none" strike="noStrike" baseline="0" dirty="0"/>
          </a:p>
          <a:p>
            <a:pPr algn="ctr">
              <a:lnSpc>
                <a:spcPct val="90000"/>
              </a:lnSpc>
              <a:spcAft>
                <a:spcPts val="600"/>
              </a:spcAft>
            </a:pPr>
            <a:r>
              <a:rPr lang="en-US" sz="2400" b="0" i="0" u="none" strike="noStrike" baseline="0" dirty="0"/>
              <a:t>Las </a:t>
            </a:r>
            <a:r>
              <a:rPr lang="en-US" sz="2400" b="0" i="0" u="none" strike="noStrike" baseline="0" dirty="0" err="1"/>
              <a:t>aves</a:t>
            </a:r>
            <a:r>
              <a:rPr lang="en-US" sz="2400" b="0" i="0" u="none" strike="noStrike" baseline="0" dirty="0"/>
              <a:t> son </a:t>
            </a:r>
            <a:r>
              <a:rPr lang="en-US" sz="2400" b="0" i="0" u="none" strike="noStrike" baseline="0" dirty="0" err="1"/>
              <a:t>racionales</a:t>
            </a:r>
            <a:r>
              <a:rPr lang="en-US" sz="2400" b="0" i="0" u="none" strike="noStrike" baseline="0" dirty="0"/>
              <a:t>.</a:t>
            </a:r>
          </a:p>
          <a:p>
            <a:pPr algn="ctr">
              <a:lnSpc>
                <a:spcPct val="90000"/>
              </a:lnSpc>
              <a:spcAft>
                <a:spcPts val="600"/>
              </a:spcAft>
            </a:pPr>
            <a:r>
              <a:rPr lang="en-US" sz="2400" b="0" i="0" u="none" strike="noStrike" baseline="0" dirty="0"/>
              <a:t>Los </a:t>
            </a:r>
            <a:r>
              <a:rPr lang="en-US" sz="2400" b="0" i="0" u="none" strike="noStrike" baseline="0" dirty="0" err="1"/>
              <a:t>gusanos</a:t>
            </a:r>
            <a:r>
              <a:rPr lang="en-US" sz="2400" b="0" i="0" u="none" strike="noStrike" baseline="0" dirty="0"/>
              <a:t> son </a:t>
            </a:r>
            <a:r>
              <a:rPr lang="en-US" sz="2400" b="0" i="0" u="none" strike="noStrike" baseline="0" dirty="0" err="1"/>
              <a:t>aves</a:t>
            </a:r>
            <a:r>
              <a:rPr lang="en-US" sz="2400" b="0" i="0" u="none" strike="noStrike" baseline="0" dirty="0"/>
              <a:t>.</a:t>
            </a:r>
          </a:p>
          <a:p>
            <a:pPr algn="ctr">
              <a:lnSpc>
                <a:spcPct val="90000"/>
              </a:lnSpc>
              <a:spcAft>
                <a:spcPts val="600"/>
              </a:spcAft>
            </a:pPr>
            <a:r>
              <a:rPr lang="en-US" sz="2400" b="0" i="1" u="none" strike="noStrike" baseline="0" dirty="0"/>
              <a:t>Por tanto</a:t>
            </a:r>
            <a:r>
              <a:rPr lang="en-US" sz="2400" b="0" i="0" u="none" strike="noStrike" baseline="0" dirty="0"/>
              <a:t>, </a:t>
            </a:r>
            <a:r>
              <a:rPr lang="en-US" sz="2400" b="0" i="0" u="none" strike="noStrike" baseline="0" dirty="0" err="1"/>
              <a:t>los</a:t>
            </a:r>
            <a:r>
              <a:rPr lang="en-US" sz="2400" b="0" i="0" u="none" strike="noStrike" baseline="0" dirty="0"/>
              <a:t> </a:t>
            </a:r>
            <a:r>
              <a:rPr lang="en-US" sz="2400" b="0" i="0" u="none" strike="noStrike" baseline="0" dirty="0" err="1"/>
              <a:t>gusanos</a:t>
            </a:r>
            <a:r>
              <a:rPr lang="en-US" sz="2400" b="0" i="0" u="none" strike="noStrike" baseline="0" dirty="0"/>
              <a:t> son </a:t>
            </a:r>
            <a:r>
              <a:rPr lang="en-US" sz="2400" b="0" i="0" u="none" strike="noStrike" baseline="0" dirty="0" err="1"/>
              <a:t>racionales</a:t>
            </a:r>
            <a:endParaRPr lang="en-US" sz="2400" b="0" i="0" u="none" strike="noStrike" baseline="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b="0" i="0" u="none" strike="noStrike" baseline="0" dirty="0"/>
              <a:t>Todo lo que </a:t>
            </a:r>
            <a:r>
              <a:rPr lang="en-US" sz="2400" b="0" i="0" u="none" strike="noStrike" baseline="0" dirty="0" err="1"/>
              <a:t>acabamos</a:t>
            </a:r>
            <a:r>
              <a:rPr lang="en-US" sz="2400" b="0" i="0" u="none" strike="noStrike" baseline="0" dirty="0"/>
              <a:t> de </a:t>
            </a:r>
            <a:r>
              <a:rPr lang="en-US" sz="2400" b="0" i="0" u="none" strike="noStrike" baseline="0" dirty="0" err="1"/>
              <a:t>afirmar</a:t>
            </a:r>
            <a:r>
              <a:rPr lang="en-US" sz="2400" b="0" i="0" u="none" strike="noStrike" baseline="0" dirty="0"/>
              <a:t> es </a:t>
            </a:r>
            <a:r>
              <a:rPr lang="en-US" sz="2400" b="0" i="0" u="none" strike="noStrike" baseline="0" dirty="0" err="1"/>
              <a:t>falso</a:t>
            </a:r>
            <a:r>
              <a:rPr lang="en-US" sz="2400" b="0" i="0" u="none" strike="noStrike" baseline="0" dirty="0"/>
              <a:t>, sin embargo, </a:t>
            </a:r>
            <a:r>
              <a:rPr lang="en-US" sz="2400" b="0" i="0" u="none" strike="noStrike" baseline="0" dirty="0" err="1"/>
              <a:t>el</a:t>
            </a:r>
            <a:r>
              <a:rPr lang="en-US" sz="2400" b="0" i="0" u="none" strike="noStrike" baseline="0" dirty="0"/>
              <a:t> </a:t>
            </a:r>
            <a:r>
              <a:rPr lang="en-US" sz="2400" b="0" i="0" u="none" strike="noStrike" baseline="0" dirty="0" err="1"/>
              <a:t>razonamiento</a:t>
            </a:r>
            <a:r>
              <a:rPr lang="en-US" sz="2400" b="0" i="0" u="none" strike="noStrike" baseline="0" dirty="0"/>
              <a:t> es </a:t>
            </a:r>
            <a:r>
              <a:rPr lang="en-US" sz="2400" b="0" i="0" u="none" strike="noStrike" baseline="0" dirty="0" err="1"/>
              <a:t>lógico</a:t>
            </a:r>
            <a:r>
              <a:rPr lang="en-US" sz="2400" b="0" i="0" u="none" strike="noStrike" baseline="0" dirty="0"/>
              <a:t>.</a:t>
            </a:r>
          </a:p>
          <a:p>
            <a:pPr indent="-228600">
              <a:lnSpc>
                <a:spcPct val="90000"/>
              </a:lnSpc>
              <a:spcAft>
                <a:spcPts val="600"/>
              </a:spcAft>
              <a:buFont typeface="Arial" panose="020B0604020202020204" pitchFamily="34" charset="0"/>
              <a:buChar char="•"/>
            </a:pPr>
            <a:r>
              <a:rPr lang="en-US" sz="2400" b="0" i="0" u="none" strike="noStrike" baseline="0" dirty="0" err="1"/>
              <a:t>Vemos</a:t>
            </a:r>
            <a:r>
              <a:rPr lang="en-US" sz="2400" b="0" i="0" u="none" strike="noStrike" baseline="0" dirty="0"/>
              <a:t> </a:t>
            </a:r>
            <a:r>
              <a:rPr lang="en-US" sz="2400" b="0" i="0" u="none" strike="noStrike" baseline="0" dirty="0" err="1"/>
              <a:t>así</a:t>
            </a:r>
            <a:r>
              <a:rPr lang="en-US" sz="2400" b="0" i="0" u="none" strike="noStrike" baseline="0" dirty="0"/>
              <a:t> la </a:t>
            </a:r>
            <a:r>
              <a:rPr lang="en-US" sz="2400" b="0" i="0" u="none" strike="noStrike" baseline="0" dirty="0" err="1"/>
              <a:t>distinción</a:t>
            </a:r>
            <a:r>
              <a:rPr lang="en-US" sz="2400" b="0" i="0" u="none" strike="noStrike" baseline="0" dirty="0"/>
              <a:t> entre la </a:t>
            </a:r>
            <a:r>
              <a:rPr lang="en-US" sz="2400" b="1" i="1" u="none" strike="noStrike" baseline="0" dirty="0" err="1"/>
              <a:t>lógica</a:t>
            </a:r>
            <a:r>
              <a:rPr lang="en-US" sz="2400" b="0" i="0" u="none" strike="noStrike" baseline="0" dirty="0"/>
              <a:t> y la </a:t>
            </a:r>
            <a:r>
              <a:rPr lang="en-US" sz="2400" b="1" i="1" u="none" strike="noStrike" baseline="0" dirty="0" err="1"/>
              <a:t>verdad</a:t>
            </a:r>
            <a:r>
              <a:rPr lang="en-US" sz="2400" b="0" i="0" u="none" strike="noStrike" baseline="0" dirty="0"/>
              <a:t>. </a:t>
            </a:r>
          </a:p>
          <a:p>
            <a:pPr indent="-228600">
              <a:lnSpc>
                <a:spcPct val="90000"/>
              </a:lnSpc>
              <a:spcAft>
                <a:spcPts val="600"/>
              </a:spcAft>
              <a:buFont typeface="Arial" panose="020B0604020202020204" pitchFamily="34" charset="0"/>
              <a:buChar char="•"/>
            </a:pPr>
            <a:r>
              <a:rPr lang="en-US" sz="2400" b="0" i="0" u="none" strike="noStrike" baseline="0" dirty="0"/>
              <a:t>No son </a:t>
            </a:r>
            <a:r>
              <a:rPr lang="en-US" sz="2400" b="0" i="0" u="none" strike="noStrike" baseline="0" dirty="0" err="1"/>
              <a:t>nociones</a:t>
            </a:r>
            <a:r>
              <a:rPr lang="en-US" sz="2400" b="0" i="0" u="none" strike="noStrike" baseline="0" dirty="0"/>
              <a:t> </a:t>
            </a:r>
            <a:r>
              <a:rPr lang="en-US" sz="2400" b="0" i="0" u="none" strike="noStrike" baseline="0" dirty="0" err="1"/>
              <a:t>equivalentes</a:t>
            </a:r>
            <a:r>
              <a:rPr lang="en-US" sz="2400" b="0" i="0" u="none" strike="noStrike" baseline="0" dirty="0"/>
              <a:t>: la </a:t>
            </a:r>
            <a:r>
              <a:rPr lang="en-US" sz="2400" b="0" i="0" u="none" strike="noStrike" baseline="0" dirty="0" err="1"/>
              <a:t>lógica</a:t>
            </a:r>
            <a:r>
              <a:rPr lang="en-US" sz="2400" b="0" i="0" u="none" strike="noStrike" baseline="0" dirty="0"/>
              <a:t> </a:t>
            </a:r>
            <a:r>
              <a:rPr lang="en-US" sz="2400" b="0" i="0" u="none" strike="noStrike" baseline="0" dirty="0" err="1"/>
              <a:t>establece</a:t>
            </a:r>
            <a:r>
              <a:rPr lang="en-US" sz="2400" b="0" i="0" u="none" strike="noStrike" baseline="0" dirty="0"/>
              <a:t> </a:t>
            </a:r>
            <a:r>
              <a:rPr lang="en-US" sz="2400" b="0" i="0" u="none" strike="noStrike" baseline="0" dirty="0" err="1"/>
              <a:t>cómo</a:t>
            </a:r>
            <a:r>
              <a:rPr lang="en-US" sz="2400" b="0" i="0" u="none" strike="noStrike" baseline="0" dirty="0"/>
              <a:t> </a:t>
            </a:r>
            <a:r>
              <a:rPr lang="en-US" sz="2400" b="0" i="0" u="none" strike="noStrike" baseline="0" dirty="0" err="1"/>
              <a:t>deben</a:t>
            </a:r>
            <a:r>
              <a:rPr lang="en-US" sz="2400" b="0" i="0" u="none" strike="noStrike" baseline="0" dirty="0"/>
              <a:t> </a:t>
            </a:r>
            <a:r>
              <a:rPr lang="en-US" sz="2400" b="0" i="0" u="none" strike="noStrike" baseline="0" dirty="0" err="1"/>
              <a:t>unirse</a:t>
            </a:r>
            <a:r>
              <a:rPr lang="en-US" sz="2400" b="0" i="0" u="none" strike="noStrike" baseline="0" dirty="0"/>
              <a:t> </a:t>
            </a:r>
            <a:r>
              <a:rPr lang="en-US" sz="2400" b="0" i="0" u="none" strike="noStrike" baseline="0" dirty="0" err="1"/>
              <a:t>varios</a:t>
            </a:r>
            <a:r>
              <a:rPr lang="en-US" sz="2400" b="0" i="0" u="none" strike="noStrike" baseline="0" dirty="0"/>
              <a:t> </a:t>
            </a:r>
            <a:r>
              <a:rPr lang="en-US" sz="2400" b="0" i="0" u="none" strike="noStrike" baseline="0" dirty="0" err="1"/>
              <a:t>juicios</a:t>
            </a:r>
            <a:r>
              <a:rPr lang="en-US" sz="2400" b="0" i="0" u="none" strike="noStrike" baseline="0" dirty="0"/>
              <a:t> o </a:t>
            </a:r>
            <a:r>
              <a:rPr lang="en-US" sz="2400" b="0" i="0" u="none" strike="noStrike" baseline="0" dirty="0" err="1"/>
              <a:t>proposiciones</a:t>
            </a:r>
            <a:r>
              <a:rPr lang="en-US" sz="2400" b="0" i="0" u="none" strike="noStrike" baseline="0" dirty="0"/>
              <a:t>, en </a:t>
            </a:r>
            <a:r>
              <a:rPr lang="en-US" sz="2400" b="0" i="0" u="none" strike="noStrike" baseline="0" dirty="0" err="1"/>
              <a:t>cambio</a:t>
            </a:r>
            <a:r>
              <a:rPr lang="en-US" sz="2400" b="0" i="0" u="none" strike="noStrike" baseline="0" dirty="0"/>
              <a:t> la </a:t>
            </a:r>
            <a:r>
              <a:rPr lang="en-US" sz="2400" b="0" i="0" u="none" strike="noStrike" baseline="0" dirty="0" err="1"/>
              <a:t>verdad</a:t>
            </a:r>
            <a:r>
              <a:rPr lang="en-US" sz="2400" b="0" i="0" u="none" strike="noStrike" baseline="0" dirty="0"/>
              <a:t> </a:t>
            </a:r>
            <a:r>
              <a:rPr lang="en-US" sz="2400" b="0" i="0" u="none" strike="noStrike" baseline="0" dirty="0" err="1"/>
              <a:t>exige</a:t>
            </a:r>
            <a:r>
              <a:rPr lang="en-US" sz="2400" b="0" i="0" u="none" strike="noStrike" baseline="0" dirty="0"/>
              <a:t> que </a:t>
            </a:r>
            <a:r>
              <a:rPr lang="en-US" sz="2400" b="0" i="0" u="none" strike="noStrike" baseline="0" dirty="0" err="1"/>
              <a:t>dichos</a:t>
            </a:r>
            <a:r>
              <a:rPr lang="en-US" sz="2400" b="0" i="0" u="none" strike="noStrike" baseline="0" dirty="0"/>
              <a:t> </a:t>
            </a:r>
            <a:r>
              <a:rPr lang="en-US" sz="2400" b="0" i="0" u="none" strike="noStrike" baseline="0" dirty="0" err="1"/>
              <a:t>juicios</a:t>
            </a:r>
            <a:r>
              <a:rPr lang="en-US" sz="2400" b="0" i="0" u="none" strike="noStrike" baseline="0" dirty="0"/>
              <a:t> </a:t>
            </a:r>
            <a:r>
              <a:rPr lang="en-US" sz="2400" b="0" i="0" u="none" strike="noStrike" baseline="0" dirty="0" err="1"/>
              <a:t>expresen</a:t>
            </a:r>
            <a:r>
              <a:rPr lang="en-US" sz="2400" b="0" i="0" u="none" strike="noStrike" baseline="0" dirty="0"/>
              <a:t> la </a:t>
            </a:r>
            <a:r>
              <a:rPr lang="en-US" sz="2400" b="0" i="0" u="none" strike="noStrike" baseline="0" dirty="0" err="1"/>
              <a:t>realidad</a:t>
            </a:r>
            <a:r>
              <a:rPr lang="en-US" sz="2400" b="0" i="0" u="none" strike="noStrike" baseline="0" dirty="0"/>
              <a:t>. </a:t>
            </a:r>
          </a:p>
          <a:p>
            <a:pPr indent="-228600">
              <a:lnSpc>
                <a:spcPct val="90000"/>
              </a:lnSpc>
              <a:spcAft>
                <a:spcPts val="600"/>
              </a:spcAft>
              <a:buFont typeface="Arial" panose="020B0604020202020204" pitchFamily="34" charset="0"/>
              <a:buChar char="•"/>
            </a:pPr>
            <a:r>
              <a:rPr lang="en-US" sz="2400" b="0" i="0" u="none" strike="noStrike" baseline="0" dirty="0"/>
              <a:t>El </a:t>
            </a:r>
            <a:r>
              <a:rPr lang="en-US" sz="2400" b="0" i="0" u="none" strike="noStrike" baseline="0" dirty="0" err="1"/>
              <a:t>razonamiento</a:t>
            </a:r>
            <a:r>
              <a:rPr lang="en-US" sz="2400" b="0" i="0" u="none" strike="noStrike" baseline="0" dirty="0"/>
              <a:t> anterior es </a:t>
            </a:r>
            <a:r>
              <a:rPr lang="en-US" sz="2400" b="0" i="0" u="none" strike="noStrike" baseline="0" dirty="0" err="1"/>
              <a:t>lógico</a:t>
            </a:r>
            <a:r>
              <a:rPr lang="en-US" sz="2400" b="0" i="0" u="none" strike="noStrike" baseline="0" dirty="0"/>
              <a:t>, </a:t>
            </a:r>
            <a:r>
              <a:rPr lang="en-US" sz="2400" b="0" i="0" u="none" strike="noStrike" baseline="0" dirty="0" err="1"/>
              <a:t>pero</a:t>
            </a:r>
            <a:r>
              <a:rPr lang="en-US" sz="2400" b="0" i="0" u="none" strike="noStrike" baseline="0" dirty="0"/>
              <a:t> </a:t>
            </a:r>
            <a:r>
              <a:rPr lang="en-US" sz="2400" b="0" i="0" u="none" strike="noStrike" baseline="0" dirty="0" err="1"/>
              <a:t>falso</a:t>
            </a:r>
            <a:r>
              <a:rPr lang="en-US" sz="2400" b="0" i="0" u="none" strike="noStrike" baseline="0" dirty="0"/>
              <a:t>, de </a:t>
            </a:r>
            <a:r>
              <a:rPr lang="en-US" sz="2400" b="0" i="0" u="none" strike="noStrike" baseline="0" dirty="0" err="1"/>
              <a:t>igual</a:t>
            </a:r>
            <a:r>
              <a:rPr lang="en-US" sz="2400" b="0" i="0" u="none" strike="noStrike" baseline="0" dirty="0"/>
              <a:t> </a:t>
            </a:r>
            <a:r>
              <a:rPr lang="en-US" sz="2400" b="0" i="0" u="none" strike="noStrike" baseline="0" dirty="0" err="1"/>
              <a:t>manera</a:t>
            </a:r>
            <a:r>
              <a:rPr lang="en-US" sz="2400" b="0" i="0" u="none" strike="noStrike" baseline="0" dirty="0"/>
              <a:t> que </a:t>
            </a:r>
            <a:r>
              <a:rPr lang="en-US" sz="2400" b="0" i="0" u="none" strike="noStrike" baseline="0" dirty="0" err="1"/>
              <a:t>cada</a:t>
            </a:r>
            <a:r>
              <a:rPr lang="en-US" sz="2400" b="0" i="0" u="none" strike="noStrike" baseline="0" dirty="0"/>
              <a:t> uno de sus </a:t>
            </a:r>
            <a:r>
              <a:rPr lang="en-US" sz="2400" b="0" i="0" u="none" strike="noStrike" baseline="0" dirty="0" err="1"/>
              <a:t>juicios</a:t>
            </a:r>
            <a:r>
              <a:rPr lang="en-US" sz="2400" b="0" i="0" u="none" strike="noStrike" baseline="0" dirty="0"/>
              <a:t> es </a:t>
            </a:r>
            <a:r>
              <a:rPr lang="en-US" sz="2400" b="0" i="0" u="none" strike="noStrike" baseline="0" dirty="0" err="1"/>
              <a:t>falso</a:t>
            </a:r>
            <a:r>
              <a:rPr lang="en-US" sz="2400" b="0" i="0" u="none" strike="noStrike" baseline="0" dirty="0"/>
              <a:t> y, a la </a:t>
            </a:r>
            <a:r>
              <a:rPr lang="en-US" sz="2400" b="0" i="0" u="none" strike="noStrike" baseline="0" dirty="0" err="1"/>
              <a:t>vez</a:t>
            </a:r>
            <a:r>
              <a:rPr lang="en-US" sz="2400" b="0" i="0" u="none" strike="noStrike" baseline="0" dirty="0"/>
              <a:t>, </a:t>
            </a:r>
            <a:r>
              <a:rPr lang="en-US" sz="2400" b="0" i="0" u="none" strike="noStrike" baseline="0" dirty="0" err="1"/>
              <a:t>gramaticalmente</a:t>
            </a:r>
            <a:r>
              <a:rPr lang="en-US" sz="2400" b="0" i="0" u="none" strike="noStrike" baseline="0" dirty="0"/>
              <a:t> </a:t>
            </a:r>
            <a:r>
              <a:rPr lang="en-US" sz="2400" b="0" i="0" u="none" strike="noStrike" baseline="0" dirty="0" err="1"/>
              <a:t>correcto</a:t>
            </a:r>
            <a:r>
              <a:rPr lang="en-US" sz="1100" b="0" i="0" u="none" strike="noStrike" baseline="0" dirty="0"/>
              <a:t>.      </a:t>
            </a:r>
          </a:p>
          <a:p>
            <a:pPr>
              <a:lnSpc>
                <a:spcPct val="90000"/>
              </a:lnSpc>
              <a:spcAft>
                <a:spcPts val="600"/>
              </a:spcAft>
            </a:pPr>
            <a:r>
              <a:rPr lang="en-US" sz="1600" dirty="0"/>
              <a:t>                                                                                                            </a:t>
            </a:r>
            <a:r>
              <a:rPr lang="en-US" sz="1600" b="0" i="0" u="none" strike="noStrike" baseline="0" dirty="0"/>
              <a:t>(</a:t>
            </a:r>
            <a:r>
              <a:rPr lang="en-US" sz="1600" b="0" i="0" u="none" strike="noStrike" baseline="0" dirty="0" err="1"/>
              <a:t>Tomado</a:t>
            </a:r>
            <a:r>
              <a:rPr lang="en-US" sz="1600" b="0" i="0" u="none" strike="noStrike" baseline="0" dirty="0"/>
              <a:t> de Ayllón: En </a:t>
            </a:r>
            <a:r>
              <a:rPr lang="en-US" sz="1600" b="0" i="0" u="none" strike="noStrike" baseline="0" dirty="0" err="1"/>
              <a:t>torno</a:t>
            </a:r>
            <a:r>
              <a:rPr lang="en-US" sz="1600" b="0" i="0" u="none" strike="noStrike" baseline="0" dirty="0"/>
              <a:t> al hombre)</a:t>
            </a:r>
            <a:endParaRPr lang="en-US" sz="1600" dirty="0"/>
          </a:p>
        </p:txBody>
      </p:sp>
      <p:grpSp>
        <p:nvGrpSpPr>
          <p:cNvPr id="17" name="Group 16">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 name="Rectangle 17">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82208A5A-FC3F-28A9-F621-D9EA871B80C4}"/>
              </a:ext>
            </a:extLst>
          </p:cNvPr>
          <p:cNvSpPr txBox="1"/>
          <p:nvPr/>
        </p:nvSpPr>
        <p:spPr>
          <a:xfrm>
            <a:off x="3340290" y="1241425"/>
            <a:ext cx="4952999" cy="50262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defTabSz="914400">
              <a:lnSpc>
                <a:spcPct val="120000"/>
              </a:lnSpc>
              <a:spcAft>
                <a:spcPts val="600"/>
              </a:spcAft>
            </a:pPr>
            <a:endParaRPr lang="en-US" dirty="0"/>
          </a:p>
        </p:txBody>
      </p:sp>
    </p:spTree>
    <p:extLst>
      <p:ext uri="{BB962C8B-B14F-4D97-AF65-F5344CB8AC3E}">
        <p14:creationId xmlns:p14="http://schemas.microsoft.com/office/powerpoint/2010/main" val="49449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ED8673-9A47-0F1B-D356-6C6294E8E6F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49BFFD3-8316-E807-44BA-D85E039806C5}"/>
              </a:ext>
            </a:extLst>
          </p:cNvPr>
          <p:cNvSpPr txBox="1"/>
          <p:nvPr/>
        </p:nvSpPr>
        <p:spPr>
          <a:xfrm>
            <a:off x="3340290" y="1241425"/>
            <a:ext cx="4952999" cy="50262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gn="ctr" defTabSz="914400">
              <a:lnSpc>
                <a:spcPct val="120000"/>
              </a:lnSpc>
              <a:spcAft>
                <a:spcPts val="600"/>
              </a:spcAft>
            </a:pPr>
            <a:r>
              <a:rPr lang="en-US" dirty="0"/>
              <a:t>"</a:t>
            </a:r>
            <a:r>
              <a:rPr lang="en-US" sz="2800" i="1" dirty="0"/>
              <a:t>El ser </a:t>
            </a:r>
            <a:r>
              <a:rPr lang="en-US" sz="2800" i="1" dirty="0" err="1"/>
              <a:t>en</a:t>
            </a:r>
            <a:r>
              <a:rPr lang="en-US" sz="2800" i="1" dirty="0"/>
              <a:t> general </a:t>
            </a:r>
            <a:r>
              <a:rPr lang="en-US" sz="2800" i="1" dirty="0" err="1"/>
              <a:t>está</a:t>
            </a:r>
            <a:r>
              <a:rPr lang="en-US" sz="2800" i="1" dirty="0"/>
              <a:t> </a:t>
            </a:r>
            <a:r>
              <a:rPr lang="en-US" sz="2800" i="1" dirty="0" err="1"/>
              <a:t>fundamentalmente</a:t>
            </a:r>
            <a:r>
              <a:rPr lang="en-US" sz="2800" i="1" dirty="0"/>
              <a:t> </a:t>
            </a:r>
            <a:r>
              <a:rPr lang="en-US" sz="2800" i="1" dirty="0" err="1"/>
              <a:t>abierto</a:t>
            </a:r>
            <a:r>
              <a:rPr lang="en-US" sz="2800" i="1" dirty="0"/>
              <a:t> al </a:t>
            </a:r>
            <a:r>
              <a:rPr lang="en-US" sz="2800" i="1" dirty="0" err="1"/>
              <a:t>espíritu</a:t>
            </a:r>
            <a:r>
              <a:rPr lang="en-US" sz="2800" i="1" dirty="0"/>
              <a:t> </a:t>
            </a:r>
            <a:r>
              <a:rPr lang="en-US" sz="2800" i="1" dirty="0" err="1"/>
              <a:t>humano</a:t>
            </a:r>
            <a:r>
              <a:rPr lang="en-US" sz="2800" i="1" dirty="0"/>
              <a:t> </a:t>
            </a:r>
            <a:r>
              <a:rPr lang="en-US" sz="2800" i="1" dirty="0" err="1"/>
              <a:t>por</a:t>
            </a:r>
            <a:r>
              <a:rPr lang="en-US" sz="2800" i="1" dirty="0"/>
              <a:t> </a:t>
            </a:r>
            <a:r>
              <a:rPr lang="en-US" sz="2800" i="1" dirty="0" err="1"/>
              <a:t>el</a:t>
            </a:r>
            <a:r>
              <a:rPr lang="en-US" sz="2800" i="1" dirty="0"/>
              <a:t> </a:t>
            </a:r>
            <a:r>
              <a:rPr lang="en-US" sz="2800" i="1" dirty="0" err="1"/>
              <a:t>hecho</a:t>
            </a:r>
            <a:r>
              <a:rPr lang="en-US" sz="2800" i="1" dirty="0"/>
              <a:t> de ser </a:t>
            </a:r>
            <a:r>
              <a:rPr lang="en-US" sz="2800" i="1" dirty="0" err="1"/>
              <a:t>espíritu</a:t>
            </a:r>
            <a:r>
              <a:rPr lang="en-US" sz="2800" i="1" dirty="0"/>
              <a:t>, </a:t>
            </a:r>
            <a:r>
              <a:rPr lang="en-US" sz="2800" i="1" dirty="0" err="1"/>
              <a:t>aunque</a:t>
            </a:r>
            <a:r>
              <a:rPr lang="en-US" sz="2800" i="1" dirty="0"/>
              <a:t> </a:t>
            </a:r>
            <a:r>
              <a:rPr lang="en-US" sz="2800" i="1" dirty="0" err="1"/>
              <a:t>finito</a:t>
            </a:r>
            <a:r>
              <a:rPr lang="en-US" sz="2800" i="1" dirty="0"/>
              <a:t>. Ser </a:t>
            </a:r>
            <a:r>
              <a:rPr lang="en-US" sz="2800" i="1" dirty="0" err="1"/>
              <a:t>espíritu</a:t>
            </a:r>
            <a:r>
              <a:rPr lang="en-US" sz="2800" i="1" dirty="0"/>
              <a:t> equivale a </a:t>
            </a:r>
            <a:r>
              <a:rPr lang="en-US" sz="2800" i="1" dirty="0" err="1"/>
              <a:t>estar</a:t>
            </a:r>
            <a:r>
              <a:rPr lang="en-US" sz="2800" i="1" dirty="0"/>
              <a:t> </a:t>
            </a:r>
            <a:r>
              <a:rPr lang="en-US" sz="2800" i="1" dirty="0" err="1"/>
              <a:t>en</a:t>
            </a:r>
            <a:r>
              <a:rPr lang="en-US" sz="2800" i="1" dirty="0"/>
              <a:t> la </a:t>
            </a:r>
            <a:r>
              <a:rPr lang="en-US" sz="2800" i="1" dirty="0" err="1"/>
              <a:t>apertura</a:t>
            </a:r>
            <a:r>
              <a:rPr lang="en-US" sz="2800" i="1" dirty="0"/>
              <a:t> al ser, </a:t>
            </a:r>
            <a:r>
              <a:rPr lang="en-US" sz="2800" i="1" dirty="0" err="1"/>
              <a:t>en</a:t>
            </a:r>
            <a:r>
              <a:rPr lang="en-US" sz="2800" i="1" dirty="0"/>
              <a:t> </a:t>
            </a:r>
            <a:r>
              <a:rPr lang="en-US" sz="2800" i="1" dirty="0" err="1"/>
              <a:t>el</a:t>
            </a:r>
            <a:r>
              <a:rPr lang="en-US" sz="2800" i="1" dirty="0"/>
              <a:t> </a:t>
            </a:r>
            <a:r>
              <a:rPr lang="en-US" sz="2800" i="1" dirty="0" err="1"/>
              <a:t>horizonte</a:t>
            </a:r>
            <a:r>
              <a:rPr lang="en-US" sz="2800" i="1" dirty="0"/>
              <a:t> </a:t>
            </a:r>
            <a:r>
              <a:rPr lang="en-US" sz="2800" i="1" dirty="0" err="1"/>
              <a:t>abierto</a:t>
            </a:r>
            <a:r>
              <a:rPr lang="en-US" sz="2800" i="1" dirty="0"/>
              <a:t> del ser </a:t>
            </a:r>
            <a:r>
              <a:rPr lang="en-US" sz="2800" i="1" dirty="0" err="1"/>
              <a:t>en</a:t>
            </a:r>
            <a:r>
              <a:rPr lang="en-US" sz="2800" i="1" dirty="0"/>
              <a:t> general, </a:t>
            </a:r>
            <a:r>
              <a:rPr lang="en-US" sz="2800" i="1" dirty="0" err="1"/>
              <a:t>en</a:t>
            </a:r>
            <a:r>
              <a:rPr lang="en-US" sz="2800" i="1" dirty="0"/>
              <a:t> trance de </a:t>
            </a:r>
            <a:r>
              <a:rPr lang="en-US" sz="2800" i="1" dirty="0" err="1"/>
              <a:t>realizarse</a:t>
            </a:r>
            <a:r>
              <a:rPr lang="en-US" sz="2800" i="1" dirty="0"/>
              <a:t> </a:t>
            </a:r>
            <a:r>
              <a:rPr lang="en-US" sz="2800" i="1" dirty="0" err="1"/>
              <a:t>en</a:t>
            </a:r>
            <a:r>
              <a:rPr lang="en-US" sz="2800" i="1" dirty="0"/>
              <a:t> la </a:t>
            </a:r>
            <a:r>
              <a:rPr lang="en-US" sz="2800" i="1" dirty="0" err="1"/>
              <a:t>salida</a:t>
            </a:r>
            <a:r>
              <a:rPr lang="en-US" sz="2800" i="1" dirty="0"/>
              <a:t> </a:t>
            </a:r>
            <a:r>
              <a:rPr lang="en-US" sz="2800" i="1" dirty="0" err="1"/>
              <a:t>hacia</a:t>
            </a:r>
            <a:r>
              <a:rPr lang="en-US" sz="2800" i="1" dirty="0"/>
              <a:t> la </a:t>
            </a:r>
            <a:r>
              <a:rPr lang="en-US" sz="2800" i="1" dirty="0" err="1"/>
              <a:t>totalidad</a:t>
            </a:r>
            <a:r>
              <a:rPr lang="en-US" sz="2800" i="1" dirty="0"/>
              <a:t> </a:t>
            </a:r>
            <a:r>
              <a:rPr lang="en-US" sz="2800" i="1" dirty="0" err="1"/>
              <a:t>ilimitada</a:t>
            </a:r>
            <a:r>
              <a:rPr lang="en-US" sz="2800" i="1" dirty="0"/>
              <a:t> del ser</a:t>
            </a:r>
            <a:r>
              <a:rPr lang="en-US" dirty="0"/>
              <a:t>".</a:t>
            </a:r>
          </a:p>
        </p:txBody>
      </p:sp>
    </p:spTree>
    <p:extLst>
      <p:ext uri="{BB962C8B-B14F-4D97-AF65-F5344CB8AC3E}">
        <p14:creationId xmlns:p14="http://schemas.microsoft.com/office/powerpoint/2010/main" val="183639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Una foto de primer plano de un libro abierto">
            <a:extLst>
              <a:ext uri="{FF2B5EF4-FFF2-40B4-BE49-F238E27FC236}">
                <a16:creationId xmlns:a16="http://schemas.microsoft.com/office/drawing/2014/main" id="{877B432C-458B-2A4E-CBE2-A711857AC4F3}"/>
              </a:ext>
            </a:extLst>
          </p:cNvPr>
          <p:cNvPicPr>
            <a:picLocks noChangeAspect="1"/>
          </p:cNvPicPr>
          <p:nvPr/>
        </p:nvPicPr>
        <p:blipFill rotWithShape="1">
          <a:blip r:embed="rId2"/>
          <a:srcRect l="4725" r="7439" b="10"/>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ítulo 1">
            <a:extLst>
              <a:ext uri="{FF2B5EF4-FFF2-40B4-BE49-F238E27FC236}">
                <a16:creationId xmlns:a16="http://schemas.microsoft.com/office/drawing/2014/main" id="{231C3D81-674A-39F5-F99A-7F1C8C5AF540}"/>
              </a:ext>
            </a:extLst>
          </p:cNvPr>
          <p:cNvSpPr>
            <a:spLocks noGrp="1"/>
          </p:cNvSpPr>
          <p:nvPr>
            <p:ph type="title"/>
          </p:nvPr>
        </p:nvSpPr>
        <p:spPr>
          <a:xfrm>
            <a:off x="1143001" y="872937"/>
            <a:ext cx="5920740" cy="1360898"/>
          </a:xfrm>
        </p:spPr>
        <p:txBody>
          <a:bodyPr>
            <a:normAutofit/>
          </a:bodyPr>
          <a:lstStyle/>
          <a:p>
            <a:r>
              <a:rPr lang="es-ES" dirty="0"/>
              <a:t>El conocimiento:</a:t>
            </a:r>
          </a:p>
        </p:txBody>
      </p:sp>
      <p:sp>
        <p:nvSpPr>
          <p:cNvPr id="3" name="Marcador de contenido 2">
            <a:extLst>
              <a:ext uri="{FF2B5EF4-FFF2-40B4-BE49-F238E27FC236}">
                <a16:creationId xmlns:a16="http://schemas.microsoft.com/office/drawing/2014/main" id="{51CBC6E4-11C0-AEF5-4A55-4BE635372FFF}"/>
              </a:ext>
            </a:extLst>
          </p:cNvPr>
          <p:cNvSpPr>
            <a:spLocks noGrp="1"/>
          </p:cNvSpPr>
          <p:nvPr>
            <p:ph idx="1"/>
          </p:nvPr>
        </p:nvSpPr>
        <p:spPr>
          <a:xfrm>
            <a:off x="464024" y="2332029"/>
            <a:ext cx="5208356" cy="3840171"/>
          </a:xfrm>
        </p:spPr>
        <p:txBody>
          <a:bodyPr vert="horz" lIns="91440" tIns="45720" rIns="91440" bIns="45720" rtlCol="0">
            <a:normAutofit/>
          </a:bodyPr>
          <a:lstStyle/>
          <a:p>
            <a:r>
              <a:rPr lang="es-ES" sz="3200" dirty="0"/>
              <a:t>Nunca se da aislado, no es totalmente teórico.</a:t>
            </a:r>
          </a:p>
          <a:p>
            <a:r>
              <a:rPr lang="es-ES" sz="3200" dirty="0"/>
              <a:t>"Al contrario, se halla siempre inmerso en el contexto de toda vida humana".</a:t>
            </a:r>
          </a:p>
        </p:txBody>
      </p:sp>
    </p:spTree>
    <p:extLst>
      <p:ext uri="{BB962C8B-B14F-4D97-AF65-F5344CB8AC3E}">
        <p14:creationId xmlns:p14="http://schemas.microsoft.com/office/powerpoint/2010/main" val="288174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00541E4-CD72-1304-15A1-417474218320}"/>
              </a:ext>
            </a:extLst>
          </p:cNvPr>
          <p:cNvSpPr>
            <a:spLocks noGrp="1"/>
          </p:cNvSpPr>
          <p:nvPr>
            <p:ph type="title"/>
          </p:nvPr>
        </p:nvSpPr>
        <p:spPr>
          <a:xfrm>
            <a:off x="221699" y="0"/>
            <a:ext cx="5393361" cy="1325563"/>
          </a:xfrm>
        </p:spPr>
        <p:txBody>
          <a:bodyPr>
            <a:normAutofit/>
          </a:bodyPr>
          <a:lstStyle/>
          <a:p>
            <a:r>
              <a:rPr lang="es-ES" dirty="0"/>
              <a:t>En el conocimiento:</a:t>
            </a:r>
          </a:p>
        </p:txBody>
      </p:sp>
      <p:sp>
        <p:nvSpPr>
          <p:cNvPr id="3" name="Marcador de contenido 2">
            <a:extLst>
              <a:ext uri="{FF2B5EF4-FFF2-40B4-BE49-F238E27FC236}">
                <a16:creationId xmlns:a16="http://schemas.microsoft.com/office/drawing/2014/main" id="{BF10AE08-2E7C-3EAE-CBE2-DFEBA639A37D}"/>
              </a:ext>
            </a:extLst>
          </p:cNvPr>
          <p:cNvSpPr>
            <a:spLocks noGrp="1"/>
          </p:cNvSpPr>
          <p:nvPr>
            <p:ph idx="1"/>
          </p:nvPr>
        </p:nvSpPr>
        <p:spPr>
          <a:xfrm>
            <a:off x="294468" y="1379348"/>
            <a:ext cx="6080452" cy="5122237"/>
          </a:xfrm>
        </p:spPr>
        <p:txBody>
          <a:bodyPr vert="horz" lIns="91440" tIns="45720" rIns="91440" bIns="45720" rtlCol="0">
            <a:normAutofit fontScale="92500" lnSpcReduction="10000"/>
          </a:bodyPr>
          <a:lstStyle/>
          <a:p>
            <a:r>
              <a:rPr lang="es-ES" sz="3000" dirty="0"/>
              <a:t>Se nos dan unas </a:t>
            </a:r>
            <a:r>
              <a:rPr lang="es-ES" sz="3000" i="1" dirty="0"/>
              <a:t>percepciones </a:t>
            </a:r>
            <a:r>
              <a:rPr lang="es-ES" sz="3000" dirty="0"/>
              <a:t>sensibles.</a:t>
            </a:r>
          </a:p>
          <a:p>
            <a:r>
              <a:rPr lang="es-ES" sz="3000" dirty="0"/>
              <a:t>Cuando oímos, a su vez nos damos cuenta de que oímos </a:t>
            </a:r>
            <a:r>
              <a:rPr lang="es-ES" sz="3000" dirty="0">
                <a:ea typeface="+mn-lt"/>
                <a:cs typeface="+mn-lt"/>
                <a:hlinkClick r:id="rId2"/>
              </a:rPr>
              <a:t>https://youtu.be/de7TWd4KM5w?t=14</a:t>
            </a:r>
            <a:endParaRPr lang="es-ES" sz="3000" dirty="0">
              <a:ea typeface="+mn-lt"/>
              <a:cs typeface="+mn-lt"/>
            </a:endParaRPr>
          </a:p>
          <a:p>
            <a:r>
              <a:rPr lang="es-ES" sz="3000" dirty="0">
                <a:ea typeface="+mn-lt"/>
                <a:cs typeface="+mn-lt"/>
              </a:rPr>
              <a:t>Cuando vemos, nos damos cuenta de que vemos,</a:t>
            </a:r>
          </a:p>
          <a:p>
            <a:r>
              <a:rPr lang="es-ES" sz="3000" dirty="0">
                <a:ea typeface="+mn-lt"/>
                <a:cs typeface="+mn-lt"/>
              </a:rPr>
              <a:t>Cuando palpamos, nos damos cuenta de la textura de algo</a:t>
            </a:r>
          </a:p>
          <a:p>
            <a:r>
              <a:rPr lang="es-ES" sz="3000" dirty="0"/>
              <a:t>Pero, dicho conocimiento no es puramente sensible, como el de los animales...</a:t>
            </a:r>
          </a:p>
          <a:p>
            <a:endParaRPr lang="es-ES" sz="2000" dirty="0"/>
          </a:p>
        </p:txBody>
      </p:sp>
      <p:pic>
        <p:nvPicPr>
          <p:cNvPr id="5" name="Picture 4" descr="Mano elevada hacia el sol">
            <a:extLst>
              <a:ext uri="{FF2B5EF4-FFF2-40B4-BE49-F238E27FC236}">
                <a16:creationId xmlns:a16="http://schemas.microsoft.com/office/drawing/2014/main" id="{E022809C-DD11-1DF2-E486-17BDB4730B64}"/>
              </a:ext>
            </a:extLst>
          </p:cNvPr>
          <p:cNvPicPr>
            <a:picLocks noChangeAspect="1"/>
          </p:cNvPicPr>
          <p:nvPr/>
        </p:nvPicPr>
        <p:blipFill rotWithShape="1">
          <a:blip r:embed="rId3"/>
          <a:srcRect l="27044" r="5957"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3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B830E-0D65-2DDE-132C-043CADB411D8}"/>
              </a:ext>
            </a:extLst>
          </p:cNvPr>
          <p:cNvSpPr>
            <a:spLocks noGrp="1"/>
          </p:cNvSpPr>
          <p:nvPr>
            <p:ph type="title"/>
          </p:nvPr>
        </p:nvSpPr>
        <p:spPr>
          <a:xfrm>
            <a:off x="1756756" y="906189"/>
            <a:ext cx="8689571" cy="1001886"/>
          </a:xfrm>
        </p:spPr>
        <p:txBody>
          <a:bodyPr anchor="b">
            <a:normAutofit/>
          </a:bodyPr>
          <a:lstStyle/>
          <a:p>
            <a:pPr algn="ctr"/>
            <a:r>
              <a:rPr lang="es-ES" dirty="0"/>
              <a:t>Porque</a:t>
            </a:r>
            <a:endParaRPr lang="es-ES"/>
          </a:p>
        </p:txBody>
      </p:sp>
      <p:sp>
        <p:nvSpPr>
          <p:cNvPr id="3" name="Marcador de contenido 2">
            <a:extLst>
              <a:ext uri="{FF2B5EF4-FFF2-40B4-BE49-F238E27FC236}">
                <a16:creationId xmlns:a16="http://schemas.microsoft.com/office/drawing/2014/main" id="{1157BF71-7156-7437-4413-C583B339211A}"/>
              </a:ext>
            </a:extLst>
          </p:cNvPr>
          <p:cNvSpPr>
            <a:spLocks noGrp="1"/>
          </p:cNvSpPr>
          <p:nvPr>
            <p:ph idx="1"/>
          </p:nvPr>
        </p:nvSpPr>
        <p:spPr>
          <a:xfrm>
            <a:off x="1756757" y="2177940"/>
            <a:ext cx="9350530" cy="3662246"/>
          </a:xfrm>
        </p:spPr>
        <p:txBody>
          <a:bodyPr vert="horz" lIns="91440" tIns="45720" rIns="91440" bIns="45720" rtlCol="0" anchor="ctr">
            <a:normAutofit/>
          </a:bodyPr>
          <a:lstStyle/>
          <a:p>
            <a:pPr marL="0" indent="0" algn="ctr">
              <a:buNone/>
            </a:pPr>
            <a:r>
              <a:rPr lang="es-ES" dirty="0"/>
              <a:t>"el conocimiento sensitivo del hombre se experimenta y entiende siempre en la conciencia, se capta y reelabora con el pensamiento... La percepción sensible está penetrada de espíritu, transformada por el conocimiento pensante."</a:t>
            </a:r>
          </a:p>
        </p:txBody>
      </p:sp>
    </p:spTree>
    <p:extLst>
      <p:ext uri="{BB962C8B-B14F-4D97-AF65-F5344CB8AC3E}">
        <p14:creationId xmlns:p14="http://schemas.microsoft.com/office/powerpoint/2010/main" val="9418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gura humana de madera">
            <a:extLst>
              <a:ext uri="{FF2B5EF4-FFF2-40B4-BE49-F238E27FC236}">
                <a16:creationId xmlns:a16="http://schemas.microsoft.com/office/drawing/2014/main" id="{5BA2D588-6901-6F95-015D-91B82E42F854}"/>
              </a:ext>
            </a:extLst>
          </p:cNvPr>
          <p:cNvPicPr>
            <a:picLocks noChangeAspect="1"/>
          </p:cNvPicPr>
          <p:nvPr/>
        </p:nvPicPr>
        <p:blipFill rotWithShape="1">
          <a:blip r:embed="rId2"/>
          <a:srcRect r="-2" b="15603"/>
          <a:stretch/>
        </p:blipFill>
        <p:spPr>
          <a:xfrm>
            <a:off x="20" y="10"/>
            <a:ext cx="12191979" cy="6857989"/>
          </a:xfrm>
          <a:prstGeom prst="rect">
            <a:avLst/>
          </a:prstGeom>
        </p:spPr>
      </p:pic>
      <p:sp>
        <p:nvSpPr>
          <p:cNvPr id="2" name="Título 1">
            <a:extLst>
              <a:ext uri="{FF2B5EF4-FFF2-40B4-BE49-F238E27FC236}">
                <a16:creationId xmlns:a16="http://schemas.microsoft.com/office/drawing/2014/main" id="{1D03E3AC-24DB-AF15-06A3-D51AB6B8B999}"/>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Y ¿qué es pensar?</a:t>
            </a:r>
          </a:p>
        </p:txBody>
      </p:sp>
    </p:spTree>
    <p:extLst>
      <p:ext uri="{BB962C8B-B14F-4D97-AF65-F5344CB8AC3E}">
        <p14:creationId xmlns:p14="http://schemas.microsoft.com/office/powerpoint/2010/main" val="143539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1AF8EBA9-93A9-D7E3-9D2F-429310BD380A}"/>
              </a:ext>
            </a:extLst>
          </p:cNvPr>
          <p:cNvSpPr>
            <a:spLocks noGrp="1"/>
          </p:cNvSpPr>
          <p:nvPr>
            <p:ph type="title"/>
          </p:nvPr>
        </p:nvSpPr>
        <p:spPr>
          <a:xfrm>
            <a:off x="838200" y="365125"/>
            <a:ext cx="5393361" cy="1325563"/>
          </a:xfrm>
        </p:spPr>
        <p:txBody>
          <a:bodyPr>
            <a:normAutofit/>
          </a:bodyPr>
          <a:lstStyle/>
          <a:p>
            <a:r>
              <a:rPr lang="es-ES" dirty="0"/>
              <a:t>Primera respuesta:</a:t>
            </a:r>
          </a:p>
        </p:txBody>
      </p:sp>
      <p:sp>
        <p:nvSpPr>
          <p:cNvPr id="3" name="Marcador de contenido 2">
            <a:extLst>
              <a:ext uri="{FF2B5EF4-FFF2-40B4-BE49-F238E27FC236}">
                <a16:creationId xmlns:a16="http://schemas.microsoft.com/office/drawing/2014/main" id="{C1477E56-8CA1-5C1B-8B8C-5D7365FFB10A}"/>
              </a:ext>
            </a:extLst>
          </p:cNvPr>
          <p:cNvSpPr>
            <a:spLocks noGrp="1"/>
          </p:cNvSpPr>
          <p:nvPr>
            <p:ph idx="1"/>
          </p:nvPr>
        </p:nvSpPr>
        <p:spPr>
          <a:xfrm>
            <a:off x="838200" y="1825625"/>
            <a:ext cx="5393361" cy="4351338"/>
          </a:xfrm>
        </p:spPr>
        <p:txBody>
          <a:bodyPr vert="horz" lIns="91440" tIns="45720" rIns="91440" bIns="45720" rtlCol="0">
            <a:normAutofit/>
          </a:bodyPr>
          <a:lstStyle/>
          <a:p>
            <a:r>
              <a:rPr lang="es-ES" dirty="0"/>
              <a:t>Conocer conceptual.</a:t>
            </a:r>
          </a:p>
          <a:p>
            <a:r>
              <a:rPr lang="es-ES" dirty="0"/>
              <a:t>Contenidos lógicos que expresamos con palabras</a:t>
            </a:r>
          </a:p>
          <a:p>
            <a:r>
              <a:rPr lang="es-ES" dirty="0"/>
              <a:t>Aunque, palabra y concepto no son lo mismo: algo que pensamos podemos expresarlo con distintas palabras.</a:t>
            </a:r>
          </a:p>
          <a:p>
            <a:r>
              <a:rPr lang="es-ES" dirty="0"/>
              <a:t>Lo pensado es el concepto, esencia del pensamiento en general.</a:t>
            </a:r>
          </a:p>
          <a:p>
            <a:endParaRPr lang="es-ES" dirty="0"/>
          </a:p>
        </p:txBody>
      </p:sp>
      <p:pic>
        <p:nvPicPr>
          <p:cNvPr id="4" name="Imagen 4">
            <a:extLst>
              <a:ext uri="{FF2B5EF4-FFF2-40B4-BE49-F238E27FC236}">
                <a16:creationId xmlns:a16="http://schemas.microsoft.com/office/drawing/2014/main" id="{C7A714A5-F34D-34DF-477E-591CE216121E}"/>
              </a:ext>
            </a:extLst>
          </p:cNvPr>
          <p:cNvPicPr>
            <a:picLocks noChangeAspect="1"/>
          </p:cNvPicPr>
          <p:nvPr/>
        </p:nvPicPr>
        <p:blipFill>
          <a:blip r:embed="rId2"/>
          <a:srcRect r="19921"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2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3BE2D5E-9550-654B-ED49-EB2765294740}"/>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cap="all" spc="300" dirty="0"/>
              <a:t>Y ¿</a:t>
            </a:r>
            <a:r>
              <a:rPr lang="en-US" cap="all" spc="300" dirty="0" err="1"/>
              <a:t>Qué</a:t>
            </a:r>
            <a:r>
              <a:rPr lang="en-US" cap="all" spc="300" dirty="0"/>
              <a:t> es un </a:t>
            </a:r>
            <a:r>
              <a:rPr lang="en-US" cap="all" spc="300" dirty="0" err="1"/>
              <a:t>concepto</a:t>
            </a:r>
            <a:r>
              <a:rPr lang="en-US" cap="all" spc="300" dirty="0"/>
              <a:t>?</a:t>
            </a:r>
          </a:p>
        </p:txBody>
      </p:sp>
      <p:pic>
        <p:nvPicPr>
          <p:cNvPr id="5" name="Picture 4" descr="Signos de interrogación negros en 3D con un signo de interrogación amarillo">
            <a:extLst>
              <a:ext uri="{FF2B5EF4-FFF2-40B4-BE49-F238E27FC236}">
                <a16:creationId xmlns:a16="http://schemas.microsoft.com/office/drawing/2014/main" id="{CD392B94-96A7-F39B-033F-DA4F55FE62A8}"/>
              </a:ext>
            </a:extLst>
          </p:cNvPr>
          <p:cNvPicPr>
            <a:picLocks noChangeAspect="1"/>
          </p:cNvPicPr>
          <p:nvPr/>
        </p:nvPicPr>
        <p:blipFill rotWithShape="1">
          <a:blip r:embed="rId2"/>
          <a:srcRect l="13728" r="2" b="2"/>
          <a:stretch>
            <a:fillRect/>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18542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B6673B-135B-BC2D-C1F8-B2F5B7F12610}"/>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3800" kern="1200" cap="all" spc="300">
                <a:solidFill>
                  <a:schemeClr val="tx1"/>
                </a:solidFill>
                <a:latin typeface="+mj-lt"/>
                <a:ea typeface="+mj-ea"/>
                <a:cs typeface="+mj-cs"/>
              </a:rPr>
              <a:t>La experiencia nos pone en contacto con cosas singulares, por ejemplo:</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EAE5AC6D-B5CB-FD95-4E11-33892064E51C}"/>
              </a:ext>
            </a:extLst>
          </p:cNvPr>
          <p:cNvPicPr>
            <a:picLocks noGrp="1" noChangeAspect="1"/>
          </p:cNvPicPr>
          <p:nvPr>
            <p:ph idx="1"/>
          </p:nvPr>
        </p:nvPicPr>
        <p:blipFill>
          <a:blip r:embed="rId2"/>
          <a:stretch>
            <a:fillRect/>
          </a:stretch>
        </p:blipFill>
        <p:spPr>
          <a:xfrm>
            <a:off x="5640572" y="1273108"/>
            <a:ext cx="5608830" cy="4201208"/>
          </a:xfrm>
          <a:prstGeom prst="rect">
            <a:avLst/>
          </a:prstGeom>
        </p:spPr>
      </p:pic>
    </p:spTree>
    <p:extLst>
      <p:ext uri="{BB962C8B-B14F-4D97-AF65-F5344CB8AC3E}">
        <p14:creationId xmlns:p14="http://schemas.microsoft.com/office/powerpoint/2010/main" val="30253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TotalTime>
  <Words>1039</Words>
  <Application>Microsoft Office PowerPoint</Application>
  <PresentationFormat>Panorámica</PresentationFormat>
  <Paragraphs>83</Paragraphs>
  <Slides>27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Aptos</vt:lpstr>
      <vt:lpstr>Aptos Display</vt:lpstr>
      <vt:lpstr>Arial</vt:lpstr>
      <vt:lpstr>Arial,Sans-Serif</vt:lpstr>
      <vt:lpstr>Calibri</vt:lpstr>
      <vt:lpstr>Tema de Office</vt:lpstr>
      <vt:lpstr>El conocimiento</vt:lpstr>
      <vt:lpstr>El conocimiento espiritual</vt:lpstr>
      <vt:lpstr>El conocimiento:</vt:lpstr>
      <vt:lpstr>En el conocimiento:</vt:lpstr>
      <vt:lpstr>Porque</vt:lpstr>
      <vt:lpstr>Y ¿qué es pensar?</vt:lpstr>
      <vt:lpstr>Primera respuesta:</vt:lpstr>
      <vt:lpstr>Y ¿Qué es un concepto?</vt:lpstr>
      <vt:lpstr>La experiencia nos pone en contacto con cosas singulares, por ejemplo:</vt:lpstr>
      <vt:lpstr>Presentación de PowerPoint</vt:lpstr>
      <vt:lpstr>Las cosas están sujetas al espacio y al tiempo...</vt:lpstr>
      <vt:lpstr> </vt:lpstr>
      <vt:lpstr>Sin embargo,</vt:lpstr>
      <vt:lpstr>Puedo formar conceptos de cosas que me están presentes...</vt:lpstr>
      <vt:lpstr>O no...</vt:lpstr>
      <vt:lpstr>Es más…</vt:lpstr>
      <vt:lpstr>Presentación de PowerPoint</vt:lpstr>
      <vt:lpstr>Al hombre le corresponde un conocimiento espiritual</vt:lpstr>
      <vt:lpstr>¿Qué significa pensar?</vt:lpstr>
      <vt:lpstr>Pensar es:</vt:lpstr>
      <vt:lpstr>Este "es“…</vt:lpstr>
      <vt:lpstr>Presentación de PowerPoint</vt:lpstr>
      <vt:lpstr>¿Qué significa pensar?</vt:lpstr>
      <vt:lpstr>Pensar 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Capelari Luis Gabriel</cp:lastModifiedBy>
  <cp:revision>385</cp:revision>
  <dcterms:created xsi:type="dcterms:W3CDTF">2022-04-23T14:18:26Z</dcterms:created>
  <dcterms:modified xsi:type="dcterms:W3CDTF">2025-05-27T13:13:08Z</dcterms:modified>
</cp:coreProperties>
</file>