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59D68-6663-4810-A799-7F89AB830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331" y="596348"/>
            <a:ext cx="9490282" cy="954156"/>
          </a:xfrm>
        </p:spPr>
        <p:txBody>
          <a:bodyPr/>
          <a:lstStyle/>
          <a:p>
            <a:pPr algn="ctr"/>
            <a:r>
              <a:rPr lang="es-AR" i="1" dirty="0">
                <a:latin typeface="Garamond" panose="02020404030301010803" pitchFamily="18" charset="0"/>
              </a:rPr>
              <a:t>El comienzo del filosofar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44994B59-9678-4E2E-8478-C9148F6AF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8087" y="1303964"/>
            <a:ext cx="6864624" cy="4687400"/>
          </a:xfr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0EC173A-EFE8-4E71-A8E1-3D1A66004468}"/>
              </a:ext>
            </a:extLst>
          </p:cNvPr>
          <p:cNvSpPr txBox="1"/>
          <p:nvPr/>
        </p:nvSpPr>
        <p:spPr>
          <a:xfrm>
            <a:off x="7792278" y="5991364"/>
            <a:ext cx="4187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Prof. Pablo Petroni</a:t>
            </a:r>
          </a:p>
        </p:txBody>
      </p:sp>
    </p:spTree>
    <p:extLst>
      <p:ext uri="{BB962C8B-B14F-4D97-AF65-F5344CB8AC3E}">
        <p14:creationId xmlns:p14="http://schemas.microsoft.com/office/powerpoint/2010/main" val="1536914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297C4AC-396D-424F-8B98-315ADB411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0462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303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A4741-4481-4357-8B4C-C8DE00A3A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0923" y="218662"/>
            <a:ext cx="8933690" cy="1686338"/>
          </a:xfrm>
        </p:spPr>
        <p:txBody>
          <a:bodyPr>
            <a:normAutofit/>
          </a:bodyPr>
          <a:lstStyle/>
          <a:p>
            <a:r>
              <a:rPr lang="es-AR" sz="3200" dirty="0"/>
              <a:t>El mito griego / Siglos VIII-VII a.C.</a:t>
            </a:r>
            <a:br>
              <a:rPr lang="es-AR" sz="3200" dirty="0"/>
            </a:br>
            <a:r>
              <a:rPr lang="es-AR" sz="3200" dirty="0"/>
              <a:t>HOMERO Y HESÍODO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06C9A6-A518-4CCD-A550-BE14FC86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513" y="1904999"/>
            <a:ext cx="10416209" cy="4734339"/>
          </a:xfrm>
        </p:spPr>
        <p:txBody>
          <a:bodyPr/>
          <a:lstStyle/>
          <a:p>
            <a:r>
              <a:rPr lang="es-AR" b="1" dirty="0"/>
              <a:t>Mito</a:t>
            </a:r>
            <a:r>
              <a:rPr lang="es-AR" dirty="0"/>
              <a:t> =&gt; </a:t>
            </a:r>
            <a:r>
              <a:rPr lang="es-AR" dirty="0" err="1"/>
              <a:t>mythos</a:t>
            </a:r>
            <a:r>
              <a:rPr lang="es-AR" dirty="0"/>
              <a:t>: “relato”, “anuncio”, “mensaje”/ también significa “palabra” o “discurso”</a:t>
            </a:r>
          </a:p>
          <a:p>
            <a:pPr marL="0" indent="0">
              <a:buNone/>
            </a:pPr>
            <a:r>
              <a:rPr lang="es-AR" dirty="0"/>
              <a:t>La raíz del término </a:t>
            </a:r>
            <a:r>
              <a:rPr lang="es-AR" i="1" dirty="0" err="1"/>
              <a:t>mythos</a:t>
            </a:r>
            <a:r>
              <a:rPr lang="es-AR" dirty="0"/>
              <a:t> tal vez sea el verbo griego </a:t>
            </a:r>
            <a:r>
              <a:rPr lang="es-AR" i="1" dirty="0" err="1"/>
              <a:t>myeo</a:t>
            </a:r>
            <a:r>
              <a:rPr lang="es-AR" dirty="0"/>
              <a:t>: “iniciar en los misterios”</a:t>
            </a:r>
          </a:p>
          <a:p>
            <a:pPr marL="0" indent="0" algn="ctr">
              <a:buNone/>
            </a:pPr>
            <a:r>
              <a:rPr lang="es-AR" dirty="0"/>
              <a:t>Mito </a:t>
            </a:r>
            <a:r>
              <a:rPr lang="es-AR" dirty="0">
                <a:sym typeface="Wingdings" panose="05000000000000000000" pitchFamily="2" charset="2"/>
              </a:rPr>
              <a:t>Misterio</a:t>
            </a:r>
          </a:p>
          <a:p>
            <a:pPr marL="0" indent="0" algn="ctr">
              <a:buNone/>
            </a:pPr>
            <a:endParaRPr lang="es-AR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s-AR" dirty="0">
                <a:sym typeface="Wingdings" panose="05000000000000000000" pitchFamily="2" charset="2"/>
              </a:rPr>
              <a:t>El mundo griego es, fundamentalmente, </a:t>
            </a:r>
            <a:r>
              <a:rPr lang="es-AR" i="1" dirty="0">
                <a:solidFill>
                  <a:srgbClr val="FF0000"/>
                </a:solidFill>
                <a:sym typeface="Wingdings" panose="05000000000000000000" pitchFamily="2" charset="2"/>
              </a:rPr>
              <a:t>poético</a:t>
            </a:r>
          </a:p>
          <a:p>
            <a:pPr marL="0" indent="0" algn="ctr">
              <a:buNone/>
            </a:pPr>
            <a:r>
              <a:rPr lang="es-AR" i="1" dirty="0" err="1">
                <a:solidFill>
                  <a:srgbClr val="FF0000"/>
                </a:solidFill>
                <a:sym typeface="Wingdings" panose="05000000000000000000" pitchFamily="2" charset="2"/>
              </a:rPr>
              <a:t>Mythos</a:t>
            </a:r>
            <a:r>
              <a:rPr lang="es-AR" i="1" dirty="0">
                <a:solidFill>
                  <a:srgbClr val="FF0000"/>
                </a:solidFill>
                <a:sym typeface="Wingdings" panose="05000000000000000000" pitchFamily="2" charset="2"/>
              </a:rPr>
              <a:t> realidad viviente</a:t>
            </a:r>
          </a:p>
          <a:p>
            <a:pPr marL="0" indent="0" algn="ctr">
              <a:buNone/>
            </a:pPr>
            <a:r>
              <a:rPr lang="es-AR" i="1" dirty="0">
                <a:solidFill>
                  <a:srgbClr val="FF0000"/>
                </a:solidFill>
                <a:sym typeface="Wingdings" panose="05000000000000000000" pitchFamily="2" charset="2"/>
              </a:rPr>
              <a:t>Pasado ejemplar, trasfondo incambiable. TRADICIÓN </a:t>
            </a:r>
          </a:p>
          <a:p>
            <a:pPr marL="0" indent="0" algn="ctr">
              <a:buNone/>
            </a:pPr>
            <a:r>
              <a:rPr lang="es-AR" i="1" dirty="0">
                <a:solidFill>
                  <a:srgbClr val="FF0000"/>
                </a:solidFill>
                <a:sym typeface="Wingdings" panose="05000000000000000000" pitchFamily="2" charset="2"/>
              </a:rPr>
              <a:t>[</a:t>
            </a:r>
            <a:r>
              <a:rPr lang="es-AR" i="1" dirty="0" err="1">
                <a:solidFill>
                  <a:srgbClr val="FF0000"/>
                </a:solidFill>
                <a:sym typeface="Wingdings" panose="05000000000000000000" pitchFamily="2" charset="2"/>
              </a:rPr>
              <a:t>hólon</a:t>
            </a:r>
            <a:r>
              <a:rPr lang="es-AR" i="1" dirty="0">
                <a:solidFill>
                  <a:srgbClr val="FF0000"/>
                </a:solidFill>
                <a:sym typeface="Wingdings" panose="05000000000000000000" pitchFamily="2" charset="2"/>
              </a:rPr>
              <a:t>] TODO</a:t>
            </a:r>
            <a:endParaRPr lang="es-A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36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0EF4C-91D1-4739-AB8B-EF8705C3E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1409" y="172278"/>
            <a:ext cx="9013203" cy="1732722"/>
          </a:xfrm>
        </p:spPr>
        <p:txBody>
          <a:bodyPr>
            <a:normAutofit fontScale="90000"/>
          </a:bodyPr>
          <a:lstStyle/>
          <a:p>
            <a:r>
              <a:rPr lang="es-AR" dirty="0"/>
              <a:t>El mito griego / Siglos VIII-VII a.C.</a:t>
            </a:r>
            <a:br>
              <a:rPr lang="es-AR" dirty="0"/>
            </a:br>
            <a:r>
              <a:rPr lang="es-AR" dirty="0"/>
              <a:t>HOMERO Y HESÍODO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A3BBF7-A180-4566-B416-EEE631DBB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3" y="1431235"/>
            <a:ext cx="10336695" cy="5254487"/>
          </a:xfrm>
        </p:spPr>
        <p:txBody>
          <a:bodyPr>
            <a:normAutofit/>
          </a:bodyPr>
          <a:lstStyle/>
          <a:p>
            <a:endParaRPr lang="es-AR" b="1" i="1" dirty="0"/>
          </a:p>
          <a:p>
            <a:r>
              <a:rPr lang="es-AR" b="1" i="1" dirty="0"/>
              <a:t>Experiencia del mito:</a:t>
            </a:r>
            <a:r>
              <a:rPr lang="es-AR" dirty="0"/>
              <a:t> Revelar un despliegue divino-humano que da una </a:t>
            </a:r>
            <a:r>
              <a:rPr lang="es-AR" i="1" dirty="0"/>
              <a:t>concepción religiosa</a:t>
            </a:r>
          </a:p>
          <a:p>
            <a:endParaRPr lang="es-AR" dirty="0"/>
          </a:p>
          <a:p>
            <a:r>
              <a:rPr lang="es-AR" dirty="0"/>
              <a:t>Testimonios poéticos conocidos ─── PASADO DIVINO PRIMORDIAL </a:t>
            </a:r>
          </a:p>
          <a:p>
            <a:pPr marL="0" indent="0">
              <a:buNone/>
            </a:pPr>
            <a:r>
              <a:rPr lang="es-AR" dirty="0"/>
              <a:t>                                                                      Comunidad del hombre con lo divino</a:t>
            </a:r>
          </a:p>
          <a:p>
            <a:pPr marL="0" indent="0">
              <a:buNone/>
            </a:pPr>
            <a:endParaRPr lang="es-AR" dirty="0"/>
          </a:p>
          <a:p>
            <a:endParaRPr lang="es-AR" dirty="0"/>
          </a:p>
          <a:p>
            <a:r>
              <a:rPr lang="es-AR" dirty="0"/>
              <a:t>Poeta </a:t>
            </a:r>
            <a:r>
              <a:rPr lang="es-AR" dirty="0">
                <a:sym typeface="Wingdings" panose="05000000000000000000" pitchFamily="2" charset="2"/>
              </a:rPr>
              <a:t> EDUCADOR a través del acto poético  </a:t>
            </a:r>
            <a:r>
              <a:rPr lang="es-AR" dirty="0">
                <a:solidFill>
                  <a:srgbClr val="FF0000"/>
                </a:solidFill>
                <a:sym typeface="Wingdings" panose="05000000000000000000" pitchFamily="2" charset="2"/>
              </a:rPr>
              <a:t>PAIDEIA/TRADICIÓN CULTURAL Y</a:t>
            </a:r>
            <a:br>
              <a:rPr lang="es-AR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s-AR" dirty="0">
                <a:solidFill>
                  <a:srgbClr val="FF0000"/>
                </a:solidFill>
                <a:sym typeface="Wingdings" panose="05000000000000000000" pitchFamily="2" charset="2"/>
              </a:rPr>
              <a:t>                                                                                                                             ESPIRITUAL</a:t>
            </a:r>
            <a:endParaRPr lang="es-AR" dirty="0"/>
          </a:p>
          <a:p>
            <a:pPr marL="0" indent="0">
              <a:buNone/>
            </a:pPr>
            <a:r>
              <a:rPr lang="es-AR" dirty="0"/>
              <a:t>                                                                      </a:t>
            </a:r>
          </a:p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r>
              <a:rPr lang="es-AR" dirty="0"/>
              <a:t>Relatos de </a:t>
            </a:r>
            <a:r>
              <a:rPr lang="es-AR" i="1" dirty="0"/>
              <a:t>Homero y Hesíodo</a:t>
            </a:r>
            <a:r>
              <a:rPr lang="es-AR" dirty="0"/>
              <a:t>: </a:t>
            </a:r>
            <a:r>
              <a:rPr lang="es-AR"/>
              <a:t>estas palabras </a:t>
            </a:r>
            <a:r>
              <a:rPr lang="es-AR" dirty="0"/>
              <a:t>son eternas, están llenas de vida.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75590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CF8AF-741C-4D98-BB2B-A9E20A845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617" y="0"/>
            <a:ext cx="9264995" cy="1905000"/>
          </a:xfrm>
        </p:spPr>
        <p:txBody>
          <a:bodyPr>
            <a:normAutofit/>
          </a:bodyPr>
          <a:lstStyle/>
          <a:p>
            <a:r>
              <a:rPr lang="es-AR" sz="3200" dirty="0"/>
              <a:t>El mito griego / Siglos VIII-VII a.C.</a:t>
            </a:r>
            <a:br>
              <a:rPr lang="es-AR" sz="3200" dirty="0"/>
            </a:br>
            <a:r>
              <a:rPr lang="es-AR" sz="3200" dirty="0"/>
              <a:t>HOMERO Y HESÍODO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377A50-A462-4A92-8133-9A9178D9E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29" y="1338470"/>
            <a:ext cx="10389705" cy="5519530"/>
          </a:xfrm>
        </p:spPr>
        <p:txBody>
          <a:bodyPr/>
          <a:lstStyle/>
          <a:p>
            <a:pPr marL="0" indent="0" algn="ctr">
              <a:buNone/>
            </a:pPr>
            <a:r>
              <a:rPr lang="es-ES" i="1" dirty="0"/>
              <a:t>“Decidme todo esto, Musas </a:t>
            </a:r>
            <a:br>
              <a:rPr lang="es-ES" i="1" dirty="0"/>
            </a:br>
            <a:r>
              <a:rPr lang="es-ES" i="1" dirty="0"/>
              <a:t>que tenéis vuestros hogares sobre el Olimpo, </a:t>
            </a:r>
            <a:br>
              <a:rPr lang="es-ES" i="1" dirty="0"/>
            </a:br>
            <a:r>
              <a:rPr lang="es-ES" i="1" dirty="0"/>
              <a:t>desde el comienzo, y decidme quién fue primero </a:t>
            </a:r>
            <a:br>
              <a:rPr lang="es-ES" i="1" dirty="0"/>
            </a:br>
            <a:r>
              <a:rPr lang="es-ES" i="1" dirty="0"/>
              <a:t>entre ellos. </a:t>
            </a:r>
            <a:br>
              <a:rPr lang="es-ES" i="1" dirty="0"/>
            </a:br>
            <a:r>
              <a:rPr lang="es-ES" i="1" dirty="0"/>
              <a:t>Primero de todo fue el Caos (…)”</a:t>
            </a:r>
          </a:p>
          <a:p>
            <a:pPr marL="0" indent="0" algn="ctr">
              <a:buNone/>
            </a:pPr>
            <a:r>
              <a:rPr lang="es-ES" b="1" dirty="0"/>
              <a:t>INVOCACIÓN</a:t>
            </a:r>
          </a:p>
          <a:p>
            <a:pPr marL="0" indent="0" algn="ctr">
              <a:buNone/>
            </a:pPr>
            <a:endParaRPr lang="es-ES" b="1" dirty="0"/>
          </a:p>
          <a:p>
            <a:pPr marL="0" indent="0" algn="ctr">
              <a:buNone/>
            </a:pPr>
            <a:r>
              <a:rPr lang="es-ES" b="1" dirty="0"/>
              <a:t>Pregunta poética- filosófica: </a:t>
            </a:r>
            <a:r>
              <a:rPr lang="es-ES" i="1" dirty="0"/>
              <a:t>¿por qué hay dioses?</a:t>
            </a:r>
          </a:p>
          <a:p>
            <a:pPr marL="0" indent="0" algn="ctr">
              <a:buNone/>
            </a:pPr>
            <a:r>
              <a:rPr lang="es-ES" i="1" dirty="0"/>
              <a:t>Caos (chaos)</a:t>
            </a:r>
          </a:p>
          <a:p>
            <a:pPr marL="0" indent="0" algn="ctr">
              <a:buNone/>
            </a:pPr>
            <a:r>
              <a:rPr lang="es-ES" dirty="0"/>
              <a:t>“Lo abierto”- lo posible/ </a:t>
            </a:r>
            <a:r>
              <a:rPr lang="es-ES" i="1" dirty="0"/>
              <a:t>Experiencia primera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es-ES" dirty="0"/>
              <a:t>El griego no empieza por </a:t>
            </a:r>
            <a:r>
              <a:rPr lang="es-ES" i="1" dirty="0"/>
              <a:t>la nada</a:t>
            </a:r>
            <a:r>
              <a:rPr lang="es-ES" dirty="0"/>
              <a:t>, empieza por la </a:t>
            </a:r>
            <a:r>
              <a:rPr lang="es-ES" b="1" i="1" dirty="0"/>
              <a:t>plenitud del ser</a:t>
            </a:r>
          </a:p>
          <a:p>
            <a:pPr marL="0" indent="0" algn="ctr">
              <a:buNone/>
            </a:pPr>
            <a:endParaRPr lang="es-ES" b="1" i="1" dirty="0"/>
          </a:p>
          <a:p>
            <a:pPr marL="0" indent="0" algn="ctr">
              <a:buNone/>
            </a:pPr>
            <a:r>
              <a:rPr lang="es-ES" dirty="0"/>
              <a:t>La pregunta por el </a:t>
            </a:r>
            <a:r>
              <a:rPr lang="es-ES" dirty="0">
                <a:solidFill>
                  <a:srgbClr val="FF0000"/>
                </a:solidFill>
              </a:rPr>
              <a:t>arché</a:t>
            </a:r>
            <a:r>
              <a:rPr lang="es-ES" dirty="0"/>
              <a:t> primero es </a:t>
            </a:r>
            <a:r>
              <a:rPr lang="es-ES" u="sng" dirty="0"/>
              <a:t>poética</a:t>
            </a:r>
            <a:r>
              <a:rPr lang="es-ES" dirty="0"/>
              <a:t> y luego </a:t>
            </a:r>
            <a:r>
              <a:rPr lang="es-ES" u="sng" dirty="0"/>
              <a:t>filosófica </a:t>
            </a:r>
            <a:r>
              <a:rPr lang="es-ES" dirty="0">
                <a:solidFill>
                  <a:srgbClr val="FF0000"/>
                </a:solidFill>
              </a:rPr>
              <a:t>(!)</a:t>
            </a: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188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2C595-A695-4165-B783-4841A82EF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9287" y="0"/>
            <a:ext cx="9755326" cy="1905000"/>
          </a:xfrm>
        </p:spPr>
        <p:txBody>
          <a:bodyPr/>
          <a:lstStyle/>
          <a:p>
            <a:r>
              <a:rPr lang="es-AR"/>
              <a:t>El mito griego / Siglos VIII-VII a.C.</a:t>
            </a:r>
            <a:br>
              <a:rPr lang="es-AR"/>
            </a:br>
            <a:r>
              <a:rPr lang="es-AR"/>
              <a:t>HOMERO Y HESÍODO</a:t>
            </a:r>
            <a:endParaRPr lang="es-AR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D6894F5-80FF-4EE9-9407-A6644A70CC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287" y="1153778"/>
            <a:ext cx="11966713" cy="5598205"/>
          </a:xfrm>
        </p:spPr>
      </p:pic>
    </p:spTree>
    <p:extLst>
      <p:ext uri="{BB962C8B-B14F-4D97-AF65-F5344CB8AC3E}">
        <p14:creationId xmlns:p14="http://schemas.microsoft.com/office/powerpoint/2010/main" val="1990822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D565E-E525-48AB-B596-C8D6C1D4E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861" y="0"/>
            <a:ext cx="9304751" cy="1444487"/>
          </a:xfrm>
        </p:spPr>
        <p:txBody>
          <a:bodyPr/>
          <a:lstStyle/>
          <a:p>
            <a:r>
              <a:rPr lang="es-AR" dirty="0"/>
              <a:t>El tránsito del mito al </a:t>
            </a:r>
            <a:r>
              <a:rPr lang="es-AR" dirty="0" err="1"/>
              <a:t>lógos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82C139-FCAF-4D25-A254-A8F7CED2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513" y="808383"/>
            <a:ext cx="10588487" cy="6049617"/>
          </a:xfrm>
        </p:spPr>
        <p:txBody>
          <a:bodyPr/>
          <a:lstStyle/>
          <a:p>
            <a:r>
              <a:rPr lang="es-AR" dirty="0"/>
              <a:t>Filosofía </a:t>
            </a:r>
            <a:r>
              <a:rPr lang="es-AR" dirty="0">
                <a:sym typeface="Wingdings" panose="05000000000000000000" pitchFamily="2" charset="2"/>
              </a:rPr>
              <a:t> La pregunta de aquel que fue y que es considerado como el primer filósofo:</a:t>
            </a:r>
          </a:p>
          <a:p>
            <a:endParaRPr lang="es-AR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s-AR" b="1" dirty="0">
                <a:solidFill>
                  <a:srgbClr val="FF0000"/>
                </a:solidFill>
                <a:sym typeface="Wingdings" panose="05000000000000000000" pitchFamily="2" charset="2"/>
              </a:rPr>
              <a:t>¿Cuál es el principio de todas las cosas?</a:t>
            </a:r>
            <a:br>
              <a:rPr lang="es-AR" b="1" dirty="0">
                <a:solidFill>
                  <a:srgbClr val="FF0000"/>
                </a:solidFill>
                <a:sym typeface="Wingdings" panose="05000000000000000000" pitchFamily="2" charset="2"/>
              </a:rPr>
            </a:br>
            <a:r>
              <a:rPr lang="es-AR" i="1" dirty="0" err="1">
                <a:sym typeface="Wingdings" panose="05000000000000000000" pitchFamily="2" charset="2"/>
              </a:rPr>
              <a:t>Arkhé</a:t>
            </a:r>
            <a:r>
              <a:rPr lang="es-AR" i="1" dirty="0">
                <a:sym typeface="Wingdings" panose="05000000000000000000" pitchFamily="2" charset="2"/>
              </a:rPr>
              <a:t>/</a:t>
            </a:r>
            <a:r>
              <a:rPr lang="es-AR" i="1" dirty="0" err="1">
                <a:sym typeface="Wingdings" panose="05000000000000000000" pitchFamily="2" charset="2"/>
              </a:rPr>
              <a:t>arche</a:t>
            </a:r>
            <a:br>
              <a:rPr lang="es-AR" dirty="0">
                <a:sym typeface="Wingdings" panose="05000000000000000000" pitchFamily="2" charset="2"/>
              </a:rPr>
            </a:br>
            <a:r>
              <a:rPr lang="es-AR" i="1" dirty="0">
                <a:sym typeface="Wingdings" panose="05000000000000000000" pitchFamily="2" charset="2"/>
              </a:rPr>
              <a:t>Principio fundante</a:t>
            </a:r>
            <a:br>
              <a:rPr lang="es-AR" i="1" dirty="0">
                <a:sym typeface="Wingdings" panose="05000000000000000000" pitchFamily="2" charset="2"/>
              </a:rPr>
            </a:br>
            <a:r>
              <a:rPr lang="es-AR" i="1" dirty="0">
                <a:sym typeface="Wingdings" panose="05000000000000000000" pitchFamily="2" charset="2"/>
              </a:rPr>
              <a:t>rector de la realidad</a:t>
            </a:r>
          </a:p>
          <a:p>
            <a:pPr marL="0" indent="0" algn="ctr">
              <a:buNone/>
            </a:pPr>
            <a:endParaRPr lang="es-AR" i="1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s-AR" dirty="0">
                <a:solidFill>
                  <a:srgbClr val="FF0000"/>
                </a:solidFill>
                <a:sym typeface="Wingdings" panose="05000000000000000000" pitchFamily="2" charset="2"/>
              </a:rPr>
              <a:t>Pregunta por el Ser y la realidad en su conjunto (!)</a:t>
            </a:r>
          </a:p>
          <a:p>
            <a:pPr marL="0" indent="0" algn="ctr">
              <a:buNone/>
            </a:pPr>
            <a:r>
              <a:rPr lang="es-AR" dirty="0">
                <a:sym typeface="Wingdings" panose="05000000000000000000" pitchFamily="2" charset="2"/>
              </a:rPr>
              <a:t>Y al Ser y la realidad en su conjunto </a:t>
            </a:r>
            <a:br>
              <a:rPr lang="es-AR" dirty="0">
                <a:sym typeface="Wingdings" panose="05000000000000000000" pitchFamily="2" charset="2"/>
              </a:rPr>
            </a:br>
            <a:r>
              <a:rPr lang="es-AR" dirty="0">
                <a:sym typeface="Wingdings" panose="05000000000000000000" pitchFamily="2" charset="2"/>
              </a:rPr>
              <a:t>se llega mediante el descubrimiento del </a:t>
            </a:r>
            <a:r>
              <a:rPr lang="es-AR" b="1" i="1" dirty="0">
                <a:sym typeface="Wingdings" panose="05000000000000000000" pitchFamily="2" charset="2"/>
              </a:rPr>
              <a:t>primer principio </a:t>
            </a:r>
            <a:br>
              <a:rPr lang="es-AR" dirty="0">
                <a:sym typeface="Wingdings" panose="05000000000000000000" pitchFamily="2" charset="2"/>
              </a:rPr>
            </a:br>
            <a:r>
              <a:rPr lang="es-AR" dirty="0">
                <a:sym typeface="Wingdings" panose="05000000000000000000" pitchFamily="2" charset="2"/>
              </a:rPr>
              <a:t>y el </a:t>
            </a:r>
            <a:r>
              <a:rPr lang="es-AR" b="1" i="1" dirty="0">
                <a:sym typeface="Wingdings" panose="05000000000000000000" pitchFamily="2" charset="2"/>
              </a:rPr>
              <a:t>primer porqué </a:t>
            </a:r>
            <a:r>
              <a:rPr lang="es-AR" dirty="0">
                <a:sym typeface="Wingdings" panose="05000000000000000000" pitchFamily="2" charset="2"/>
              </a:rPr>
              <a:t>de las cosas  </a:t>
            </a:r>
            <a:endParaRPr lang="es-AR" dirty="0"/>
          </a:p>
        </p:txBody>
      </p:sp>
      <p:sp>
        <p:nvSpPr>
          <p:cNvPr id="4" name="Flecha: curvada hacia la derecha 3">
            <a:extLst>
              <a:ext uri="{FF2B5EF4-FFF2-40B4-BE49-F238E27FC236}">
                <a16:creationId xmlns:a16="http://schemas.microsoft.com/office/drawing/2014/main" id="{8C8A7C37-2F06-4347-A0E8-057D6CA892C4}"/>
              </a:ext>
            </a:extLst>
          </p:cNvPr>
          <p:cNvSpPr/>
          <p:nvPr/>
        </p:nvSpPr>
        <p:spPr>
          <a:xfrm>
            <a:off x="2345635" y="1722784"/>
            <a:ext cx="1417982" cy="2160104"/>
          </a:xfrm>
          <a:prstGeom prst="curvedRightArrow">
            <a:avLst>
              <a:gd name="adj1" fmla="val 18282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639C0C6-CB59-4A6D-AC69-65DDF58DD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31" y="4505739"/>
            <a:ext cx="4426226" cy="2345636"/>
          </a:xfrm>
          <a:prstGeom prst="rect">
            <a:avLst/>
          </a:prstGeom>
        </p:spPr>
      </p:pic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90BA01F3-C05A-44B6-9A2E-12B393094880}"/>
              </a:ext>
            </a:extLst>
          </p:cNvPr>
          <p:cNvSpPr/>
          <p:nvPr/>
        </p:nvSpPr>
        <p:spPr>
          <a:xfrm>
            <a:off x="4996069" y="5426764"/>
            <a:ext cx="2067339" cy="337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8D4142E-9B39-484F-897D-9CAB330C28F0}"/>
              </a:ext>
            </a:extLst>
          </p:cNvPr>
          <p:cNvSpPr txBox="1"/>
          <p:nvPr/>
        </p:nvSpPr>
        <p:spPr>
          <a:xfrm>
            <a:off x="7341704" y="5287617"/>
            <a:ext cx="4850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/>
              <a:t>Agua= “lo húmedo”</a:t>
            </a:r>
          </a:p>
        </p:txBody>
      </p:sp>
    </p:spTree>
    <p:extLst>
      <p:ext uri="{BB962C8B-B14F-4D97-AF65-F5344CB8AC3E}">
        <p14:creationId xmlns:p14="http://schemas.microsoft.com/office/powerpoint/2010/main" val="2049738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15A33A-2A2B-41D2-9940-AE8976B6C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8887" y="119270"/>
            <a:ext cx="9145725" cy="728869"/>
          </a:xfrm>
        </p:spPr>
        <p:txBody>
          <a:bodyPr/>
          <a:lstStyle/>
          <a:p>
            <a:r>
              <a:rPr lang="es-AR" dirty="0"/>
              <a:t>El tránsito del mito al </a:t>
            </a:r>
            <a:r>
              <a:rPr lang="es-AR" dirty="0" err="1"/>
              <a:t>lógos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0E2617-0387-43EC-9DA2-5312D2DD8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8" y="848139"/>
            <a:ext cx="9687340" cy="5950226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Φύσις</a:t>
            </a:r>
            <a:br>
              <a:rPr lang="es-AR" dirty="0"/>
            </a:br>
            <a:r>
              <a:rPr lang="es-AR" dirty="0"/>
              <a:t>                                             Physis                                 </a:t>
            </a:r>
            <a:r>
              <a:rPr lang="es-AR" dirty="0" err="1"/>
              <a:t>Physica</a:t>
            </a:r>
            <a:r>
              <a:rPr lang="es-AR" dirty="0"/>
              <a:t> </a:t>
            </a:r>
            <a:br>
              <a:rPr lang="es-AR" dirty="0"/>
            </a:br>
            <a:r>
              <a:rPr lang="es-AR" dirty="0"/>
              <a:t>                                             Natura                                 Físico</a:t>
            </a:r>
            <a:br>
              <a:rPr lang="es-AR" dirty="0"/>
            </a:br>
            <a:r>
              <a:rPr lang="es-AR" dirty="0"/>
              <a:t>                                                         Naturaleza                         [=CIENTÍFICO]</a:t>
            </a:r>
          </a:p>
          <a:p>
            <a:pPr algn="ctr"/>
            <a:endParaRPr lang="es-AR" dirty="0"/>
          </a:p>
          <a:p>
            <a:pPr marL="0" indent="0">
              <a:buNone/>
            </a:pPr>
            <a:r>
              <a:rPr lang="es-AR" dirty="0"/>
              <a:t>Los primeros </a:t>
            </a:r>
            <a:r>
              <a:rPr lang="es-AR" i="1" dirty="0"/>
              <a:t>filósofos naturalistas</a:t>
            </a:r>
            <a:r>
              <a:rPr lang="es-AR" dirty="0"/>
              <a:t>/físicos fueron los </a:t>
            </a:r>
            <a:r>
              <a:rPr lang="es-AR" i="1" dirty="0">
                <a:solidFill>
                  <a:srgbClr val="FF0000"/>
                </a:solidFill>
              </a:rPr>
              <a:t>primeros científicos</a:t>
            </a:r>
          </a:p>
          <a:p>
            <a:pPr marL="0" indent="0" algn="ctr">
              <a:buNone/>
            </a:pPr>
            <a:endParaRPr lang="es-AR" dirty="0"/>
          </a:p>
          <a:p>
            <a:pPr marL="0" indent="0" algn="ctr">
              <a:buNone/>
            </a:pPr>
            <a:endParaRPr lang="es-AR" dirty="0"/>
          </a:p>
          <a:p>
            <a:pPr algn="ctr"/>
            <a:endParaRPr lang="es-AR" dirty="0"/>
          </a:p>
          <a:p>
            <a:pPr marL="0" indent="0" algn="ctr">
              <a:buNone/>
            </a:pP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CA7CBE9-FC6C-4BE6-9A95-B1B90D66B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9796" y="2903883"/>
            <a:ext cx="9554816" cy="383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067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16C4A-D0B0-4860-BCD3-BCF396C8E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391" y="212035"/>
            <a:ext cx="9119221" cy="1692965"/>
          </a:xfrm>
        </p:spPr>
        <p:txBody>
          <a:bodyPr>
            <a:normAutofit fontScale="90000"/>
          </a:bodyPr>
          <a:lstStyle/>
          <a:p>
            <a:pPr lvl="0" algn="ctr"/>
            <a:r>
              <a:rPr lang="es-AR" u="sng" dirty="0">
                <a:latin typeface="Garamond"/>
              </a:rPr>
              <a:t>Presocráticos o filósofos naturalistas </a:t>
            </a:r>
            <a:r>
              <a:rPr lang="es-AR" dirty="0">
                <a:latin typeface="Garamond"/>
              </a:rPr>
              <a:t>(físicos)</a:t>
            </a:r>
            <a:br>
              <a:rPr lang="es-AR" dirty="0">
                <a:latin typeface="Garamond"/>
              </a:rPr>
            </a:br>
            <a:r>
              <a:rPr lang="es-AR" dirty="0">
                <a:latin typeface="Garamond"/>
              </a:rPr>
              <a:t>(S. VI y V </a:t>
            </a:r>
            <a:r>
              <a:rPr lang="es-AR" dirty="0" err="1">
                <a:latin typeface="Garamond"/>
              </a:rPr>
              <a:t>a.C</a:t>
            </a:r>
            <a:r>
              <a:rPr lang="es-AR" dirty="0">
                <a:latin typeface="Garamond"/>
              </a:rPr>
              <a:t>)</a:t>
            </a:r>
            <a:br>
              <a:rPr lang="es-AR" dirty="0">
                <a:latin typeface="Garamond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CCB542-827C-495E-8A63-22B70C0A8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326296"/>
            <a:ext cx="8915400" cy="3319668"/>
          </a:xfrm>
        </p:spPr>
        <p:txBody>
          <a:bodyPr/>
          <a:lstStyle/>
          <a:p>
            <a:pPr marL="0" indent="0" algn="ctr">
              <a:buNone/>
            </a:pPr>
            <a:r>
              <a:rPr lang="es-AR" sz="2800" b="1" dirty="0">
                <a:latin typeface="Garamond"/>
              </a:rPr>
              <a:t>Principio (</a:t>
            </a:r>
            <a:r>
              <a:rPr lang="es-AR" sz="2800" b="1" i="1" dirty="0" err="1">
                <a:latin typeface="Garamond"/>
              </a:rPr>
              <a:t>arkhe</a:t>
            </a:r>
            <a:r>
              <a:rPr lang="es-AR" sz="2800" b="1" dirty="0">
                <a:latin typeface="Garamond"/>
              </a:rPr>
              <a:t>): </a:t>
            </a:r>
            <a:br>
              <a:rPr lang="es-AR" sz="2800" dirty="0">
                <a:latin typeface="Garamond"/>
              </a:rPr>
            </a:br>
            <a:r>
              <a:rPr lang="es-AR" sz="2800" dirty="0">
                <a:latin typeface="Garamond"/>
              </a:rPr>
              <a:t>(a) la fuente y el origen de todas las cosas, </a:t>
            </a:r>
            <a:br>
              <a:rPr lang="es-AR" sz="2800" dirty="0">
                <a:latin typeface="Garamond"/>
              </a:rPr>
            </a:br>
            <a:r>
              <a:rPr lang="es-AR" sz="2800" dirty="0">
                <a:latin typeface="Garamond"/>
              </a:rPr>
              <a:t>(b) la desembocadura o el término último de todas las cosas y</a:t>
            </a:r>
            <a:br>
              <a:rPr lang="es-AR" sz="2800" dirty="0">
                <a:latin typeface="Garamond"/>
              </a:rPr>
            </a:br>
            <a:r>
              <a:rPr lang="es-AR" sz="2800" dirty="0">
                <a:latin typeface="Garamond"/>
              </a:rPr>
              <a:t> (c) el respaldo permanente que rige todas las cosas.</a:t>
            </a:r>
          </a:p>
          <a:p>
            <a:endParaRPr lang="es-AR" dirty="0"/>
          </a:p>
        </p:txBody>
      </p:sp>
      <p:sp>
        <p:nvSpPr>
          <p:cNvPr id="4" name="3 Flecha abajo">
            <a:extLst>
              <a:ext uri="{FF2B5EF4-FFF2-40B4-BE49-F238E27FC236}">
                <a16:creationId xmlns:a16="http://schemas.microsoft.com/office/drawing/2014/main" id="{0F556EA5-3BBC-45F9-BFBD-21A3DCA4671E}"/>
              </a:ext>
            </a:extLst>
          </p:cNvPr>
          <p:cNvSpPr/>
          <p:nvPr/>
        </p:nvSpPr>
        <p:spPr>
          <a:xfrm>
            <a:off x="6499496" y="1630019"/>
            <a:ext cx="445505" cy="1329984"/>
          </a:xfrm>
          <a:custGeom>
            <a:avLst>
              <a:gd name="f0" fmla="val 1768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FFCC00"/>
          </a:solidFill>
          <a:ln w="25402" cap="flat">
            <a:solidFill>
              <a:srgbClr val="BC95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AR" sz="1800" b="0" i="0" u="none" strike="noStrike" kern="1200" cap="none" spc="0" baseline="0">
              <a:solidFill>
                <a:srgbClr val="FFFFFF"/>
              </a:solidFill>
              <a:uFillTx/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3701470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878</TotalTime>
  <Words>466</Words>
  <Application>Microsoft Office PowerPoint</Application>
  <PresentationFormat>Panorámica</PresentationFormat>
  <Paragraphs>50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Wingdings</vt:lpstr>
      <vt:lpstr>Wingdings 3</vt:lpstr>
      <vt:lpstr>Espiral</vt:lpstr>
      <vt:lpstr>El comienzo del filosofar</vt:lpstr>
      <vt:lpstr>Presentación de PowerPoint</vt:lpstr>
      <vt:lpstr>El mito griego / Siglos VIII-VII a.C. HOMERO Y HESÍODO</vt:lpstr>
      <vt:lpstr>El mito griego / Siglos VIII-VII a.C. HOMERO Y HESÍODO </vt:lpstr>
      <vt:lpstr>El mito griego / Siglos VIII-VII a.C. HOMERO Y HESÍODO</vt:lpstr>
      <vt:lpstr>El mito griego / Siglos VIII-VII a.C. HOMERO Y HESÍODO</vt:lpstr>
      <vt:lpstr>El tránsito del mito al lógos</vt:lpstr>
      <vt:lpstr>El tránsito del mito al lógos</vt:lpstr>
      <vt:lpstr>Presocráticos o filósofos naturalistas (físicos) (S. VI y V a.C)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Petroni</dc:creator>
  <cp:lastModifiedBy>Pablo Petroni</cp:lastModifiedBy>
  <cp:revision>26</cp:revision>
  <dcterms:created xsi:type="dcterms:W3CDTF">2020-04-27T15:28:44Z</dcterms:created>
  <dcterms:modified xsi:type="dcterms:W3CDTF">2021-04-23T20:53:13Z</dcterms:modified>
</cp:coreProperties>
</file>