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72" r:id="rId6"/>
    <p:sldId id="271" r:id="rId7"/>
    <p:sldId id="260" r:id="rId8"/>
    <p:sldId id="262" r:id="rId9"/>
    <p:sldId id="266" r:id="rId10"/>
    <p:sldId id="267" r:id="rId11"/>
    <p:sldId id="261" r:id="rId12"/>
    <p:sldId id="263" r:id="rId13"/>
    <p:sldId id="264" r:id="rId14"/>
    <p:sldId id="265" r:id="rId15"/>
    <p:sldId id="268" r:id="rId16"/>
    <p:sldId id="270" r:id="rId1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9" autoAdjust="0"/>
    <p:restoredTop sz="94364" autoAdjust="0"/>
  </p:normalViewPr>
  <p:slideViewPr>
    <p:cSldViewPr>
      <p:cViewPr varScale="1">
        <p:scale>
          <a:sx n="72" d="100"/>
          <a:sy n="72" d="100"/>
        </p:scale>
        <p:origin x="12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19" name="18 Marcador de fecha"/>
          <p:cNvSpPr>
            <a:spLocks noGrp="1"/>
          </p:cNvSpPr>
          <p:nvPr>
            <p:ph type="dt" sz="half" idx="10"/>
          </p:nvPr>
        </p:nvSpPr>
        <p:spPr/>
        <p:txBody>
          <a:bodyPr/>
          <a:lstStyle/>
          <a:p>
            <a:fld id="{069ECE3F-5366-4801-95EF-4A5280D79D62}" type="datetimeFigureOut">
              <a:rPr lang="es-AR" smtClean="0"/>
              <a:t>12/4/2022</a:t>
            </a:fld>
            <a:endParaRPr lang="es-AR"/>
          </a:p>
        </p:txBody>
      </p:sp>
      <p:sp>
        <p:nvSpPr>
          <p:cNvPr id="8" name="7 Marcador de pie de página"/>
          <p:cNvSpPr>
            <a:spLocks noGrp="1"/>
          </p:cNvSpPr>
          <p:nvPr>
            <p:ph type="ftr" sz="quarter" idx="11"/>
          </p:nvPr>
        </p:nvSpPr>
        <p:spPr/>
        <p:txBody>
          <a:bodyPr/>
          <a:lstStyle/>
          <a:p>
            <a:endParaRPr lang="es-AR"/>
          </a:p>
        </p:txBody>
      </p:sp>
      <p:sp>
        <p:nvSpPr>
          <p:cNvPr id="11" name="10 Marcador de número de diapositiva"/>
          <p:cNvSpPr>
            <a:spLocks noGrp="1"/>
          </p:cNvSpPr>
          <p:nvPr>
            <p:ph type="sldNum" sz="quarter" idx="12"/>
          </p:nvPr>
        </p:nvSpPr>
        <p:spPr/>
        <p:txBody>
          <a:bodyPr/>
          <a:lstStyle/>
          <a:p>
            <a:fld id="{38C5C94B-02AD-44F3-B337-548E1B19ECD8}"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69ECE3F-5366-4801-95EF-4A5280D79D62}" type="datetimeFigureOut">
              <a:rPr lang="es-AR" smtClean="0"/>
              <a:t>12/4/2022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8C5C94B-02AD-44F3-B337-548E1B19ECD8}"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69ECE3F-5366-4801-95EF-4A5280D79D62}" type="datetimeFigureOut">
              <a:rPr lang="es-AR" smtClean="0"/>
              <a:t>12/4/2022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8C5C94B-02AD-44F3-B337-548E1B19ECD8}"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69ECE3F-5366-4801-95EF-4A5280D79D62}" type="datetimeFigureOut">
              <a:rPr lang="es-AR" smtClean="0"/>
              <a:t>12/4/2022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8C5C94B-02AD-44F3-B337-548E1B19ECD8}"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069ECE3F-5366-4801-95EF-4A5280D79D62}" type="datetimeFigureOut">
              <a:rPr lang="es-AR" smtClean="0"/>
              <a:t>12/4/2022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8C5C94B-02AD-44F3-B337-548E1B19ECD8}"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069ECE3F-5366-4801-95EF-4A5280D79D62}" type="datetimeFigureOut">
              <a:rPr lang="es-AR" smtClean="0"/>
              <a:t>12/4/2022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8C5C94B-02AD-44F3-B337-548E1B19ECD8}"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069ECE3F-5366-4801-95EF-4A5280D79D62}" type="datetimeFigureOut">
              <a:rPr lang="es-AR" smtClean="0"/>
              <a:t>12/4/2022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38C5C94B-02AD-44F3-B337-548E1B19ECD8}"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69ECE3F-5366-4801-95EF-4A5280D79D62}" type="datetimeFigureOut">
              <a:rPr lang="es-AR" smtClean="0"/>
              <a:t>12/4/2022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38C5C94B-02AD-44F3-B337-548E1B19ECD8}"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069ECE3F-5366-4801-95EF-4A5280D79D62}" type="datetimeFigureOut">
              <a:rPr lang="es-AR" smtClean="0"/>
              <a:t>12/4/2022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38C5C94B-02AD-44F3-B337-548E1B19ECD8}"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069ECE3F-5366-4801-95EF-4A5280D79D62}" type="datetimeFigureOut">
              <a:rPr lang="es-AR" smtClean="0"/>
              <a:t>12/4/2022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8C5C94B-02AD-44F3-B337-548E1B19ECD8}"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069ECE3F-5366-4801-95EF-4A5280D79D62}" type="datetimeFigureOut">
              <a:rPr lang="es-AR" smtClean="0"/>
              <a:t>12/4/2022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8C5C94B-02AD-44F3-B337-548E1B19ECD8}" type="slidenum">
              <a:rPr lang="es-AR" smtClean="0"/>
              <a:t>‹Nº›</a:t>
            </a:fld>
            <a:endParaRPr lang="es-AR"/>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p>
            <a:r>
              <a:rPr kumimoji="0" lang="es-ES"/>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69ECE3F-5366-4801-95EF-4A5280D79D62}" type="datetimeFigureOut">
              <a:rPr lang="es-AR" smtClean="0"/>
              <a:t>12/4/2022</a:t>
            </a:fld>
            <a:endParaRPr lang="es-AR"/>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AR"/>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8C5C94B-02AD-44F3-B337-548E1B19ECD8}"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mailto:psocial.ucsf@Hotmail.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68761"/>
            <a:ext cx="7772400" cy="1872207"/>
          </a:xfrm>
        </p:spPr>
        <p:txBody>
          <a:bodyPr>
            <a:normAutofit/>
          </a:bodyPr>
          <a:lstStyle/>
          <a:p>
            <a:r>
              <a:rPr lang="es-AR" sz="6000" dirty="0">
                <a:solidFill>
                  <a:srgbClr val="C00000"/>
                </a:solidFill>
              </a:rPr>
              <a:t>Psicología Social</a:t>
            </a:r>
          </a:p>
        </p:txBody>
      </p:sp>
      <p:sp>
        <p:nvSpPr>
          <p:cNvPr id="5" name="4 Subtítulo"/>
          <p:cNvSpPr>
            <a:spLocks noGrp="1"/>
          </p:cNvSpPr>
          <p:nvPr>
            <p:ph type="subTitle" idx="1"/>
          </p:nvPr>
        </p:nvSpPr>
        <p:spPr>
          <a:xfrm>
            <a:off x="755576" y="3933056"/>
            <a:ext cx="7772400" cy="914400"/>
          </a:xfrm>
        </p:spPr>
        <p:txBody>
          <a:bodyPr>
            <a:noAutofit/>
          </a:bodyPr>
          <a:lstStyle/>
          <a:p>
            <a:r>
              <a:rPr lang="es-AR" sz="3200" b="1" dirty="0">
                <a:solidFill>
                  <a:schemeClr val="tx1"/>
                </a:solidFill>
                <a:effectLst>
                  <a:outerShdw blurRad="38100" dist="38100" dir="2700000" algn="tl">
                    <a:srgbClr val="000000">
                      <a:alpha val="43137"/>
                    </a:srgbClr>
                  </a:outerShdw>
                </a:effectLst>
              </a:rPr>
              <a:t>Historia de la Psicología Social </a:t>
            </a:r>
          </a:p>
          <a:p>
            <a:r>
              <a:rPr lang="es-AR" sz="3200" b="1" dirty="0">
                <a:solidFill>
                  <a:schemeClr val="tx1"/>
                </a:solidFill>
                <a:effectLst>
                  <a:outerShdw blurRad="38100" dist="38100" dir="2700000" algn="tl">
                    <a:srgbClr val="000000">
                      <a:alpha val="43137"/>
                    </a:srgbClr>
                  </a:outerShdw>
                </a:effectLst>
              </a:rPr>
              <a:t>Su surgimiento como ciencia</a:t>
            </a:r>
          </a:p>
        </p:txBody>
      </p:sp>
    </p:spTree>
    <p:extLst>
      <p:ext uri="{BB962C8B-B14F-4D97-AF65-F5344CB8AC3E}">
        <p14:creationId xmlns:p14="http://schemas.microsoft.com/office/powerpoint/2010/main" val="3235379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836712"/>
            <a:ext cx="8183880" cy="5301208"/>
          </a:xfrm>
        </p:spPr>
        <p:txBody>
          <a:bodyPr>
            <a:normAutofit fontScale="62500" lnSpcReduction="20000"/>
          </a:bodyPr>
          <a:lstStyle/>
          <a:p>
            <a:pPr marL="0" indent="0">
              <a:buNone/>
            </a:pPr>
            <a:endParaRPr lang="es-AR" sz="2900" b="1" dirty="0"/>
          </a:p>
          <a:p>
            <a:pPr marL="0" indent="0">
              <a:buNone/>
            </a:pPr>
            <a:r>
              <a:rPr lang="es-AR" sz="2900" b="1" dirty="0" err="1"/>
              <a:t>Cooley</a:t>
            </a:r>
            <a:r>
              <a:rPr lang="es-AR" sz="2900" b="1" dirty="0"/>
              <a:t> (1864-1929): </a:t>
            </a:r>
            <a:r>
              <a:rPr lang="es-AR" sz="2900" dirty="0"/>
              <a:t> propuso la idea de un ser social producto, no de fuerzas biológicas, sino de la comunicación humana. Hará referencia al modo en que los procesos interaccionales entre personas darían lugar al desarrollo del yo, a partir de un concepto que denomina “yo en el espejo”.</a:t>
            </a:r>
            <a:r>
              <a:rPr lang="es-AR" sz="2900" b="1" dirty="0"/>
              <a:t> Comienza a interrelacionarse el sujeto con el mundo social.</a:t>
            </a:r>
          </a:p>
          <a:p>
            <a:pPr marL="0" indent="0">
              <a:buNone/>
            </a:pPr>
            <a:endParaRPr lang="es-AR" sz="2900" b="1" dirty="0"/>
          </a:p>
          <a:p>
            <a:pPr marL="0" indent="0">
              <a:buNone/>
            </a:pPr>
            <a:r>
              <a:rPr lang="es-AR" sz="2900" b="1" dirty="0"/>
              <a:t>Thomas y </a:t>
            </a:r>
            <a:r>
              <a:rPr lang="es-AR" sz="2900" b="1" dirty="0" err="1"/>
              <a:t>Znaniecki</a:t>
            </a:r>
            <a:r>
              <a:rPr lang="es-AR" sz="2900" b="1" dirty="0"/>
              <a:t>(1863-1974):</a:t>
            </a:r>
            <a:r>
              <a:rPr lang="es-AR" sz="2900" dirty="0"/>
              <a:t> se </a:t>
            </a:r>
            <a:r>
              <a:rPr lang="es-AR" sz="2900" dirty="0" err="1"/>
              <a:t>entragran</a:t>
            </a:r>
            <a:r>
              <a:rPr lang="es-AR" sz="2900" dirty="0"/>
              <a:t> al estudio de la “actitud” como núcleo de análisis, donde converge lo individual con lo social, y la definirán como “la contrapartida individual de un valor social”. </a:t>
            </a:r>
            <a:endParaRPr lang="en-US" sz="2900" dirty="0"/>
          </a:p>
          <a:p>
            <a:pPr marL="0" indent="0">
              <a:buNone/>
            </a:pPr>
            <a:endParaRPr lang="en-US" sz="2900" dirty="0"/>
          </a:p>
          <a:p>
            <a:pPr marL="0" indent="0">
              <a:buNone/>
            </a:pPr>
            <a:r>
              <a:rPr lang="es-AR" sz="2900" b="1" dirty="0" err="1"/>
              <a:t>Cooley</a:t>
            </a:r>
            <a:r>
              <a:rPr lang="es-AR" sz="2900" b="1" dirty="0"/>
              <a:t>, Thomas y Mead (1950):</a:t>
            </a:r>
            <a:r>
              <a:rPr lang="es-AR" sz="2900" dirty="0"/>
              <a:t> comienza el interés por estudio de comunidades e instituciones, lejos de los estrechos marcos del laboratorio. Sostenían que la influencia social estaba dada por factores simbólicos mediatizados por el lenguaje. Esta corriente de pensamiento fue denominada como Interaccionismo Simbólico, y su principal exponente George Mead. La sociedad se construye dentro de la mente y en la </a:t>
            </a:r>
            <a:r>
              <a:rPr lang="es-AR" sz="2900" dirty="0" err="1"/>
              <a:t>interracion</a:t>
            </a:r>
            <a:r>
              <a:rPr lang="es-AR" sz="2900" dirty="0"/>
              <a:t>. </a:t>
            </a:r>
            <a:endParaRPr lang="en-US" sz="2900" dirty="0"/>
          </a:p>
          <a:p>
            <a:endParaRPr lang="en-US" dirty="0"/>
          </a:p>
        </p:txBody>
      </p:sp>
    </p:spTree>
    <p:extLst>
      <p:ext uri="{BB962C8B-B14F-4D97-AF65-F5344CB8AC3E}">
        <p14:creationId xmlns:p14="http://schemas.microsoft.com/office/powerpoint/2010/main" val="156440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962400"/>
            <a:ext cx="8183880" cy="5058888"/>
          </a:xfrm>
        </p:spPr>
        <p:txBody>
          <a:bodyPr>
            <a:normAutofit lnSpcReduction="10000"/>
          </a:bodyPr>
          <a:lstStyle/>
          <a:p>
            <a:pPr marL="0" indent="0" algn="just">
              <a:buNone/>
            </a:pPr>
            <a:r>
              <a:rPr lang="es-AR" sz="2000" b="1" dirty="0"/>
              <a:t>Sigmund Freud</a:t>
            </a:r>
          </a:p>
          <a:p>
            <a:pPr marL="0" indent="0" algn="just">
              <a:buNone/>
            </a:pPr>
            <a:endParaRPr lang="es-AR" sz="2000" b="1" dirty="0"/>
          </a:p>
          <a:p>
            <a:pPr marL="0" indent="0" algn="just">
              <a:buNone/>
            </a:pPr>
            <a:r>
              <a:rPr lang="es-AR" sz="2000" i="1" dirty="0"/>
              <a:t>“La oposición entre Psicología Individual y Psicología Social o de las masas, que a primera vista quizá nos parezca muy sustancial, pierde buena parte de su nitidez si se la considera más a fondo. Es verdad que la psicología individual se ciñe al ser humano singular y estudia los caminos por los cuales busca alcanzar la satisfacción de sus mociones pulsionales. Pero sólo rara vez, bajo determinadas condiciones de excepción, puede prescindir de los vínculos de este individuo con otros. En la vida anímica del individuo, el otro cuenta, con total regularidad, como modelo, como objeto, como auxiliar y como enemigo, y por eso desde el comienzo mismo la psicología individual es simultáneamente psicología social (…)”</a:t>
            </a:r>
          </a:p>
          <a:p>
            <a:pPr marL="0" indent="0" algn="r">
              <a:buNone/>
            </a:pPr>
            <a:endParaRPr lang="es-AR" sz="2000" dirty="0"/>
          </a:p>
          <a:p>
            <a:pPr marL="0" indent="0" algn="r">
              <a:buNone/>
            </a:pPr>
            <a:r>
              <a:rPr lang="es-AR" sz="2000" b="1" dirty="0"/>
              <a:t>Psicología de las masas y análisis del yo (1920)</a:t>
            </a:r>
          </a:p>
        </p:txBody>
      </p:sp>
    </p:spTree>
    <p:extLst>
      <p:ext uri="{BB962C8B-B14F-4D97-AF65-F5344CB8AC3E}">
        <p14:creationId xmlns:p14="http://schemas.microsoft.com/office/powerpoint/2010/main" val="188624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marL="0" indent="0">
              <a:buNone/>
            </a:pPr>
            <a:r>
              <a:rPr lang="es-AR" dirty="0"/>
              <a:t>¿Cómo nos acercamos a este objeto? </a:t>
            </a:r>
          </a:p>
          <a:p>
            <a:pPr marL="0" indent="0">
              <a:buNone/>
            </a:pPr>
            <a:endParaRPr lang="es-AR" dirty="0"/>
          </a:p>
          <a:p>
            <a:pPr marL="0" indent="0">
              <a:buNone/>
            </a:pPr>
            <a:r>
              <a:rPr lang="es-AR" dirty="0"/>
              <a:t>Por medio de un ENFOQUE PSICOSOCIAL, superador de la visión binaria.</a:t>
            </a:r>
          </a:p>
          <a:p>
            <a:pPr marL="0" indent="0">
              <a:buNone/>
            </a:pPr>
            <a:endParaRPr lang="es-AR" dirty="0"/>
          </a:p>
          <a:p>
            <a:pPr marL="0" indent="0">
              <a:buNone/>
            </a:pPr>
            <a:r>
              <a:rPr lang="es-AR" dirty="0"/>
              <a:t>“El individuo, por estar aislado, no deja de pertenecer al grupo, a una clase social. y sus reacciones mas anodinas son influenciadas por esa pertenencia. Haga lo que haga (…), la sociedad esta ahí”</a:t>
            </a:r>
            <a:endParaRPr lang="en-US" dirty="0"/>
          </a:p>
          <a:p>
            <a:pPr marL="0" indent="0">
              <a:buNone/>
            </a:pPr>
            <a:endParaRPr lang="en-US" dirty="0"/>
          </a:p>
        </p:txBody>
      </p:sp>
    </p:spTree>
    <p:extLst>
      <p:ext uri="{BB962C8B-B14F-4D97-AF65-F5344CB8AC3E}">
        <p14:creationId xmlns:p14="http://schemas.microsoft.com/office/powerpoint/2010/main" val="33064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764704"/>
            <a:ext cx="7776864" cy="4610621"/>
          </a:xfrm>
          <a:prstGeom prst="rect">
            <a:avLst/>
          </a:prstGeom>
        </p:spPr>
        <p:txBody>
          <a:bodyPr wrap="square">
            <a:spAutoFit/>
          </a:bodyPr>
          <a:lstStyle/>
          <a:p>
            <a:pPr>
              <a:lnSpc>
                <a:spcPct val="107000"/>
              </a:lnSpc>
              <a:spcAft>
                <a:spcPts val="800"/>
              </a:spcAft>
            </a:pPr>
            <a:r>
              <a:rPr lang="es-AR" sz="3600" dirty="0">
                <a:latin typeface="+mj-lt"/>
                <a:ea typeface="Calibri" panose="020F0502020204030204" pitchFamily="34" charset="0"/>
                <a:cs typeface="Times New Roman" panose="02020603050405020304" pitchFamily="18" charset="0"/>
              </a:rPr>
              <a:t>Distintas teorías del enfoque psicosocial:</a:t>
            </a:r>
          </a:p>
          <a:p>
            <a:pPr>
              <a:lnSpc>
                <a:spcPct val="107000"/>
              </a:lnSpc>
              <a:spcAft>
                <a:spcPts val="800"/>
              </a:spcAft>
            </a:pPr>
            <a:endParaRPr lang="es-AR" sz="1050"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AR" sz="2400" b="1" dirty="0"/>
              <a:t>Teorías paradigmáticas: </a:t>
            </a:r>
            <a:r>
              <a:rPr lang="es-AR" sz="2400" dirty="0"/>
              <a:t>propone una visión global de las relaciones y comportamientos humanos. </a:t>
            </a:r>
            <a:r>
              <a:rPr lang="es-AR" sz="2400" dirty="0" err="1"/>
              <a:t>Teoria</a:t>
            </a:r>
            <a:r>
              <a:rPr lang="es-AR" sz="2400" dirty="0"/>
              <a:t> del campo (Lewin)</a:t>
            </a:r>
            <a:endParaRPr lang="en-US" sz="2400" dirty="0"/>
          </a:p>
          <a:p>
            <a:pPr marL="285750" indent="-285750">
              <a:buFont typeface="Arial" panose="020B0604020202020204" pitchFamily="34" charset="0"/>
              <a:buChar char="•"/>
            </a:pPr>
            <a:r>
              <a:rPr lang="es-AR" sz="2400" b="1" dirty="0"/>
              <a:t>Teorías fenomenológicas: </a:t>
            </a:r>
            <a:r>
              <a:rPr lang="es-AR" sz="2400" dirty="0"/>
              <a:t>intentan describir y explicar una serie de fenómenos </a:t>
            </a:r>
          </a:p>
          <a:p>
            <a:pPr marL="285750" indent="-285750">
              <a:buFont typeface="Arial" panose="020B0604020202020204" pitchFamily="34" charset="0"/>
              <a:buChar char="•"/>
            </a:pPr>
            <a:r>
              <a:rPr lang="es-AR" sz="2400" b="1" dirty="0"/>
              <a:t>Teorías operatorias: </a:t>
            </a:r>
            <a:r>
              <a:rPr lang="es-AR" sz="2400" dirty="0"/>
              <a:t>buscan llegar al mecanismo que subyace a un conjunto de hechos que intenta explicar. </a:t>
            </a:r>
            <a:endParaRPr lang="en-US" sz="3600" dirty="0">
              <a:latin typeface="+mj-lt"/>
              <a:ea typeface="Calibri" panose="020F0502020204030204" pitchFamily="34" charset="0"/>
              <a:cs typeface="Times New Roman" panose="02020603050405020304" pitchFamily="18" charset="0"/>
            </a:endParaRPr>
          </a:p>
        </p:txBody>
      </p:sp>
      <p:pic>
        <p:nvPicPr>
          <p:cNvPr id="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76256" y="908720"/>
            <a:ext cx="609600" cy="609600"/>
          </a:xfrm>
          <a:prstGeom prst="rect">
            <a:avLst/>
          </a:prstGeom>
        </p:spPr>
      </p:pic>
    </p:spTree>
    <p:extLst>
      <p:ext uri="{BB962C8B-B14F-4D97-AF65-F5344CB8AC3E}">
        <p14:creationId xmlns:p14="http://schemas.microsoft.com/office/powerpoint/2010/main" val="3104369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25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71600" y="1052736"/>
            <a:ext cx="7545014" cy="4293611"/>
          </a:xfrm>
          <a:prstGeom prst="rect">
            <a:avLst/>
          </a:prstGeom>
        </p:spPr>
        <p:txBody>
          <a:bodyPr wrap="none">
            <a:spAutoFit/>
          </a:bodyPr>
          <a:lstStyle/>
          <a:p>
            <a:pPr>
              <a:lnSpc>
                <a:spcPct val="107000"/>
              </a:lnSpc>
              <a:spcAft>
                <a:spcPts val="800"/>
              </a:spcAft>
            </a:pPr>
            <a:r>
              <a:rPr lang="es-AR" sz="4800" b="1" dirty="0">
                <a:latin typeface="Calibri" panose="020F0502020204030204" pitchFamily="34" charset="0"/>
                <a:ea typeface="Calibri" panose="020F0502020204030204" pitchFamily="34" charset="0"/>
                <a:cs typeface="Times New Roman" panose="02020603050405020304" pitchFamily="18" charset="0"/>
              </a:rPr>
              <a:t>Métodos de Psicología Social</a:t>
            </a:r>
          </a:p>
          <a:p>
            <a:pPr>
              <a:lnSpc>
                <a:spcPct val="107000"/>
              </a:lnSpc>
              <a:spcAft>
                <a:spcPts val="800"/>
              </a:spcAft>
            </a:pPr>
            <a:endParaRPr lang="es-AR" sz="44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s-AR" sz="4400" b="1" dirty="0">
                <a:latin typeface="Calibri" panose="020F0502020204030204" pitchFamily="34" charset="0"/>
                <a:ea typeface="Calibri" panose="020F0502020204030204" pitchFamily="34" charset="0"/>
                <a:cs typeface="Times New Roman" panose="02020603050405020304" pitchFamily="18" charset="0"/>
              </a:rPr>
              <a:t>Método de observación</a:t>
            </a:r>
          </a:p>
          <a:p>
            <a:pPr>
              <a:lnSpc>
                <a:spcPct val="107000"/>
              </a:lnSpc>
              <a:spcAft>
                <a:spcPts val="800"/>
              </a:spcAft>
            </a:pPr>
            <a:endParaRPr lang="es-AR" sz="16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s-AR" sz="4400" b="1" dirty="0">
                <a:latin typeface="Calibri" panose="020F0502020204030204" pitchFamily="34" charset="0"/>
                <a:ea typeface="Calibri" panose="020F0502020204030204" pitchFamily="34" charset="0"/>
                <a:cs typeface="Times New Roman" panose="02020603050405020304" pitchFamily="18" charset="0"/>
              </a:rPr>
              <a:t>Método experimental</a:t>
            </a:r>
          </a:p>
          <a:p>
            <a:pPr marL="457200" indent="-457200">
              <a:lnSpc>
                <a:spcPct val="107000"/>
              </a:lnSpc>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069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400" dirty="0">
                <a:solidFill>
                  <a:schemeClr val="tx1"/>
                </a:solidFill>
              </a:rPr>
              <a:t>Ambas perspectivas influirán en el desarrollo de la Psicología Social Contemporánea.</a:t>
            </a:r>
            <a:endParaRPr lang="en-US" sz="2400" dirty="0">
              <a:solidFill>
                <a:schemeClr val="tx1"/>
              </a:solidFill>
            </a:endParaRPr>
          </a:p>
        </p:txBody>
      </p:sp>
      <p:sp>
        <p:nvSpPr>
          <p:cNvPr id="3" name="Marcador de texto 2"/>
          <p:cNvSpPr>
            <a:spLocks noGrp="1"/>
          </p:cNvSpPr>
          <p:nvPr>
            <p:ph type="body" idx="1"/>
          </p:nvPr>
        </p:nvSpPr>
        <p:spPr/>
        <p:txBody>
          <a:bodyPr/>
          <a:lstStyle/>
          <a:p>
            <a:r>
              <a:rPr lang="es-MX" dirty="0" err="1"/>
              <a:t>Etnometodología</a:t>
            </a:r>
            <a:endParaRPr lang="en-US" dirty="0"/>
          </a:p>
        </p:txBody>
      </p:sp>
      <p:sp>
        <p:nvSpPr>
          <p:cNvPr id="4" name="Marcador de texto 3"/>
          <p:cNvSpPr>
            <a:spLocks noGrp="1"/>
          </p:cNvSpPr>
          <p:nvPr>
            <p:ph type="body" sz="half" idx="3"/>
          </p:nvPr>
        </p:nvSpPr>
        <p:spPr/>
        <p:txBody>
          <a:bodyPr/>
          <a:lstStyle/>
          <a:p>
            <a:r>
              <a:rPr lang="es-MX" dirty="0" err="1"/>
              <a:t>Etogenia</a:t>
            </a:r>
            <a:endParaRPr lang="en-US" dirty="0"/>
          </a:p>
        </p:txBody>
      </p:sp>
      <p:sp>
        <p:nvSpPr>
          <p:cNvPr id="5" name="Marcador de contenido 4"/>
          <p:cNvSpPr>
            <a:spLocks noGrp="1"/>
          </p:cNvSpPr>
          <p:nvPr>
            <p:ph sz="quarter" idx="2"/>
          </p:nvPr>
        </p:nvSpPr>
        <p:spPr/>
        <p:txBody>
          <a:bodyPr>
            <a:normAutofit fontScale="77500" lnSpcReduction="20000"/>
          </a:bodyPr>
          <a:lstStyle/>
          <a:p>
            <a:pPr marL="0" indent="0">
              <a:buNone/>
            </a:pPr>
            <a:r>
              <a:rPr lang="es-AR" b="1" dirty="0"/>
              <a:t>Método de conocimiento </a:t>
            </a:r>
            <a:r>
              <a:rPr lang="es-AR" dirty="0"/>
              <a:t>de la realidad a través del relato de las experiencias subjetivas de las personas, como medio para alcanzar un conocimiento objetivo.</a:t>
            </a:r>
          </a:p>
          <a:p>
            <a:pPr marL="0" indent="0">
              <a:buNone/>
            </a:pPr>
            <a:r>
              <a:rPr lang="es-AR" dirty="0"/>
              <a:t>Influenciada por esta corriente surgirá el </a:t>
            </a:r>
            <a:r>
              <a:rPr lang="es-AR" b="1" dirty="0"/>
              <a:t>Construccionismo Social</a:t>
            </a:r>
            <a:r>
              <a:rPr lang="es-AR" dirty="0"/>
              <a:t>, con Berger y </a:t>
            </a:r>
            <a:r>
              <a:rPr lang="es-AR" dirty="0" err="1"/>
              <a:t>Luckman</a:t>
            </a:r>
            <a:r>
              <a:rPr lang="es-AR" dirty="0"/>
              <a:t>, teoría que sostiene que la realidad no existe de manera independiente de los sujetos que la componen</a:t>
            </a:r>
            <a:endParaRPr lang="en-US" dirty="0"/>
          </a:p>
        </p:txBody>
      </p:sp>
      <p:sp>
        <p:nvSpPr>
          <p:cNvPr id="6" name="Marcador de contenido 5"/>
          <p:cNvSpPr>
            <a:spLocks noGrp="1"/>
          </p:cNvSpPr>
          <p:nvPr>
            <p:ph sz="quarter" idx="4"/>
          </p:nvPr>
        </p:nvSpPr>
        <p:spPr/>
        <p:txBody>
          <a:bodyPr>
            <a:normAutofit fontScale="77500" lnSpcReduction="20000"/>
          </a:bodyPr>
          <a:lstStyle/>
          <a:p>
            <a:pPr marL="0" indent="0">
              <a:buNone/>
            </a:pPr>
            <a:r>
              <a:rPr lang="es-AR" sz="2600" dirty="0"/>
              <a:t>Es “el estudio de las vidas humanas tal y como las viven los hombres en la realidad (…)(p.27).</a:t>
            </a:r>
          </a:p>
          <a:p>
            <a:pPr marL="0" indent="0">
              <a:buNone/>
            </a:pPr>
            <a:r>
              <a:rPr lang="es-AR" sz="2600" dirty="0"/>
              <a:t>Se apoya  en el </a:t>
            </a:r>
            <a:r>
              <a:rPr lang="es-AR" sz="2600" b="1" dirty="0"/>
              <a:t>Interaccionismo Simbólico </a:t>
            </a:r>
            <a:r>
              <a:rPr lang="es-AR" sz="2600" dirty="0"/>
              <a:t>y en la </a:t>
            </a:r>
            <a:r>
              <a:rPr lang="es-AR" sz="2600" b="1" dirty="0"/>
              <a:t>psicología social cognitiva</a:t>
            </a:r>
            <a:r>
              <a:rPr lang="es-AR" sz="2600" dirty="0"/>
              <a:t>, que buscará conocer como el hombre construye los conocimientos sobre su realidad.</a:t>
            </a:r>
            <a:endParaRPr lang="es-AR"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1495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132856"/>
            <a:ext cx="8183880" cy="676656"/>
          </a:xfrm>
        </p:spPr>
        <p:txBody>
          <a:bodyPr>
            <a:noAutofit/>
          </a:bodyPr>
          <a:lstStyle/>
          <a:p>
            <a:pPr algn="ctr"/>
            <a:r>
              <a:rPr lang="es-AR" sz="6000" b="1" dirty="0"/>
              <a:t>¡Muchas gracias!</a:t>
            </a:r>
            <a:endParaRPr lang="en-US" sz="6000" b="1" dirty="0"/>
          </a:p>
        </p:txBody>
      </p:sp>
      <p:sp>
        <p:nvSpPr>
          <p:cNvPr id="4" name="Título 1"/>
          <p:cNvSpPr txBox="1">
            <a:spLocks/>
          </p:cNvSpPr>
          <p:nvPr/>
        </p:nvSpPr>
        <p:spPr>
          <a:xfrm>
            <a:off x="539552" y="5445224"/>
            <a:ext cx="8183880" cy="676656"/>
          </a:xfrm>
          <a:prstGeom prst="rect">
            <a:avLst/>
          </a:prstGeom>
        </p:spPr>
        <p:txBody>
          <a:bodyPr vert="horz" lIns="91440" bIns="0" anchor="b">
            <a:noAutofit/>
          </a:bodyPr>
          <a:lstStyle>
            <a:lvl1pPr algn="l" rtl="0" eaLnBrk="1" latinLnBrk="0" hangingPunct="1">
              <a:spcBef>
                <a:spcPct val="0"/>
              </a:spcBef>
              <a:buNone/>
              <a:defRPr kumimoji="0" sz="3600" b="0" kern="1200" cap="none" baseline="0">
                <a:solidFill>
                  <a:schemeClr val="bg2">
                    <a:shade val="25000"/>
                  </a:schemeClr>
                </a:solidFill>
                <a:effectLst/>
                <a:latin typeface="+mj-lt"/>
                <a:ea typeface="+mj-ea"/>
                <a:cs typeface="+mj-cs"/>
              </a:defRPr>
            </a:lvl1pPr>
            <a:extLst/>
          </a:lstStyle>
          <a:p>
            <a:r>
              <a:rPr lang="es-AR" sz="2800" dirty="0"/>
              <a:t>Por dudas/consultas, comunicarse vía:</a:t>
            </a:r>
          </a:p>
          <a:p>
            <a:pPr algn="ctr"/>
            <a:endParaRPr lang="es-AR" sz="2800" dirty="0"/>
          </a:p>
          <a:p>
            <a:r>
              <a:rPr lang="es-AR" sz="2400" dirty="0"/>
              <a:t>Mail: </a:t>
            </a:r>
            <a:r>
              <a:rPr lang="en-US" sz="2400" dirty="0">
                <a:hlinkClick r:id="rId2"/>
              </a:rPr>
              <a:t>psocial.ucsf@Hotmail.com</a:t>
            </a:r>
            <a:endParaRPr lang="en-US" sz="2400" dirty="0"/>
          </a:p>
        </p:txBody>
      </p:sp>
    </p:spTree>
    <p:extLst>
      <p:ext uri="{BB962C8B-B14F-4D97-AF65-F5344CB8AC3E}">
        <p14:creationId xmlns:p14="http://schemas.microsoft.com/office/powerpoint/2010/main" val="110477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539552" y="2205707"/>
            <a:ext cx="8137401" cy="3311525"/>
          </a:xfrm>
        </p:spPr>
        <p:txBody>
          <a:bodyPr>
            <a:noAutofit/>
          </a:bodyPr>
          <a:lstStyle/>
          <a:p>
            <a:pPr algn="ctr"/>
            <a:r>
              <a:rPr lang="es-AR" sz="2400" dirty="0">
                <a:solidFill>
                  <a:schemeClr val="tx1"/>
                </a:solidFill>
              </a:rPr>
              <a:t>“Es el estudio del modo y de la forma de </a:t>
            </a:r>
            <a:r>
              <a:rPr lang="es-AR" sz="2400" i="1" u="sng" dirty="0">
                <a:solidFill>
                  <a:schemeClr val="tx1"/>
                </a:solidFill>
              </a:rPr>
              <a:t>articulación</a:t>
            </a:r>
            <a:r>
              <a:rPr lang="es-AR" sz="2400" dirty="0">
                <a:solidFill>
                  <a:schemeClr val="tx1"/>
                </a:solidFill>
              </a:rPr>
              <a:t> entre el mundo psíquico </a:t>
            </a:r>
            <a:br>
              <a:rPr lang="es-AR" sz="2400" dirty="0">
                <a:solidFill>
                  <a:schemeClr val="tx1"/>
                </a:solidFill>
              </a:rPr>
            </a:br>
            <a:r>
              <a:rPr lang="es-AR" sz="2400" dirty="0">
                <a:solidFill>
                  <a:schemeClr val="tx1"/>
                </a:solidFill>
              </a:rPr>
              <a:t>y el mundo social” </a:t>
            </a:r>
            <a:br>
              <a:rPr lang="es-AR" sz="2400" dirty="0">
                <a:solidFill>
                  <a:schemeClr val="tx1"/>
                </a:solidFill>
              </a:rPr>
            </a:br>
            <a:r>
              <a:rPr lang="es-AR" sz="2400" b="0" dirty="0" err="1">
                <a:solidFill>
                  <a:schemeClr val="tx1"/>
                </a:solidFill>
                <a:effectLst/>
              </a:rPr>
              <a:t>Arcuri</a:t>
            </a:r>
            <a:br>
              <a:rPr lang="es-AR" sz="2400" dirty="0">
                <a:solidFill>
                  <a:schemeClr val="tx1"/>
                </a:solidFill>
              </a:rPr>
            </a:br>
            <a:br>
              <a:rPr lang="es-AR" sz="2400" dirty="0">
                <a:solidFill>
                  <a:schemeClr val="tx1"/>
                </a:solidFill>
              </a:rPr>
            </a:br>
            <a:br>
              <a:rPr lang="es-AR" sz="2400" dirty="0">
                <a:solidFill>
                  <a:schemeClr val="tx1"/>
                </a:solidFill>
              </a:rPr>
            </a:br>
            <a:r>
              <a:rPr lang="es-AR" sz="2400" dirty="0">
                <a:solidFill>
                  <a:schemeClr val="tx1"/>
                </a:solidFill>
              </a:rPr>
              <a:t>“La Psicología social es la ciencia del conflicto </a:t>
            </a:r>
            <a:br>
              <a:rPr lang="es-AR" sz="2400" dirty="0">
                <a:solidFill>
                  <a:schemeClr val="tx1"/>
                </a:solidFill>
              </a:rPr>
            </a:br>
            <a:r>
              <a:rPr lang="es-AR" sz="2400" dirty="0">
                <a:solidFill>
                  <a:schemeClr val="tx1"/>
                </a:solidFill>
              </a:rPr>
              <a:t>entre el individuo y la sociedad” </a:t>
            </a:r>
            <a:br>
              <a:rPr lang="es-AR" sz="2400" dirty="0">
                <a:solidFill>
                  <a:schemeClr val="tx1"/>
                </a:solidFill>
              </a:rPr>
            </a:br>
            <a:r>
              <a:rPr lang="es-AR" sz="2400" b="0" dirty="0" err="1">
                <a:solidFill>
                  <a:schemeClr val="tx1"/>
                </a:solidFill>
                <a:effectLst/>
              </a:rPr>
              <a:t>Moscovici</a:t>
            </a:r>
            <a:r>
              <a:rPr lang="es-AR" sz="2400" b="0" dirty="0">
                <a:solidFill>
                  <a:schemeClr val="tx1"/>
                </a:solidFill>
                <a:effectLst/>
              </a:rPr>
              <a:t> (1970)</a:t>
            </a:r>
            <a:endParaRPr lang="es-AR" sz="2400" dirty="0">
              <a:solidFill>
                <a:schemeClr val="tx1"/>
              </a:solidFill>
            </a:endParaRPr>
          </a:p>
        </p:txBody>
      </p:sp>
      <p:sp>
        <p:nvSpPr>
          <p:cNvPr id="5" name="4 Marcador de contenido"/>
          <p:cNvSpPr>
            <a:spLocks noGrp="1"/>
          </p:cNvSpPr>
          <p:nvPr>
            <p:ph idx="4294967295"/>
          </p:nvPr>
        </p:nvSpPr>
        <p:spPr>
          <a:xfrm>
            <a:off x="611560" y="1052736"/>
            <a:ext cx="8183562" cy="882650"/>
          </a:xfrm>
        </p:spPr>
        <p:txBody>
          <a:bodyPr>
            <a:normAutofit/>
          </a:bodyPr>
          <a:lstStyle/>
          <a:p>
            <a:pPr marL="0" indent="0" algn="r">
              <a:buNone/>
            </a:pPr>
            <a:r>
              <a:rPr lang="es-AR" sz="3000" b="1" dirty="0">
                <a:solidFill>
                  <a:srgbClr val="C00000"/>
                </a:solidFill>
                <a:effectLst>
                  <a:outerShdw blurRad="38100" dist="38100" dir="2700000" algn="tl">
                    <a:srgbClr val="000000">
                      <a:alpha val="43137"/>
                    </a:srgbClr>
                  </a:outerShdw>
                </a:effectLst>
              </a:rPr>
              <a:t>¿Qué es la Psicología Social?</a:t>
            </a:r>
          </a:p>
        </p:txBody>
      </p:sp>
    </p:spTree>
    <p:extLst>
      <p:ext uri="{BB962C8B-B14F-4D97-AF65-F5344CB8AC3E}">
        <p14:creationId xmlns:p14="http://schemas.microsoft.com/office/powerpoint/2010/main" val="1548197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467544" y="476672"/>
            <a:ext cx="8183880" cy="5562944"/>
          </a:xfrm>
        </p:spPr>
        <p:txBody>
          <a:bodyPr>
            <a:normAutofit lnSpcReduction="10000"/>
          </a:bodyPr>
          <a:lstStyle/>
          <a:p>
            <a:pPr marL="0" indent="0" algn="ctr">
              <a:buNone/>
            </a:pPr>
            <a:endParaRPr lang="es-AR" sz="3200" dirty="0"/>
          </a:p>
          <a:p>
            <a:pPr marL="0" indent="0" algn="ctr">
              <a:buNone/>
            </a:pPr>
            <a:r>
              <a:rPr lang="es-AR" sz="3200" dirty="0"/>
              <a:t>¿Cuál es su OBJETO?</a:t>
            </a:r>
          </a:p>
          <a:p>
            <a:pPr marL="0" indent="0" algn="ctr">
              <a:buNone/>
            </a:pPr>
            <a:endParaRPr lang="es-AR" sz="3200" dirty="0"/>
          </a:p>
          <a:p>
            <a:pPr marL="0" indent="0" algn="ctr">
              <a:buNone/>
            </a:pPr>
            <a:r>
              <a:rPr lang="es-AR" sz="3200" dirty="0"/>
              <a:t>“La Psicología Social es la ciencia de los fenómenos de la </a:t>
            </a:r>
            <a:r>
              <a:rPr lang="es-AR" sz="3200" b="1" dirty="0"/>
              <a:t>ideología</a:t>
            </a:r>
            <a:r>
              <a:rPr lang="es-AR" sz="3200" dirty="0"/>
              <a:t> (cogniciones y representaciones sociales) y de los fenómenos de la </a:t>
            </a:r>
            <a:r>
              <a:rPr lang="es-AR" sz="3200" b="1" dirty="0"/>
              <a:t>comunicación</a:t>
            </a:r>
            <a:r>
              <a:rPr lang="es-AR" sz="3200" dirty="0"/>
              <a:t> en los diversos niveles de las relaciones humanas, entre individuos, entre individuos y grupos y entre grupos” </a:t>
            </a:r>
          </a:p>
          <a:p>
            <a:pPr marL="0" indent="0" algn="ctr">
              <a:buNone/>
            </a:pPr>
            <a:r>
              <a:rPr lang="es-AR" sz="3200" b="1" dirty="0" err="1"/>
              <a:t>Moscovici</a:t>
            </a:r>
            <a:endParaRPr lang="es-AR" sz="3200" b="1" dirty="0"/>
          </a:p>
          <a:p>
            <a:pPr marL="0" indent="0" algn="ctr">
              <a:buNone/>
            </a:pPr>
            <a:endParaRPr lang="es-AR" sz="1800" dirty="0"/>
          </a:p>
        </p:txBody>
      </p:sp>
    </p:spTree>
    <p:extLst>
      <p:ext uri="{BB962C8B-B14F-4D97-AF65-F5344CB8AC3E}">
        <p14:creationId xmlns:p14="http://schemas.microsoft.com/office/powerpoint/2010/main" val="93958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39552" y="908720"/>
            <a:ext cx="8171248" cy="1008112"/>
          </a:xfrm>
        </p:spPr>
        <p:txBody>
          <a:bodyPr>
            <a:noAutofit/>
          </a:bodyPr>
          <a:lstStyle/>
          <a:p>
            <a:r>
              <a:rPr lang="es-AR" sz="3000" dirty="0">
                <a:solidFill>
                  <a:srgbClr val="C00000"/>
                </a:solidFill>
              </a:rPr>
              <a:t>Surgimiento de la Psicología social </a:t>
            </a:r>
          </a:p>
        </p:txBody>
      </p:sp>
      <p:sp>
        <p:nvSpPr>
          <p:cNvPr id="5" name="4 Subtítulo"/>
          <p:cNvSpPr>
            <a:spLocks noGrp="1"/>
          </p:cNvSpPr>
          <p:nvPr>
            <p:ph type="subTitle" idx="1"/>
          </p:nvPr>
        </p:nvSpPr>
        <p:spPr>
          <a:xfrm>
            <a:off x="323528" y="2420888"/>
            <a:ext cx="8496944" cy="3672408"/>
          </a:xfrm>
        </p:spPr>
        <p:txBody>
          <a:bodyPr>
            <a:normAutofit lnSpcReduction="10000"/>
          </a:bodyPr>
          <a:lstStyle/>
          <a:p>
            <a:r>
              <a:rPr lang="es-AR" b="1" dirty="0">
                <a:solidFill>
                  <a:schemeClr val="tx1"/>
                </a:solidFill>
              </a:rPr>
              <a:t>Para comprender cómo surge una disciplina es necesario conocer el suelo histórico y social en el que surge.</a:t>
            </a:r>
          </a:p>
          <a:p>
            <a:endParaRPr lang="es-AR" dirty="0">
              <a:solidFill>
                <a:schemeClr val="tx1"/>
              </a:solidFill>
            </a:endParaRPr>
          </a:p>
          <a:p>
            <a:endParaRPr lang="es-AR" dirty="0">
              <a:solidFill>
                <a:schemeClr val="tx1"/>
              </a:solidFill>
            </a:endParaRPr>
          </a:p>
          <a:p>
            <a:r>
              <a:rPr lang="es-AR" dirty="0">
                <a:solidFill>
                  <a:schemeClr val="tx1"/>
                </a:solidFill>
              </a:rPr>
              <a:t>El punto de partida de la Psicología Social como ciencia, se articula con el desarrollo de la Psicología y el surgimiento de las ciencias sociales en el S. XIX</a:t>
            </a:r>
          </a:p>
          <a:p>
            <a:endParaRPr lang="es-AR" dirty="0">
              <a:solidFill>
                <a:schemeClr val="tx1"/>
              </a:solidFill>
            </a:endParaRPr>
          </a:p>
          <a:p>
            <a:r>
              <a:rPr lang="es-AR" dirty="0">
                <a:solidFill>
                  <a:schemeClr val="tx1"/>
                </a:solidFill>
              </a:rPr>
              <a:t>Se comienza a visualizar al individuo como una parte en el todo del fenómenos social. El hombre es una “figura” sobre el fondo del fenómeno social.</a:t>
            </a:r>
          </a:p>
          <a:p>
            <a:endParaRPr lang="es-AR" dirty="0">
              <a:solidFill>
                <a:schemeClr val="tx1"/>
              </a:solidFill>
            </a:endParaRPr>
          </a:p>
          <a:p>
            <a:r>
              <a:rPr lang="es-AR" b="1" dirty="0" err="1">
                <a:solidFill>
                  <a:schemeClr val="tx1"/>
                </a:solidFill>
              </a:rPr>
              <a:t>Muchinik</a:t>
            </a:r>
            <a:r>
              <a:rPr lang="es-AR" b="1" dirty="0">
                <a:solidFill>
                  <a:schemeClr val="tx1"/>
                </a:solidFill>
              </a:rPr>
              <a:t> (2002)</a:t>
            </a:r>
          </a:p>
        </p:txBody>
      </p:sp>
    </p:spTree>
    <p:extLst>
      <p:ext uri="{BB962C8B-B14F-4D97-AF65-F5344CB8AC3E}">
        <p14:creationId xmlns:p14="http://schemas.microsoft.com/office/powerpoint/2010/main" val="352946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F2B9144-E880-47F6-BAE8-BFFF9DBDBF10}"/>
              </a:ext>
            </a:extLst>
          </p:cNvPr>
          <p:cNvSpPr>
            <a:spLocks noGrp="1"/>
          </p:cNvSpPr>
          <p:nvPr>
            <p:ph idx="1"/>
          </p:nvPr>
        </p:nvSpPr>
        <p:spPr>
          <a:xfrm>
            <a:off x="502920" y="1628800"/>
            <a:ext cx="8183880" cy="3089504"/>
          </a:xfrm>
        </p:spPr>
        <p:txBody>
          <a:bodyPr/>
          <a:lstStyle/>
          <a:p>
            <a:pPr marL="0" indent="0">
              <a:buNone/>
            </a:pPr>
            <a:r>
              <a:rPr lang="es-MX" dirty="0"/>
              <a:t>En sus inicios, la Psicología Social estuvo fuertemente marcada por la ciencia positivista y los métodos experimentales: se buscaban las leyes generales que explicaran la conducta social.</a:t>
            </a:r>
            <a:endParaRPr lang="es-AR" dirty="0"/>
          </a:p>
        </p:txBody>
      </p:sp>
    </p:spTree>
    <p:extLst>
      <p:ext uri="{BB962C8B-B14F-4D97-AF65-F5344CB8AC3E}">
        <p14:creationId xmlns:p14="http://schemas.microsoft.com/office/powerpoint/2010/main" val="378913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576C6AC-C572-407C-922E-3686EB6EB3E9}"/>
              </a:ext>
            </a:extLst>
          </p:cNvPr>
          <p:cNvSpPr>
            <a:spLocks noGrp="1"/>
          </p:cNvSpPr>
          <p:nvPr>
            <p:ph idx="1"/>
          </p:nvPr>
        </p:nvSpPr>
        <p:spPr>
          <a:xfrm>
            <a:off x="502920" y="530352"/>
            <a:ext cx="8183880" cy="5562944"/>
          </a:xfrm>
        </p:spPr>
        <p:txBody>
          <a:bodyPr>
            <a:normAutofit/>
          </a:bodyPr>
          <a:lstStyle/>
          <a:p>
            <a:r>
              <a:rPr lang="es-MX" dirty="0"/>
              <a:t>La psicología social nace con la psicología, e intenta demostrar la existencia de lo social en la subjetividad.</a:t>
            </a:r>
          </a:p>
          <a:p>
            <a:r>
              <a:rPr lang="es-MX" dirty="0"/>
              <a:t>Mead: “es el hombre quien construye su realidad, de manera colectiva”.</a:t>
            </a:r>
          </a:p>
          <a:p>
            <a:r>
              <a:rPr lang="es-MX" dirty="0"/>
              <a:t>Los primeros esbozos de una Psicología Social como ciencia se plantearán en los polos del pensamiento psicológico, o del pensamiento sociológico, dificultando su integración.</a:t>
            </a:r>
            <a:endParaRPr lang="es-AR" dirty="0"/>
          </a:p>
        </p:txBody>
      </p:sp>
    </p:spTree>
    <p:extLst>
      <p:ext uri="{BB962C8B-B14F-4D97-AF65-F5344CB8AC3E}">
        <p14:creationId xmlns:p14="http://schemas.microsoft.com/office/powerpoint/2010/main" val="148179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1124744"/>
            <a:ext cx="7992888" cy="4824536"/>
          </a:xfrm>
        </p:spPr>
        <p:txBody>
          <a:bodyPr>
            <a:noAutofit/>
          </a:bodyPr>
          <a:lstStyle/>
          <a:p>
            <a:pPr algn="l"/>
            <a:r>
              <a:rPr lang="es-AR" sz="1600" b="1" dirty="0">
                <a:solidFill>
                  <a:schemeClr val="tx1"/>
                </a:solidFill>
              </a:rPr>
              <a:t>Tarde (1843-1904)</a:t>
            </a:r>
            <a:r>
              <a:rPr lang="es-AR" sz="1600" dirty="0">
                <a:solidFill>
                  <a:schemeClr val="tx1"/>
                </a:solidFill>
              </a:rPr>
              <a:t> quien sostiene la esencia de lo individual por sobre lo social, afirmando que la sociedad es un hecho individual, que surge por imitación entre los individuos. Lo social como “fenómeno </a:t>
            </a:r>
            <a:r>
              <a:rPr lang="es-AR" sz="1600" dirty="0" err="1">
                <a:solidFill>
                  <a:schemeClr val="tx1"/>
                </a:solidFill>
              </a:rPr>
              <a:t>intermental</a:t>
            </a:r>
            <a:r>
              <a:rPr lang="es-AR" sz="1600" dirty="0">
                <a:solidFill>
                  <a:schemeClr val="tx1"/>
                </a:solidFill>
              </a:rPr>
              <a:t>”.</a:t>
            </a:r>
          </a:p>
          <a:p>
            <a:pPr algn="l"/>
            <a:endParaRPr lang="es-AR" sz="1600" dirty="0">
              <a:solidFill>
                <a:schemeClr val="tx1"/>
              </a:solidFill>
            </a:endParaRPr>
          </a:p>
          <a:p>
            <a:pPr algn="l"/>
            <a:r>
              <a:rPr lang="es-AR" sz="1600" b="1" dirty="0">
                <a:solidFill>
                  <a:schemeClr val="tx1"/>
                </a:solidFill>
                <a:effectLst/>
              </a:rPr>
              <a:t>Mc </a:t>
            </a:r>
            <a:r>
              <a:rPr lang="es-AR" sz="1600" b="1" dirty="0" err="1">
                <a:solidFill>
                  <a:schemeClr val="tx1"/>
                </a:solidFill>
                <a:effectLst/>
              </a:rPr>
              <a:t>Dougall</a:t>
            </a:r>
            <a:r>
              <a:rPr lang="es-AR" sz="1600" b="1" dirty="0">
                <a:solidFill>
                  <a:schemeClr val="tx1"/>
                </a:solidFill>
                <a:effectLst/>
              </a:rPr>
              <a:t> (1908) </a:t>
            </a:r>
            <a:r>
              <a:rPr lang="es-AR" sz="1600" b="0" dirty="0">
                <a:solidFill>
                  <a:schemeClr val="tx1"/>
                </a:solidFill>
                <a:effectLst/>
              </a:rPr>
              <a:t>Teoría </a:t>
            </a:r>
            <a:r>
              <a:rPr lang="es-AR" sz="1600" b="0" dirty="0" err="1">
                <a:solidFill>
                  <a:schemeClr val="tx1"/>
                </a:solidFill>
                <a:effectLst/>
              </a:rPr>
              <a:t>Instintivista</a:t>
            </a:r>
            <a:r>
              <a:rPr lang="es-AR" sz="1600" b="0" dirty="0">
                <a:solidFill>
                  <a:schemeClr val="tx1"/>
                </a:solidFill>
                <a:effectLst/>
              </a:rPr>
              <a:t> ,sustentada en la existencia de un determinismo biológico de la conducta humana.  Según el, el desarrollo social podría explicarse a partir de estas disposiciones innatas.</a:t>
            </a:r>
          </a:p>
          <a:p>
            <a:pPr algn="l"/>
            <a:br>
              <a:rPr lang="es-AR" sz="1600" b="0" dirty="0">
                <a:solidFill>
                  <a:schemeClr val="tx1"/>
                </a:solidFill>
                <a:effectLst/>
              </a:rPr>
            </a:br>
            <a:r>
              <a:rPr lang="es-ES_tradnl" sz="1600" dirty="0"/>
              <a:t>. </a:t>
            </a:r>
            <a:r>
              <a:rPr lang="es-AR" sz="1600" b="1" dirty="0">
                <a:solidFill>
                  <a:schemeClr val="tx1"/>
                </a:solidFill>
              </a:rPr>
              <a:t>William James (1842-1910): </a:t>
            </a:r>
            <a:r>
              <a:rPr lang="es-AR" sz="1600" dirty="0">
                <a:solidFill>
                  <a:schemeClr val="tx1"/>
                </a:solidFill>
              </a:rPr>
              <a:t>da origen a la </a:t>
            </a:r>
            <a:r>
              <a:rPr lang="es-AR" sz="1600" dirty="0" err="1">
                <a:solidFill>
                  <a:schemeClr val="tx1"/>
                </a:solidFill>
              </a:rPr>
              <a:t>Ps</a:t>
            </a:r>
            <a:r>
              <a:rPr lang="es-AR" sz="1600" dirty="0">
                <a:solidFill>
                  <a:schemeClr val="tx1"/>
                </a:solidFill>
              </a:rPr>
              <a:t> Social como una disciplina independiente, pero aún posicionada dentro de los parámetros de la </a:t>
            </a:r>
            <a:r>
              <a:rPr lang="es-ES_tradnl" sz="1600" dirty="0">
                <a:solidFill>
                  <a:schemeClr val="tx1"/>
                </a:solidFill>
              </a:rPr>
              <a:t>ciencia natural</a:t>
            </a:r>
          </a:p>
          <a:p>
            <a:pPr algn="l"/>
            <a:endParaRPr lang="en-US" sz="1600" dirty="0"/>
          </a:p>
          <a:p>
            <a:pPr algn="l"/>
            <a:r>
              <a:rPr lang="es-AR" sz="1600" b="1" dirty="0">
                <a:solidFill>
                  <a:schemeClr val="tx1"/>
                </a:solidFill>
              </a:rPr>
              <a:t>Fechner, Weber y Wundt</a:t>
            </a:r>
            <a:r>
              <a:rPr lang="es-AR" sz="1600" dirty="0">
                <a:solidFill>
                  <a:schemeClr val="tx1"/>
                </a:solidFill>
              </a:rPr>
              <a:t> </a:t>
            </a:r>
            <a:r>
              <a:rPr lang="es-AR" sz="1600" b="1" dirty="0">
                <a:solidFill>
                  <a:schemeClr val="tx1"/>
                </a:solidFill>
              </a:rPr>
              <a:t>(1978) </a:t>
            </a:r>
            <a:r>
              <a:rPr lang="es-AR" sz="1600" b="0" dirty="0">
                <a:solidFill>
                  <a:schemeClr val="tx1"/>
                </a:solidFill>
              </a:rPr>
              <a:t>con su primer laboratorio de psicología. Llamará “Psicología de los Pueblos” a la rama de la psicología abocada al estudio de los procesos sociales de la historia y la etnografía, pero solo se le atribuye un carácter descriptivo. Perspectiva fisiológica de la mente</a:t>
            </a:r>
            <a:r>
              <a:rPr lang="es-AR" sz="1600" dirty="0">
                <a:solidFill>
                  <a:schemeClr val="tx1"/>
                </a:solidFill>
              </a:rPr>
              <a:t>.</a:t>
            </a:r>
            <a:br>
              <a:rPr lang="es-AR" sz="1600" b="0" dirty="0">
                <a:solidFill>
                  <a:schemeClr val="tx1"/>
                </a:solidFill>
                <a:effectLst/>
              </a:rPr>
            </a:br>
            <a:endParaRPr lang="en-US" sz="1600" dirty="0">
              <a:solidFill>
                <a:schemeClr val="tx1"/>
              </a:solidFill>
            </a:endParaRPr>
          </a:p>
          <a:p>
            <a:pPr algn="l"/>
            <a:endParaRPr lang="es-AR" sz="1800" b="1" dirty="0">
              <a:solidFill>
                <a:schemeClr val="tx1"/>
              </a:solidFill>
            </a:endParaRPr>
          </a:p>
          <a:p>
            <a:pPr algn="l"/>
            <a:endParaRPr lang="es-AR" dirty="0">
              <a:solidFill>
                <a:schemeClr val="tx1"/>
              </a:solidFill>
            </a:endParaRPr>
          </a:p>
        </p:txBody>
      </p:sp>
    </p:spTree>
    <p:extLst>
      <p:ext uri="{BB962C8B-B14F-4D97-AF65-F5344CB8AC3E}">
        <p14:creationId xmlns:p14="http://schemas.microsoft.com/office/powerpoint/2010/main" val="138960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683568" y="1052736"/>
            <a:ext cx="8136904" cy="4824536"/>
          </a:xfrm>
        </p:spPr>
        <p:txBody>
          <a:bodyPr>
            <a:normAutofit fontScale="92500" lnSpcReduction="10000"/>
          </a:bodyPr>
          <a:lstStyle/>
          <a:p>
            <a:pPr algn="l"/>
            <a:r>
              <a:rPr lang="es-AR" b="1" dirty="0">
                <a:solidFill>
                  <a:schemeClr val="tx1"/>
                </a:solidFill>
              </a:rPr>
              <a:t>Durkheim (1858-1917)</a:t>
            </a:r>
            <a:endParaRPr lang="es-AR" dirty="0">
              <a:solidFill>
                <a:schemeClr val="tx1"/>
              </a:solidFill>
            </a:endParaRPr>
          </a:p>
          <a:p>
            <a:pPr algn="l"/>
            <a:r>
              <a:rPr lang="es-AR" dirty="0">
                <a:solidFill>
                  <a:schemeClr val="tx1"/>
                </a:solidFill>
              </a:rPr>
              <a:t>Afirma la realidad de lo social y considera que las mentes individuales estaban de algún modo integradas en la mente colectiva. Rechaza la posibilidad de una </a:t>
            </a:r>
            <a:r>
              <a:rPr lang="es-AR" dirty="0" err="1">
                <a:solidFill>
                  <a:schemeClr val="tx1"/>
                </a:solidFill>
              </a:rPr>
              <a:t>Ps</a:t>
            </a:r>
            <a:r>
              <a:rPr lang="es-AR" dirty="0">
                <a:solidFill>
                  <a:schemeClr val="tx1"/>
                </a:solidFill>
              </a:rPr>
              <a:t> social, comienza a dar forma a la sociología como disciplina empírica. “La sociedad como producto colectivo no debe identificarse con la suma de elementos individuales”. Estudia la incidencia de los fenómenos sociales en la conciencia individual. Marcado aún por el modelo positivista, la sociedad aparece como un “objeto externo” al individuo, totalmente separables uno de otro.</a:t>
            </a:r>
          </a:p>
          <a:p>
            <a:pPr algn="l"/>
            <a:endParaRPr lang="es-AR" dirty="0">
              <a:solidFill>
                <a:schemeClr val="tx1"/>
              </a:solidFill>
            </a:endParaRPr>
          </a:p>
          <a:p>
            <a:pPr algn="l"/>
            <a:r>
              <a:rPr lang="es-AR" b="1" dirty="0">
                <a:solidFill>
                  <a:schemeClr val="tx1"/>
                </a:solidFill>
              </a:rPr>
              <a:t>Le Bon (1911): </a:t>
            </a:r>
            <a:r>
              <a:rPr lang="es-AR" dirty="0">
                <a:solidFill>
                  <a:schemeClr val="tx1"/>
                </a:solidFill>
              </a:rPr>
              <a:t>Influenciado por los cambios de la época, estudia el fenómeno de las masas. La participación en los grupos parece alterar la racionalidad, la individualidad parece constituir la base de la racionalidad…un sujeto aislado puede ser un individuo culto, pero inserto en la muchedumbre es un </a:t>
            </a:r>
            <a:r>
              <a:rPr lang="es-AR" dirty="0" err="1">
                <a:solidFill>
                  <a:schemeClr val="tx1"/>
                </a:solidFill>
              </a:rPr>
              <a:t>Barbaro</a:t>
            </a:r>
            <a:r>
              <a:rPr lang="es-AR" dirty="0">
                <a:solidFill>
                  <a:schemeClr val="tx1"/>
                </a:solidFill>
              </a:rPr>
              <a:t>, una criatura qué actúa por instinto.</a:t>
            </a:r>
          </a:p>
        </p:txBody>
      </p:sp>
    </p:spTree>
    <p:extLst>
      <p:ext uri="{BB962C8B-B14F-4D97-AF65-F5344CB8AC3E}">
        <p14:creationId xmlns:p14="http://schemas.microsoft.com/office/powerpoint/2010/main" val="419659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96752"/>
            <a:ext cx="8424936" cy="4752528"/>
          </a:xfrm>
        </p:spPr>
        <p:txBody>
          <a:bodyPr>
            <a:noAutofit/>
          </a:bodyPr>
          <a:lstStyle/>
          <a:p>
            <a:pPr algn="l"/>
            <a:r>
              <a:rPr lang="es-AR" sz="2000" dirty="0">
                <a:solidFill>
                  <a:schemeClr val="tx1"/>
                </a:solidFill>
                <a:effectLst/>
                <a:latin typeface="+mn-lt"/>
              </a:rPr>
              <a:t>Mead</a:t>
            </a:r>
            <a:r>
              <a:rPr lang="es-AR" sz="2000" b="0" dirty="0">
                <a:solidFill>
                  <a:schemeClr val="tx1"/>
                </a:solidFill>
                <a:effectLst/>
                <a:latin typeface="+mn-lt"/>
              </a:rPr>
              <a:t>: define la naturaleza social del hombre y la realidad como una empresa colectiva. Apunta al desarrollo del </a:t>
            </a:r>
            <a:r>
              <a:rPr lang="es-AR" sz="2000" b="0" i="1" dirty="0" err="1">
                <a:solidFill>
                  <a:schemeClr val="tx1"/>
                </a:solidFill>
                <a:effectLst/>
                <a:latin typeface="+mn-lt"/>
              </a:rPr>
              <a:t>self</a:t>
            </a:r>
            <a:r>
              <a:rPr lang="es-AR" sz="2000" b="0" dirty="0">
                <a:solidFill>
                  <a:schemeClr val="tx1"/>
                </a:solidFill>
                <a:effectLst/>
                <a:latin typeface="+mn-lt"/>
              </a:rPr>
              <a:t> a partir de la interacción con otros, que mediatizan las normas de comportamiento sociales a ser aprehendidas por el individuo.</a:t>
            </a:r>
            <a:br>
              <a:rPr lang="es-AR" sz="2000" b="0" dirty="0">
                <a:solidFill>
                  <a:schemeClr val="tx1"/>
                </a:solidFill>
                <a:effectLst/>
                <a:latin typeface="+mn-lt"/>
              </a:rPr>
            </a:br>
            <a:br>
              <a:rPr lang="es-AR" sz="2000" b="0" dirty="0">
                <a:solidFill>
                  <a:schemeClr val="tx1"/>
                </a:solidFill>
                <a:effectLst/>
                <a:latin typeface="+mn-lt"/>
              </a:rPr>
            </a:br>
            <a:r>
              <a:rPr lang="es-AR" sz="2000" dirty="0">
                <a:solidFill>
                  <a:schemeClr val="tx1"/>
                </a:solidFill>
                <a:effectLst/>
                <a:latin typeface="+mn-lt"/>
              </a:rPr>
              <a:t>Watson (1878-1938): </a:t>
            </a:r>
            <a:r>
              <a:rPr lang="es-AR" sz="2000" b="0" dirty="0">
                <a:solidFill>
                  <a:schemeClr val="tx1"/>
                </a:solidFill>
                <a:effectLst/>
                <a:latin typeface="+mn-lt"/>
              </a:rPr>
              <a:t>El conductismo acentuó su aporte al aprendizaje social, con una metodología preferentemente experimental sustentada en el paradigma del condicionamiento clásico y operante. “El ambiente es el determinante de lo que el hombre puede llegar a ser</a:t>
            </a:r>
            <a:r>
              <a:rPr lang="es-AR" sz="2000" b="0" dirty="0">
                <a:solidFill>
                  <a:schemeClr val="tx1"/>
                </a:solidFill>
                <a:latin typeface="+mn-lt"/>
              </a:rPr>
              <a:t>”</a:t>
            </a:r>
            <a:br>
              <a:rPr lang="es-AR" sz="2000" b="0" dirty="0">
                <a:solidFill>
                  <a:schemeClr val="tx1"/>
                </a:solidFill>
                <a:latin typeface="+mn-lt"/>
              </a:rPr>
            </a:br>
            <a:br>
              <a:rPr lang="es-AR" sz="2000" b="0" dirty="0">
                <a:solidFill>
                  <a:schemeClr val="tx1"/>
                </a:solidFill>
                <a:effectLst/>
                <a:latin typeface="+mn-lt"/>
              </a:rPr>
            </a:br>
            <a:r>
              <a:rPr lang="en-US" sz="2000" dirty="0">
                <a:solidFill>
                  <a:schemeClr val="tx1"/>
                </a:solidFill>
                <a:effectLst/>
                <a:latin typeface="+mn-lt"/>
              </a:rPr>
              <a:t>L</a:t>
            </a:r>
            <a:r>
              <a:rPr lang="es-AR" sz="2000" dirty="0" err="1">
                <a:solidFill>
                  <a:schemeClr val="tx1"/>
                </a:solidFill>
                <a:effectLst/>
                <a:latin typeface="+mn-lt"/>
              </a:rPr>
              <a:t>ewin</a:t>
            </a:r>
            <a:r>
              <a:rPr lang="es-AR" sz="2000" dirty="0">
                <a:solidFill>
                  <a:schemeClr val="tx1"/>
                </a:solidFill>
                <a:effectLst/>
                <a:latin typeface="+mn-lt"/>
              </a:rPr>
              <a:t> (1890-1947):</a:t>
            </a:r>
            <a:r>
              <a:rPr lang="es-AR" sz="2000" b="0" dirty="0">
                <a:solidFill>
                  <a:schemeClr val="tx1"/>
                </a:solidFill>
                <a:effectLst/>
                <a:latin typeface="+mn-lt"/>
              </a:rPr>
              <a:t>Teoría del campo: Se centra en el cambio social a partir de la participación grupal. Grupo como objeto </a:t>
            </a:r>
            <a:r>
              <a:rPr lang="es-AR" sz="2000" b="0" dirty="0" err="1">
                <a:solidFill>
                  <a:schemeClr val="tx1"/>
                </a:solidFill>
                <a:effectLst/>
                <a:latin typeface="+mn-lt"/>
              </a:rPr>
              <a:t>teorico</a:t>
            </a:r>
            <a:r>
              <a:rPr lang="es-AR" sz="2000" b="0" dirty="0">
                <a:solidFill>
                  <a:schemeClr val="tx1"/>
                </a:solidFill>
                <a:effectLst/>
                <a:latin typeface="+mn-lt"/>
              </a:rPr>
              <a:t> y herramienta de intervención. “Es más fácil modificar el comportamiento del sujeto cuando está en grupo, que cuando está sólo”. </a:t>
            </a:r>
            <a:br>
              <a:rPr lang="es-AR" sz="2000" dirty="0">
                <a:solidFill>
                  <a:schemeClr val="tx1"/>
                </a:solidFill>
                <a:latin typeface="+mn-lt"/>
              </a:rPr>
            </a:br>
            <a:endParaRPr lang="en-US" sz="2000" dirty="0">
              <a:latin typeface="+mn-lt"/>
            </a:endParaRPr>
          </a:p>
        </p:txBody>
      </p:sp>
    </p:spTree>
    <p:extLst>
      <p:ext uri="{BB962C8B-B14F-4D97-AF65-F5344CB8AC3E}">
        <p14:creationId xmlns:p14="http://schemas.microsoft.com/office/powerpoint/2010/main" val="2215028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4399</TotalTime>
  <Words>1356</Words>
  <Application>Microsoft Office PowerPoint</Application>
  <PresentationFormat>Presentación en pantalla (4:3)</PresentationFormat>
  <Paragraphs>71</Paragraphs>
  <Slides>16</Slides>
  <Notes>0</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Calibri</vt:lpstr>
      <vt:lpstr>Verdana</vt:lpstr>
      <vt:lpstr>Wingdings</vt:lpstr>
      <vt:lpstr>Wingdings 2</vt:lpstr>
      <vt:lpstr>Aspecto</vt:lpstr>
      <vt:lpstr>Psicología Social</vt:lpstr>
      <vt:lpstr>“Es el estudio del modo y de la forma de articulación entre el mundo psíquico  y el mundo social”  Arcuri   “La Psicología social es la ciencia del conflicto  entre el individuo y la sociedad”  Moscovici (1970)</vt:lpstr>
      <vt:lpstr>Presentación de PowerPoint</vt:lpstr>
      <vt:lpstr>Surgimiento de la Psicología social </vt:lpstr>
      <vt:lpstr>Presentación de PowerPoint</vt:lpstr>
      <vt:lpstr>Presentación de PowerPoint</vt:lpstr>
      <vt:lpstr>Presentación de PowerPoint</vt:lpstr>
      <vt:lpstr>Presentación de PowerPoint</vt:lpstr>
      <vt:lpstr>Mead: define la naturaleza social del hombre y la realidad como una empresa colectiva. Apunta al desarrollo del self a partir de la interacción con otros, que mediatizan las normas de comportamiento sociales a ser aprehendidas por el individuo.  Watson (1878-1938): El conductismo acentuó su aporte al aprendizaje social, con una metodología preferentemente experimental sustentada en el paradigma del condicionamiento clásico y operante. “El ambiente es el determinante de lo que el hombre puede llegar a ser”  Lewin (1890-1947):Teoría del campo: Se centra en el cambio social a partir de la participación grupal. Grupo como objeto teorico y herramienta de intervención. “Es más fácil modificar el comportamiento del sujeto cuando está en grupo, que cuando está sólo”.  </vt:lpstr>
      <vt:lpstr>Presentación de PowerPoint</vt:lpstr>
      <vt:lpstr>Presentación de PowerPoint</vt:lpstr>
      <vt:lpstr>Presentación de PowerPoint</vt:lpstr>
      <vt:lpstr>Presentación de PowerPoint</vt:lpstr>
      <vt:lpstr>Presentación de PowerPoint</vt:lpstr>
      <vt:lpstr>Ambas perspectivas influirán en el desarrollo de la Psicología Social Contemporánea.</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Psicología Social</dc:title>
  <dc:creator>juanma</dc:creator>
  <cp:lastModifiedBy>Fiorella Giorgi</cp:lastModifiedBy>
  <cp:revision>34</cp:revision>
  <dcterms:created xsi:type="dcterms:W3CDTF">2018-03-24T14:29:25Z</dcterms:created>
  <dcterms:modified xsi:type="dcterms:W3CDTF">2022-04-13T22:58:31Z</dcterms:modified>
</cp:coreProperties>
</file>