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65" r:id="rId4"/>
    <p:sldId id="266" r:id="rId5"/>
    <p:sldId id="268" r:id="rId6"/>
    <p:sldId id="269" r:id="rId7"/>
    <p:sldId id="270" r:id="rId8"/>
    <p:sldId id="271" r:id="rId9"/>
    <p:sldId id="273" r:id="rId10"/>
    <p:sldId id="267" r:id="rId11"/>
    <p:sldId id="284" r:id="rId12"/>
    <p:sldId id="274" r:id="rId13"/>
    <p:sldId id="275" r:id="rId14"/>
    <p:sldId id="276" r:id="rId15"/>
    <p:sldId id="283" r:id="rId16"/>
    <p:sldId id="279" r:id="rId17"/>
    <p:sldId id="280" r:id="rId18"/>
    <p:sldId id="281" r:id="rId19"/>
    <p:sldId id="282" r:id="rId20"/>
    <p:sldId id="272" r:id="rId21"/>
    <p:sldId id="259" r:id="rId22"/>
    <p:sldId id="261" r:id="rId23"/>
    <p:sldId id="285" r:id="rId24"/>
    <p:sldId id="288" r:id="rId25"/>
    <p:sldId id="289" r:id="rId26"/>
    <p:sldId id="262" r:id="rId27"/>
    <p:sldId id="293" r:id="rId28"/>
    <p:sldId id="292" r:id="rId29"/>
    <p:sldId id="291" r:id="rId30"/>
    <p:sldId id="294" r:id="rId31"/>
    <p:sldId id="295" r:id="rId32"/>
    <p:sldId id="296" r:id="rId33"/>
    <p:sldId id="309" r:id="rId34"/>
    <p:sldId id="263" r:id="rId35"/>
    <p:sldId id="297" r:id="rId36"/>
    <p:sldId id="306" r:id="rId37"/>
    <p:sldId id="264" r:id="rId38"/>
    <p:sldId id="260" r:id="rId39"/>
    <p:sldId id="302" r:id="rId40"/>
    <p:sldId id="298" r:id="rId41"/>
    <p:sldId id="299" r:id="rId42"/>
    <p:sldId id="300" r:id="rId43"/>
    <p:sldId id="256" r:id="rId44"/>
    <p:sldId id="301" r:id="rId45"/>
    <p:sldId id="305" r:id="rId46"/>
    <p:sldId id="307" r:id="rId47"/>
    <p:sldId id="308" r:id="rId48"/>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8530DA0-A9B0-4515-8387-BB1FDF23844B}" type="datetimeFigureOut">
              <a:rPr lang="es-AR" smtClean="0"/>
              <a:t>10/11/2020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EF50C17-8FC8-4163-AF0C-3B39615B7667}" type="slidenum">
              <a:rPr lang="es-AR" smtClean="0"/>
              <a:t>‹Nº›</a:t>
            </a:fld>
            <a:endParaRPr lang="es-AR"/>
          </a:p>
        </p:txBody>
      </p:sp>
    </p:spTree>
    <p:extLst>
      <p:ext uri="{BB962C8B-B14F-4D97-AF65-F5344CB8AC3E}">
        <p14:creationId xmlns:p14="http://schemas.microsoft.com/office/powerpoint/2010/main" val="393763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8530DA0-A9B0-4515-8387-BB1FDF23844B}" type="datetimeFigureOut">
              <a:rPr lang="es-AR" smtClean="0"/>
              <a:t>10/11/2020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EF50C17-8FC8-4163-AF0C-3B39615B7667}" type="slidenum">
              <a:rPr lang="es-AR" smtClean="0"/>
              <a:t>‹Nº›</a:t>
            </a:fld>
            <a:endParaRPr lang="es-AR"/>
          </a:p>
        </p:txBody>
      </p:sp>
    </p:spTree>
    <p:extLst>
      <p:ext uri="{BB962C8B-B14F-4D97-AF65-F5344CB8AC3E}">
        <p14:creationId xmlns:p14="http://schemas.microsoft.com/office/powerpoint/2010/main" val="3364891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8530DA0-A9B0-4515-8387-BB1FDF23844B}" type="datetimeFigureOut">
              <a:rPr lang="es-AR" smtClean="0"/>
              <a:t>10/11/2020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EF50C17-8FC8-4163-AF0C-3B39615B7667}" type="slidenum">
              <a:rPr lang="es-AR" smtClean="0"/>
              <a:t>‹Nº›</a:t>
            </a:fld>
            <a:endParaRPr lang="es-AR"/>
          </a:p>
        </p:txBody>
      </p:sp>
    </p:spTree>
    <p:extLst>
      <p:ext uri="{BB962C8B-B14F-4D97-AF65-F5344CB8AC3E}">
        <p14:creationId xmlns:p14="http://schemas.microsoft.com/office/powerpoint/2010/main" val="246025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8530DA0-A9B0-4515-8387-BB1FDF23844B}" type="datetimeFigureOut">
              <a:rPr lang="es-AR" smtClean="0"/>
              <a:t>10/11/2020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EF50C17-8FC8-4163-AF0C-3B39615B7667}" type="slidenum">
              <a:rPr lang="es-AR" smtClean="0"/>
              <a:t>‹Nº›</a:t>
            </a:fld>
            <a:endParaRPr lang="es-AR"/>
          </a:p>
        </p:txBody>
      </p:sp>
    </p:spTree>
    <p:extLst>
      <p:ext uri="{BB962C8B-B14F-4D97-AF65-F5344CB8AC3E}">
        <p14:creationId xmlns:p14="http://schemas.microsoft.com/office/powerpoint/2010/main" val="377067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8530DA0-A9B0-4515-8387-BB1FDF23844B}" type="datetimeFigureOut">
              <a:rPr lang="es-AR" smtClean="0"/>
              <a:t>10/11/2020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EF50C17-8FC8-4163-AF0C-3B39615B7667}" type="slidenum">
              <a:rPr lang="es-AR" smtClean="0"/>
              <a:t>‹Nº›</a:t>
            </a:fld>
            <a:endParaRPr lang="es-AR"/>
          </a:p>
        </p:txBody>
      </p:sp>
    </p:spTree>
    <p:extLst>
      <p:ext uri="{BB962C8B-B14F-4D97-AF65-F5344CB8AC3E}">
        <p14:creationId xmlns:p14="http://schemas.microsoft.com/office/powerpoint/2010/main" val="1299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8530DA0-A9B0-4515-8387-BB1FDF23844B}" type="datetimeFigureOut">
              <a:rPr lang="es-AR" smtClean="0"/>
              <a:t>10/11/2020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EF50C17-8FC8-4163-AF0C-3B39615B7667}" type="slidenum">
              <a:rPr lang="es-AR" smtClean="0"/>
              <a:t>‹Nº›</a:t>
            </a:fld>
            <a:endParaRPr lang="es-AR"/>
          </a:p>
        </p:txBody>
      </p:sp>
    </p:spTree>
    <p:extLst>
      <p:ext uri="{BB962C8B-B14F-4D97-AF65-F5344CB8AC3E}">
        <p14:creationId xmlns:p14="http://schemas.microsoft.com/office/powerpoint/2010/main" val="39725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8530DA0-A9B0-4515-8387-BB1FDF23844B}" type="datetimeFigureOut">
              <a:rPr lang="es-AR" smtClean="0"/>
              <a:t>10/11/2020</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9EF50C17-8FC8-4163-AF0C-3B39615B7667}" type="slidenum">
              <a:rPr lang="es-AR" smtClean="0"/>
              <a:t>‹Nº›</a:t>
            </a:fld>
            <a:endParaRPr lang="es-AR"/>
          </a:p>
        </p:txBody>
      </p:sp>
    </p:spTree>
    <p:extLst>
      <p:ext uri="{BB962C8B-B14F-4D97-AF65-F5344CB8AC3E}">
        <p14:creationId xmlns:p14="http://schemas.microsoft.com/office/powerpoint/2010/main" val="1754149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8530DA0-A9B0-4515-8387-BB1FDF23844B}" type="datetimeFigureOut">
              <a:rPr lang="es-AR" smtClean="0"/>
              <a:t>10/11/2020</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9EF50C17-8FC8-4163-AF0C-3B39615B7667}" type="slidenum">
              <a:rPr lang="es-AR" smtClean="0"/>
              <a:t>‹Nº›</a:t>
            </a:fld>
            <a:endParaRPr lang="es-AR"/>
          </a:p>
        </p:txBody>
      </p:sp>
    </p:spTree>
    <p:extLst>
      <p:ext uri="{BB962C8B-B14F-4D97-AF65-F5344CB8AC3E}">
        <p14:creationId xmlns:p14="http://schemas.microsoft.com/office/powerpoint/2010/main" val="332954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30DA0-A9B0-4515-8387-BB1FDF23844B}" type="datetimeFigureOut">
              <a:rPr lang="es-AR" smtClean="0"/>
              <a:t>10/11/2020</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9EF50C17-8FC8-4163-AF0C-3B39615B7667}" type="slidenum">
              <a:rPr lang="es-AR" smtClean="0"/>
              <a:t>‹Nº›</a:t>
            </a:fld>
            <a:endParaRPr lang="es-AR"/>
          </a:p>
        </p:txBody>
      </p:sp>
    </p:spTree>
    <p:extLst>
      <p:ext uri="{BB962C8B-B14F-4D97-AF65-F5344CB8AC3E}">
        <p14:creationId xmlns:p14="http://schemas.microsoft.com/office/powerpoint/2010/main" val="724936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8530DA0-A9B0-4515-8387-BB1FDF23844B}" type="datetimeFigureOut">
              <a:rPr lang="es-AR" smtClean="0"/>
              <a:t>10/11/2020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EF50C17-8FC8-4163-AF0C-3B39615B7667}" type="slidenum">
              <a:rPr lang="es-AR" smtClean="0"/>
              <a:t>‹Nº›</a:t>
            </a:fld>
            <a:endParaRPr lang="es-AR"/>
          </a:p>
        </p:txBody>
      </p:sp>
    </p:spTree>
    <p:extLst>
      <p:ext uri="{BB962C8B-B14F-4D97-AF65-F5344CB8AC3E}">
        <p14:creationId xmlns:p14="http://schemas.microsoft.com/office/powerpoint/2010/main" val="1804884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8530DA0-A9B0-4515-8387-BB1FDF23844B}" type="datetimeFigureOut">
              <a:rPr lang="es-AR" smtClean="0"/>
              <a:t>10/11/2020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EF50C17-8FC8-4163-AF0C-3B39615B7667}" type="slidenum">
              <a:rPr lang="es-AR" smtClean="0"/>
              <a:t>‹Nº›</a:t>
            </a:fld>
            <a:endParaRPr lang="es-AR"/>
          </a:p>
        </p:txBody>
      </p:sp>
    </p:spTree>
    <p:extLst>
      <p:ext uri="{BB962C8B-B14F-4D97-AF65-F5344CB8AC3E}">
        <p14:creationId xmlns:p14="http://schemas.microsoft.com/office/powerpoint/2010/main" val="3684542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530DA0-A9B0-4515-8387-BB1FDF23844B}" type="datetimeFigureOut">
              <a:rPr lang="es-AR" smtClean="0"/>
              <a:t>10/11/2020</a:t>
            </a:fld>
            <a:endParaRPr lang="es-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50C17-8FC8-4163-AF0C-3B39615B7667}" type="slidenum">
              <a:rPr lang="es-AR" smtClean="0"/>
              <a:t>‹Nº›</a:t>
            </a:fld>
            <a:endParaRPr lang="es-AR"/>
          </a:p>
        </p:txBody>
      </p:sp>
    </p:spTree>
    <p:extLst>
      <p:ext uri="{BB962C8B-B14F-4D97-AF65-F5344CB8AC3E}">
        <p14:creationId xmlns:p14="http://schemas.microsoft.com/office/powerpoint/2010/main" val="16188078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53287" y="1489119"/>
            <a:ext cx="8689976" cy="891862"/>
          </a:xfrm>
        </p:spPr>
        <p:txBody>
          <a:bodyPr>
            <a:normAutofit fontScale="90000"/>
          </a:bodyPr>
          <a:lstStyle/>
          <a:p>
            <a:r>
              <a:rPr lang="es-ES" b="1" dirty="0">
                <a:solidFill>
                  <a:srgbClr val="002060"/>
                </a:solidFill>
              </a:rPr>
              <a:t>Derecho Civil 1 “Parte General</a:t>
            </a:r>
            <a:r>
              <a:rPr lang="es-ES" b="1" dirty="0">
                <a:solidFill>
                  <a:schemeClr val="accent1"/>
                </a:solidFill>
              </a:rPr>
              <a:t>”</a:t>
            </a:r>
            <a:br>
              <a:rPr lang="es-MX" b="1" dirty="0">
                <a:solidFill>
                  <a:schemeClr val="accent1"/>
                </a:solidFill>
              </a:rPr>
            </a:br>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96987" y="2656267"/>
            <a:ext cx="9646276" cy="2308324"/>
          </a:xfrm>
          <a:prstGeom prst="rect">
            <a:avLst/>
          </a:prstGeom>
        </p:spPr>
        <p:txBody>
          <a:bodyPr wrap="square">
            <a:spAutoFit/>
          </a:bodyPr>
          <a:lstStyle/>
          <a:p>
            <a:pPr algn="ctr">
              <a:buSzPct val="142000"/>
            </a:pPr>
            <a:r>
              <a:rPr lang="es-AR" sz="4800" dirty="0">
                <a:solidFill>
                  <a:srgbClr val="002060"/>
                </a:solidFill>
              </a:rPr>
              <a:t>UNIDAD XIX</a:t>
            </a:r>
          </a:p>
          <a:p>
            <a:pPr algn="ctr">
              <a:buSzPct val="142000"/>
            </a:pPr>
            <a:endParaRPr lang="es-AR" sz="4800" dirty="0">
              <a:solidFill>
                <a:srgbClr val="002060"/>
              </a:solidFill>
            </a:endParaRPr>
          </a:p>
          <a:p>
            <a:pPr algn="ctr">
              <a:buSzPct val="142000"/>
            </a:pPr>
            <a:r>
              <a:rPr lang="es-AR" sz="4800" b="1" dirty="0">
                <a:solidFill>
                  <a:srgbClr val="FF0000"/>
                </a:solidFill>
              </a:rPr>
              <a:t>VICIOS DE LOS ACTOS JURIDICOS</a:t>
            </a:r>
          </a:p>
        </p:txBody>
      </p:sp>
    </p:spTree>
    <p:extLst>
      <p:ext uri="{BB962C8B-B14F-4D97-AF65-F5344CB8AC3E}">
        <p14:creationId xmlns:p14="http://schemas.microsoft.com/office/powerpoint/2010/main" val="411320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89641" y="1043188"/>
            <a:ext cx="8689976" cy="891862"/>
          </a:xfrm>
        </p:spPr>
        <p:txBody>
          <a:bodyPr>
            <a:normAutofit fontScale="90000"/>
          </a:bodyPr>
          <a:lstStyle/>
          <a:p>
            <a:r>
              <a:rPr lang="es-MX" b="1" dirty="0">
                <a:solidFill>
                  <a:srgbClr val="FF0000"/>
                </a:solidFill>
              </a:rPr>
              <a:t>Prescripción</a:t>
            </a:r>
            <a:br>
              <a:rPr lang="es-MX" b="1" dirty="0">
                <a:solidFill>
                  <a:srgbClr val="FF0000"/>
                </a:solidFill>
              </a:rPr>
            </a:br>
            <a:endParaRPr lang="es-MX" b="1"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133340" y="1935050"/>
            <a:ext cx="10277341" cy="3785652"/>
          </a:xfrm>
          <a:prstGeom prst="rect">
            <a:avLst/>
          </a:prstGeom>
        </p:spPr>
        <p:txBody>
          <a:bodyPr wrap="square">
            <a:spAutoFit/>
          </a:bodyPr>
          <a:lstStyle/>
          <a:p>
            <a:pPr marL="342900" indent="-342900" algn="just">
              <a:buClr>
                <a:srgbClr val="FF0000"/>
              </a:buClr>
              <a:buSzPct val="142000"/>
              <a:buFont typeface="Wingdings" panose="05000000000000000000" pitchFamily="2" charset="2"/>
              <a:buChar char="v"/>
            </a:pPr>
            <a:r>
              <a:rPr lang="es-MX" sz="2400" dirty="0">
                <a:solidFill>
                  <a:schemeClr val="accent5">
                    <a:lumMod val="75000"/>
                  </a:schemeClr>
                </a:solidFill>
              </a:rPr>
              <a:t>El art. 954 del  C.C. disponía que la acción derivada del vicio de lesión prescribía a los cinco años contados desde que el acto fue otorgado.</a:t>
            </a:r>
          </a:p>
          <a:p>
            <a:pPr algn="just">
              <a:buClr>
                <a:srgbClr val="FF0000"/>
              </a:buClr>
              <a:buSzPct val="142000"/>
            </a:pPr>
            <a:endParaRPr lang="es-MX" sz="2400" dirty="0">
              <a:solidFill>
                <a:schemeClr val="accent5">
                  <a:lumMod val="75000"/>
                </a:schemeClr>
              </a:solidFill>
            </a:endParaRPr>
          </a:p>
          <a:p>
            <a:pPr marL="342900" indent="-342900" algn="just">
              <a:buClr>
                <a:srgbClr val="FF0000"/>
              </a:buClr>
              <a:buSzPct val="142000"/>
              <a:buFont typeface="Wingdings" panose="05000000000000000000" pitchFamily="2" charset="2"/>
              <a:buChar char="v"/>
            </a:pPr>
            <a:r>
              <a:rPr lang="es-MX" sz="2400" dirty="0">
                <a:solidFill>
                  <a:schemeClr val="accent5">
                    <a:lumMod val="75000"/>
                  </a:schemeClr>
                </a:solidFill>
              </a:rPr>
              <a:t> Ese texto no aparece ahora en el art. 332, por lo que hay que remitirse al art. 2563 inc. e), del cual resulta </a:t>
            </a:r>
            <a:r>
              <a:rPr lang="es-MX" sz="2400" b="1" dirty="0">
                <a:solidFill>
                  <a:schemeClr val="accent5">
                    <a:lumMod val="75000"/>
                  </a:schemeClr>
                </a:solidFill>
              </a:rPr>
              <a:t>que:</a:t>
            </a:r>
          </a:p>
          <a:p>
            <a:pPr algn="just">
              <a:buSzPct val="142000"/>
            </a:pPr>
            <a:r>
              <a:rPr lang="es-MX" sz="2400" b="1" dirty="0">
                <a:solidFill>
                  <a:schemeClr val="accent5">
                    <a:lumMod val="75000"/>
                  </a:schemeClr>
                </a:solidFill>
              </a:rPr>
              <a:t>					</a:t>
            </a:r>
            <a:r>
              <a:rPr lang="es-MX" sz="2400" b="1" dirty="0">
                <a:solidFill>
                  <a:srgbClr val="FF0000"/>
                </a:solidFill>
              </a:rPr>
              <a:t>El plazo de prescripción de la acción es de dos años</a:t>
            </a:r>
            <a:r>
              <a:rPr lang="es-MX" sz="2400" dirty="0">
                <a:solidFill>
                  <a:srgbClr val="FF0000"/>
                </a:solidFill>
              </a:rPr>
              <a:t> </a:t>
            </a:r>
            <a:r>
              <a:rPr lang="es-MX" sz="2400" u="sng" dirty="0">
                <a:solidFill>
                  <a:srgbClr val="FF0000"/>
                </a:solidFill>
              </a:rPr>
              <a:t>contados </a:t>
            </a:r>
            <a:r>
              <a:rPr lang="es-MX" sz="2400" i="1" dirty="0">
                <a:solidFill>
                  <a:srgbClr val="FF0000"/>
                </a:solidFill>
              </a:rPr>
              <a:t>"desde la fecha en que la obligación a cargo del lesionado debía ser cumplida</a:t>
            </a:r>
            <a:r>
              <a:rPr lang="es-MX" sz="2400" dirty="0">
                <a:solidFill>
                  <a:srgbClr val="FF0000"/>
                </a:solidFill>
              </a:rPr>
              <a:t>".</a:t>
            </a:r>
            <a:endParaRPr lang="es-AR" sz="2400" dirty="0">
              <a:solidFill>
                <a:srgbClr val="FF0000"/>
              </a:solidFill>
            </a:endParaRPr>
          </a:p>
          <a:p>
            <a:pPr algn="ctr">
              <a:buSzPct val="142000"/>
            </a:pPr>
            <a:endParaRPr lang="es-AR" sz="4800" dirty="0">
              <a:solidFill>
                <a:srgbClr val="002060"/>
              </a:solidFill>
            </a:endParaRPr>
          </a:p>
        </p:txBody>
      </p:sp>
    </p:spTree>
    <p:extLst>
      <p:ext uri="{BB962C8B-B14F-4D97-AF65-F5344CB8AC3E}">
        <p14:creationId xmlns:p14="http://schemas.microsoft.com/office/powerpoint/2010/main" val="654441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89641" y="914400"/>
            <a:ext cx="8689976" cy="891862"/>
          </a:xfrm>
        </p:spPr>
        <p:txBody>
          <a:bodyPr>
            <a:normAutofit fontScale="90000"/>
          </a:bodyPr>
          <a:lstStyle/>
          <a:p>
            <a:r>
              <a:rPr lang="es-ES" dirty="0">
                <a:solidFill>
                  <a:srgbClr val="FF0000"/>
                </a:solidFill>
              </a:rPr>
              <a:t>Diferencias</a:t>
            </a:r>
            <a:r>
              <a:rPr lang="es-MX" dirty="0">
                <a:solidFill>
                  <a:srgbClr val="FF0000"/>
                </a:solidFill>
              </a:rPr>
              <a:t> con otras figuras</a:t>
            </a:r>
            <a:br>
              <a:rPr lang="es-MX" dirty="0">
                <a:solidFill>
                  <a:srgbClr val="FF0000"/>
                </a:solidFill>
              </a:rPr>
            </a:br>
            <a:endParaRPr lang="es-MX"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940157" y="914400"/>
            <a:ext cx="10509161" cy="6555641"/>
          </a:xfrm>
          <a:prstGeom prst="rect">
            <a:avLst/>
          </a:prstGeom>
        </p:spPr>
        <p:txBody>
          <a:bodyPr wrap="square">
            <a:spAutoFit/>
          </a:bodyPr>
          <a:lstStyle/>
          <a:p>
            <a:pPr marL="457200" indent="-457200" algn="just">
              <a:buSzPct val="142000"/>
              <a:buFont typeface="Wingdings" panose="05000000000000000000" pitchFamily="2" charset="2"/>
              <a:buChar char="v"/>
            </a:pPr>
            <a:r>
              <a:rPr lang="es-MX" sz="3200" dirty="0">
                <a:solidFill>
                  <a:srgbClr val="FF0000"/>
                </a:solidFill>
              </a:rPr>
              <a:t>Con la excesiva onerosidad sobreviniente (teoría de la imprevisión)</a:t>
            </a:r>
          </a:p>
          <a:p>
            <a:pPr marL="457200" indent="-457200" algn="just">
              <a:buSzPct val="100000"/>
              <a:buFont typeface="Wingdings" panose="05000000000000000000" pitchFamily="2" charset="2"/>
              <a:buChar char="ü"/>
            </a:pPr>
            <a:r>
              <a:rPr lang="es-MX" sz="2800" dirty="0">
                <a:solidFill>
                  <a:srgbClr val="002060"/>
                </a:solidFill>
              </a:rPr>
              <a:t>La diferencia básica entre la lesión y la teoría de la imprevisión (art. 1091) radica en que ésta se aplica a los actos que originariamente contenían prestaciones equivalentes, pero circunstancias sobrevinientes, imprevisibles y extraordinarias convierten en excesivamente oneroso para una de las partes el cumplimiento de las prestaciones.</a:t>
            </a:r>
          </a:p>
          <a:p>
            <a:pPr marL="457200" indent="-457200" algn="just">
              <a:buSzPct val="100000"/>
              <a:buFont typeface="Wingdings" panose="05000000000000000000" pitchFamily="2" charset="2"/>
              <a:buChar char="ü"/>
            </a:pPr>
            <a:r>
              <a:rPr lang="es-MX" sz="2800" dirty="0">
                <a:solidFill>
                  <a:srgbClr val="002060"/>
                </a:solidFill>
              </a:rPr>
              <a:t> En cambio, en la lesión el defecto está presente desde el mismo momento de la celebración y debe subsistir al tiempo de la demanda. </a:t>
            </a:r>
          </a:p>
          <a:p>
            <a:pPr marL="457200" indent="-457200" algn="just">
              <a:buSzPct val="100000"/>
              <a:buFont typeface="Wingdings" panose="05000000000000000000" pitchFamily="2" charset="2"/>
              <a:buChar char="ü"/>
            </a:pPr>
            <a:r>
              <a:rPr lang="es-MX" sz="2800" dirty="0">
                <a:solidFill>
                  <a:srgbClr val="002060"/>
                </a:solidFill>
              </a:rPr>
              <a:t>Además la lesión contiene elementos subjetivos: estado de inferioridad y explotación, que no aparecen en la imprevisión.</a:t>
            </a:r>
          </a:p>
          <a:p>
            <a:pPr algn="ctr">
              <a:buSzPct val="142000"/>
            </a:pPr>
            <a:endParaRPr lang="es-AR" sz="4800" dirty="0">
              <a:solidFill>
                <a:srgbClr val="002060"/>
              </a:solidFill>
            </a:endParaRPr>
          </a:p>
        </p:txBody>
      </p:sp>
    </p:spTree>
    <p:extLst>
      <p:ext uri="{BB962C8B-B14F-4D97-AF65-F5344CB8AC3E}">
        <p14:creationId xmlns:p14="http://schemas.microsoft.com/office/powerpoint/2010/main" val="2936560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89641" y="914400"/>
            <a:ext cx="8689976" cy="891862"/>
          </a:xfrm>
        </p:spPr>
        <p:txBody>
          <a:bodyPr>
            <a:normAutofit fontScale="90000"/>
          </a:bodyPr>
          <a:lstStyle/>
          <a:p>
            <a:r>
              <a:rPr lang="es-ES" dirty="0">
                <a:solidFill>
                  <a:srgbClr val="FF0000"/>
                </a:solidFill>
              </a:rPr>
              <a:t>Diferencias</a:t>
            </a:r>
            <a:r>
              <a:rPr lang="es-MX" dirty="0">
                <a:solidFill>
                  <a:srgbClr val="FF0000"/>
                </a:solidFill>
              </a:rPr>
              <a:t> con otras figuras</a:t>
            </a:r>
            <a:br>
              <a:rPr lang="es-MX" dirty="0">
                <a:solidFill>
                  <a:srgbClr val="FF0000"/>
                </a:solidFill>
              </a:rPr>
            </a:br>
            <a:endParaRPr lang="es-MX"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631064" y="1025547"/>
            <a:ext cx="10959922" cy="6494085"/>
          </a:xfrm>
          <a:prstGeom prst="rect">
            <a:avLst/>
          </a:prstGeom>
        </p:spPr>
        <p:txBody>
          <a:bodyPr wrap="square">
            <a:spAutoFit/>
          </a:bodyPr>
          <a:lstStyle/>
          <a:p>
            <a:pPr marL="457200" indent="-457200" algn="just">
              <a:buSzPct val="142000"/>
              <a:buFont typeface="Wingdings" panose="05000000000000000000" pitchFamily="2" charset="2"/>
              <a:buChar char="v"/>
            </a:pPr>
            <a:r>
              <a:rPr lang="es-MX" sz="3200" dirty="0">
                <a:solidFill>
                  <a:srgbClr val="FF0000"/>
                </a:solidFill>
              </a:rPr>
              <a:t>La lesión y la cláusula penal</a:t>
            </a:r>
          </a:p>
          <a:p>
            <a:pPr marL="342900" indent="-342900" algn="just">
              <a:buSzPct val="96000"/>
              <a:buFont typeface="Wingdings" panose="05000000000000000000" pitchFamily="2" charset="2"/>
              <a:buChar char="ü"/>
            </a:pPr>
            <a:r>
              <a:rPr lang="es-MX" sz="2400" dirty="0">
                <a:solidFill>
                  <a:srgbClr val="002060"/>
                </a:solidFill>
              </a:rPr>
              <a:t>La diferencia básica entre la lesión y la cláusula penal (art. 790) radica en que la clausula penal es un castigo que se impone a la parte que incumple con la obligación que le impone el contrato,  dicha clausula se estipula en el contrato que suscriben las partes; además tiene carácter accesorio, declarada la nulidad de la obligación principal ,  debido al carácter accesorio de la clausula penal, la nulidad de aquella acarrea la de esta. En la lesión no hay obligación accesoria y no consiste en una pena, sino en un defecto del acto jurídico.</a:t>
            </a:r>
          </a:p>
          <a:p>
            <a:pPr marL="342900" indent="-342900" algn="just">
              <a:buSzPct val="96000"/>
              <a:buFont typeface="Wingdings" panose="05000000000000000000" pitchFamily="2" charset="2"/>
              <a:buChar char="ü"/>
            </a:pPr>
            <a:r>
              <a:rPr lang="es-MX" sz="2400" b="1" dirty="0">
                <a:solidFill>
                  <a:srgbClr val="002060"/>
                </a:solidFill>
              </a:rPr>
              <a:t>«La cláusula penal es aquella en que una persona, para asegurar el cumplimiento de una obligación, se sujeta a una pena que consiste en dar o hacer algo en caso de no ejecutar o retardar la obligación principal.» </a:t>
            </a:r>
          </a:p>
          <a:p>
            <a:pPr marL="342900" indent="-342900" algn="just">
              <a:buSzPct val="96000"/>
              <a:buFont typeface="Wingdings" panose="05000000000000000000" pitchFamily="2" charset="2"/>
              <a:buChar char="ü"/>
            </a:pPr>
            <a:r>
              <a:rPr lang="es-MX" sz="2400" dirty="0">
                <a:solidFill>
                  <a:srgbClr val="002060"/>
                </a:solidFill>
              </a:rPr>
              <a:t>Ejemplo: Carlos y Manuel realizan un contrato de compraventa en el cual Carlos vende una casa a Manuel; en el contrato se estipula una clausula penal en la cual Carlos debe pagar una suma de dinero si no entrega la casa en la fecha estipulada en el contrato  de compraventa.</a:t>
            </a:r>
          </a:p>
          <a:p>
            <a:pPr algn="ctr">
              <a:buSzPct val="142000"/>
            </a:pPr>
            <a:endParaRPr lang="es-AR" sz="4800" dirty="0">
              <a:solidFill>
                <a:srgbClr val="002060"/>
              </a:solidFill>
            </a:endParaRPr>
          </a:p>
        </p:txBody>
      </p:sp>
    </p:spTree>
    <p:extLst>
      <p:ext uri="{BB962C8B-B14F-4D97-AF65-F5344CB8AC3E}">
        <p14:creationId xmlns:p14="http://schemas.microsoft.com/office/powerpoint/2010/main" val="2404872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16532" y="1236371"/>
            <a:ext cx="8689976" cy="891862"/>
          </a:xfrm>
        </p:spPr>
        <p:txBody>
          <a:bodyPr>
            <a:normAutofit fontScale="90000"/>
          </a:bodyPr>
          <a:lstStyle/>
          <a:p>
            <a:r>
              <a:rPr lang="es-MX" b="1" dirty="0">
                <a:solidFill>
                  <a:srgbClr val="FF0000"/>
                </a:solidFill>
              </a:rPr>
              <a:t>Simulación</a:t>
            </a:r>
            <a:br>
              <a:rPr lang="es-MX" b="1" dirty="0">
                <a:solidFill>
                  <a:srgbClr val="FF0000"/>
                </a:solidFill>
              </a:rPr>
            </a:br>
            <a:endParaRPr lang="es-MX" b="1"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133341" y="1935050"/>
            <a:ext cx="10354614" cy="4031873"/>
          </a:xfrm>
          <a:prstGeom prst="rect">
            <a:avLst/>
          </a:prstGeom>
        </p:spPr>
        <p:txBody>
          <a:bodyPr wrap="square">
            <a:spAutoFit/>
          </a:bodyPr>
          <a:lstStyle/>
          <a:p>
            <a:pPr algn="just">
              <a:buSzPct val="142000"/>
            </a:pPr>
            <a:r>
              <a:rPr lang="es-MX" sz="3200" i="1" dirty="0">
                <a:solidFill>
                  <a:srgbClr val="002060"/>
                </a:solidFill>
              </a:rPr>
              <a:t>Art. 333. Caracterización. La simulación tiene lugar cuando se encubre el carácter jurídico de un acto bajo la apariencia de otro, o cuando el acto contiene cláusulas que no son sinceras, o fechas que no son verdaderas, o cuando por él se constituyen o transmiten derechos a personas interpuestas, que no son aquellas para quienes en realidad se constituyen o transmiten.</a:t>
            </a:r>
          </a:p>
          <a:p>
            <a:pPr algn="ctr">
              <a:buSzPct val="142000"/>
            </a:pPr>
            <a:endParaRPr lang="es-AR" sz="3200" dirty="0">
              <a:solidFill>
                <a:srgbClr val="002060"/>
              </a:solidFill>
            </a:endParaRPr>
          </a:p>
        </p:txBody>
      </p:sp>
    </p:spTree>
    <p:extLst>
      <p:ext uri="{BB962C8B-B14F-4D97-AF65-F5344CB8AC3E}">
        <p14:creationId xmlns:p14="http://schemas.microsoft.com/office/powerpoint/2010/main" val="2031899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27530" y="785611"/>
            <a:ext cx="8689976" cy="891862"/>
          </a:xfrm>
        </p:spPr>
        <p:txBody>
          <a:bodyPr>
            <a:normAutofit fontScale="90000"/>
          </a:bodyPr>
          <a:lstStyle/>
          <a:p>
            <a:r>
              <a:rPr lang="es-MX" dirty="0">
                <a:solidFill>
                  <a:srgbClr val="FF0000"/>
                </a:solidFill>
              </a:rPr>
              <a:t>Simulación: Concepto</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901521" y="1973687"/>
            <a:ext cx="10509160" cy="3908762"/>
          </a:xfrm>
          <a:prstGeom prst="rect">
            <a:avLst/>
          </a:prstGeom>
        </p:spPr>
        <p:txBody>
          <a:bodyPr wrap="square">
            <a:spAutoFit/>
          </a:bodyPr>
          <a:lstStyle/>
          <a:p>
            <a:pPr algn="just">
              <a:buSzPct val="142000"/>
            </a:pPr>
            <a:r>
              <a:rPr lang="es-MX" sz="2400" dirty="0">
                <a:solidFill>
                  <a:srgbClr val="002060"/>
                </a:solidFill>
              </a:rPr>
              <a:t> </a:t>
            </a:r>
          </a:p>
          <a:p>
            <a:pPr algn="just">
              <a:buSzPct val="142000"/>
            </a:pPr>
            <a:r>
              <a:rPr lang="es-MX" sz="3200" dirty="0">
                <a:solidFill>
                  <a:srgbClr val="002060"/>
                </a:solidFill>
              </a:rPr>
              <a:t>El vicio de simulación es definido como </a:t>
            </a:r>
            <a:r>
              <a:rPr lang="es-MX" sz="3200" i="1" dirty="0">
                <a:solidFill>
                  <a:srgbClr val="002060"/>
                </a:solidFill>
              </a:rPr>
              <a:t>“el defecto de buena fe del acto jurídico consistente en la discordancia consciente y acordada entre la voluntad real y la declarada por los otorgantes del acto, efectuada con ánimo de engañar, de donde puede resultar, o no, lesión al orden normativo o a los terceros ajenos al acto”.</a:t>
            </a:r>
            <a:endParaRPr lang="es-AR" sz="3200" i="1" dirty="0">
              <a:solidFill>
                <a:srgbClr val="002060"/>
              </a:solidFill>
            </a:endParaRPr>
          </a:p>
          <a:p>
            <a:pPr algn="ctr">
              <a:buSzPct val="142000"/>
            </a:pPr>
            <a:endParaRPr lang="es-AR" sz="3200" dirty="0">
              <a:solidFill>
                <a:srgbClr val="002060"/>
              </a:solidFill>
            </a:endParaRPr>
          </a:p>
        </p:txBody>
      </p:sp>
    </p:spTree>
    <p:extLst>
      <p:ext uri="{BB962C8B-B14F-4D97-AF65-F5344CB8AC3E}">
        <p14:creationId xmlns:p14="http://schemas.microsoft.com/office/powerpoint/2010/main" val="704681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86617" y="1223493"/>
            <a:ext cx="9685427" cy="891862"/>
          </a:xfrm>
        </p:spPr>
        <p:txBody>
          <a:bodyPr>
            <a:normAutofit fontScale="90000"/>
          </a:bodyPr>
          <a:lstStyle/>
          <a:p>
            <a:r>
              <a:rPr lang="es-MX" dirty="0">
                <a:solidFill>
                  <a:srgbClr val="FF0000"/>
                </a:solidFill>
              </a:rPr>
              <a:t>Elementos del negocio simulado</a:t>
            </a:r>
            <a:br>
              <a:rPr lang="es-MX" dirty="0">
                <a:solidFill>
                  <a:srgbClr val="FF0000"/>
                </a:solidFill>
              </a:rPr>
            </a:br>
            <a:endParaRPr lang="es-MX"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133340" y="1973687"/>
            <a:ext cx="10238704" cy="4401205"/>
          </a:xfrm>
          <a:prstGeom prst="rect">
            <a:avLst/>
          </a:prstGeom>
        </p:spPr>
        <p:txBody>
          <a:bodyPr wrap="square">
            <a:spAutoFit/>
          </a:bodyPr>
          <a:lstStyle/>
          <a:p>
            <a:pPr algn="just">
              <a:buSzPct val="142000"/>
            </a:pPr>
            <a:r>
              <a:rPr lang="es-MX" sz="2800" dirty="0">
                <a:solidFill>
                  <a:srgbClr val="002060"/>
                </a:solidFill>
              </a:rPr>
              <a:t>Los elementos del negocio simulado son tres:</a:t>
            </a:r>
          </a:p>
          <a:p>
            <a:pPr algn="just">
              <a:buSzPct val="142000"/>
            </a:pPr>
            <a:endParaRPr lang="es-MX" sz="2800" dirty="0">
              <a:solidFill>
                <a:srgbClr val="002060"/>
              </a:solidFill>
            </a:endParaRPr>
          </a:p>
          <a:p>
            <a:pPr marL="514350" indent="-514350" algn="just">
              <a:buSzPct val="142000"/>
              <a:buFont typeface="+mj-lt"/>
              <a:buAutoNum type="arabicPeriod"/>
            </a:pPr>
            <a:r>
              <a:rPr lang="es-MX" sz="2800" dirty="0">
                <a:solidFill>
                  <a:srgbClr val="002060"/>
                </a:solidFill>
              </a:rPr>
              <a:t>Contradicción entre la voluntad interna y la declarada .</a:t>
            </a:r>
          </a:p>
          <a:p>
            <a:pPr marL="514350" indent="-514350" algn="just">
              <a:buSzPct val="142000"/>
              <a:buFont typeface="+mj-lt"/>
              <a:buAutoNum type="arabicPeriod"/>
            </a:pPr>
            <a:r>
              <a:rPr lang="es-MX" sz="2800" dirty="0">
                <a:solidFill>
                  <a:srgbClr val="002060"/>
                </a:solidFill>
              </a:rPr>
              <a:t>Acuerdo de partes que precede y sirve de causa a esa contradicción </a:t>
            </a:r>
          </a:p>
          <a:p>
            <a:pPr marL="514350" indent="-514350" algn="just">
              <a:buSzPct val="142000"/>
              <a:buFont typeface="+mj-lt"/>
              <a:buAutoNum type="arabicPeriod"/>
            </a:pPr>
            <a:r>
              <a:rPr lang="es-MX" sz="2800" dirty="0">
                <a:solidFill>
                  <a:srgbClr val="002060"/>
                </a:solidFill>
              </a:rPr>
              <a:t>El ánimo de engañar (animus </a:t>
            </a:r>
            <a:r>
              <a:rPr lang="es-MX" sz="2800" dirty="0" err="1">
                <a:solidFill>
                  <a:srgbClr val="002060"/>
                </a:solidFill>
              </a:rPr>
              <a:t>decipiendi</a:t>
            </a:r>
            <a:r>
              <a:rPr lang="es-MX" sz="2800" dirty="0">
                <a:solidFill>
                  <a:srgbClr val="002060"/>
                </a:solidFill>
              </a:rPr>
              <a:t>) del que puede resultar o no perjuicio a terceros (conf. Cámara, </a:t>
            </a:r>
            <a:r>
              <a:rPr lang="es-MX" sz="2800" dirty="0" err="1">
                <a:solidFill>
                  <a:srgbClr val="002060"/>
                </a:solidFill>
              </a:rPr>
              <a:t>Llambías</a:t>
            </a:r>
            <a:r>
              <a:rPr lang="es-MX" sz="2800" dirty="0">
                <a:solidFill>
                  <a:srgbClr val="002060"/>
                </a:solidFill>
              </a:rPr>
              <a:t>, Ferrara, Acuña </a:t>
            </a:r>
            <a:r>
              <a:rPr lang="es-MX" sz="2800" dirty="0" err="1">
                <a:solidFill>
                  <a:srgbClr val="002060"/>
                </a:solidFill>
              </a:rPr>
              <a:t>Anzorena</a:t>
            </a:r>
            <a:r>
              <a:rPr lang="es-MX" sz="2800" dirty="0">
                <a:solidFill>
                  <a:srgbClr val="002060"/>
                </a:solidFill>
              </a:rPr>
              <a:t>) o una violación de la ley. En otras palabras, puede existir una simulación inocua.</a:t>
            </a:r>
          </a:p>
          <a:p>
            <a:pPr algn="just">
              <a:buSzPct val="142000"/>
            </a:pPr>
            <a:endParaRPr lang="es-AR" sz="2800" dirty="0">
              <a:solidFill>
                <a:srgbClr val="002060"/>
              </a:solidFill>
            </a:endParaRPr>
          </a:p>
        </p:txBody>
      </p:sp>
    </p:spTree>
    <p:extLst>
      <p:ext uri="{BB962C8B-B14F-4D97-AF65-F5344CB8AC3E}">
        <p14:creationId xmlns:p14="http://schemas.microsoft.com/office/powerpoint/2010/main" val="1065650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27530" y="785611"/>
            <a:ext cx="8689976" cy="891862"/>
          </a:xfrm>
        </p:spPr>
        <p:txBody>
          <a:bodyPr>
            <a:normAutofit fontScale="90000"/>
          </a:bodyPr>
          <a:lstStyle/>
          <a:p>
            <a:r>
              <a:rPr lang="es-MX" dirty="0">
                <a:solidFill>
                  <a:srgbClr val="FF0000"/>
                </a:solidFill>
              </a:rPr>
              <a:t>Simulación absoluta y relativa</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133340" y="1935050"/>
            <a:ext cx="10251583" cy="3785652"/>
          </a:xfrm>
          <a:prstGeom prst="rect">
            <a:avLst/>
          </a:prstGeom>
        </p:spPr>
        <p:txBody>
          <a:bodyPr wrap="square">
            <a:spAutoFit/>
          </a:bodyPr>
          <a:lstStyle/>
          <a:p>
            <a:pPr algn="just">
              <a:buSzPct val="142000"/>
            </a:pPr>
            <a:r>
              <a:rPr lang="es-MX" sz="3200" dirty="0">
                <a:solidFill>
                  <a:srgbClr val="002060"/>
                </a:solidFill>
              </a:rPr>
              <a:t>Como se ha señalado, el Código Civil y Comercial ha suprimido el art. 956 del Código de Vélez  que definía la simulación absoluta y relativa. </a:t>
            </a:r>
          </a:p>
          <a:p>
            <a:pPr algn="just">
              <a:buSzPct val="142000"/>
            </a:pPr>
            <a:r>
              <a:rPr lang="es-MX" sz="3200" dirty="0">
                <a:solidFill>
                  <a:srgbClr val="002060"/>
                </a:solidFill>
              </a:rPr>
              <a:t>De todos modos tal distinción puede mantenerse, pues claramente corresponden a dos supuestos distintos y está implícita en el art. 333 que comentamos y en el art. 334. </a:t>
            </a:r>
            <a:endParaRPr lang="es-AR" sz="3200" dirty="0">
              <a:solidFill>
                <a:srgbClr val="002060"/>
              </a:solidFill>
            </a:endParaRPr>
          </a:p>
          <a:p>
            <a:pPr algn="ctr">
              <a:buSzPct val="142000"/>
            </a:pPr>
            <a:endParaRPr lang="es-AR" sz="4800" dirty="0">
              <a:solidFill>
                <a:srgbClr val="002060"/>
              </a:solidFill>
            </a:endParaRPr>
          </a:p>
        </p:txBody>
      </p:sp>
    </p:spTree>
    <p:extLst>
      <p:ext uri="{BB962C8B-B14F-4D97-AF65-F5344CB8AC3E}">
        <p14:creationId xmlns:p14="http://schemas.microsoft.com/office/powerpoint/2010/main" val="2539131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27530" y="785611"/>
            <a:ext cx="8689976" cy="891862"/>
          </a:xfrm>
        </p:spPr>
        <p:txBody>
          <a:bodyPr>
            <a:normAutofit fontScale="90000"/>
          </a:bodyPr>
          <a:lstStyle/>
          <a:p>
            <a:r>
              <a:rPr lang="es-MX" b="1" dirty="0">
                <a:solidFill>
                  <a:srgbClr val="FF0000"/>
                </a:solidFill>
              </a:rPr>
              <a:t>La simulación absoluta</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914399" y="1973686"/>
            <a:ext cx="10573555" cy="4093428"/>
          </a:xfrm>
          <a:prstGeom prst="rect">
            <a:avLst/>
          </a:prstGeom>
        </p:spPr>
        <p:txBody>
          <a:bodyPr wrap="square">
            <a:spAutoFit/>
          </a:bodyPr>
          <a:lstStyle/>
          <a:p>
            <a:pPr marL="457200" indent="-457200" algn="just">
              <a:buSzPct val="142000"/>
              <a:buFont typeface="Wingdings" panose="05000000000000000000" pitchFamily="2" charset="2"/>
              <a:buChar char="ü"/>
            </a:pPr>
            <a:r>
              <a:rPr lang="es-MX" sz="2800" dirty="0">
                <a:solidFill>
                  <a:srgbClr val="002060"/>
                </a:solidFill>
              </a:rPr>
              <a:t>“</a:t>
            </a:r>
            <a:r>
              <a:rPr lang="es-MX" sz="3200" i="1" dirty="0">
                <a:solidFill>
                  <a:srgbClr val="002060"/>
                </a:solidFill>
              </a:rPr>
              <a:t>Es aquella en que el acto ostensible no oculta un acto real. El acto es pura y total apariencia</a:t>
            </a:r>
            <a:r>
              <a:rPr lang="es-MX" sz="2800" dirty="0">
                <a:solidFill>
                  <a:srgbClr val="002060"/>
                </a:solidFill>
              </a:rPr>
              <a:t>. </a:t>
            </a:r>
          </a:p>
          <a:p>
            <a:pPr marL="457200" indent="-457200" algn="just">
              <a:buSzPct val="142000"/>
              <a:buFont typeface="Wingdings" panose="05000000000000000000" pitchFamily="2" charset="2"/>
              <a:buChar char="ü"/>
            </a:pPr>
            <a:r>
              <a:rPr lang="es-MX" sz="2800" dirty="0">
                <a:solidFill>
                  <a:srgbClr val="002060"/>
                </a:solidFill>
              </a:rPr>
              <a:t>Por ejemplo, cuando para evitar la acción de los acreedores, el propietario de un inmueble lo enajena a alguien, pero de manera puramente aparente, pues en realidad pretende seguir siendo el titular del dominio, y esa apariencia se crea sólo para impedir que sus acreedores puedan hacer valer sus derechos sobre la cosa. </a:t>
            </a:r>
          </a:p>
          <a:p>
            <a:pPr marL="457200" indent="-457200" algn="just">
              <a:buSzPct val="142000"/>
              <a:buFont typeface="Wingdings" panose="05000000000000000000" pitchFamily="2" charset="2"/>
              <a:buChar char="ü"/>
            </a:pPr>
            <a:r>
              <a:rPr lang="es-MX" sz="2800" dirty="0">
                <a:solidFill>
                  <a:srgbClr val="002060"/>
                </a:solidFill>
              </a:rPr>
              <a:t>La simulación absoluta comprende sustancialmente entonces al denominado contrato ficticio. </a:t>
            </a:r>
            <a:endParaRPr lang="es-AR" sz="2800" dirty="0">
              <a:solidFill>
                <a:srgbClr val="002060"/>
              </a:solidFill>
            </a:endParaRPr>
          </a:p>
        </p:txBody>
      </p:sp>
    </p:spTree>
    <p:extLst>
      <p:ext uri="{BB962C8B-B14F-4D97-AF65-F5344CB8AC3E}">
        <p14:creationId xmlns:p14="http://schemas.microsoft.com/office/powerpoint/2010/main" val="3023937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27530" y="347729"/>
            <a:ext cx="8689976" cy="891862"/>
          </a:xfrm>
        </p:spPr>
        <p:txBody>
          <a:bodyPr>
            <a:normAutofit fontScale="90000"/>
          </a:bodyPr>
          <a:lstStyle/>
          <a:p>
            <a:r>
              <a:rPr lang="es-MX" b="1" dirty="0">
                <a:solidFill>
                  <a:srgbClr val="FF0000"/>
                </a:solidFill>
              </a:rPr>
              <a:t>La simulación relativa</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043188" y="1741867"/>
            <a:ext cx="10290220" cy="4524315"/>
          </a:xfrm>
          <a:prstGeom prst="rect">
            <a:avLst/>
          </a:prstGeom>
        </p:spPr>
        <p:txBody>
          <a:bodyPr wrap="square">
            <a:spAutoFit/>
          </a:bodyPr>
          <a:lstStyle/>
          <a:p>
            <a:pPr marL="457200" indent="-457200" algn="just">
              <a:buSzPct val="142000"/>
              <a:buFont typeface="Wingdings" panose="05000000000000000000" pitchFamily="2" charset="2"/>
              <a:buChar char="ü"/>
            </a:pPr>
            <a:r>
              <a:rPr lang="es-MX" sz="3200" dirty="0">
                <a:solidFill>
                  <a:srgbClr val="002060"/>
                </a:solidFill>
              </a:rPr>
              <a:t>“</a:t>
            </a:r>
            <a:r>
              <a:rPr lang="es-MX" sz="3200" i="1" dirty="0">
                <a:solidFill>
                  <a:srgbClr val="002060"/>
                </a:solidFill>
              </a:rPr>
              <a:t>Se presenta cuando debajo del acto ostensible existe otro acto diferente que es el realmente querido.” </a:t>
            </a:r>
          </a:p>
          <a:p>
            <a:pPr marL="457200" indent="-457200" algn="just">
              <a:buSzPct val="142000"/>
              <a:buFont typeface="Wingdings" panose="05000000000000000000" pitchFamily="2" charset="2"/>
              <a:buChar char="ü"/>
            </a:pPr>
            <a:endParaRPr lang="es-MX" sz="2800" dirty="0">
              <a:solidFill>
                <a:srgbClr val="002060"/>
              </a:solidFill>
            </a:endParaRPr>
          </a:p>
          <a:p>
            <a:pPr marL="457200" indent="-457200" algn="just">
              <a:buSzPct val="142000"/>
              <a:buFont typeface="Wingdings" panose="05000000000000000000" pitchFamily="2" charset="2"/>
              <a:buChar char="ü"/>
            </a:pPr>
            <a:r>
              <a:rPr lang="es-MX" sz="2800" dirty="0">
                <a:solidFill>
                  <a:srgbClr val="002060"/>
                </a:solidFill>
              </a:rPr>
              <a:t>Acontece, por ejemplo, cuando un padre que quiere favorecer a su hijo donándole una casa, simula con él la celebración de una compraventa. </a:t>
            </a:r>
          </a:p>
          <a:p>
            <a:pPr marL="457200" indent="-457200" algn="just">
              <a:buSzPct val="142000"/>
              <a:buFont typeface="Wingdings" panose="05000000000000000000" pitchFamily="2" charset="2"/>
              <a:buChar char="ü"/>
            </a:pPr>
            <a:r>
              <a:rPr lang="es-MX" sz="2800" dirty="0">
                <a:solidFill>
                  <a:srgbClr val="002060"/>
                </a:solidFill>
              </a:rPr>
              <a:t>El efecto jurídico de transmitir el dominio es querido por las partes, pero se ha disimulado el verdadero carácter del acto que sirve de causa a esa transmisión. Por eso se la llama ocultación o veladura</a:t>
            </a:r>
            <a:endParaRPr lang="es-AR" sz="2800" dirty="0">
              <a:solidFill>
                <a:srgbClr val="002060"/>
              </a:solidFill>
            </a:endParaRPr>
          </a:p>
        </p:txBody>
      </p:sp>
    </p:spTree>
    <p:extLst>
      <p:ext uri="{BB962C8B-B14F-4D97-AF65-F5344CB8AC3E}">
        <p14:creationId xmlns:p14="http://schemas.microsoft.com/office/powerpoint/2010/main" val="3730282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27530" y="785611"/>
            <a:ext cx="8689976" cy="891862"/>
          </a:xfrm>
        </p:spPr>
        <p:txBody>
          <a:bodyPr>
            <a:normAutofit fontScale="90000"/>
          </a:bodyPr>
          <a:lstStyle/>
          <a:p>
            <a:r>
              <a:rPr lang="es-MX" dirty="0">
                <a:solidFill>
                  <a:srgbClr val="FF0000"/>
                </a:solidFill>
              </a:rPr>
              <a:t>Simulación lícita e ilícita.</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516532" y="2269901"/>
            <a:ext cx="9607640" cy="3539430"/>
          </a:xfrm>
          <a:prstGeom prst="rect">
            <a:avLst/>
          </a:prstGeom>
        </p:spPr>
        <p:txBody>
          <a:bodyPr wrap="square">
            <a:spAutoFit/>
          </a:bodyPr>
          <a:lstStyle/>
          <a:p>
            <a:pPr algn="just">
              <a:buSzPct val="142000"/>
            </a:pPr>
            <a:r>
              <a:rPr lang="es-MX" sz="3200" dirty="0">
                <a:solidFill>
                  <a:srgbClr val="002060"/>
                </a:solidFill>
              </a:rPr>
              <a:t>Art. 334. Simulación lícita e ilícita. </a:t>
            </a:r>
            <a:r>
              <a:rPr lang="es-MX" sz="3200" i="1" dirty="0">
                <a:solidFill>
                  <a:srgbClr val="002060"/>
                </a:solidFill>
              </a:rPr>
              <a:t>La simulación ilícita o que perjudica a un tercero provoca la nulidad del acto ostensible. Si el acto simulado encubre otro real, éste es plenamente eficaz si concurren los requisitos propios de su categoría y no es ilícito ni perjudica a un tercero. Las mismas disposiciones rigen en el caso de cláusulas simuladas.</a:t>
            </a:r>
            <a:endParaRPr lang="es-AR" sz="3200" i="1" dirty="0">
              <a:solidFill>
                <a:srgbClr val="002060"/>
              </a:solidFill>
            </a:endParaRPr>
          </a:p>
        </p:txBody>
      </p:sp>
      <p:sp>
        <p:nvSpPr>
          <p:cNvPr id="6" name="Flecha derecha 5"/>
          <p:cNvSpPr/>
          <p:nvPr/>
        </p:nvSpPr>
        <p:spPr>
          <a:xfrm>
            <a:off x="9939098" y="6002514"/>
            <a:ext cx="978408" cy="3992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31849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16532" y="333827"/>
            <a:ext cx="8860061" cy="891862"/>
          </a:xfrm>
        </p:spPr>
        <p:txBody>
          <a:bodyPr>
            <a:normAutofit fontScale="90000"/>
          </a:bodyPr>
          <a:lstStyle/>
          <a:p>
            <a:r>
              <a:rPr lang="es-MX" b="1" dirty="0">
                <a:solidFill>
                  <a:srgbClr val="FF0000"/>
                </a:solidFill>
              </a:rPr>
              <a:t>LESIÓN</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708338" y="1225689"/>
            <a:ext cx="10715223" cy="6001643"/>
          </a:xfrm>
          <a:prstGeom prst="rect">
            <a:avLst/>
          </a:prstGeom>
        </p:spPr>
        <p:txBody>
          <a:bodyPr wrap="square">
            <a:spAutoFit/>
          </a:bodyPr>
          <a:lstStyle/>
          <a:p>
            <a:pPr algn="just">
              <a:buSzPct val="142000"/>
            </a:pPr>
            <a:r>
              <a:rPr lang="es-MX" sz="2400" dirty="0">
                <a:solidFill>
                  <a:srgbClr val="002060"/>
                </a:solidFill>
              </a:rPr>
              <a:t>Art. 332. Lesión. </a:t>
            </a:r>
            <a:r>
              <a:rPr lang="es-MX" sz="2800" i="1" dirty="0">
                <a:solidFill>
                  <a:srgbClr val="002060"/>
                </a:solidFill>
              </a:rPr>
              <a:t>Puede demandarse la nulidad o la modificación de los actos jurídicos cuando una de las partes explotando la necesidad, debilidad síquica o inexperiencia de la otra, obtuviera por medio de ellos una ventaja patrimonial evidentemente desproporcionada y sin justificación. Se presume, excepto prueba en contrario, que existe tal explotación en caso de notable desproporción de las prestaciones. Los cálculos deben hacerse según valores al tiempo del acto y la desproporción debe subsistir en el momento de la demanda. El afectado tiene opción para demandar la nulidad o un reajuste equitativo del convenio, pero la primera de estas acciones se debe transformar en acción de reajuste si éste es ofrecido por el demandado al contestar la demanda. Sólo el lesionado o sus herederos pueden ejercer la acción.</a:t>
            </a:r>
            <a:endParaRPr lang="es-AR" sz="2800" i="1" dirty="0">
              <a:solidFill>
                <a:srgbClr val="002060"/>
              </a:solidFill>
            </a:endParaRPr>
          </a:p>
          <a:p>
            <a:pPr algn="ctr">
              <a:buSzPct val="142000"/>
            </a:pPr>
            <a:endParaRPr lang="es-AR" sz="4800" dirty="0">
              <a:solidFill>
                <a:srgbClr val="002060"/>
              </a:solidFill>
            </a:endParaRPr>
          </a:p>
        </p:txBody>
      </p:sp>
    </p:spTree>
    <p:extLst>
      <p:ext uri="{BB962C8B-B14F-4D97-AF65-F5344CB8AC3E}">
        <p14:creationId xmlns:p14="http://schemas.microsoft.com/office/powerpoint/2010/main" val="3964225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85863" y="133685"/>
            <a:ext cx="8689976" cy="891862"/>
          </a:xfrm>
        </p:spPr>
        <p:txBody>
          <a:bodyPr>
            <a:normAutofit fontScale="90000"/>
          </a:bodyPr>
          <a:lstStyle/>
          <a:p>
            <a:r>
              <a:rPr lang="es-MX" dirty="0">
                <a:solidFill>
                  <a:srgbClr val="FF0000"/>
                </a:solidFill>
              </a:rPr>
              <a:t>Simulación lícita e ilícita.</a:t>
            </a:r>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912253" y="1192905"/>
            <a:ext cx="10496282" cy="4832092"/>
          </a:xfrm>
          <a:prstGeom prst="rect">
            <a:avLst/>
          </a:prstGeom>
        </p:spPr>
        <p:txBody>
          <a:bodyPr wrap="square">
            <a:spAutoFit/>
          </a:bodyPr>
          <a:lstStyle/>
          <a:p>
            <a:pPr algn="just">
              <a:buSzPct val="142000"/>
            </a:pPr>
            <a:r>
              <a:rPr lang="es-MX" sz="2800" dirty="0">
                <a:solidFill>
                  <a:srgbClr val="FF0000"/>
                </a:solidFill>
              </a:rPr>
              <a:t>1.</a:t>
            </a:r>
            <a:r>
              <a:rPr lang="es-MX" sz="2800" dirty="0">
                <a:solidFill>
                  <a:srgbClr val="002060"/>
                </a:solidFill>
              </a:rPr>
              <a:t> </a:t>
            </a:r>
            <a:r>
              <a:rPr lang="es-MX" sz="2800" dirty="0">
                <a:solidFill>
                  <a:srgbClr val="FF0000"/>
                </a:solidFill>
              </a:rPr>
              <a:t>Simulación lícita e ilícita</a:t>
            </a:r>
          </a:p>
          <a:p>
            <a:pPr algn="just">
              <a:buSzPct val="142000"/>
            </a:pPr>
            <a:r>
              <a:rPr lang="es-MX" sz="2800" dirty="0">
                <a:solidFill>
                  <a:srgbClr val="002060"/>
                </a:solidFill>
              </a:rPr>
              <a:t>La simulación </a:t>
            </a:r>
            <a:r>
              <a:rPr lang="es-MX" sz="2800" i="1" dirty="0">
                <a:solidFill>
                  <a:srgbClr val="002060"/>
                </a:solidFill>
              </a:rPr>
              <a:t>“es </a:t>
            </a:r>
            <a:r>
              <a:rPr lang="es-MX" sz="2800" b="1" i="1" dirty="0">
                <a:solidFill>
                  <a:srgbClr val="002060"/>
                </a:solidFill>
              </a:rPr>
              <a:t>ilícita</a:t>
            </a:r>
            <a:r>
              <a:rPr lang="es-MX" sz="2800" i="1" dirty="0">
                <a:solidFill>
                  <a:srgbClr val="002060"/>
                </a:solidFill>
              </a:rPr>
              <a:t> cuando perjudica a terceros o tiene una finalidad ilícita”, </a:t>
            </a:r>
            <a:r>
              <a:rPr lang="es-MX" sz="2800" dirty="0">
                <a:solidFill>
                  <a:srgbClr val="002060"/>
                </a:solidFill>
              </a:rPr>
              <a:t>no siendo necesario que ese fin se haya consumado. Por lo tanto </a:t>
            </a:r>
            <a:r>
              <a:rPr lang="es-MX" sz="2800" i="1" dirty="0">
                <a:solidFill>
                  <a:srgbClr val="002060"/>
                </a:solidFill>
              </a:rPr>
              <a:t>“es </a:t>
            </a:r>
            <a:r>
              <a:rPr lang="es-MX" sz="2800" b="1" i="1" dirty="0">
                <a:solidFill>
                  <a:srgbClr val="002060"/>
                </a:solidFill>
              </a:rPr>
              <a:t>lícita</a:t>
            </a:r>
            <a:r>
              <a:rPr lang="es-MX" sz="2800" i="1" dirty="0">
                <a:solidFill>
                  <a:srgbClr val="002060"/>
                </a:solidFill>
              </a:rPr>
              <a:t> cuando no tiene tal finalidad ni perjudica a un tercero”.</a:t>
            </a:r>
          </a:p>
          <a:p>
            <a:pPr algn="just">
              <a:buSzPct val="142000"/>
            </a:pPr>
            <a:r>
              <a:rPr lang="es-MX" sz="2800" dirty="0">
                <a:solidFill>
                  <a:srgbClr val="FF0000"/>
                </a:solidFill>
              </a:rPr>
              <a:t>2. Efectos</a:t>
            </a:r>
          </a:p>
          <a:p>
            <a:pPr algn="just">
              <a:buSzPct val="142000"/>
            </a:pPr>
            <a:r>
              <a:rPr lang="es-MX" sz="2800" dirty="0">
                <a:solidFill>
                  <a:srgbClr val="002060"/>
                </a:solidFill>
              </a:rPr>
              <a:t>La simulación ilícita causa la nulidad del acto ostensible. Esa nulidad será siempre una nulidad relativa pues dependerá de la prueba que se produzca y será susceptible de apreciación judicial.</a:t>
            </a:r>
          </a:p>
          <a:p>
            <a:pPr algn="just">
              <a:buSzPct val="142000"/>
            </a:pPr>
            <a:endParaRPr lang="es-MX" sz="2800" dirty="0">
              <a:solidFill>
                <a:srgbClr val="002060"/>
              </a:solidFill>
            </a:endParaRPr>
          </a:p>
          <a:p>
            <a:pPr algn="just">
              <a:buSzPct val="142000"/>
            </a:pPr>
            <a:r>
              <a:rPr lang="es-MX" sz="2800" dirty="0">
                <a:solidFill>
                  <a:srgbClr val="002060"/>
                </a:solidFill>
              </a:rPr>
              <a:t>.</a:t>
            </a:r>
            <a:endParaRPr lang="es-AR" sz="2800" dirty="0">
              <a:solidFill>
                <a:srgbClr val="002060"/>
              </a:solidFill>
            </a:endParaRPr>
          </a:p>
        </p:txBody>
      </p:sp>
      <p:sp>
        <p:nvSpPr>
          <p:cNvPr id="3" name="Flecha derecha 2"/>
          <p:cNvSpPr/>
          <p:nvPr/>
        </p:nvSpPr>
        <p:spPr>
          <a:xfrm>
            <a:off x="9517488" y="6117466"/>
            <a:ext cx="978408" cy="3992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859695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27530" y="512773"/>
            <a:ext cx="8689976" cy="891862"/>
          </a:xfrm>
        </p:spPr>
        <p:txBody>
          <a:bodyPr>
            <a:normAutofit fontScale="90000"/>
          </a:bodyPr>
          <a:lstStyle/>
          <a:p>
            <a:r>
              <a:rPr lang="es-MX" dirty="0">
                <a:solidFill>
                  <a:srgbClr val="FF0000"/>
                </a:solidFill>
              </a:rPr>
              <a:t>Simulación lícita e ilícita.</a:t>
            </a:r>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120462" y="1587321"/>
            <a:ext cx="10200067" cy="4401205"/>
          </a:xfrm>
          <a:prstGeom prst="rect">
            <a:avLst/>
          </a:prstGeom>
        </p:spPr>
        <p:txBody>
          <a:bodyPr wrap="square">
            <a:spAutoFit/>
          </a:bodyPr>
          <a:lstStyle/>
          <a:p>
            <a:pPr algn="just">
              <a:buSzPct val="142000"/>
            </a:pPr>
            <a:r>
              <a:rPr lang="es-MX" sz="2800" dirty="0">
                <a:solidFill>
                  <a:srgbClr val="FF0000"/>
                </a:solidFill>
              </a:rPr>
              <a:t>3. Acto real</a:t>
            </a:r>
          </a:p>
          <a:p>
            <a:pPr algn="just">
              <a:buSzPct val="142000"/>
            </a:pPr>
            <a:r>
              <a:rPr lang="es-MX" sz="2800" dirty="0">
                <a:solidFill>
                  <a:srgbClr val="002060"/>
                </a:solidFill>
              </a:rPr>
              <a:t>Si la simulación es relativa y no es ilícita, el acto real conserva su plena vigencia.</a:t>
            </a:r>
            <a:endParaRPr lang="es-MX" sz="2800" dirty="0">
              <a:solidFill>
                <a:srgbClr val="FF0000"/>
              </a:solidFill>
            </a:endParaRPr>
          </a:p>
          <a:p>
            <a:pPr algn="just">
              <a:buSzPct val="142000"/>
            </a:pPr>
            <a:r>
              <a:rPr lang="es-MX" sz="2800" dirty="0">
                <a:solidFill>
                  <a:srgbClr val="FF0000"/>
                </a:solidFill>
              </a:rPr>
              <a:t>4.-Cláusulas simuladas </a:t>
            </a:r>
          </a:p>
          <a:p>
            <a:pPr algn="just">
              <a:buSzPct val="142000"/>
            </a:pPr>
            <a:r>
              <a:rPr lang="es-MX" sz="2800" dirty="0">
                <a:solidFill>
                  <a:srgbClr val="002060"/>
                </a:solidFill>
              </a:rPr>
              <a:t>En muchas oportunidades la simulación no recae sobre el negocio sino sobre alguna de sus cláusulas, por ejemplo el precio (cuando se </a:t>
            </a:r>
            <a:r>
              <a:rPr lang="es-MX" sz="2800" dirty="0" err="1">
                <a:solidFill>
                  <a:srgbClr val="002060"/>
                </a:solidFill>
              </a:rPr>
              <a:t>subfactura</a:t>
            </a:r>
            <a:r>
              <a:rPr lang="es-MX" sz="2800" dirty="0">
                <a:solidFill>
                  <a:srgbClr val="002060"/>
                </a:solidFill>
              </a:rPr>
              <a:t> una mercadería o se hace figurar un precio menor del que realmente se paga). A las cláusulas simuladas se aplica el mismo régimen que para los actos relativamente simulados; mantienen su eficacia si no son ilícitas y no causan perjuicio a terceros</a:t>
            </a:r>
            <a:endParaRPr lang="es-AR" sz="2800" b="1" dirty="0">
              <a:solidFill>
                <a:srgbClr val="FF0000"/>
              </a:solidFill>
            </a:endParaRPr>
          </a:p>
        </p:txBody>
      </p:sp>
    </p:spTree>
    <p:extLst>
      <p:ext uri="{BB962C8B-B14F-4D97-AF65-F5344CB8AC3E}">
        <p14:creationId xmlns:p14="http://schemas.microsoft.com/office/powerpoint/2010/main" val="1668256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40409" y="512773"/>
            <a:ext cx="8689976" cy="891862"/>
          </a:xfrm>
        </p:spPr>
        <p:txBody>
          <a:bodyPr>
            <a:normAutofit fontScale="90000"/>
          </a:bodyPr>
          <a:lstStyle/>
          <a:p>
            <a:br>
              <a:rPr lang="es-MX" b="1" dirty="0">
                <a:solidFill>
                  <a:schemeClr val="accent1"/>
                </a:solidFill>
              </a:rPr>
            </a:br>
            <a:r>
              <a:rPr lang="es-MX" dirty="0">
                <a:solidFill>
                  <a:srgbClr val="FF0000"/>
                </a:solidFill>
              </a:rPr>
              <a:t>ACCIÓN DE SIMULACIÓN</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159097" y="1832019"/>
            <a:ext cx="10315977" cy="4401205"/>
          </a:xfrm>
          <a:prstGeom prst="rect">
            <a:avLst/>
          </a:prstGeom>
        </p:spPr>
        <p:txBody>
          <a:bodyPr wrap="square">
            <a:spAutoFit/>
          </a:bodyPr>
          <a:lstStyle/>
          <a:p>
            <a:pPr algn="just">
              <a:buSzPct val="142000"/>
            </a:pPr>
            <a:r>
              <a:rPr lang="es-MX" sz="2800" dirty="0">
                <a:solidFill>
                  <a:srgbClr val="002060"/>
                </a:solidFill>
              </a:rPr>
              <a:t>Art. 335. Acción entre las partes. Contradocumento. </a:t>
            </a:r>
            <a:r>
              <a:rPr lang="es-MX" sz="2800" i="1" dirty="0">
                <a:solidFill>
                  <a:srgbClr val="002060"/>
                </a:solidFill>
              </a:rPr>
              <a:t>Los que otorgan un acto simulado ilícito o que perjudica a terceros no pueden ejercer acción alguna el uno contra el otro sobre la simulación, excepto que las partes no puedan obtener beneficio alguno de las resultas del ejercicio de la acción de simulación. La simulación alegada por las partes debe probarse mediante el respectivo contradocumento. Puede prescindirse de él, cuando la parte justifica las razones por las cuales no existe o no puede ser presentado y median circunstancias que hacen inequívoca la simulación.</a:t>
            </a:r>
          </a:p>
          <a:p>
            <a:pPr algn="just">
              <a:buSzPct val="142000"/>
            </a:pPr>
            <a:endParaRPr lang="es-MX" sz="2800" dirty="0">
              <a:solidFill>
                <a:srgbClr val="002060"/>
              </a:solidFill>
            </a:endParaRPr>
          </a:p>
        </p:txBody>
      </p:sp>
    </p:spTree>
    <p:extLst>
      <p:ext uri="{BB962C8B-B14F-4D97-AF65-F5344CB8AC3E}">
        <p14:creationId xmlns:p14="http://schemas.microsoft.com/office/powerpoint/2010/main" val="2864102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46341" y="162247"/>
            <a:ext cx="8689976" cy="891862"/>
          </a:xfrm>
        </p:spPr>
        <p:txBody>
          <a:bodyPr>
            <a:normAutofit fontScale="90000"/>
          </a:bodyPr>
          <a:lstStyle/>
          <a:p>
            <a:br>
              <a:rPr lang="es-MX" b="1" dirty="0">
                <a:solidFill>
                  <a:schemeClr val="accent1"/>
                </a:solidFill>
              </a:rPr>
            </a:br>
            <a:r>
              <a:rPr lang="es-MX" sz="4900" dirty="0">
                <a:solidFill>
                  <a:srgbClr val="FF0000"/>
                </a:solidFill>
              </a:rPr>
              <a:t>Acción entre las partes (Art. 335).</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978794" y="1346929"/>
            <a:ext cx="10315977" cy="4770537"/>
          </a:xfrm>
          <a:prstGeom prst="rect">
            <a:avLst/>
          </a:prstGeom>
        </p:spPr>
        <p:txBody>
          <a:bodyPr wrap="square">
            <a:spAutoFit/>
          </a:bodyPr>
          <a:lstStyle/>
          <a:p>
            <a:pPr marL="457200" indent="-457200" algn="just">
              <a:buSzPct val="142000"/>
              <a:buFont typeface="Wingdings" panose="05000000000000000000" pitchFamily="2" charset="2"/>
              <a:buChar char="ü"/>
            </a:pPr>
            <a:r>
              <a:rPr lang="es-MX" sz="2800" dirty="0">
                <a:solidFill>
                  <a:srgbClr val="002060"/>
                </a:solidFill>
              </a:rPr>
              <a:t>La ley no reprueba la acción de simulación cuando es lícita y no genera perjuicio para terceros;</a:t>
            </a:r>
          </a:p>
          <a:p>
            <a:pPr marL="457200" indent="-457200" algn="just">
              <a:buSzPct val="142000"/>
              <a:buFont typeface="Wingdings" panose="05000000000000000000" pitchFamily="2" charset="2"/>
              <a:buChar char="ü"/>
            </a:pPr>
            <a:r>
              <a:rPr lang="es-MX" sz="2800" dirty="0">
                <a:solidFill>
                  <a:srgbClr val="002060"/>
                </a:solidFill>
              </a:rPr>
              <a:t>La admisibilidad de la acción de simulación, en este caso, está supeditada a que el acto sea lícito.</a:t>
            </a:r>
          </a:p>
          <a:p>
            <a:pPr marL="457200" indent="-457200" algn="just">
              <a:buSzPct val="142000"/>
              <a:buFont typeface="Wingdings" panose="05000000000000000000" pitchFamily="2" charset="2"/>
              <a:buChar char="ü"/>
            </a:pPr>
            <a:r>
              <a:rPr lang="es-MX" sz="2800" dirty="0">
                <a:solidFill>
                  <a:srgbClr val="002060"/>
                </a:solidFill>
              </a:rPr>
              <a:t>La acción de simulación entre las partes del negocio ha de entablarse </a:t>
            </a:r>
            <a:r>
              <a:rPr lang="es-MX" sz="2800" b="1" dirty="0">
                <a:solidFill>
                  <a:srgbClr val="002060"/>
                </a:solidFill>
              </a:rPr>
              <a:t>cuando alguna de ellas pretende hacerse fuerte en la apariencia creada; </a:t>
            </a:r>
          </a:p>
          <a:p>
            <a:pPr marL="457200" indent="-457200" algn="just">
              <a:buSzPct val="142000"/>
              <a:buFont typeface="Wingdings" panose="05000000000000000000" pitchFamily="2" charset="2"/>
              <a:buChar char="ü"/>
            </a:pPr>
            <a:r>
              <a:rPr lang="es-MX" sz="2800" dirty="0">
                <a:solidFill>
                  <a:srgbClr val="002060"/>
                </a:solidFill>
              </a:rPr>
              <a:t>Así verbigracia, si el testaferro pretendiera desconocer su calidad de tal y se comportara como un verdadero propietario de la cosa que le había sido transmitida de manera absolutamente simulada. </a:t>
            </a:r>
          </a:p>
          <a:p>
            <a:pPr algn="just">
              <a:buSzPct val="142000"/>
            </a:pPr>
            <a:endParaRPr lang="es-MX" sz="2400" dirty="0">
              <a:solidFill>
                <a:srgbClr val="002060"/>
              </a:solidFill>
            </a:endParaRPr>
          </a:p>
        </p:txBody>
      </p:sp>
      <p:sp>
        <p:nvSpPr>
          <p:cNvPr id="6" name="Flecha derecha 5"/>
          <p:cNvSpPr/>
          <p:nvPr/>
        </p:nvSpPr>
        <p:spPr>
          <a:xfrm>
            <a:off x="9517488" y="6117466"/>
            <a:ext cx="978408" cy="3992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627386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51994" y="579616"/>
            <a:ext cx="9556123" cy="891862"/>
          </a:xfrm>
        </p:spPr>
        <p:txBody>
          <a:bodyPr>
            <a:normAutofit fontScale="90000"/>
          </a:bodyPr>
          <a:lstStyle/>
          <a:p>
            <a:br>
              <a:rPr lang="es-MX" b="1" i="1" dirty="0">
                <a:solidFill>
                  <a:schemeClr val="accent1"/>
                </a:solidFill>
              </a:rPr>
            </a:br>
            <a:r>
              <a:rPr lang="es-MX" sz="4400" b="1" i="1" dirty="0">
                <a:solidFill>
                  <a:srgbClr val="FF0000"/>
                </a:solidFill>
              </a:rPr>
              <a:t>Prueba de la acción de simulación entre partes</a:t>
            </a:r>
            <a:endParaRPr lang="es-MX" sz="4400" i="1"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043190" y="1348453"/>
            <a:ext cx="10315977" cy="4524315"/>
          </a:xfrm>
          <a:prstGeom prst="rect">
            <a:avLst/>
          </a:prstGeom>
        </p:spPr>
        <p:txBody>
          <a:bodyPr wrap="square">
            <a:spAutoFit/>
          </a:bodyPr>
          <a:lstStyle/>
          <a:p>
            <a:pPr algn="just">
              <a:buSzPct val="142000"/>
            </a:pPr>
            <a:endParaRPr lang="es-MX" sz="3200" b="1" dirty="0">
              <a:solidFill>
                <a:srgbClr val="FF0000"/>
              </a:solidFill>
            </a:endParaRPr>
          </a:p>
          <a:p>
            <a:pPr algn="just">
              <a:buSzPct val="142000"/>
            </a:pPr>
            <a:r>
              <a:rPr lang="es-MX" sz="3200" u="sng" dirty="0">
                <a:solidFill>
                  <a:srgbClr val="FF0000"/>
                </a:solidFill>
              </a:rPr>
              <a:t>Contradocumento:</a:t>
            </a:r>
          </a:p>
          <a:p>
            <a:pPr algn="just">
              <a:buSzPct val="142000"/>
            </a:pPr>
            <a:r>
              <a:rPr lang="es-MX" sz="3200" dirty="0">
                <a:solidFill>
                  <a:srgbClr val="002060"/>
                </a:solidFill>
              </a:rPr>
              <a:t>			“Es el instrumento público o privado otorgado por las partes o el beneficiario del acto simulado, normalmente destinado a quedar secreto, en el que se declara el verdadero contenido o carácter del acto y tendiente a restablecer la realidad de las cosas</a:t>
            </a:r>
            <a:r>
              <a:rPr lang="es-MX" sz="3200" b="1" dirty="0">
                <a:solidFill>
                  <a:srgbClr val="002060"/>
                </a:solidFill>
              </a:rPr>
              <a:t>”.</a:t>
            </a:r>
          </a:p>
          <a:p>
            <a:pPr algn="just">
              <a:buSzPct val="142000"/>
            </a:pPr>
            <a:r>
              <a:rPr lang="es-MX" sz="3200" b="1" dirty="0">
                <a:solidFill>
                  <a:srgbClr val="002060"/>
                </a:solidFill>
              </a:rPr>
              <a:t> Es la prueba principal del carácter ficticio del negocio simulado.</a:t>
            </a:r>
          </a:p>
        </p:txBody>
      </p:sp>
      <p:sp>
        <p:nvSpPr>
          <p:cNvPr id="6" name="Flecha derecha 5"/>
          <p:cNvSpPr/>
          <p:nvPr/>
        </p:nvSpPr>
        <p:spPr>
          <a:xfrm>
            <a:off x="9517488" y="6117466"/>
            <a:ext cx="978408" cy="3992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6789394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01773" y="142506"/>
            <a:ext cx="8689976" cy="891862"/>
          </a:xfrm>
        </p:spPr>
        <p:txBody>
          <a:bodyPr>
            <a:normAutofit fontScale="90000"/>
          </a:bodyPr>
          <a:lstStyle/>
          <a:p>
            <a:br>
              <a:rPr lang="es-MX" b="1" dirty="0">
                <a:solidFill>
                  <a:schemeClr val="accent1"/>
                </a:solidFill>
              </a:rPr>
            </a:br>
            <a:endParaRPr lang="es-MX"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901520" y="1684619"/>
            <a:ext cx="10315977" cy="4832092"/>
          </a:xfrm>
          <a:prstGeom prst="rect">
            <a:avLst/>
          </a:prstGeom>
        </p:spPr>
        <p:txBody>
          <a:bodyPr wrap="square">
            <a:spAutoFit/>
          </a:bodyPr>
          <a:lstStyle/>
          <a:p>
            <a:pPr algn="just">
              <a:buSzPct val="142000"/>
            </a:pPr>
            <a:r>
              <a:rPr lang="es-MX" sz="2800" dirty="0">
                <a:solidFill>
                  <a:srgbClr val="FF0000"/>
                </a:solidFill>
              </a:rPr>
              <a:t>Requisitos que debe reunir</a:t>
            </a:r>
          </a:p>
          <a:p>
            <a:pPr algn="just">
              <a:buSzPct val="142000"/>
            </a:pPr>
            <a:r>
              <a:rPr lang="es-MX" sz="2800" dirty="0">
                <a:solidFill>
                  <a:srgbClr val="002060"/>
                </a:solidFill>
              </a:rPr>
              <a:t>El contradocumento debe reunir los siguientes recaudos: </a:t>
            </a:r>
          </a:p>
          <a:p>
            <a:pPr marL="514350" indent="-514350" algn="just">
              <a:buSzPct val="142000"/>
              <a:buFont typeface="+mj-lt"/>
              <a:buAutoNum type="arabicPeriod"/>
            </a:pPr>
            <a:r>
              <a:rPr lang="es-MX" sz="2800" dirty="0">
                <a:solidFill>
                  <a:srgbClr val="002060"/>
                </a:solidFill>
              </a:rPr>
              <a:t>— ser otorgado por las partes del negocio o el beneficiario de la simulación;</a:t>
            </a:r>
          </a:p>
          <a:p>
            <a:pPr marL="514350" indent="-514350" algn="just">
              <a:buSzPct val="142000"/>
              <a:buFont typeface="+mj-lt"/>
              <a:buAutoNum type="arabicPeriod"/>
            </a:pPr>
            <a:r>
              <a:rPr lang="es-MX" sz="2800" dirty="0">
                <a:solidFill>
                  <a:srgbClr val="002060"/>
                </a:solidFill>
              </a:rPr>
              <a:t>— referirse fatalmente al acto simulado; </a:t>
            </a:r>
          </a:p>
          <a:p>
            <a:pPr marL="514350" indent="-514350" algn="just">
              <a:buSzPct val="142000"/>
              <a:buFont typeface="+mj-lt"/>
              <a:buAutoNum type="arabicPeriod"/>
            </a:pPr>
            <a:r>
              <a:rPr lang="es-MX" sz="2800" dirty="0">
                <a:solidFill>
                  <a:srgbClr val="002060"/>
                </a:solidFill>
              </a:rPr>
              <a:t>— tener simultaneidad intelectual con el acto. Es decir que no necesariamente debe ser absolutamente contemporáneo con el negocio simulado, sino que basta con que las partes hayan tenido el propósito deliberado de crear el contradocumento desde el momento mismo en que se celebró el acto ostensible.</a:t>
            </a:r>
          </a:p>
          <a:p>
            <a:pPr algn="just">
              <a:buSzPct val="142000"/>
            </a:pPr>
            <a:endParaRPr lang="es-MX" sz="2800" dirty="0">
              <a:solidFill>
                <a:srgbClr val="002060"/>
              </a:solidFill>
            </a:endParaRPr>
          </a:p>
        </p:txBody>
      </p:sp>
      <p:sp>
        <p:nvSpPr>
          <p:cNvPr id="6" name="Flecha derecha 5"/>
          <p:cNvSpPr/>
          <p:nvPr/>
        </p:nvSpPr>
        <p:spPr>
          <a:xfrm>
            <a:off x="9517488" y="6117466"/>
            <a:ext cx="978408" cy="3992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Rectángulo 2"/>
          <p:cNvSpPr/>
          <p:nvPr/>
        </p:nvSpPr>
        <p:spPr>
          <a:xfrm>
            <a:off x="1988814" y="591699"/>
            <a:ext cx="9115893" cy="646331"/>
          </a:xfrm>
          <a:prstGeom prst="rect">
            <a:avLst/>
          </a:prstGeom>
        </p:spPr>
        <p:txBody>
          <a:bodyPr wrap="none">
            <a:spAutoFit/>
          </a:bodyPr>
          <a:lstStyle/>
          <a:p>
            <a:r>
              <a:rPr lang="es-MX" sz="3600" dirty="0">
                <a:solidFill>
                  <a:srgbClr val="FF0000"/>
                </a:solidFill>
              </a:rPr>
              <a:t>Prueba de la acción de simulación entre partes</a:t>
            </a:r>
            <a:endParaRPr lang="es-MX" sz="3600" dirty="0"/>
          </a:p>
        </p:txBody>
      </p:sp>
    </p:spTree>
    <p:extLst>
      <p:ext uri="{BB962C8B-B14F-4D97-AF65-F5344CB8AC3E}">
        <p14:creationId xmlns:p14="http://schemas.microsoft.com/office/powerpoint/2010/main" val="12214044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76770" y="579616"/>
            <a:ext cx="8689976" cy="891862"/>
          </a:xfrm>
        </p:spPr>
        <p:txBody>
          <a:bodyPr>
            <a:noAutofit/>
          </a:bodyPr>
          <a:lstStyle/>
          <a:p>
            <a:r>
              <a:rPr lang="es-MX" sz="4000" b="1" dirty="0">
                <a:solidFill>
                  <a:srgbClr val="FF0000"/>
                </a:solidFill>
              </a:rPr>
              <a:t>Prueba de la acción de simulación entre partes</a:t>
            </a:r>
            <a:endParaRPr lang="es-MX" sz="40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58350" y="1716109"/>
            <a:ext cx="10010663" cy="4401205"/>
          </a:xfrm>
          <a:prstGeom prst="rect">
            <a:avLst/>
          </a:prstGeom>
        </p:spPr>
        <p:txBody>
          <a:bodyPr wrap="square">
            <a:spAutoFit/>
          </a:bodyPr>
          <a:lstStyle/>
          <a:p>
            <a:pPr algn="just">
              <a:buSzPct val="142000"/>
            </a:pPr>
            <a:r>
              <a:rPr lang="es-MX" sz="2800" dirty="0">
                <a:solidFill>
                  <a:srgbClr val="FF0000"/>
                </a:solidFill>
              </a:rPr>
              <a:t>Exigencia del contradocumento</a:t>
            </a:r>
          </a:p>
          <a:p>
            <a:pPr marL="457200" indent="-457200" algn="just">
              <a:buSzPct val="142000"/>
              <a:buFont typeface="Wingdings" panose="05000000000000000000" pitchFamily="2" charset="2"/>
              <a:buChar char="Ø"/>
            </a:pPr>
            <a:r>
              <a:rPr lang="es-MX" sz="2800" dirty="0">
                <a:solidFill>
                  <a:srgbClr val="002060"/>
                </a:solidFill>
              </a:rPr>
              <a:t>El art. 335 que estamos comentando exige el contradocumento "en principio" pero admite que puede prescindirse de él cuando la parte justifica razones por las cuales no existe o no puede ser presentado y median circunstancias que hacen inequívoca la simulación.</a:t>
            </a:r>
          </a:p>
          <a:p>
            <a:pPr algn="just">
              <a:buSzPct val="142000"/>
            </a:pPr>
            <a:endParaRPr lang="es-MX" sz="2800" dirty="0">
              <a:solidFill>
                <a:srgbClr val="002060"/>
              </a:solidFill>
            </a:endParaRPr>
          </a:p>
          <a:p>
            <a:pPr marL="457200" indent="-457200" algn="just">
              <a:buSzPct val="142000"/>
              <a:buFont typeface="Wingdings" panose="05000000000000000000" pitchFamily="2" charset="2"/>
              <a:buChar char="Ø"/>
            </a:pPr>
            <a:r>
              <a:rPr lang="es-MX" sz="2800" dirty="0">
                <a:solidFill>
                  <a:srgbClr val="002060"/>
                </a:solidFill>
              </a:rPr>
              <a:t>Además debe probar que la simulación es inequívoca, por lo que no mediando contradocumento se presume la sinceridad del acto.</a:t>
            </a:r>
            <a:endParaRPr lang="es-AR" sz="2800" dirty="0">
              <a:solidFill>
                <a:srgbClr val="002060"/>
              </a:solidFill>
            </a:endParaRPr>
          </a:p>
        </p:txBody>
      </p:sp>
    </p:spTree>
    <p:extLst>
      <p:ext uri="{BB962C8B-B14F-4D97-AF65-F5344CB8AC3E}">
        <p14:creationId xmlns:p14="http://schemas.microsoft.com/office/powerpoint/2010/main" val="2039081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27530" y="1352281"/>
            <a:ext cx="8689976" cy="891862"/>
          </a:xfrm>
        </p:spPr>
        <p:txBody>
          <a:bodyPr>
            <a:normAutofit fontScale="90000"/>
          </a:bodyPr>
          <a:lstStyle/>
          <a:p>
            <a:pPr algn="just">
              <a:buSzPct val="142000"/>
            </a:pPr>
            <a:br>
              <a:rPr lang="es-MX" b="1" dirty="0">
                <a:solidFill>
                  <a:schemeClr val="accent1"/>
                </a:solidFill>
              </a:rPr>
            </a:br>
            <a:r>
              <a:rPr lang="es-MX" sz="4000" b="1" dirty="0">
                <a:solidFill>
                  <a:srgbClr val="FF0000"/>
                </a:solidFill>
              </a:rPr>
              <a:t>Efectos </a:t>
            </a:r>
            <a:r>
              <a:rPr lang="es-MX" sz="4000" dirty="0">
                <a:solidFill>
                  <a:srgbClr val="FF0000"/>
                </a:solidFill>
              </a:rPr>
              <a:t>de la declaración de simulación.</a:t>
            </a:r>
            <a:br>
              <a:rPr lang="es-MX" sz="4000" dirty="0">
                <a:solidFill>
                  <a:srgbClr val="FF0000"/>
                </a:solidFill>
              </a:rPr>
            </a:br>
            <a:endParaRPr lang="es-MX"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387138" y="1935050"/>
            <a:ext cx="10010663" cy="3477875"/>
          </a:xfrm>
          <a:prstGeom prst="rect">
            <a:avLst/>
          </a:prstGeom>
        </p:spPr>
        <p:txBody>
          <a:bodyPr wrap="square">
            <a:spAutoFit/>
          </a:bodyPr>
          <a:lstStyle/>
          <a:p>
            <a:pPr algn="ctr">
              <a:buSzPct val="142000"/>
            </a:pPr>
            <a:r>
              <a:rPr lang="es-MX" sz="3200" dirty="0">
                <a:solidFill>
                  <a:srgbClr val="002060"/>
                </a:solidFill>
              </a:rPr>
              <a:t>La acción de simulación está enderezada a demostrar: </a:t>
            </a:r>
          </a:p>
          <a:p>
            <a:pPr algn="ctr">
              <a:buSzPct val="142000"/>
            </a:pPr>
            <a:endParaRPr lang="es-MX" sz="3200" dirty="0">
              <a:solidFill>
                <a:srgbClr val="002060"/>
              </a:solidFill>
            </a:endParaRPr>
          </a:p>
          <a:p>
            <a:pPr algn="ctr">
              <a:buSzPct val="142000"/>
            </a:pPr>
            <a:r>
              <a:rPr lang="es-MX" sz="3200" dirty="0">
                <a:solidFill>
                  <a:srgbClr val="002060"/>
                </a:solidFill>
              </a:rPr>
              <a:t>la nulidad del acto aparente </a:t>
            </a:r>
          </a:p>
          <a:p>
            <a:pPr algn="ctr">
              <a:buSzPct val="142000"/>
            </a:pPr>
            <a:endParaRPr lang="es-MX" sz="3200" dirty="0">
              <a:solidFill>
                <a:srgbClr val="002060"/>
              </a:solidFill>
            </a:endParaRPr>
          </a:p>
          <a:p>
            <a:pPr algn="ctr">
              <a:buSzPct val="142000"/>
            </a:pPr>
            <a:r>
              <a:rPr lang="es-MX" sz="3200" dirty="0">
                <a:solidFill>
                  <a:srgbClr val="002060"/>
                </a:solidFill>
              </a:rPr>
              <a:t>para que la realidad oculta produzca todos sus efectos propios</a:t>
            </a:r>
            <a:r>
              <a:rPr lang="es-MX" sz="3200" dirty="0">
                <a:solidFill>
                  <a:srgbClr val="FF0000"/>
                </a:solidFill>
              </a:rPr>
              <a:t>.</a:t>
            </a:r>
          </a:p>
          <a:p>
            <a:pPr algn="just">
              <a:buSzPct val="142000"/>
            </a:pPr>
            <a:endParaRPr lang="es-MX" sz="2800" dirty="0">
              <a:solidFill>
                <a:srgbClr val="FF0000"/>
              </a:solidFill>
            </a:endParaRPr>
          </a:p>
        </p:txBody>
      </p:sp>
      <p:sp>
        <p:nvSpPr>
          <p:cNvPr id="3" name="Flecha abajo 2"/>
          <p:cNvSpPr/>
          <p:nvPr/>
        </p:nvSpPr>
        <p:spPr>
          <a:xfrm>
            <a:off x="6392469" y="2452779"/>
            <a:ext cx="342964" cy="5422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abajo 5"/>
          <p:cNvSpPr/>
          <p:nvPr/>
        </p:nvSpPr>
        <p:spPr>
          <a:xfrm>
            <a:off x="6392469" y="3483667"/>
            <a:ext cx="342964" cy="5422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195697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57074" y="927278"/>
            <a:ext cx="8689976" cy="891862"/>
          </a:xfrm>
        </p:spPr>
        <p:txBody>
          <a:bodyPr>
            <a:noAutofit/>
          </a:bodyPr>
          <a:lstStyle/>
          <a:p>
            <a:r>
              <a:rPr lang="es-MX" sz="4400" dirty="0">
                <a:solidFill>
                  <a:srgbClr val="FF0000"/>
                </a:solidFill>
              </a:rPr>
              <a:t>Prescripción de la acción entre las partes.</a:t>
            </a:r>
            <a:endParaRPr lang="es-MX" sz="4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399761" y="2115354"/>
            <a:ext cx="10010663" cy="3970318"/>
          </a:xfrm>
          <a:prstGeom prst="rect">
            <a:avLst/>
          </a:prstGeom>
        </p:spPr>
        <p:txBody>
          <a:bodyPr wrap="square">
            <a:spAutoFit/>
          </a:bodyPr>
          <a:lstStyle/>
          <a:p>
            <a:pPr marL="457200" indent="-457200" algn="just">
              <a:buSzPct val="142000"/>
              <a:buFont typeface="Wingdings" panose="05000000000000000000" pitchFamily="2" charset="2"/>
              <a:buChar char="ü"/>
            </a:pPr>
            <a:r>
              <a:rPr lang="es-MX" sz="3200" dirty="0">
                <a:solidFill>
                  <a:srgbClr val="002060"/>
                </a:solidFill>
              </a:rPr>
              <a:t>La acción de simulación entre las partes prescribe a los dos años (art. 2562 </a:t>
            </a:r>
            <a:r>
              <a:rPr lang="es-MX" sz="3200" dirty="0" err="1">
                <a:solidFill>
                  <a:srgbClr val="002060"/>
                </a:solidFill>
              </a:rPr>
              <a:t>CCyC</a:t>
            </a:r>
            <a:r>
              <a:rPr lang="es-MX" sz="3200" dirty="0">
                <a:solidFill>
                  <a:srgbClr val="002060"/>
                </a:solidFill>
              </a:rPr>
              <a:t>), </a:t>
            </a:r>
          </a:p>
          <a:p>
            <a:pPr marL="457200" indent="-457200" algn="just">
              <a:buSzPct val="142000"/>
              <a:buFont typeface="Wingdings" panose="05000000000000000000" pitchFamily="2" charset="2"/>
              <a:buChar char="ü"/>
            </a:pPr>
            <a:endParaRPr lang="es-MX" sz="3200" dirty="0">
              <a:solidFill>
                <a:srgbClr val="002060"/>
              </a:solidFill>
            </a:endParaRPr>
          </a:p>
          <a:p>
            <a:pPr marL="457200" indent="-457200" algn="just">
              <a:buSzPct val="142000"/>
              <a:buFont typeface="Wingdings" panose="05000000000000000000" pitchFamily="2" charset="2"/>
              <a:buChar char="ü"/>
            </a:pPr>
            <a:r>
              <a:rPr lang="es-MX" sz="3200" dirty="0">
                <a:solidFill>
                  <a:srgbClr val="002060"/>
                </a:solidFill>
              </a:rPr>
              <a:t>los que comienzan a correr desde que una de ellas se negó a dejar sin efecto el acto jurídico (art. 2563, inc. b) </a:t>
            </a:r>
            <a:r>
              <a:rPr lang="es-MX" sz="3200" dirty="0" err="1">
                <a:solidFill>
                  <a:srgbClr val="002060"/>
                </a:solidFill>
              </a:rPr>
              <a:t>CCyC</a:t>
            </a:r>
            <a:r>
              <a:rPr lang="es-MX" sz="3200" dirty="0">
                <a:solidFill>
                  <a:srgbClr val="002060"/>
                </a:solidFill>
              </a:rPr>
              <a:t>).</a:t>
            </a:r>
          </a:p>
          <a:p>
            <a:pPr marL="514350" indent="-514350" algn="just">
              <a:buSzPct val="142000"/>
              <a:buFont typeface="Wingdings" panose="05000000000000000000" pitchFamily="2" charset="2"/>
              <a:buChar char="ü"/>
            </a:pPr>
            <a:endParaRPr lang="es-MX" sz="3200" dirty="0">
              <a:solidFill>
                <a:srgbClr val="FF0000"/>
              </a:solidFill>
            </a:endParaRPr>
          </a:p>
          <a:p>
            <a:pPr marL="457200" indent="-457200" algn="just">
              <a:buSzPct val="142000"/>
              <a:buFont typeface="Wingdings" panose="05000000000000000000" pitchFamily="2" charset="2"/>
              <a:buChar char="ü"/>
            </a:pPr>
            <a:endParaRPr lang="es-MX" sz="2800" dirty="0">
              <a:solidFill>
                <a:srgbClr val="FF0000"/>
              </a:solidFill>
            </a:endParaRPr>
          </a:p>
        </p:txBody>
      </p:sp>
    </p:spTree>
    <p:extLst>
      <p:ext uri="{BB962C8B-B14F-4D97-AF65-F5344CB8AC3E}">
        <p14:creationId xmlns:p14="http://schemas.microsoft.com/office/powerpoint/2010/main" val="16354325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85863" y="233392"/>
            <a:ext cx="8689976" cy="891862"/>
          </a:xfrm>
        </p:spPr>
        <p:txBody>
          <a:bodyPr>
            <a:normAutofit fontScale="90000"/>
          </a:bodyPr>
          <a:lstStyle/>
          <a:p>
            <a:pPr algn="just"/>
            <a:br>
              <a:rPr lang="es-MX" b="1" dirty="0">
                <a:solidFill>
                  <a:schemeClr val="accent1"/>
                </a:solidFill>
              </a:rPr>
            </a:br>
            <a:r>
              <a:rPr lang="es-MX" sz="4000" dirty="0">
                <a:solidFill>
                  <a:srgbClr val="FF0000"/>
                </a:solidFill>
              </a:rPr>
              <a:t>Acción de simulación ejercida por terceros.</a:t>
            </a:r>
            <a:endParaRPr lang="es-MX" sz="40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06834" y="1947929"/>
            <a:ext cx="10010663" cy="523220"/>
          </a:xfrm>
          <a:prstGeom prst="rect">
            <a:avLst/>
          </a:prstGeom>
        </p:spPr>
        <p:txBody>
          <a:bodyPr wrap="square">
            <a:spAutoFit/>
          </a:bodyPr>
          <a:lstStyle/>
          <a:p>
            <a:pPr algn="just">
              <a:buSzPct val="142000"/>
            </a:pPr>
            <a:endParaRPr lang="es-AR" sz="2800" dirty="0">
              <a:solidFill>
                <a:srgbClr val="002060"/>
              </a:solidFill>
            </a:endParaRPr>
          </a:p>
        </p:txBody>
      </p:sp>
      <p:sp>
        <p:nvSpPr>
          <p:cNvPr id="3" name="Rectángulo 2"/>
          <p:cNvSpPr/>
          <p:nvPr/>
        </p:nvSpPr>
        <p:spPr>
          <a:xfrm>
            <a:off x="893190" y="1524499"/>
            <a:ext cx="10637949" cy="4832092"/>
          </a:xfrm>
          <a:prstGeom prst="rect">
            <a:avLst/>
          </a:prstGeom>
        </p:spPr>
        <p:txBody>
          <a:bodyPr wrap="square">
            <a:spAutoFit/>
          </a:bodyPr>
          <a:lstStyle/>
          <a:p>
            <a:pPr algn="just"/>
            <a:r>
              <a:rPr lang="es-MX" sz="2800" dirty="0">
                <a:solidFill>
                  <a:srgbClr val="002060"/>
                </a:solidFill>
              </a:rPr>
              <a:t>Art. 336. Acción de terceros. </a:t>
            </a:r>
            <a:r>
              <a:rPr lang="es-MX" sz="2800" i="1" dirty="0">
                <a:solidFill>
                  <a:srgbClr val="002060"/>
                </a:solidFill>
              </a:rPr>
              <a:t>Los terceros cuyos derechos o intereses legítimos son afectados por el acto simulado pueden demandar su nulidad. Pueden acreditar la simulación por cualquier medio de prueba</a:t>
            </a:r>
            <a:r>
              <a:rPr lang="es-MX" sz="2800" dirty="0">
                <a:solidFill>
                  <a:srgbClr val="002060"/>
                </a:solidFill>
              </a:rPr>
              <a:t>.</a:t>
            </a:r>
          </a:p>
          <a:p>
            <a:pPr algn="just"/>
            <a:endParaRPr lang="es-MX" sz="2800" dirty="0">
              <a:solidFill>
                <a:srgbClr val="002060"/>
              </a:solidFill>
            </a:endParaRPr>
          </a:p>
          <a:p>
            <a:pPr marL="457200" indent="-457200" algn="just">
              <a:buFont typeface="Wingdings" panose="05000000000000000000" pitchFamily="2" charset="2"/>
              <a:buChar char="ü"/>
            </a:pPr>
            <a:r>
              <a:rPr lang="es-MX" sz="2800" dirty="0">
                <a:solidFill>
                  <a:srgbClr val="002060"/>
                </a:solidFill>
              </a:rPr>
              <a:t>Son terceros quienes pueden resultar perjudicados por el acto simulado. </a:t>
            </a:r>
          </a:p>
          <a:p>
            <a:pPr marL="457200" indent="-457200" algn="just">
              <a:buFont typeface="Wingdings" panose="05000000000000000000" pitchFamily="2" charset="2"/>
              <a:buChar char="ü"/>
            </a:pPr>
            <a:r>
              <a:rPr lang="es-MX" sz="2800" dirty="0">
                <a:solidFill>
                  <a:srgbClr val="002060"/>
                </a:solidFill>
              </a:rPr>
              <a:t>En tal caso, pueden demandar la nulidad del acto aparente ya sea para demostrar que es enteramente ficticio o bien para poner de manifiesto cuál es el acto oculto a fin de que este comience a producir sus efectos típicos</a:t>
            </a:r>
          </a:p>
          <a:p>
            <a:pPr algn="just"/>
            <a:r>
              <a:rPr lang="es-MX" sz="2800" dirty="0">
                <a:solidFill>
                  <a:srgbClr val="002060"/>
                </a:solidFill>
              </a:rPr>
              <a:t>|	</a:t>
            </a:r>
          </a:p>
        </p:txBody>
      </p:sp>
    </p:spTree>
    <p:extLst>
      <p:ext uri="{BB962C8B-B14F-4D97-AF65-F5344CB8AC3E}">
        <p14:creationId xmlns:p14="http://schemas.microsoft.com/office/powerpoint/2010/main" val="8287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57513" y="133685"/>
            <a:ext cx="8702340" cy="891862"/>
          </a:xfrm>
        </p:spPr>
        <p:txBody>
          <a:bodyPr>
            <a:normAutofit fontScale="90000"/>
          </a:bodyPr>
          <a:lstStyle/>
          <a:p>
            <a:br>
              <a:rPr lang="es-MX" i="1" dirty="0">
                <a:solidFill>
                  <a:srgbClr val="002060"/>
                </a:solidFill>
              </a:rPr>
            </a:br>
            <a:r>
              <a:rPr lang="es-MX" dirty="0">
                <a:solidFill>
                  <a:srgbClr val="FF0000"/>
                </a:solidFill>
              </a:rPr>
              <a:t>LESIÓN.</a:t>
            </a:r>
            <a:r>
              <a:rPr lang="es-MX" i="1" dirty="0">
                <a:solidFill>
                  <a:srgbClr val="FF0000"/>
                </a:solidFill>
              </a:rPr>
              <a:t>-</a:t>
            </a:r>
            <a:endParaRPr lang="es-MX"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181078" y="806606"/>
            <a:ext cx="10242483" cy="6801862"/>
          </a:xfrm>
          <a:prstGeom prst="rect">
            <a:avLst/>
          </a:prstGeom>
        </p:spPr>
        <p:txBody>
          <a:bodyPr wrap="square">
            <a:spAutoFit/>
          </a:bodyPr>
          <a:lstStyle/>
          <a:p>
            <a:pPr algn="just">
              <a:buSzPct val="142000"/>
            </a:pPr>
            <a:r>
              <a:rPr lang="es-MX" sz="2800" b="1" dirty="0">
                <a:solidFill>
                  <a:srgbClr val="FF0000"/>
                </a:solidFill>
              </a:rPr>
              <a:t>1 NOCIÓN:</a:t>
            </a:r>
          </a:p>
          <a:p>
            <a:pPr algn="just">
              <a:buSzPct val="142000"/>
            </a:pPr>
            <a:r>
              <a:rPr lang="es-MX" sz="2400" dirty="0">
                <a:solidFill>
                  <a:srgbClr val="002060"/>
                </a:solidFill>
              </a:rPr>
              <a:t>La lesión es caracterizada en el derecho argentino como el defecto del acto jurídico consistente en una desproporción injustificada de las prestaciones, originada en el aprovechamiento por una de las partes del estado de inferioridad de la otra.</a:t>
            </a:r>
          </a:p>
          <a:p>
            <a:pPr algn="just">
              <a:buSzPct val="142000"/>
            </a:pPr>
            <a:endParaRPr lang="es-MX" sz="2400" dirty="0">
              <a:solidFill>
                <a:srgbClr val="002060"/>
              </a:solidFill>
            </a:endParaRPr>
          </a:p>
          <a:p>
            <a:pPr algn="just">
              <a:buSzPct val="142000"/>
            </a:pPr>
            <a:r>
              <a:rPr lang="es-MX" sz="2400" b="1" dirty="0">
                <a:solidFill>
                  <a:srgbClr val="FF0000"/>
                </a:solidFill>
              </a:rPr>
              <a:t>2. Naturaleza jurídica:</a:t>
            </a:r>
          </a:p>
          <a:p>
            <a:pPr algn="just">
              <a:buSzPct val="142000"/>
            </a:pPr>
            <a:r>
              <a:rPr lang="es-MX" sz="2400" dirty="0">
                <a:solidFill>
                  <a:srgbClr val="002060"/>
                </a:solidFill>
              </a:rPr>
              <a:t>La doctrina ha propiciado múltiples caracterizaciones de la lesión; el Código Civil y Comercial confirma —por la ubicación que da a su regulación— su tratamiento como vicio propio de los actos jurídicos, fundado en un defecto de la buena fe lealtad.</a:t>
            </a:r>
          </a:p>
          <a:p>
            <a:pPr algn="just">
              <a:buSzPct val="142000"/>
            </a:pPr>
            <a:endParaRPr lang="es-MX" sz="2400" b="1" dirty="0">
              <a:solidFill>
                <a:srgbClr val="FF0000"/>
              </a:solidFill>
            </a:endParaRPr>
          </a:p>
          <a:p>
            <a:pPr algn="just">
              <a:buSzPct val="142000"/>
            </a:pPr>
            <a:r>
              <a:rPr lang="es-MX" sz="2400" b="1" dirty="0">
                <a:solidFill>
                  <a:srgbClr val="FF0000"/>
                </a:solidFill>
              </a:rPr>
              <a:t>3. Actos a los que se aplica: </a:t>
            </a:r>
          </a:p>
          <a:p>
            <a:pPr algn="just">
              <a:buSzPct val="142000"/>
            </a:pPr>
            <a:r>
              <a:rPr lang="es-MX" sz="2400" dirty="0">
                <a:solidFill>
                  <a:srgbClr val="002060"/>
                </a:solidFill>
              </a:rPr>
              <a:t>El Art. 332 expresa que podrán anularse o modificarse por el vicio de lesión “los actos jurídicos” bilaterales y onerosos.</a:t>
            </a:r>
          </a:p>
          <a:p>
            <a:pPr algn="just">
              <a:buSzPct val="142000"/>
            </a:pPr>
            <a:endParaRPr lang="es-AR" sz="2400" dirty="0">
              <a:solidFill>
                <a:srgbClr val="002060"/>
              </a:solidFill>
            </a:endParaRPr>
          </a:p>
          <a:p>
            <a:pPr algn="ctr">
              <a:buSzPct val="142000"/>
            </a:pPr>
            <a:endParaRPr lang="es-AR" sz="4800" b="1" dirty="0">
              <a:solidFill>
                <a:srgbClr val="FF0000"/>
              </a:solidFill>
            </a:endParaRPr>
          </a:p>
        </p:txBody>
      </p:sp>
    </p:spTree>
    <p:extLst>
      <p:ext uri="{BB962C8B-B14F-4D97-AF65-F5344CB8AC3E}">
        <p14:creationId xmlns:p14="http://schemas.microsoft.com/office/powerpoint/2010/main" val="2778911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16322" y="779412"/>
            <a:ext cx="9352291" cy="891862"/>
          </a:xfrm>
        </p:spPr>
        <p:txBody>
          <a:bodyPr>
            <a:noAutofit/>
          </a:bodyPr>
          <a:lstStyle/>
          <a:p>
            <a:br>
              <a:rPr lang="es-MX" sz="4000" b="1" dirty="0">
                <a:solidFill>
                  <a:srgbClr val="FF0000"/>
                </a:solidFill>
              </a:rPr>
            </a:br>
            <a:r>
              <a:rPr lang="es-MX" sz="4000" dirty="0">
                <a:solidFill>
                  <a:srgbClr val="FF0000"/>
                </a:solidFill>
              </a:rPr>
              <a:t>Prueba de la acción de simulación ejercida por terceros</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06834" y="1947929"/>
            <a:ext cx="10010663" cy="523220"/>
          </a:xfrm>
          <a:prstGeom prst="rect">
            <a:avLst/>
          </a:prstGeom>
        </p:spPr>
        <p:txBody>
          <a:bodyPr wrap="square">
            <a:spAutoFit/>
          </a:bodyPr>
          <a:lstStyle/>
          <a:p>
            <a:pPr algn="just">
              <a:buSzPct val="142000"/>
            </a:pPr>
            <a:endParaRPr lang="es-AR" sz="2800" dirty="0">
              <a:solidFill>
                <a:srgbClr val="002060"/>
              </a:solidFill>
            </a:endParaRPr>
          </a:p>
        </p:txBody>
      </p:sp>
      <p:sp>
        <p:nvSpPr>
          <p:cNvPr id="3" name="Rectángulo 2"/>
          <p:cNvSpPr/>
          <p:nvPr/>
        </p:nvSpPr>
        <p:spPr>
          <a:xfrm>
            <a:off x="893188" y="1671274"/>
            <a:ext cx="10637949" cy="4401205"/>
          </a:xfrm>
          <a:prstGeom prst="rect">
            <a:avLst/>
          </a:prstGeom>
        </p:spPr>
        <p:txBody>
          <a:bodyPr wrap="square">
            <a:spAutoFit/>
          </a:bodyPr>
          <a:lstStyle/>
          <a:p>
            <a:pPr algn="just"/>
            <a:r>
              <a:rPr lang="es-MX" sz="2800" dirty="0">
                <a:solidFill>
                  <a:srgbClr val="002060"/>
                </a:solidFill>
              </a:rPr>
              <a:t>En la acción de simulación promovida por terceros, todos los medios de prueba son admisibles;</a:t>
            </a:r>
          </a:p>
          <a:p>
            <a:pPr algn="just"/>
            <a:r>
              <a:rPr lang="es-MX" sz="2800" b="1" dirty="0">
                <a:solidFill>
                  <a:srgbClr val="002060"/>
                </a:solidFill>
              </a:rPr>
              <a:t>Puede presumirse la simulación</a:t>
            </a:r>
            <a:r>
              <a:rPr lang="es-MX" sz="2800" dirty="0">
                <a:solidFill>
                  <a:srgbClr val="002060"/>
                </a:solidFill>
              </a:rPr>
              <a:t>: </a:t>
            </a:r>
          </a:p>
          <a:p>
            <a:pPr marL="457200" indent="-457200" algn="just">
              <a:buAutoNum type="alphaLcPeriod"/>
            </a:pPr>
            <a:r>
              <a:rPr lang="es-MX" sz="2800" dirty="0">
                <a:solidFill>
                  <a:srgbClr val="002060"/>
                </a:solidFill>
              </a:rPr>
              <a:t>cuando las partes están ligadas por una relación de parentesco, de confianza, amistad íntima; </a:t>
            </a:r>
          </a:p>
          <a:p>
            <a:pPr marL="457200" indent="-457200" algn="just">
              <a:buAutoNum type="alphaLcPeriod"/>
            </a:pPr>
            <a:r>
              <a:rPr lang="es-MX" sz="2800" dirty="0">
                <a:solidFill>
                  <a:srgbClr val="002060"/>
                </a:solidFill>
              </a:rPr>
              <a:t>cuando el negocio no fue ejecutado, esto es, no existe tradición ni entrega de la posesión de la cosa que continúa en manos del ficticio enajenante;</a:t>
            </a:r>
          </a:p>
          <a:p>
            <a:pPr marL="457200" indent="-457200" algn="just">
              <a:buAutoNum type="alphaLcPeriod"/>
            </a:pPr>
            <a:r>
              <a:rPr lang="es-MX" sz="2800" dirty="0">
                <a:solidFill>
                  <a:srgbClr val="002060"/>
                </a:solidFill>
              </a:rPr>
              <a:t> si el adquirente carece de capacidad económica o se ignora el origen de los fondos; </a:t>
            </a:r>
          </a:p>
        </p:txBody>
      </p:sp>
      <p:sp>
        <p:nvSpPr>
          <p:cNvPr id="6" name="Flecha derecha 5"/>
          <p:cNvSpPr/>
          <p:nvPr/>
        </p:nvSpPr>
        <p:spPr>
          <a:xfrm>
            <a:off x="9028090" y="5897006"/>
            <a:ext cx="978408" cy="35094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89623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40923" y="684678"/>
            <a:ext cx="8643095" cy="891862"/>
          </a:xfrm>
        </p:spPr>
        <p:txBody>
          <a:bodyPr>
            <a:noAutofit/>
          </a:bodyPr>
          <a:lstStyle/>
          <a:p>
            <a:br>
              <a:rPr lang="es-MX" sz="3600" b="1" dirty="0">
                <a:solidFill>
                  <a:schemeClr val="accent1"/>
                </a:solidFill>
              </a:rPr>
            </a:br>
            <a:r>
              <a:rPr lang="es-MX" sz="3600" b="1" dirty="0">
                <a:solidFill>
                  <a:srgbClr val="FF0000"/>
                </a:solidFill>
              </a:rPr>
              <a:t>Prueba de la acción de simulación ejercida por terceros</a:t>
            </a:r>
            <a:endParaRPr lang="es-MX" sz="36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06834" y="1947929"/>
            <a:ext cx="10010663" cy="523220"/>
          </a:xfrm>
          <a:prstGeom prst="rect">
            <a:avLst/>
          </a:prstGeom>
        </p:spPr>
        <p:txBody>
          <a:bodyPr wrap="square">
            <a:spAutoFit/>
          </a:bodyPr>
          <a:lstStyle/>
          <a:p>
            <a:pPr algn="just">
              <a:buSzPct val="142000"/>
            </a:pPr>
            <a:endParaRPr lang="es-AR" sz="2800" dirty="0">
              <a:solidFill>
                <a:srgbClr val="002060"/>
              </a:solidFill>
            </a:endParaRPr>
          </a:p>
        </p:txBody>
      </p:sp>
      <p:sp>
        <p:nvSpPr>
          <p:cNvPr id="3" name="Rectángulo 2"/>
          <p:cNvSpPr/>
          <p:nvPr/>
        </p:nvSpPr>
        <p:spPr>
          <a:xfrm>
            <a:off x="1204860" y="1798280"/>
            <a:ext cx="10637949" cy="4401205"/>
          </a:xfrm>
          <a:prstGeom prst="rect">
            <a:avLst/>
          </a:prstGeom>
        </p:spPr>
        <p:txBody>
          <a:bodyPr wrap="square">
            <a:spAutoFit/>
          </a:bodyPr>
          <a:lstStyle/>
          <a:p>
            <a:pPr algn="just"/>
            <a:r>
              <a:rPr lang="es-MX" sz="2800" b="1" dirty="0">
                <a:solidFill>
                  <a:srgbClr val="002060"/>
                </a:solidFill>
              </a:rPr>
              <a:t>Puede presumirse la simulación</a:t>
            </a:r>
            <a:r>
              <a:rPr lang="es-MX" sz="2800" dirty="0">
                <a:solidFill>
                  <a:srgbClr val="002060"/>
                </a:solidFill>
              </a:rPr>
              <a:t>: </a:t>
            </a:r>
          </a:p>
          <a:p>
            <a:pPr algn="just"/>
            <a:r>
              <a:rPr lang="es-MX" sz="2800" dirty="0">
                <a:solidFill>
                  <a:srgbClr val="002060"/>
                </a:solidFill>
              </a:rPr>
              <a:t>d. si el enajenante se desprende de todos los bienes o de los que hacen a su forma de vida o son necesarios para su trabajo; </a:t>
            </a:r>
          </a:p>
          <a:p>
            <a:pPr algn="just"/>
            <a:r>
              <a:rPr lang="es-MX" sz="2800" dirty="0">
                <a:solidFill>
                  <a:srgbClr val="002060"/>
                </a:solidFill>
              </a:rPr>
              <a:t>e. cuando la venta se realizó en forma apresurada, ante la inminencia de un hecho que, por sí mismo, puede llevar a presumir que se ha pretendido ocultar bienes; </a:t>
            </a:r>
          </a:p>
          <a:p>
            <a:pPr algn="just"/>
            <a:r>
              <a:rPr lang="es-MX" sz="2800" dirty="0">
                <a:solidFill>
                  <a:srgbClr val="002060"/>
                </a:solidFill>
              </a:rPr>
              <a:t>f. en virtud de la conducta de las partes y el modo de conducirse en sus negocios. Es fundamental también el modo en que se desempeñan en juicio, si aportan pruebas, si se mantienen pasivos u obstruyen la etapa probatoria. </a:t>
            </a:r>
          </a:p>
        </p:txBody>
      </p:sp>
      <p:sp>
        <p:nvSpPr>
          <p:cNvPr id="6" name="Flecha derecha 5"/>
          <p:cNvSpPr/>
          <p:nvPr/>
        </p:nvSpPr>
        <p:spPr>
          <a:xfrm>
            <a:off x="1027328" y="1336463"/>
            <a:ext cx="978408" cy="35094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922825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35591" y="313922"/>
            <a:ext cx="8689976" cy="891862"/>
          </a:xfrm>
        </p:spPr>
        <p:txBody>
          <a:bodyPr>
            <a:noAutofit/>
          </a:bodyPr>
          <a:lstStyle/>
          <a:p>
            <a:r>
              <a:rPr lang="es-MX" sz="3600" b="1" dirty="0">
                <a:solidFill>
                  <a:srgbClr val="FF0000"/>
                </a:solidFill>
              </a:rPr>
              <a:t>Efectos de la acción de simulación frente a terceros:</a:t>
            </a:r>
            <a:endParaRPr lang="es-MX" sz="36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06834" y="1947929"/>
            <a:ext cx="10010663" cy="523220"/>
          </a:xfrm>
          <a:prstGeom prst="rect">
            <a:avLst/>
          </a:prstGeom>
        </p:spPr>
        <p:txBody>
          <a:bodyPr wrap="square">
            <a:spAutoFit/>
          </a:bodyPr>
          <a:lstStyle/>
          <a:p>
            <a:pPr algn="just">
              <a:buSzPct val="142000"/>
            </a:pPr>
            <a:endParaRPr lang="es-AR" sz="2800" dirty="0">
              <a:solidFill>
                <a:srgbClr val="002060"/>
              </a:solidFill>
            </a:endParaRPr>
          </a:p>
        </p:txBody>
      </p:sp>
      <p:sp>
        <p:nvSpPr>
          <p:cNvPr id="3" name="Rectángulo 2"/>
          <p:cNvSpPr/>
          <p:nvPr/>
        </p:nvSpPr>
        <p:spPr>
          <a:xfrm>
            <a:off x="1061605" y="1355501"/>
            <a:ext cx="10637949" cy="3108543"/>
          </a:xfrm>
          <a:prstGeom prst="rect">
            <a:avLst/>
          </a:prstGeom>
        </p:spPr>
        <p:txBody>
          <a:bodyPr wrap="square">
            <a:spAutoFit/>
          </a:bodyPr>
          <a:lstStyle/>
          <a:p>
            <a:pPr algn="just"/>
            <a:r>
              <a:rPr lang="es-MX" sz="2800" b="1" dirty="0">
                <a:solidFill>
                  <a:srgbClr val="002060"/>
                </a:solidFill>
              </a:rPr>
              <a:t> </a:t>
            </a:r>
            <a:endParaRPr lang="es-MX" sz="2800" b="1" dirty="0">
              <a:solidFill>
                <a:srgbClr val="FF0000"/>
              </a:solidFill>
            </a:endParaRPr>
          </a:p>
          <a:p>
            <a:pPr algn="ctr"/>
            <a:r>
              <a:rPr lang="es-MX" sz="2800" b="1" dirty="0">
                <a:solidFill>
                  <a:srgbClr val="FF0000"/>
                </a:solidFill>
              </a:rPr>
              <a:t> </a:t>
            </a:r>
            <a:r>
              <a:rPr lang="es-MX" sz="2800" dirty="0">
                <a:solidFill>
                  <a:srgbClr val="002060"/>
                </a:solidFill>
              </a:rPr>
              <a:t>La sentencia que admite la acción de simulación</a:t>
            </a:r>
          </a:p>
          <a:p>
            <a:pPr algn="ctr"/>
            <a:endParaRPr lang="es-MX" sz="2800" dirty="0">
              <a:solidFill>
                <a:srgbClr val="002060"/>
              </a:solidFill>
            </a:endParaRPr>
          </a:p>
          <a:p>
            <a:pPr algn="ctr"/>
            <a:r>
              <a:rPr lang="es-MX" sz="2800" dirty="0">
                <a:solidFill>
                  <a:srgbClr val="002060"/>
                </a:solidFill>
              </a:rPr>
              <a:t> beneficia a todos los acreedores o terceros interesados,</a:t>
            </a:r>
          </a:p>
          <a:p>
            <a:pPr algn="ctr"/>
            <a:endParaRPr lang="es-MX" sz="2800" dirty="0">
              <a:solidFill>
                <a:srgbClr val="002060"/>
              </a:solidFill>
            </a:endParaRPr>
          </a:p>
          <a:p>
            <a:pPr algn="ctr"/>
            <a:r>
              <a:rPr lang="es-MX" sz="2800" dirty="0">
                <a:solidFill>
                  <a:srgbClr val="002060"/>
                </a:solidFill>
              </a:rPr>
              <a:t> aun cuando no hubieran promovido la acción</a:t>
            </a:r>
            <a:r>
              <a:rPr lang="es-MX" sz="2800" b="1" dirty="0">
                <a:solidFill>
                  <a:srgbClr val="002060"/>
                </a:solidFill>
              </a:rPr>
              <a:t>.</a:t>
            </a:r>
          </a:p>
          <a:p>
            <a:pPr algn="just"/>
            <a:endParaRPr lang="es-MX" sz="2800" b="1" dirty="0">
              <a:solidFill>
                <a:srgbClr val="002060"/>
              </a:solidFill>
            </a:endParaRPr>
          </a:p>
        </p:txBody>
      </p:sp>
      <p:sp>
        <p:nvSpPr>
          <p:cNvPr id="6" name="Flecha abajo 5"/>
          <p:cNvSpPr/>
          <p:nvPr/>
        </p:nvSpPr>
        <p:spPr>
          <a:xfrm>
            <a:off x="6008485" y="2239523"/>
            <a:ext cx="407359" cy="4632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abajo 6"/>
          <p:cNvSpPr/>
          <p:nvPr/>
        </p:nvSpPr>
        <p:spPr>
          <a:xfrm>
            <a:off x="6014022" y="3108668"/>
            <a:ext cx="407359" cy="4632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6250710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35591" y="579616"/>
            <a:ext cx="8689976" cy="891862"/>
          </a:xfrm>
        </p:spPr>
        <p:txBody>
          <a:bodyPr>
            <a:normAutofit fontScale="90000"/>
          </a:bodyPr>
          <a:lstStyle/>
          <a:p>
            <a:br>
              <a:rPr lang="es-MX" b="1" dirty="0">
                <a:solidFill>
                  <a:schemeClr val="accent1"/>
                </a:solidFill>
              </a:rPr>
            </a:br>
            <a:br>
              <a:rPr lang="es-MX" b="1" dirty="0">
                <a:solidFill>
                  <a:srgbClr val="FF0000"/>
                </a:solidFill>
              </a:rPr>
            </a:br>
            <a:r>
              <a:rPr lang="es-MX" sz="4400" b="1" dirty="0">
                <a:solidFill>
                  <a:srgbClr val="FF0000"/>
                </a:solidFill>
              </a:rPr>
              <a:t>Prescripción de la acción ejercida por terceros</a:t>
            </a:r>
            <a:endParaRPr lang="es-MX" sz="4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06834" y="1947929"/>
            <a:ext cx="10010663" cy="523220"/>
          </a:xfrm>
          <a:prstGeom prst="rect">
            <a:avLst/>
          </a:prstGeom>
        </p:spPr>
        <p:txBody>
          <a:bodyPr wrap="square">
            <a:spAutoFit/>
          </a:bodyPr>
          <a:lstStyle/>
          <a:p>
            <a:pPr algn="just">
              <a:buSzPct val="142000"/>
            </a:pPr>
            <a:endParaRPr lang="es-AR" sz="2800" dirty="0">
              <a:solidFill>
                <a:srgbClr val="002060"/>
              </a:solidFill>
            </a:endParaRPr>
          </a:p>
        </p:txBody>
      </p:sp>
      <p:sp>
        <p:nvSpPr>
          <p:cNvPr id="3" name="Rectángulo 2"/>
          <p:cNvSpPr/>
          <p:nvPr/>
        </p:nvSpPr>
        <p:spPr>
          <a:xfrm>
            <a:off x="1061604" y="1703230"/>
            <a:ext cx="10637949" cy="2677656"/>
          </a:xfrm>
          <a:prstGeom prst="rect">
            <a:avLst/>
          </a:prstGeom>
        </p:spPr>
        <p:txBody>
          <a:bodyPr wrap="square">
            <a:spAutoFit/>
          </a:bodyPr>
          <a:lstStyle/>
          <a:p>
            <a:pPr algn="just"/>
            <a:endParaRPr lang="es-MX" sz="2800" b="1" dirty="0">
              <a:solidFill>
                <a:srgbClr val="002060"/>
              </a:solidFill>
            </a:endParaRPr>
          </a:p>
          <a:p>
            <a:pPr marL="457200" indent="-457200" algn="just">
              <a:buClr>
                <a:srgbClr val="FF0000"/>
              </a:buClr>
              <a:buFont typeface="Wingdings" panose="05000000000000000000" pitchFamily="2" charset="2"/>
              <a:buChar char="ü"/>
            </a:pPr>
            <a:r>
              <a:rPr lang="es-MX" sz="2800" dirty="0">
                <a:solidFill>
                  <a:srgbClr val="002060"/>
                </a:solidFill>
              </a:rPr>
              <a:t>La acción de simulación ejercida por terceros prescribe a los dos años (art. 2562 </a:t>
            </a:r>
            <a:r>
              <a:rPr lang="es-MX" sz="2800" dirty="0" err="1">
                <a:solidFill>
                  <a:srgbClr val="002060"/>
                </a:solidFill>
              </a:rPr>
              <a:t>CCyC</a:t>
            </a:r>
            <a:r>
              <a:rPr lang="es-MX" sz="2800" dirty="0">
                <a:solidFill>
                  <a:srgbClr val="002060"/>
                </a:solidFill>
              </a:rPr>
              <a:t>), </a:t>
            </a:r>
          </a:p>
          <a:p>
            <a:pPr marL="457200" indent="-457200" algn="just">
              <a:buClr>
                <a:srgbClr val="FF0000"/>
              </a:buClr>
              <a:buFont typeface="Wingdings" panose="05000000000000000000" pitchFamily="2" charset="2"/>
              <a:buChar char="ü"/>
            </a:pPr>
            <a:endParaRPr lang="es-MX" sz="2800" dirty="0">
              <a:solidFill>
                <a:srgbClr val="002060"/>
              </a:solidFill>
            </a:endParaRPr>
          </a:p>
          <a:p>
            <a:pPr marL="457200" indent="-457200" algn="just">
              <a:buClr>
                <a:srgbClr val="FF0000"/>
              </a:buClr>
              <a:buFont typeface="Wingdings" panose="05000000000000000000" pitchFamily="2" charset="2"/>
              <a:buChar char="ü"/>
            </a:pPr>
            <a:r>
              <a:rPr lang="es-MX" sz="2800" dirty="0">
                <a:solidFill>
                  <a:srgbClr val="002060"/>
                </a:solidFill>
              </a:rPr>
              <a:t>plazo que comienza a computarse desde que conocieron o pudieron conocer el vicio del acto jurídico (art. 2563, inc. c) </a:t>
            </a:r>
            <a:r>
              <a:rPr lang="es-MX" sz="2800" dirty="0" err="1">
                <a:solidFill>
                  <a:srgbClr val="002060"/>
                </a:solidFill>
              </a:rPr>
              <a:t>CCyC</a:t>
            </a:r>
            <a:r>
              <a:rPr lang="es-MX" sz="2800" dirty="0">
                <a:solidFill>
                  <a:srgbClr val="002060"/>
                </a:solidFill>
              </a:rPr>
              <a:t>).</a:t>
            </a:r>
          </a:p>
        </p:txBody>
      </p:sp>
    </p:spTree>
    <p:extLst>
      <p:ext uri="{BB962C8B-B14F-4D97-AF65-F5344CB8AC3E}">
        <p14:creationId xmlns:p14="http://schemas.microsoft.com/office/powerpoint/2010/main" val="5971038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80315" y="579616"/>
            <a:ext cx="9178858" cy="891862"/>
          </a:xfrm>
        </p:spPr>
        <p:txBody>
          <a:bodyPr>
            <a:normAutofit fontScale="90000"/>
          </a:bodyPr>
          <a:lstStyle/>
          <a:p>
            <a:br>
              <a:rPr lang="es-MX" b="1" dirty="0">
                <a:solidFill>
                  <a:schemeClr val="accent1"/>
                </a:solidFill>
              </a:rPr>
            </a:br>
            <a:r>
              <a:rPr lang="es-MX" sz="4900" dirty="0">
                <a:solidFill>
                  <a:srgbClr val="FF0000"/>
                </a:solidFill>
              </a:rPr>
              <a:t>El acto simulado y los terceros de buena fe.</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086375" y="1522926"/>
            <a:ext cx="10483403" cy="5693866"/>
          </a:xfrm>
          <a:prstGeom prst="rect">
            <a:avLst/>
          </a:prstGeom>
        </p:spPr>
        <p:txBody>
          <a:bodyPr wrap="square">
            <a:spAutoFit/>
          </a:bodyPr>
          <a:lstStyle/>
          <a:p>
            <a:pPr algn="just">
              <a:buSzPct val="142000"/>
            </a:pPr>
            <a:r>
              <a:rPr lang="es-MX" sz="2800" dirty="0">
                <a:solidFill>
                  <a:srgbClr val="002060"/>
                </a:solidFill>
              </a:rPr>
              <a:t>ARTÍCULO 337.- Efectos frente a terceros</a:t>
            </a:r>
            <a:r>
              <a:rPr lang="es-MX" sz="2400" dirty="0">
                <a:solidFill>
                  <a:srgbClr val="002060"/>
                </a:solidFill>
              </a:rPr>
              <a:t>. </a:t>
            </a:r>
            <a:r>
              <a:rPr lang="es-MX" sz="2800" i="1" dirty="0">
                <a:solidFill>
                  <a:srgbClr val="002060"/>
                </a:solidFill>
              </a:rPr>
              <a:t>Deber de indemnizar. La simulación no puede oponerse a los acreedores del adquirente simulado que de buena fe hayan ejecutado los bienes comprendidos en el acto. La acción del acreedor contra el </a:t>
            </a:r>
            <a:r>
              <a:rPr lang="es-MX" sz="2800" i="1" dirty="0" err="1">
                <a:solidFill>
                  <a:srgbClr val="002060"/>
                </a:solidFill>
              </a:rPr>
              <a:t>subadquirente</a:t>
            </a:r>
            <a:r>
              <a:rPr lang="es-MX" sz="2800" i="1" dirty="0">
                <a:solidFill>
                  <a:srgbClr val="002060"/>
                </a:solidFill>
              </a:rPr>
              <a:t> de los derechos obtenidos por el acto impugnado sólo procede si adquirió por título gratuito, o si es cómplice en la simulación. El </a:t>
            </a:r>
            <a:r>
              <a:rPr lang="es-MX" sz="2800" i="1" dirty="0" err="1">
                <a:solidFill>
                  <a:srgbClr val="002060"/>
                </a:solidFill>
              </a:rPr>
              <a:t>subadquirente</a:t>
            </a:r>
            <a:r>
              <a:rPr lang="es-MX" sz="2800" i="1" dirty="0">
                <a:solidFill>
                  <a:srgbClr val="002060"/>
                </a:solidFill>
              </a:rPr>
              <a:t> de mala fe y quien contrató de mala fe con el deudor responden solidariamente por los daños causados al acreedor que ejerció la acción, si los derechos se transmitieron a un adquirente de buena fe y a título oneroso, o de otro modo se perdieron para el acreedor. El que contrató de buena fe y a título gratuito con el deudor, responde en la medida de su enriquecimiento.</a:t>
            </a:r>
          </a:p>
          <a:p>
            <a:pPr algn="just">
              <a:buSzPct val="142000"/>
            </a:pPr>
            <a:r>
              <a:rPr lang="es-MX" sz="2800" i="1" dirty="0">
                <a:solidFill>
                  <a:srgbClr val="002060"/>
                </a:solidFill>
              </a:rPr>
              <a:t> </a:t>
            </a:r>
            <a:endParaRPr lang="es-AR" sz="2800" b="1" i="1" dirty="0">
              <a:solidFill>
                <a:srgbClr val="FF0000"/>
              </a:solidFill>
            </a:endParaRPr>
          </a:p>
        </p:txBody>
      </p:sp>
    </p:spTree>
    <p:extLst>
      <p:ext uri="{BB962C8B-B14F-4D97-AF65-F5344CB8AC3E}">
        <p14:creationId xmlns:p14="http://schemas.microsoft.com/office/powerpoint/2010/main" val="31402079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38647" y="283335"/>
            <a:ext cx="9633397" cy="891862"/>
          </a:xfrm>
        </p:spPr>
        <p:txBody>
          <a:bodyPr>
            <a:normAutofit fontScale="90000"/>
          </a:bodyPr>
          <a:lstStyle/>
          <a:p>
            <a:br>
              <a:rPr lang="es-MX" b="1" dirty="0">
                <a:solidFill>
                  <a:schemeClr val="accent1"/>
                </a:solidFill>
              </a:rPr>
            </a:br>
            <a:r>
              <a:rPr lang="es-MX" sz="4400" dirty="0">
                <a:solidFill>
                  <a:srgbClr val="FF0000"/>
                </a:solidFill>
              </a:rPr>
              <a:t>El acto simulado y los terceros de buena fe.</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021981" y="1677473"/>
            <a:ext cx="10483403" cy="4647426"/>
          </a:xfrm>
          <a:prstGeom prst="rect">
            <a:avLst/>
          </a:prstGeom>
        </p:spPr>
        <p:txBody>
          <a:bodyPr wrap="square">
            <a:spAutoFit/>
          </a:bodyPr>
          <a:lstStyle/>
          <a:p>
            <a:pPr algn="just">
              <a:buSzPct val="142000"/>
            </a:pPr>
            <a:r>
              <a:rPr lang="es-MX" sz="2800" b="1" dirty="0">
                <a:solidFill>
                  <a:srgbClr val="FF0000"/>
                </a:solidFill>
              </a:rPr>
              <a:t>Diversas cuestiones:</a:t>
            </a:r>
          </a:p>
          <a:p>
            <a:pPr marL="457200" indent="-457200" algn="just">
              <a:buSzPct val="142000"/>
              <a:buFont typeface="+mj-lt"/>
              <a:buAutoNum type="alphaLcParenR"/>
            </a:pPr>
            <a:r>
              <a:rPr lang="es-MX" sz="2400" dirty="0">
                <a:solidFill>
                  <a:srgbClr val="002060"/>
                </a:solidFill>
              </a:rPr>
              <a:t>En primer lugar, regula los efectos de la sentencia de simulación con relación a terceros, ya sean </a:t>
            </a:r>
            <a:r>
              <a:rPr lang="es-MX" sz="2400" dirty="0" err="1">
                <a:solidFill>
                  <a:srgbClr val="002060"/>
                </a:solidFill>
              </a:rPr>
              <a:t>subadquirentes</a:t>
            </a:r>
            <a:r>
              <a:rPr lang="es-MX" sz="2400" dirty="0">
                <a:solidFill>
                  <a:srgbClr val="002060"/>
                </a:solidFill>
              </a:rPr>
              <a:t> o acreedores del ficticio enajenante o del ficticio adquirente. </a:t>
            </a:r>
          </a:p>
          <a:p>
            <a:pPr marL="457200" indent="-457200" algn="just">
              <a:buSzPct val="142000"/>
              <a:buFont typeface="+mj-lt"/>
              <a:buAutoNum type="alphaLcParenR"/>
            </a:pPr>
            <a:r>
              <a:rPr lang="es-MX" sz="2400" dirty="0">
                <a:solidFill>
                  <a:srgbClr val="002060"/>
                </a:solidFill>
              </a:rPr>
              <a:t>Se protege la buena fe y la apariencia sobre cuya base obró el tercero que adquirió derechos sobre la cosa o bien, por supuesto siempre que sea de buena fe y a título oneroso. </a:t>
            </a:r>
          </a:p>
          <a:p>
            <a:pPr marL="457200" indent="-457200" algn="just">
              <a:buSzPct val="142000"/>
              <a:buFont typeface="+mj-lt"/>
              <a:buAutoNum type="alphaLcParenR"/>
            </a:pPr>
            <a:r>
              <a:rPr lang="es-MX" sz="2400" dirty="0">
                <a:solidFill>
                  <a:srgbClr val="002060"/>
                </a:solidFill>
              </a:rPr>
              <a:t>No se da relevancia a la fecha del crédito protegido.</a:t>
            </a:r>
          </a:p>
          <a:p>
            <a:pPr marL="457200" indent="-457200" algn="just">
              <a:buSzPct val="142000"/>
              <a:buFont typeface="+mj-lt"/>
              <a:buAutoNum type="alphaLcParenR"/>
            </a:pPr>
            <a:r>
              <a:rPr lang="es-MX" sz="2400" dirty="0">
                <a:solidFill>
                  <a:srgbClr val="002060"/>
                </a:solidFill>
              </a:rPr>
              <a:t>El artículo contempla dos supuestos: </a:t>
            </a:r>
          </a:p>
          <a:p>
            <a:pPr marL="914400" lvl="1" indent="-457200" algn="just">
              <a:buSzPct val="142000"/>
              <a:buFont typeface="+mj-lt"/>
              <a:buAutoNum type="arabicPeriod"/>
            </a:pPr>
            <a:r>
              <a:rPr lang="es-MX" sz="2400" dirty="0">
                <a:solidFill>
                  <a:srgbClr val="002060"/>
                </a:solidFill>
              </a:rPr>
              <a:t>Por un lado, cuando el bien que fue objeto de la simulación es ejecutado a pedido de los acreedores del adquirente, y,</a:t>
            </a:r>
          </a:p>
          <a:p>
            <a:pPr marL="914400" lvl="1" indent="-457200" algn="just">
              <a:buSzPct val="142000"/>
              <a:buFont typeface="+mj-lt"/>
              <a:buAutoNum type="arabicPeriod"/>
            </a:pPr>
            <a:r>
              <a:rPr lang="es-MX" sz="2400" dirty="0">
                <a:solidFill>
                  <a:srgbClr val="002060"/>
                </a:solidFill>
              </a:rPr>
              <a:t>Por otro, cuando el ficticio titular lo transmite a un tercero</a:t>
            </a:r>
            <a:r>
              <a:rPr lang="es-MX" sz="2800" dirty="0">
                <a:solidFill>
                  <a:srgbClr val="002060"/>
                </a:solidFill>
              </a:rPr>
              <a:t>.</a:t>
            </a:r>
          </a:p>
        </p:txBody>
      </p:sp>
    </p:spTree>
    <p:extLst>
      <p:ext uri="{BB962C8B-B14F-4D97-AF65-F5344CB8AC3E}">
        <p14:creationId xmlns:p14="http://schemas.microsoft.com/office/powerpoint/2010/main" val="28010856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89641" y="412123"/>
            <a:ext cx="8689976" cy="891862"/>
          </a:xfrm>
        </p:spPr>
        <p:txBody>
          <a:bodyPr>
            <a:normAutofit fontScale="90000"/>
          </a:bodyPr>
          <a:lstStyle/>
          <a:p>
            <a:r>
              <a:rPr lang="es-MX" dirty="0">
                <a:solidFill>
                  <a:srgbClr val="FF0000"/>
                </a:solidFill>
              </a:rPr>
              <a:t>Fraude</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23493" y="1947929"/>
            <a:ext cx="10135673" cy="3539430"/>
          </a:xfrm>
          <a:prstGeom prst="rect">
            <a:avLst/>
          </a:prstGeom>
        </p:spPr>
        <p:txBody>
          <a:bodyPr wrap="square">
            <a:spAutoFit/>
          </a:bodyPr>
          <a:lstStyle/>
          <a:p>
            <a:pPr algn="just">
              <a:buSzPct val="142000"/>
            </a:pPr>
            <a:r>
              <a:rPr lang="es-MX" sz="3200" dirty="0">
                <a:solidFill>
                  <a:srgbClr val="FF0000"/>
                </a:solidFill>
              </a:rPr>
              <a:t>Distintas acepciones:</a:t>
            </a:r>
          </a:p>
          <a:p>
            <a:pPr algn="just">
              <a:buSzPct val="142000"/>
            </a:pPr>
            <a:r>
              <a:rPr lang="es-MX" sz="3200" dirty="0">
                <a:solidFill>
                  <a:srgbClr val="002060"/>
                </a:solidFill>
              </a:rPr>
              <a:t>La palabra fraude comprende múltiples posibilidades; </a:t>
            </a:r>
          </a:p>
          <a:p>
            <a:pPr marL="457200" indent="-457200" algn="just">
              <a:buSzPct val="142000"/>
              <a:buFont typeface="Wingdings" panose="05000000000000000000" pitchFamily="2" charset="2"/>
              <a:buChar char="ü"/>
            </a:pPr>
            <a:r>
              <a:rPr lang="es-MX" sz="3200" dirty="0">
                <a:solidFill>
                  <a:srgbClr val="002060"/>
                </a:solidFill>
              </a:rPr>
              <a:t>el fraude a la ley, que el Código Civil y Comercial trata en el art. 12, segundo párrafo, y </a:t>
            </a:r>
          </a:p>
          <a:p>
            <a:pPr marL="457200" indent="-457200" algn="just">
              <a:buSzPct val="142000"/>
              <a:buFont typeface="Wingdings" panose="05000000000000000000" pitchFamily="2" charset="2"/>
              <a:buChar char="ü"/>
            </a:pPr>
            <a:r>
              <a:rPr lang="es-MX" sz="3200" dirty="0">
                <a:solidFill>
                  <a:srgbClr val="002060"/>
                </a:solidFill>
              </a:rPr>
              <a:t>el fraude a los acreedores que es el regulado en esta Sección.</a:t>
            </a:r>
          </a:p>
          <a:p>
            <a:pPr algn="just">
              <a:buSzPct val="142000"/>
            </a:pPr>
            <a:endParaRPr lang="es-MX" sz="3200" i="1" dirty="0">
              <a:solidFill>
                <a:srgbClr val="002060"/>
              </a:solidFill>
            </a:endParaRPr>
          </a:p>
        </p:txBody>
      </p:sp>
    </p:spTree>
    <p:extLst>
      <p:ext uri="{BB962C8B-B14F-4D97-AF65-F5344CB8AC3E}">
        <p14:creationId xmlns:p14="http://schemas.microsoft.com/office/powerpoint/2010/main" val="38090462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79801" y="323229"/>
            <a:ext cx="8689976" cy="891862"/>
          </a:xfrm>
        </p:spPr>
        <p:txBody>
          <a:bodyPr>
            <a:normAutofit fontScale="90000"/>
          </a:bodyPr>
          <a:lstStyle/>
          <a:p>
            <a:br>
              <a:rPr lang="es-MX" b="1" dirty="0">
                <a:solidFill>
                  <a:schemeClr val="accent1"/>
                </a:solidFill>
              </a:rPr>
            </a:br>
            <a:r>
              <a:rPr lang="es-MX" dirty="0">
                <a:solidFill>
                  <a:srgbClr val="FF0000"/>
                </a:solidFill>
              </a:rPr>
              <a:t>Concepto de Fraude</a:t>
            </a:r>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401651" y="1816759"/>
            <a:ext cx="9646276" cy="3539430"/>
          </a:xfrm>
          <a:prstGeom prst="rect">
            <a:avLst/>
          </a:prstGeom>
        </p:spPr>
        <p:txBody>
          <a:bodyPr wrap="square">
            <a:spAutoFit/>
          </a:bodyPr>
          <a:lstStyle/>
          <a:p>
            <a:pPr marL="457200" indent="-457200" algn="just">
              <a:buSzPct val="142000"/>
              <a:buFont typeface="Wingdings" panose="05000000000000000000" pitchFamily="2" charset="2"/>
              <a:buChar char="ü"/>
            </a:pPr>
            <a:r>
              <a:rPr lang="es-MX" sz="2800" dirty="0">
                <a:solidFill>
                  <a:srgbClr val="002060"/>
                </a:solidFill>
              </a:rPr>
              <a:t>Se define el fraude a los acreedores como </a:t>
            </a:r>
            <a:r>
              <a:rPr lang="es-MX" sz="2800" i="1" dirty="0">
                <a:solidFill>
                  <a:srgbClr val="002060"/>
                </a:solidFill>
              </a:rPr>
              <a:t>“el que se comete a través de actos o negocios jurídicos, válidos, por regla general positivos o de actuación, unilaterales o bilaterales, destinados a enajenar derechos o facultades o abdicarlas, en perjuicio de los acreedores —pues provocan o agravan la insolvencia o violentan la igualdad de los mismos—, teniendo conciencia de obstaculizar o impedir la prestación debida” </a:t>
            </a:r>
            <a:r>
              <a:rPr lang="es-MX" sz="2800" dirty="0">
                <a:solidFill>
                  <a:srgbClr val="002060"/>
                </a:solidFill>
              </a:rPr>
              <a:t>(</a:t>
            </a:r>
            <a:r>
              <a:rPr lang="es-MX" sz="2800" dirty="0" err="1">
                <a:solidFill>
                  <a:srgbClr val="002060"/>
                </a:solidFill>
              </a:rPr>
              <a:t>Mosset</a:t>
            </a:r>
            <a:r>
              <a:rPr lang="es-MX" sz="2800" dirty="0">
                <a:solidFill>
                  <a:srgbClr val="002060"/>
                </a:solidFill>
              </a:rPr>
              <a:t> </a:t>
            </a:r>
            <a:r>
              <a:rPr lang="es-MX" sz="2800" dirty="0" err="1">
                <a:solidFill>
                  <a:srgbClr val="002060"/>
                </a:solidFill>
              </a:rPr>
              <a:t>Iturraspe</a:t>
            </a:r>
            <a:r>
              <a:rPr lang="es-MX" sz="2800" dirty="0">
                <a:solidFill>
                  <a:srgbClr val="002060"/>
                </a:solidFill>
              </a:rPr>
              <a:t>).</a:t>
            </a:r>
            <a:endParaRPr lang="es-AR" sz="2800" b="1" dirty="0">
              <a:solidFill>
                <a:srgbClr val="FF0000"/>
              </a:solidFill>
            </a:endParaRPr>
          </a:p>
        </p:txBody>
      </p:sp>
    </p:spTree>
    <p:extLst>
      <p:ext uri="{BB962C8B-B14F-4D97-AF65-F5344CB8AC3E}">
        <p14:creationId xmlns:p14="http://schemas.microsoft.com/office/powerpoint/2010/main" val="37734051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89641" y="334849"/>
            <a:ext cx="8689976" cy="891862"/>
          </a:xfrm>
        </p:spPr>
        <p:txBody>
          <a:bodyPr>
            <a:normAutofit fontScale="90000"/>
          </a:bodyPr>
          <a:lstStyle/>
          <a:p>
            <a:r>
              <a:rPr lang="es-MX" dirty="0">
                <a:solidFill>
                  <a:srgbClr val="FF0000"/>
                </a:solidFill>
              </a:rPr>
              <a:t>Fraude</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516532" y="1947929"/>
            <a:ext cx="9646276" cy="3046988"/>
          </a:xfrm>
          <a:prstGeom prst="rect">
            <a:avLst/>
          </a:prstGeom>
        </p:spPr>
        <p:txBody>
          <a:bodyPr wrap="square">
            <a:spAutoFit/>
          </a:bodyPr>
          <a:lstStyle/>
          <a:p>
            <a:pPr algn="just">
              <a:buSzPct val="142000"/>
            </a:pPr>
            <a:r>
              <a:rPr lang="es-MX" sz="3200" dirty="0">
                <a:solidFill>
                  <a:srgbClr val="002060"/>
                </a:solidFill>
              </a:rPr>
              <a:t>ARTÍCULO 338.- Declaración de inoponibilidad. </a:t>
            </a:r>
            <a:r>
              <a:rPr lang="es-MX" sz="3200" i="1" dirty="0">
                <a:solidFill>
                  <a:srgbClr val="002060"/>
                </a:solidFill>
              </a:rPr>
              <a:t>Todo acreedor puede solicitar la declaración de inoponibilidad de los actos celebrados por su deudor en fraude de sus derechos, y de las renuncias al ejercicio de derechos o facultades con los que hubiese podido mejorar o evitado empeorar su estado de fortuna.</a:t>
            </a:r>
          </a:p>
        </p:txBody>
      </p:sp>
    </p:spTree>
    <p:extLst>
      <p:ext uri="{BB962C8B-B14F-4D97-AF65-F5344CB8AC3E}">
        <p14:creationId xmlns:p14="http://schemas.microsoft.com/office/powerpoint/2010/main" val="1430966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27530" y="255196"/>
            <a:ext cx="8689976" cy="891862"/>
          </a:xfrm>
        </p:spPr>
        <p:txBody>
          <a:bodyPr>
            <a:normAutofit fontScale="90000"/>
          </a:bodyPr>
          <a:lstStyle/>
          <a:p>
            <a:r>
              <a:rPr lang="es-MX" dirty="0">
                <a:solidFill>
                  <a:srgbClr val="FF0000"/>
                </a:solidFill>
              </a:rPr>
              <a:t> Fraude</a:t>
            </a:r>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93813" y="1283125"/>
            <a:ext cx="9646276" cy="5262979"/>
          </a:xfrm>
          <a:prstGeom prst="rect">
            <a:avLst/>
          </a:prstGeom>
        </p:spPr>
        <p:txBody>
          <a:bodyPr wrap="square">
            <a:spAutoFit/>
          </a:bodyPr>
          <a:lstStyle/>
          <a:p>
            <a:pPr algn="just">
              <a:buSzPct val="142000"/>
            </a:pPr>
            <a:r>
              <a:rPr lang="es-MX" sz="2800" dirty="0">
                <a:solidFill>
                  <a:srgbClr val="FF0000"/>
                </a:solidFill>
              </a:rPr>
              <a:t>Introducción:</a:t>
            </a:r>
          </a:p>
          <a:p>
            <a:pPr marL="342900" indent="-342900" algn="just">
              <a:buSzPct val="142000"/>
              <a:buFont typeface="Wingdings" panose="05000000000000000000" pitchFamily="2" charset="2"/>
              <a:buChar char="ü"/>
            </a:pPr>
            <a:r>
              <a:rPr lang="es-MX" sz="2800" dirty="0">
                <a:solidFill>
                  <a:srgbClr val="002060"/>
                </a:solidFill>
              </a:rPr>
              <a:t>El </a:t>
            </a:r>
            <a:r>
              <a:rPr lang="es-MX" sz="2800" dirty="0" err="1">
                <a:solidFill>
                  <a:srgbClr val="002060"/>
                </a:solidFill>
              </a:rPr>
              <a:t>CCyC</a:t>
            </a:r>
            <a:r>
              <a:rPr lang="es-MX" sz="2800" dirty="0">
                <a:solidFill>
                  <a:srgbClr val="002060"/>
                </a:solidFill>
              </a:rPr>
              <a:t> confiere acción revocatoria a los acreedores que ven burlados sus derechos por actos de disposición patrimonial celebrados por el deudor. </a:t>
            </a:r>
          </a:p>
          <a:p>
            <a:pPr marL="342900" indent="-342900" algn="just">
              <a:buSzPct val="142000"/>
              <a:buFont typeface="Wingdings" panose="05000000000000000000" pitchFamily="2" charset="2"/>
              <a:buChar char="ü"/>
            </a:pPr>
            <a:endParaRPr lang="es-MX" sz="2800" dirty="0">
              <a:solidFill>
                <a:srgbClr val="002060"/>
              </a:solidFill>
            </a:endParaRPr>
          </a:p>
          <a:p>
            <a:pPr marL="342900" indent="-342900" algn="just">
              <a:buSzPct val="142000"/>
              <a:buFont typeface="Wingdings" panose="05000000000000000000" pitchFamily="2" charset="2"/>
              <a:buChar char="ü"/>
            </a:pPr>
            <a:r>
              <a:rPr lang="es-MX" sz="2800" dirty="0">
                <a:solidFill>
                  <a:srgbClr val="002060"/>
                </a:solidFill>
              </a:rPr>
              <a:t>La demanda tiene por objeto solicitar la declaración de inoponibilidad. </a:t>
            </a:r>
          </a:p>
          <a:p>
            <a:pPr marL="342900" indent="-342900" algn="just">
              <a:buSzPct val="142000"/>
              <a:buFont typeface="Wingdings" panose="05000000000000000000" pitchFamily="2" charset="2"/>
              <a:buChar char="ü"/>
            </a:pPr>
            <a:endParaRPr lang="es-MX" sz="2800" dirty="0">
              <a:solidFill>
                <a:srgbClr val="002060"/>
              </a:solidFill>
            </a:endParaRPr>
          </a:p>
          <a:p>
            <a:pPr marL="342900" indent="-342900" algn="just">
              <a:buSzPct val="142000"/>
              <a:buFont typeface="Wingdings" panose="05000000000000000000" pitchFamily="2" charset="2"/>
              <a:buChar char="ü"/>
            </a:pPr>
            <a:r>
              <a:rPr lang="es-MX" sz="2800" dirty="0">
                <a:solidFill>
                  <a:srgbClr val="002060"/>
                </a:solidFill>
              </a:rPr>
              <a:t>Pueden ser objeto de la acción de fraude o </a:t>
            </a:r>
            <a:r>
              <a:rPr lang="es-MX" sz="2800" dirty="0" err="1">
                <a:solidFill>
                  <a:srgbClr val="002060"/>
                </a:solidFill>
              </a:rPr>
              <a:t>pauliana</a:t>
            </a:r>
            <a:r>
              <a:rPr lang="es-MX" sz="2800" dirty="0">
                <a:solidFill>
                  <a:srgbClr val="002060"/>
                </a:solidFill>
              </a:rPr>
              <a:t> no solo los actos de enajenación o desapoderamiento celebrados por el deudor sino también los que impiden su enriquecimiento, como las renuncias de derechos o facultades.</a:t>
            </a:r>
          </a:p>
        </p:txBody>
      </p:sp>
    </p:spTree>
    <p:extLst>
      <p:ext uri="{BB962C8B-B14F-4D97-AF65-F5344CB8AC3E}">
        <p14:creationId xmlns:p14="http://schemas.microsoft.com/office/powerpoint/2010/main" val="96200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96035" y="772731"/>
            <a:ext cx="8689976" cy="891862"/>
          </a:xfrm>
        </p:spPr>
        <p:txBody>
          <a:bodyPr>
            <a:normAutofit fontScale="90000"/>
          </a:bodyPr>
          <a:lstStyle/>
          <a:p>
            <a:r>
              <a:rPr lang="es-MX" dirty="0">
                <a:solidFill>
                  <a:srgbClr val="FF0000"/>
                </a:solidFill>
              </a:rPr>
              <a:t>Elementos de la lesión</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953037" y="1935050"/>
            <a:ext cx="10676586" cy="4647426"/>
          </a:xfrm>
          <a:prstGeom prst="rect">
            <a:avLst/>
          </a:prstGeom>
        </p:spPr>
        <p:txBody>
          <a:bodyPr wrap="square">
            <a:spAutoFit/>
          </a:bodyPr>
          <a:lstStyle/>
          <a:p>
            <a:pPr algn="just">
              <a:buSzPct val="142000"/>
            </a:pPr>
            <a:r>
              <a:rPr lang="es-MX" sz="2400" dirty="0">
                <a:solidFill>
                  <a:srgbClr val="002060"/>
                </a:solidFill>
              </a:rPr>
              <a:t> </a:t>
            </a:r>
          </a:p>
          <a:p>
            <a:pPr algn="just">
              <a:buSzPct val="142000"/>
            </a:pPr>
            <a:r>
              <a:rPr lang="es-MX" sz="3200" dirty="0">
                <a:solidFill>
                  <a:srgbClr val="002060"/>
                </a:solidFill>
              </a:rPr>
              <a:t>La lesión contiene:</a:t>
            </a:r>
          </a:p>
          <a:p>
            <a:pPr marL="457200" indent="-457200" algn="just">
              <a:buSzPct val="142000"/>
              <a:buAutoNum type="alphaUcParenR"/>
            </a:pPr>
            <a:r>
              <a:rPr lang="es-MX" sz="3200" dirty="0">
                <a:solidFill>
                  <a:srgbClr val="002060"/>
                </a:solidFill>
              </a:rPr>
              <a:t> 		</a:t>
            </a:r>
            <a:r>
              <a:rPr lang="es-MX" sz="3200" dirty="0">
                <a:solidFill>
                  <a:srgbClr val="FF0000"/>
                </a:solidFill>
              </a:rPr>
              <a:t>dos elementos subjetivos: </a:t>
            </a:r>
          </a:p>
          <a:p>
            <a:pPr algn="just">
              <a:buSzPct val="142000"/>
            </a:pPr>
            <a:r>
              <a:rPr lang="es-MX" sz="3200" dirty="0">
                <a:solidFill>
                  <a:srgbClr val="002060"/>
                </a:solidFill>
              </a:rPr>
              <a:t>				1)   la inferioridad de la víctima; </a:t>
            </a:r>
          </a:p>
          <a:p>
            <a:pPr algn="just">
              <a:buSzPct val="142000"/>
            </a:pPr>
            <a:r>
              <a:rPr lang="es-MX" sz="3200" dirty="0">
                <a:solidFill>
                  <a:srgbClr val="002060"/>
                </a:solidFill>
              </a:rPr>
              <a:t>				2) la explotación de ese estado de    			inferioridad por la contraparte del negocio jurídico. </a:t>
            </a:r>
          </a:p>
          <a:p>
            <a:pPr algn="just">
              <a:buSzPct val="142000"/>
            </a:pPr>
            <a:r>
              <a:rPr lang="es-MX" sz="3200" dirty="0">
                <a:solidFill>
                  <a:srgbClr val="002060"/>
                </a:solidFill>
              </a:rPr>
              <a:t>B)		Y </a:t>
            </a:r>
            <a:r>
              <a:rPr lang="es-MX" sz="3200" dirty="0">
                <a:solidFill>
                  <a:srgbClr val="FF0000"/>
                </a:solidFill>
              </a:rPr>
              <a:t>un elemento objetivo</a:t>
            </a:r>
            <a:r>
              <a:rPr lang="es-MX" sz="3200" dirty="0">
                <a:solidFill>
                  <a:srgbClr val="002060"/>
                </a:solidFill>
              </a:rPr>
              <a:t>: la ventaja patrimonial 			evidentemente desproporcionada.</a:t>
            </a:r>
            <a:endParaRPr lang="es-AR" sz="3200" dirty="0">
              <a:solidFill>
                <a:srgbClr val="002060"/>
              </a:solidFill>
            </a:endParaRPr>
          </a:p>
          <a:p>
            <a:pPr algn="ctr">
              <a:buSzPct val="142000"/>
            </a:pPr>
            <a:endParaRPr lang="es-AR" sz="4800" dirty="0">
              <a:solidFill>
                <a:srgbClr val="002060"/>
              </a:solidFill>
            </a:endParaRPr>
          </a:p>
        </p:txBody>
      </p:sp>
      <p:sp>
        <p:nvSpPr>
          <p:cNvPr id="3" name="Flecha derecha 2"/>
          <p:cNvSpPr/>
          <p:nvPr/>
        </p:nvSpPr>
        <p:spPr>
          <a:xfrm>
            <a:off x="1847603" y="2981041"/>
            <a:ext cx="759854" cy="2833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Flecha derecha 15"/>
          <p:cNvSpPr/>
          <p:nvPr/>
        </p:nvSpPr>
        <p:spPr>
          <a:xfrm>
            <a:off x="1581017" y="4915673"/>
            <a:ext cx="759854" cy="2833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4039168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8628" y="378384"/>
            <a:ext cx="8689976" cy="891862"/>
          </a:xfrm>
        </p:spPr>
        <p:txBody>
          <a:bodyPr>
            <a:normAutofit fontScale="90000"/>
          </a:bodyPr>
          <a:lstStyle/>
          <a:p>
            <a:br>
              <a:rPr lang="es-MX" b="1" dirty="0">
                <a:solidFill>
                  <a:schemeClr val="accent1"/>
                </a:solidFill>
              </a:rPr>
            </a:br>
            <a:r>
              <a:rPr lang="es-MX" dirty="0">
                <a:solidFill>
                  <a:srgbClr val="FF0000"/>
                </a:solidFill>
              </a:rPr>
              <a:t>Fraude</a:t>
            </a:r>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371689" y="1476308"/>
            <a:ext cx="9646276" cy="4832092"/>
          </a:xfrm>
          <a:prstGeom prst="rect">
            <a:avLst/>
          </a:prstGeom>
        </p:spPr>
        <p:txBody>
          <a:bodyPr wrap="square">
            <a:spAutoFit/>
          </a:bodyPr>
          <a:lstStyle/>
          <a:p>
            <a:pPr marL="457200" indent="-457200" algn="just">
              <a:buSzPct val="142000"/>
              <a:buFont typeface="Wingdings" panose="05000000000000000000" pitchFamily="2" charset="2"/>
              <a:buChar char="ü"/>
            </a:pPr>
            <a:r>
              <a:rPr lang="es-MX" sz="2800" dirty="0">
                <a:solidFill>
                  <a:srgbClr val="FF0000"/>
                </a:solidFill>
              </a:rPr>
              <a:t>Naturaleza Jurídica:</a:t>
            </a:r>
          </a:p>
          <a:p>
            <a:pPr algn="just">
              <a:buSzPct val="142000"/>
            </a:pPr>
            <a:r>
              <a:rPr lang="es-MX" sz="2800" dirty="0">
                <a:solidFill>
                  <a:srgbClr val="002060"/>
                </a:solidFill>
              </a:rPr>
              <a:t>	El Código Civil y Comercial confirma —por la ubicación que da a su regulación— su tratamiento como vicio propio de los actos jurídicos, fundado en un defecto de la buena fe lealtad.</a:t>
            </a:r>
          </a:p>
          <a:p>
            <a:pPr marL="457200" indent="-457200" algn="just">
              <a:buSzPct val="142000"/>
              <a:buFont typeface="Wingdings" panose="05000000000000000000" pitchFamily="2" charset="2"/>
              <a:buChar char="ü"/>
            </a:pPr>
            <a:r>
              <a:rPr lang="es-MX" sz="2800" dirty="0">
                <a:solidFill>
                  <a:srgbClr val="FF0000"/>
                </a:solidFill>
              </a:rPr>
              <a:t>Distinción con la simulación</a:t>
            </a:r>
          </a:p>
          <a:p>
            <a:pPr algn="just">
              <a:buSzPct val="142000"/>
            </a:pPr>
            <a:r>
              <a:rPr lang="es-MX" sz="2800" dirty="0">
                <a:solidFill>
                  <a:srgbClr val="002060"/>
                </a:solidFill>
              </a:rPr>
              <a:t>	A diferencia del acto simulado, el acto fraudulento es real, sincero y válido entre las partes. </a:t>
            </a:r>
          </a:p>
          <a:p>
            <a:pPr marL="457200" indent="-457200" algn="just">
              <a:buSzPct val="142000"/>
              <a:buFont typeface="Wingdings" panose="05000000000000000000" pitchFamily="2" charset="2"/>
              <a:buChar char="ü"/>
            </a:pPr>
            <a:r>
              <a:rPr lang="es-MX" sz="2800" dirty="0">
                <a:solidFill>
                  <a:srgbClr val="FF0000"/>
                </a:solidFill>
              </a:rPr>
              <a:t>Efectos</a:t>
            </a:r>
          </a:p>
          <a:p>
            <a:pPr algn="just">
              <a:buSzPct val="142000"/>
            </a:pPr>
            <a:r>
              <a:rPr lang="es-MX" sz="2800" dirty="0">
                <a:solidFill>
                  <a:srgbClr val="002060"/>
                </a:solidFill>
              </a:rPr>
              <a:t>	El acto otorgado en fraude a los acreedores es inoponible a quien ejerce la acción. La inoponibilidad está tratada en los arts. 396 y 397.</a:t>
            </a:r>
          </a:p>
        </p:txBody>
      </p:sp>
    </p:spTree>
    <p:extLst>
      <p:ext uri="{BB962C8B-B14F-4D97-AF65-F5344CB8AC3E}">
        <p14:creationId xmlns:p14="http://schemas.microsoft.com/office/powerpoint/2010/main" val="28892760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72983" y="255196"/>
            <a:ext cx="8689976" cy="891862"/>
          </a:xfrm>
        </p:spPr>
        <p:txBody>
          <a:bodyPr>
            <a:normAutofit fontScale="90000"/>
          </a:bodyPr>
          <a:lstStyle/>
          <a:p>
            <a:br>
              <a:rPr lang="es-MX" b="1" dirty="0">
                <a:solidFill>
                  <a:schemeClr val="accent1"/>
                </a:solidFill>
              </a:rPr>
            </a:br>
            <a:r>
              <a:rPr lang="es-MX" dirty="0">
                <a:solidFill>
                  <a:srgbClr val="FF0000"/>
                </a:solidFill>
              </a:rPr>
              <a:t>Fraude</a:t>
            </a:r>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73935" y="1332190"/>
            <a:ext cx="10288072" cy="4832092"/>
          </a:xfrm>
          <a:prstGeom prst="rect">
            <a:avLst/>
          </a:prstGeom>
        </p:spPr>
        <p:txBody>
          <a:bodyPr wrap="square">
            <a:spAutoFit/>
          </a:bodyPr>
          <a:lstStyle/>
          <a:p>
            <a:pPr algn="just">
              <a:buSzPct val="142000"/>
            </a:pPr>
            <a:r>
              <a:rPr lang="es-MX" sz="2800" dirty="0">
                <a:solidFill>
                  <a:srgbClr val="002060"/>
                </a:solidFill>
              </a:rPr>
              <a:t> </a:t>
            </a:r>
            <a:r>
              <a:rPr lang="es-MX" sz="2800" b="1" dirty="0">
                <a:solidFill>
                  <a:srgbClr val="FF0000"/>
                </a:solidFill>
              </a:rPr>
              <a:t>Actos a los que aplica:</a:t>
            </a:r>
          </a:p>
          <a:p>
            <a:pPr marL="342900" indent="-342900" algn="just">
              <a:buClr>
                <a:srgbClr val="FF0000"/>
              </a:buClr>
              <a:buSzPct val="142000"/>
              <a:buFont typeface="Wingdings" panose="05000000000000000000" pitchFamily="2" charset="2"/>
              <a:buChar char="ü"/>
            </a:pPr>
            <a:r>
              <a:rPr lang="es-MX" sz="2800" dirty="0">
                <a:solidFill>
                  <a:srgbClr val="002060"/>
                </a:solidFill>
              </a:rPr>
              <a:t>— Deben ser negocios jurídicos bilaterales o unilaterales.</a:t>
            </a:r>
          </a:p>
          <a:p>
            <a:pPr marL="342900" indent="-342900" algn="just">
              <a:buClr>
                <a:srgbClr val="FF0000"/>
              </a:buClr>
              <a:buSzPct val="142000"/>
              <a:buFont typeface="Wingdings" panose="05000000000000000000" pitchFamily="2" charset="2"/>
              <a:buChar char="ü"/>
            </a:pPr>
            <a:r>
              <a:rPr lang="es-MX" sz="2800" dirty="0">
                <a:solidFill>
                  <a:srgbClr val="002060"/>
                </a:solidFill>
              </a:rPr>
              <a:t>— Deben ser negocios válidos, pues si el negocio es nulo, no es susceptible de ser declarado inoponible por fraude.</a:t>
            </a:r>
          </a:p>
          <a:p>
            <a:pPr marL="342900" indent="-342900" algn="just">
              <a:buClr>
                <a:srgbClr val="FF0000"/>
              </a:buClr>
              <a:buSzPct val="142000"/>
              <a:buFont typeface="Wingdings" panose="05000000000000000000" pitchFamily="2" charset="2"/>
              <a:buChar char="ü"/>
            </a:pPr>
            <a:r>
              <a:rPr lang="es-MX" sz="2800" dirty="0">
                <a:solidFill>
                  <a:srgbClr val="002060"/>
                </a:solidFill>
              </a:rPr>
              <a:t>— Deben ser negocios positivos o de actuación. Pero, en ciertos casos hay algunas omisiones que pueden ser fraudulentas, como dejar de contestar una demanda, dejar caducar un pleito, no oponer la prescripción liberatoria. </a:t>
            </a:r>
          </a:p>
          <a:p>
            <a:pPr marL="342900" indent="-342900" algn="just">
              <a:buClr>
                <a:srgbClr val="FF0000"/>
              </a:buClr>
              <a:buSzPct val="142000"/>
              <a:buFont typeface="Wingdings" panose="05000000000000000000" pitchFamily="2" charset="2"/>
              <a:buChar char="ü"/>
            </a:pPr>
            <a:r>
              <a:rPr lang="es-MX" sz="2800" dirty="0">
                <a:solidFill>
                  <a:srgbClr val="002060"/>
                </a:solidFill>
              </a:rPr>
              <a:t>— Deben referirse a derechos o intereses patrimoniales.</a:t>
            </a:r>
          </a:p>
          <a:p>
            <a:pPr marL="342900" indent="-342900" algn="just">
              <a:buClr>
                <a:srgbClr val="FF0000"/>
              </a:buClr>
              <a:buSzPct val="142000"/>
              <a:buFont typeface="Wingdings" panose="05000000000000000000" pitchFamily="2" charset="2"/>
              <a:buChar char="ü"/>
            </a:pPr>
            <a:r>
              <a:rPr lang="es-MX" sz="2800" dirty="0">
                <a:solidFill>
                  <a:srgbClr val="002060"/>
                </a:solidFill>
              </a:rPr>
              <a:t>— Deben causar un perjuicio. Deben causar la insolvencia del deudor, o agravar la ya existente. </a:t>
            </a:r>
            <a:endParaRPr lang="es-AR" sz="2800" b="1" dirty="0">
              <a:solidFill>
                <a:srgbClr val="FF0000"/>
              </a:solidFill>
            </a:endParaRPr>
          </a:p>
        </p:txBody>
      </p:sp>
    </p:spTree>
    <p:extLst>
      <p:ext uri="{BB962C8B-B14F-4D97-AF65-F5344CB8AC3E}">
        <p14:creationId xmlns:p14="http://schemas.microsoft.com/office/powerpoint/2010/main" val="22506287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69953" y="306711"/>
            <a:ext cx="8689976" cy="891862"/>
          </a:xfrm>
        </p:spPr>
        <p:txBody>
          <a:bodyPr>
            <a:normAutofit fontScale="90000"/>
          </a:bodyPr>
          <a:lstStyle/>
          <a:p>
            <a:br>
              <a:rPr lang="es-MX" b="1" dirty="0">
                <a:solidFill>
                  <a:schemeClr val="accent1"/>
                </a:solidFill>
              </a:rPr>
            </a:br>
            <a:r>
              <a:rPr lang="es-MX" sz="4900" dirty="0">
                <a:solidFill>
                  <a:srgbClr val="FF0000"/>
                </a:solidFill>
              </a:rPr>
              <a:t>Acción de inoponibilidad. Requisitos</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646349" y="1404635"/>
            <a:ext cx="9646276" cy="5262979"/>
          </a:xfrm>
          <a:prstGeom prst="rect">
            <a:avLst/>
          </a:prstGeom>
        </p:spPr>
        <p:txBody>
          <a:bodyPr wrap="square">
            <a:spAutoFit/>
          </a:bodyPr>
          <a:lstStyle/>
          <a:p>
            <a:pPr algn="just">
              <a:buSzPct val="142000"/>
            </a:pPr>
            <a:r>
              <a:rPr lang="es-MX" sz="2800" dirty="0">
                <a:solidFill>
                  <a:srgbClr val="002060"/>
                </a:solidFill>
              </a:rPr>
              <a:t> Art. 339. Requisitos. </a:t>
            </a:r>
            <a:r>
              <a:rPr lang="es-MX" sz="2800" i="1" dirty="0">
                <a:solidFill>
                  <a:srgbClr val="002060"/>
                </a:solidFill>
              </a:rPr>
              <a:t>Son requisitos de procedencia de la acción de declaración de inoponibilidad: </a:t>
            </a:r>
          </a:p>
          <a:p>
            <a:pPr algn="just">
              <a:buSzPct val="142000"/>
            </a:pPr>
            <a:endParaRPr lang="es-MX" sz="2800" dirty="0">
              <a:solidFill>
                <a:srgbClr val="002060"/>
              </a:solidFill>
            </a:endParaRPr>
          </a:p>
          <a:p>
            <a:pPr marL="514350" indent="-514350" algn="just">
              <a:buSzPct val="142000"/>
              <a:buAutoNum type="alphaLcParenR"/>
            </a:pPr>
            <a:r>
              <a:rPr lang="es-MX" sz="2800" i="1" dirty="0">
                <a:solidFill>
                  <a:srgbClr val="002060"/>
                </a:solidFill>
              </a:rPr>
              <a:t>que el crédito sea de causa anterior al acto impugnado, excepto que el deudor haya actuado con el propósito de defraudar a futuros acreedores; </a:t>
            </a:r>
          </a:p>
          <a:p>
            <a:pPr marL="514350" indent="-514350" algn="just">
              <a:buSzPct val="142000"/>
              <a:buAutoNum type="alphaLcParenR"/>
            </a:pPr>
            <a:r>
              <a:rPr lang="es-MX" sz="2800" i="1" dirty="0">
                <a:solidFill>
                  <a:srgbClr val="002060"/>
                </a:solidFill>
              </a:rPr>
              <a:t>que el acto haya causado o agravado la insolvencia del deudor; </a:t>
            </a:r>
          </a:p>
          <a:p>
            <a:pPr marL="514350" indent="-514350" algn="just">
              <a:buSzPct val="142000"/>
              <a:buAutoNum type="alphaLcParenR"/>
            </a:pPr>
            <a:r>
              <a:rPr lang="es-MX" sz="2800" i="1" dirty="0">
                <a:solidFill>
                  <a:srgbClr val="002060"/>
                </a:solidFill>
              </a:rPr>
              <a:t>que quien contrató con el deudor a título oneroso haya conocido o debido conocer que el acto provocaba o agravaba la insolvencia.</a:t>
            </a:r>
          </a:p>
          <a:p>
            <a:pPr algn="just">
              <a:buSzPct val="142000"/>
            </a:pPr>
            <a:endParaRPr lang="es-AR" sz="2800" b="1" dirty="0">
              <a:solidFill>
                <a:srgbClr val="FF0000"/>
              </a:solidFill>
            </a:endParaRPr>
          </a:p>
        </p:txBody>
      </p:sp>
    </p:spTree>
    <p:extLst>
      <p:ext uri="{BB962C8B-B14F-4D97-AF65-F5344CB8AC3E}">
        <p14:creationId xmlns:p14="http://schemas.microsoft.com/office/powerpoint/2010/main" val="40259071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94457" y="737919"/>
            <a:ext cx="9144000" cy="715248"/>
          </a:xfrm>
        </p:spPr>
        <p:txBody>
          <a:bodyPr>
            <a:noAutofit/>
          </a:bodyPr>
          <a:lstStyle/>
          <a:p>
            <a:r>
              <a:rPr lang="es-MX" sz="3600" dirty="0">
                <a:solidFill>
                  <a:srgbClr val="FF0000"/>
                </a:solidFill>
              </a:rPr>
              <a:t>Efectos de la acción revocatoria. Inoponibilidad .</a:t>
            </a:r>
            <a:br>
              <a:rPr lang="es-MX" sz="3600" dirty="0">
                <a:solidFill>
                  <a:srgbClr val="FF0000"/>
                </a:solidFill>
              </a:rPr>
            </a:br>
            <a:endParaRPr lang="es-AR" sz="3600" dirty="0"/>
          </a:p>
        </p:txBody>
      </p:sp>
      <p:sp>
        <p:nvSpPr>
          <p:cNvPr id="3" name="Subtítulo 2"/>
          <p:cNvSpPr>
            <a:spLocks noGrp="1"/>
          </p:cNvSpPr>
          <p:nvPr>
            <p:ph type="subTitle" idx="1"/>
          </p:nvPr>
        </p:nvSpPr>
        <p:spPr>
          <a:xfrm>
            <a:off x="914402" y="1165538"/>
            <a:ext cx="10716340" cy="5409127"/>
          </a:xfrm>
        </p:spPr>
        <p:txBody>
          <a:bodyPr>
            <a:normAutofit lnSpcReduction="10000"/>
          </a:bodyPr>
          <a:lstStyle/>
          <a:p>
            <a:pPr marL="457200" indent="-457200" algn="just">
              <a:buClr>
                <a:srgbClr val="FF0000"/>
              </a:buClr>
              <a:buSzPct val="112000"/>
              <a:buFont typeface="Wingdings" panose="05000000000000000000" pitchFamily="2" charset="2"/>
              <a:buChar char="ü"/>
            </a:pPr>
            <a:r>
              <a:rPr lang="es-MX" sz="3000" dirty="0">
                <a:solidFill>
                  <a:srgbClr val="002060"/>
                </a:solidFill>
              </a:rPr>
              <a:t>La declaración de inoponibilidad —que es la finalidad que se persigue con la acción de fraude— se pronuncia exclusivamente a favor de quienes promovieron la acción. </a:t>
            </a:r>
          </a:p>
          <a:p>
            <a:pPr marL="457200" indent="-457200" algn="just">
              <a:buClr>
                <a:srgbClr val="FF0000"/>
              </a:buClr>
              <a:buSzPct val="112000"/>
              <a:buFont typeface="Wingdings" panose="05000000000000000000" pitchFamily="2" charset="2"/>
              <a:buChar char="ü"/>
            </a:pPr>
            <a:r>
              <a:rPr lang="es-MX" sz="3000" dirty="0">
                <a:solidFill>
                  <a:srgbClr val="002060"/>
                </a:solidFill>
              </a:rPr>
              <a:t>Estos podrán ejecutar el bien que provocó o agravó la insolvencia del obligado en manos de quien se encuentra, sin que sea necesario que el bien o la cosa vuelva a ingresar al patrimonio del deudor.</a:t>
            </a:r>
          </a:p>
          <a:p>
            <a:pPr marL="457200" indent="-457200" algn="just">
              <a:buClr>
                <a:srgbClr val="FF0000"/>
              </a:buClr>
              <a:buSzPct val="112000"/>
              <a:buFont typeface="Wingdings" panose="05000000000000000000" pitchFamily="2" charset="2"/>
              <a:buChar char="ü"/>
            </a:pPr>
            <a:r>
              <a:rPr lang="es-MX" sz="3000" dirty="0"/>
              <a:t>La sentencia solamente se pronuncia en favor del acreedor que promovió la acción y hasta el límite de su respectivo crédito. No aprovecha a los restantes acreedores que no promovieron la demanda. </a:t>
            </a:r>
          </a:p>
          <a:p>
            <a:pPr marL="457200" indent="-457200" algn="just">
              <a:buClr>
                <a:srgbClr val="FF0000"/>
              </a:buClr>
              <a:buSzPct val="112000"/>
              <a:buFont typeface="Wingdings" panose="05000000000000000000" pitchFamily="2" charset="2"/>
              <a:buChar char="ü"/>
            </a:pPr>
            <a:r>
              <a:rPr lang="es-MX" sz="3000" dirty="0"/>
              <a:t>El fundamento de esta solución es el principio según el cual el interés es la medida de la acción</a:t>
            </a:r>
            <a:r>
              <a:rPr lang="es-MX" sz="3600" dirty="0"/>
              <a:t>.</a:t>
            </a:r>
          </a:p>
          <a:p>
            <a:pPr algn="just">
              <a:buSzPct val="142000"/>
            </a:pPr>
            <a:endParaRPr lang="es-AR" sz="32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05593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27530" y="66842"/>
            <a:ext cx="8689976" cy="891862"/>
          </a:xfrm>
        </p:spPr>
        <p:txBody>
          <a:bodyPr>
            <a:noAutofit/>
          </a:bodyPr>
          <a:lstStyle/>
          <a:p>
            <a:br>
              <a:rPr lang="es-MX" sz="3600" b="1" dirty="0">
                <a:solidFill>
                  <a:srgbClr val="FF0000"/>
                </a:solidFill>
              </a:rPr>
            </a:br>
            <a:r>
              <a:rPr lang="es-MX" sz="3600" b="1" dirty="0">
                <a:solidFill>
                  <a:srgbClr val="FF0000"/>
                </a:solidFill>
              </a:rPr>
              <a:t>Protección a los </a:t>
            </a:r>
            <a:r>
              <a:rPr lang="es-MX" sz="3600" b="1" dirty="0" err="1">
                <a:solidFill>
                  <a:srgbClr val="FF0000"/>
                </a:solidFill>
              </a:rPr>
              <a:t>subadquirentes</a:t>
            </a:r>
            <a:endParaRPr lang="es-MX" sz="3600"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668932" y="788830"/>
            <a:ext cx="10076600" cy="6124754"/>
          </a:xfrm>
          <a:prstGeom prst="rect">
            <a:avLst/>
          </a:prstGeom>
        </p:spPr>
        <p:txBody>
          <a:bodyPr wrap="square">
            <a:spAutoFit/>
          </a:bodyPr>
          <a:lstStyle/>
          <a:p>
            <a:pPr algn="just">
              <a:buSzPct val="142000"/>
            </a:pPr>
            <a:r>
              <a:rPr lang="es-MX" sz="2800" dirty="0">
                <a:solidFill>
                  <a:srgbClr val="002060"/>
                </a:solidFill>
              </a:rPr>
              <a:t>Art. 340. Efectos frente a terceros. </a:t>
            </a:r>
            <a:r>
              <a:rPr lang="es-MX" sz="2800" i="1" dirty="0">
                <a:solidFill>
                  <a:srgbClr val="002060"/>
                </a:solidFill>
              </a:rPr>
              <a:t>Deber de indemnizar. El fraude no puede oponerse a los acreedores del adquirente que de buena fe hayan ejecutado los bienes comprendidos en el acto. La acción del acreedor contra el </a:t>
            </a:r>
            <a:r>
              <a:rPr lang="es-MX" sz="2800" i="1" dirty="0" err="1">
                <a:solidFill>
                  <a:srgbClr val="002060"/>
                </a:solidFill>
              </a:rPr>
              <a:t>subadquirente</a:t>
            </a:r>
            <a:r>
              <a:rPr lang="es-MX" sz="2800" i="1" dirty="0">
                <a:solidFill>
                  <a:srgbClr val="002060"/>
                </a:solidFill>
              </a:rPr>
              <a:t> de los derechos obtenidos por el acto impugnado sólo procede si adquirió por título gratuito, o si es cómplice en el fraude; la complicidad se presume si, al momento de contratar, conocía el estado de insolvencia. El </a:t>
            </a:r>
            <a:r>
              <a:rPr lang="es-MX" sz="2800" i="1" dirty="0" err="1">
                <a:solidFill>
                  <a:srgbClr val="002060"/>
                </a:solidFill>
              </a:rPr>
              <a:t>subadquirente</a:t>
            </a:r>
            <a:r>
              <a:rPr lang="es-MX" sz="2800" i="1" dirty="0">
                <a:solidFill>
                  <a:srgbClr val="002060"/>
                </a:solidFill>
              </a:rPr>
              <a:t> de mala fe y quien contrató de mala fe con el deudor responden solidariamente por los daños causados al acreedor que ejerció la acción, si los derechos se transmitieron a un adquirente de buena fe y a título oneroso, o de otro modo se perdieron para el acreedor. El que contrató de buena fe y a título gratuito con el deudor, responde en la medida de su enriquecimiento.</a:t>
            </a:r>
          </a:p>
          <a:p>
            <a:pPr algn="just">
              <a:buSzPct val="142000"/>
            </a:pPr>
            <a:endParaRPr lang="es-AR" sz="2800" i="1" dirty="0">
              <a:solidFill>
                <a:srgbClr val="002060"/>
              </a:solidFill>
            </a:endParaRPr>
          </a:p>
        </p:txBody>
      </p:sp>
      <p:pic>
        <p:nvPicPr>
          <p:cNvPr id="6"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lecha derecha 6"/>
          <p:cNvSpPr/>
          <p:nvPr/>
        </p:nvSpPr>
        <p:spPr>
          <a:xfrm>
            <a:off x="10582655" y="6183064"/>
            <a:ext cx="66970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1108631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52789" y="310299"/>
            <a:ext cx="9144000" cy="715248"/>
          </a:xfrm>
        </p:spPr>
        <p:txBody>
          <a:bodyPr>
            <a:normAutofit/>
          </a:bodyPr>
          <a:lstStyle/>
          <a:p>
            <a:r>
              <a:rPr lang="es-MX" sz="4400" dirty="0">
                <a:solidFill>
                  <a:srgbClr val="FF0000"/>
                </a:solidFill>
              </a:rPr>
              <a:t>Protección a los </a:t>
            </a:r>
            <a:r>
              <a:rPr lang="es-MX" sz="4400" dirty="0" err="1">
                <a:solidFill>
                  <a:srgbClr val="FF0000"/>
                </a:solidFill>
              </a:rPr>
              <a:t>subadquirentes</a:t>
            </a:r>
            <a:endParaRPr lang="es-AR" sz="4400" dirty="0"/>
          </a:p>
        </p:txBody>
      </p:sp>
      <p:sp>
        <p:nvSpPr>
          <p:cNvPr id="3" name="Subtítulo 2"/>
          <p:cNvSpPr>
            <a:spLocks noGrp="1"/>
          </p:cNvSpPr>
          <p:nvPr>
            <p:ph type="subTitle" idx="1"/>
          </p:nvPr>
        </p:nvSpPr>
        <p:spPr>
          <a:xfrm>
            <a:off x="1159099" y="1192973"/>
            <a:ext cx="9942489" cy="5426768"/>
          </a:xfrm>
        </p:spPr>
        <p:txBody>
          <a:bodyPr>
            <a:noAutofit/>
          </a:bodyPr>
          <a:lstStyle/>
          <a:p>
            <a:pPr algn="just"/>
            <a:r>
              <a:rPr lang="es-MX" dirty="0">
                <a:solidFill>
                  <a:srgbClr val="002060"/>
                </a:solidFill>
              </a:rPr>
              <a:t>1. </a:t>
            </a:r>
            <a:r>
              <a:rPr lang="es-MX" sz="2800" dirty="0">
                <a:solidFill>
                  <a:srgbClr val="FF0000"/>
                </a:solidFill>
              </a:rPr>
              <a:t>Efecto de la acción frente a los acreedores del enajenante</a:t>
            </a:r>
          </a:p>
          <a:p>
            <a:pPr algn="just"/>
            <a:r>
              <a:rPr lang="es-MX" dirty="0">
                <a:solidFill>
                  <a:srgbClr val="002060"/>
                </a:solidFill>
              </a:rPr>
              <a:t>Como en el caso de la simulación, el Código establece que el fraude no puede oponerse a los acreedores que de buena fe hubieren ejecutado los bienes objeto del negocio fraudulento.</a:t>
            </a:r>
          </a:p>
          <a:p>
            <a:pPr algn="just"/>
            <a:r>
              <a:rPr lang="es-MX" dirty="0">
                <a:solidFill>
                  <a:srgbClr val="002060"/>
                </a:solidFill>
              </a:rPr>
              <a:t>2</a:t>
            </a:r>
            <a:r>
              <a:rPr lang="es-MX" sz="2800" dirty="0">
                <a:solidFill>
                  <a:srgbClr val="FF0000"/>
                </a:solidFill>
              </a:rPr>
              <a:t>. Efectos de la acción respecto de </a:t>
            </a:r>
            <a:r>
              <a:rPr lang="es-MX" sz="2800" dirty="0" err="1">
                <a:solidFill>
                  <a:srgbClr val="FF0000"/>
                </a:solidFill>
              </a:rPr>
              <a:t>subadquirentes</a:t>
            </a:r>
            <a:endParaRPr lang="es-MX" sz="2800" dirty="0">
              <a:solidFill>
                <a:srgbClr val="FF0000"/>
              </a:solidFill>
            </a:endParaRPr>
          </a:p>
          <a:p>
            <a:pPr algn="just"/>
            <a:r>
              <a:rPr lang="es-MX" dirty="0">
                <a:solidFill>
                  <a:srgbClr val="002060"/>
                </a:solidFill>
              </a:rPr>
              <a:t>La acción contra el </a:t>
            </a:r>
            <a:r>
              <a:rPr lang="es-MX" dirty="0" err="1">
                <a:solidFill>
                  <a:srgbClr val="002060"/>
                </a:solidFill>
              </a:rPr>
              <a:t>subadquirente</a:t>
            </a:r>
            <a:r>
              <a:rPr lang="es-MX" dirty="0">
                <a:solidFill>
                  <a:srgbClr val="002060"/>
                </a:solidFill>
              </a:rPr>
              <a:t> procede si lo es a título gratuito; o si siéndolo a título oneroso es cómplice en el fraude. </a:t>
            </a:r>
          </a:p>
          <a:p>
            <a:pPr algn="just"/>
            <a:r>
              <a:rPr lang="es-MX" dirty="0">
                <a:solidFill>
                  <a:srgbClr val="002060"/>
                </a:solidFill>
              </a:rPr>
              <a:t>3. </a:t>
            </a:r>
            <a:r>
              <a:rPr lang="es-MX" sz="2800" dirty="0">
                <a:solidFill>
                  <a:srgbClr val="FF0000"/>
                </a:solidFill>
              </a:rPr>
              <a:t>Responsabilidad por daños</a:t>
            </a:r>
          </a:p>
          <a:p>
            <a:pPr algn="just"/>
            <a:r>
              <a:rPr lang="es-MX" dirty="0">
                <a:solidFill>
                  <a:srgbClr val="002060"/>
                </a:solidFill>
              </a:rPr>
              <a:t>Quien contrató con el deudor y los </a:t>
            </a:r>
            <a:r>
              <a:rPr lang="es-MX" dirty="0" err="1">
                <a:solidFill>
                  <a:srgbClr val="002060"/>
                </a:solidFill>
              </a:rPr>
              <a:t>subadquirentes</a:t>
            </a:r>
            <a:r>
              <a:rPr lang="es-MX" dirty="0">
                <a:solidFill>
                  <a:srgbClr val="002060"/>
                </a:solidFill>
              </a:rPr>
              <a:t> de mala fe responden por los daños y perjuicios causados al acreedor si la acción se paralizase por existir un </a:t>
            </a:r>
            <a:r>
              <a:rPr lang="es-MX" dirty="0" err="1">
                <a:solidFill>
                  <a:srgbClr val="002060"/>
                </a:solidFill>
              </a:rPr>
              <a:t>subadquirente</a:t>
            </a:r>
            <a:r>
              <a:rPr lang="es-MX" dirty="0">
                <a:solidFill>
                  <a:srgbClr val="002060"/>
                </a:solidFill>
              </a:rPr>
              <a:t> de buena fe y a título oneroso. </a:t>
            </a:r>
          </a:p>
          <a:p>
            <a:pPr algn="just"/>
            <a:r>
              <a:rPr lang="es-MX" dirty="0">
                <a:solidFill>
                  <a:srgbClr val="002060"/>
                </a:solidFill>
              </a:rPr>
              <a:t>El </a:t>
            </a:r>
            <a:r>
              <a:rPr lang="es-MX" dirty="0" err="1">
                <a:solidFill>
                  <a:srgbClr val="002060"/>
                </a:solidFill>
              </a:rPr>
              <a:t>subadquirente</a:t>
            </a:r>
            <a:r>
              <a:rPr lang="es-MX" dirty="0">
                <a:solidFill>
                  <a:srgbClr val="002060"/>
                </a:solidFill>
              </a:rPr>
              <a:t> de buena fe y a título gratuito responde en la medida de su enriquecimiento.</a:t>
            </a:r>
          </a:p>
          <a:p>
            <a:pPr algn="just"/>
            <a:endParaRPr lang="es-AR" dirty="0">
              <a:solidFill>
                <a:srgbClr val="00206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777285" y="310299"/>
            <a:ext cx="66970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6778053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61882" y="667923"/>
            <a:ext cx="9144000" cy="715248"/>
          </a:xfrm>
        </p:spPr>
        <p:txBody>
          <a:bodyPr>
            <a:normAutofit/>
          </a:bodyPr>
          <a:lstStyle/>
          <a:p>
            <a:r>
              <a:rPr lang="es-MX" sz="4400" dirty="0">
                <a:solidFill>
                  <a:srgbClr val="FF0000"/>
                </a:solidFill>
              </a:rPr>
              <a:t>Prescripción de la acción de fraude.</a:t>
            </a:r>
            <a:endParaRPr lang="es-AR" dirty="0"/>
          </a:p>
        </p:txBody>
      </p:sp>
      <p:sp>
        <p:nvSpPr>
          <p:cNvPr id="3" name="Subtítulo 2"/>
          <p:cNvSpPr>
            <a:spLocks noGrp="1"/>
          </p:cNvSpPr>
          <p:nvPr>
            <p:ph type="subTitle" idx="1"/>
          </p:nvPr>
        </p:nvSpPr>
        <p:spPr>
          <a:xfrm>
            <a:off x="1347989" y="2305318"/>
            <a:ext cx="9757893" cy="3068392"/>
          </a:xfrm>
        </p:spPr>
        <p:txBody>
          <a:bodyPr>
            <a:normAutofit/>
          </a:bodyPr>
          <a:lstStyle/>
          <a:p>
            <a:pPr marL="457200" indent="-457200" algn="just">
              <a:buSzPct val="142000"/>
              <a:buFont typeface="Wingdings" panose="05000000000000000000" pitchFamily="2" charset="2"/>
              <a:buChar char="ü"/>
            </a:pPr>
            <a:r>
              <a:rPr lang="es-MX" sz="3200" dirty="0">
                <a:solidFill>
                  <a:srgbClr val="002060"/>
                </a:solidFill>
              </a:rPr>
              <a:t>La acción de declaración de inoponibilidad nacido del fraude prescribe a los dos años (art. 2562 </a:t>
            </a:r>
            <a:r>
              <a:rPr lang="es-MX" sz="3200" dirty="0" err="1">
                <a:solidFill>
                  <a:srgbClr val="002060"/>
                </a:solidFill>
              </a:rPr>
              <a:t>CCyC</a:t>
            </a:r>
            <a:r>
              <a:rPr lang="es-MX" sz="3200" dirty="0">
                <a:solidFill>
                  <a:srgbClr val="002060"/>
                </a:solidFill>
              </a:rPr>
              <a:t>), </a:t>
            </a:r>
          </a:p>
          <a:p>
            <a:pPr marL="457200" indent="-457200" algn="just">
              <a:buSzPct val="142000"/>
              <a:buFont typeface="Wingdings" panose="05000000000000000000" pitchFamily="2" charset="2"/>
              <a:buChar char="ü"/>
            </a:pPr>
            <a:r>
              <a:rPr lang="es-MX" sz="3200" dirty="0">
                <a:solidFill>
                  <a:srgbClr val="002060"/>
                </a:solidFill>
              </a:rPr>
              <a:t>los que comienzan a correr desde que se conoció o pudo conocer el vicio (art. 2563, inc. f)  </a:t>
            </a:r>
            <a:r>
              <a:rPr lang="es-MX" sz="3200" dirty="0" err="1">
                <a:solidFill>
                  <a:srgbClr val="002060"/>
                </a:solidFill>
              </a:rPr>
              <a:t>CCyC</a:t>
            </a:r>
            <a:r>
              <a:rPr lang="es-MX" sz="3200" dirty="0">
                <a:solidFill>
                  <a:srgbClr val="002060"/>
                </a:solidFill>
              </a:rPr>
              <a:t>).</a:t>
            </a:r>
          </a:p>
          <a:p>
            <a:endParaRPr lang="es-AR" sz="32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1834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61882" y="1456518"/>
            <a:ext cx="9144000" cy="715248"/>
          </a:xfrm>
        </p:spPr>
        <p:txBody>
          <a:bodyPr>
            <a:normAutofit fontScale="90000"/>
          </a:bodyPr>
          <a:lstStyle/>
          <a:p>
            <a:r>
              <a:rPr lang="es-MX" sz="3600" dirty="0">
                <a:solidFill>
                  <a:srgbClr val="FF0000"/>
                </a:solidFill>
              </a:rPr>
              <a:t>9) Posibilidad de acumular las acciones de simulación y de  inoponibilidad.</a:t>
            </a:r>
            <a:br>
              <a:rPr lang="es-MX" dirty="0">
                <a:solidFill>
                  <a:srgbClr val="FF0000"/>
                </a:solidFill>
              </a:rPr>
            </a:br>
            <a:endParaRPr lang="es-AR" dirty="0"/>
          </a:p>
        </p:txBody>
      </p:sp>
      <p:sp>
        <p:nvSpPr>
          <p:cNvPr id="3" name="Subtítulo 2"/>
          <p:cNvSpPr>
            <a:spLocks noGrp="1"/>
          </p:cNvSpPr>
          <p:nvPr>
            <p:ph type="subTitle" idx="1"/>
          </p:nvPr>
        </p:nvSpPr>
        <p:spPr>
          <a:xfrm>
            <a:off x="1103291" y="1814142"/>
            <a:ext cx="10320270" cy="4842457"/>
          </a:xfrm>
        </p:spPr>
        <p:txBody>
          <a:bodyPr>
            <a:normAutofit fontScale="62500" lnSpcReduction="20000"/>
          </a:bodyPr>
          <a:lstStyle/>
          <a:p>
            <a:pPr marL="457200" indent="-457200" algn="just">
              <a:buClr>
                <a:srgbClr val="FF0000"/>
              </a:buClr>
              <a:buSzPct val="142000"/>
              <a:buFont typeface="Wingdings" panose="05000000000000000000" pitchFamily="2" charset="2"/>
              <a:buChar char="ü"/>
            </a:pPr>
            <a:r>
              <a:rPr lang="es-MX" sz="5100" dirty="0">
                <a:solidFill>
                  <a:srgbClr val="002060"/>
                </a:solidFill>
              </a:rPr>
              <a:t>Muchas veces, al momento de atacar un acto que aparece como ficticio, no se sabe si el acto es simulado o fraudulento.</a:t>
            </a:r>
          </a:p>
          <a:p>
            <a:pPr marL="457200" indent="-457200" algn="just">
              <a:buClr>
                <a:srgbClr val="FF0000"/>
              </a:buClr>
              <a:buSzPct val="142000"/>
              <a:buFont typeface="Wingdings" panose="05000000000000000000" pitchFamily="2" charset="2"/>
              <a:buChar char="ü"/>
            </a:pPr>
            <a:r>
              <a:rPr lang="es-MX" sz="5100" dirty="0">
                <a:solidFill>
                  <a:srgbClr val="002060"/>
                </a:solidFill>
              </a:rPr>
              <a:t> Por ello, se admite que la acción de simulación se acumule con la acción revocatoria, incluso el síndico en las quiebras puede acumular ambas acciones.</a:t>
            </a:r>
          </a:p>
          <a:p>
            <a:pPr marL="457200" indent="-457200" algn="just">
              <a:buClr>
                <a:srgbClr val="FF0000"/>
              </a:buClr>
              <a:buSzPct val="142000"/>
              <a:buFont typeface="Wingdings" panose="05000000000000000000" pitchFamily="2" charset="2"/>
              <a:buChar char="ü"/>
            </a:pPr>
            <a:r>
              <a:rPr lang="es-MX" sz="5100" dirty="0">
                <a:solidFill>
                  <a:srgbClr val="002060"/>
                </a:solidFill>
              </a:rPr>
              <a:t>La acción de simulación sirve de instrumento y de base a la pretensión de revocación, primero se intenta probar que el acto es simulado, y ante la evidencia de su realidad se verá si cumple con los requisitos ya no para su nulidad, sino para ser declarado inoponible a quien intenta la acción.</a:t>
            </a:r>
          </a:p>
          <a:p>
            <a:pPr marL="457200" indent="-457200" algn="just">
              <a:buClr>
                <a:srgbClr val="FF0000"/>
              </a:buClr>
              <a:buSzPct val="142000"/>
              <a:buFont typeface="Wingdings" panose="05000000000000000000" pitchFamily="2" charset="2"/>
              <a:buChar char="ü"/>
            </a:pPr>
            <a:endParaRPr lang="es-MX" sz="4000" dirty="0">
              <a:solidFill>
                <a:srgbClr val="00206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726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27530" y="785611"/>
            <a:ext cx="8689976" cy="891862"/>
          </a:xfrm>
        </p:spPr>
        <p:txBody>
          <a:bodyPr>
            <a:normAutofit fontScale="90000"/>
          </a:bodyPr>
          <a:lstStyle/>
          <a:p>
            <a:r>
              <a:rPr lang="es-MX" dirty="0">
                <a:solidFill>
                  <a:srgbClr val="FF0000"/>
                </a:solidFill>
              </a:rPr>
              <a:t>El elemento subjetivo</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133341" y="1935050"/>
            <a:ext cx="9646276" cy="4647426"/>
          </a:xfrm>
          <a:prstGeom prst="rect">
            <a:avLst/>
          </a:prstGeom>
        </p:spPr>
        <p:txBody>
          <a:bodyPr wrap="square">
            <a:spAutoFit/>
          </a:bodyPr>
          <a:lstStyle/>
          <a:p>
            <a:pPr algn="just">
              <a:buSzPct val="142000"/>
            </a:pPr>
            <a:r>
              <a:rPr lang="es-MX" sz="2800" b="1" dirty="0">
                <a:solidFill>
                  <a:srgbClr val="FF0000"/>
                </a:solidFill>
              </a:rPr>
              <a:t>La inferioridad de la víctima</a:t>
            </a:r>
          </a:p>
          <a:p>
            <a:pPr algn="just">
              <a:buSzPct val="142000"/>
            </a:pPr>
            <a:r>
              <a:rPr lang="es-MX" sz="2400" dirty="0">
                <a:solidFill>
                  <a:srgbClr val="002060"/>
                </a:solidFill>
              </a:rPr>
              <a:t>El art. 954 aludía a la necesidad, ligereza o inexperiencia. El texto que comentamos ha sustituido "ligereza" —que se identificaba con los supuestos de inhabilitación del art. 152 bis del Código Civil— por debilidad psíquica.</a:t>
            </a:r>
          </a:p>
          <a:p>
            <a:pPr algn="just">
              <a:buSzPct val="142000"/>
            </a:pPr>
            <a:endParaRPr lang="es-MX" sz="2400" dirty="0">
              <a:solidFill>
                <a:srgbClr val="002060"/>
              </a:solidFill>
            </a:endParaRPr>
          </a:p>
          <a:p>
            <a:pPr algn="just">
              <a:buSzPct val="142000"/>
            </a:pPr>
            <a:r>
              <a:rPr lang="es-MX" sz="2800" b="1" dirty="0">
                <a:solidFill>
                  <a:srgbClr val="FF0000"/>
                </a:solidFill>
              </a:rPr>
              <a:t>La explotación</a:t>
            </a:r>
          </a:p>
          <a:p>
            <a:pPr algn="just">
              <a:buSzPct val="142000"/>
            </a:pPr>
            <a:r>
              <a:rPr lang="es-MX" sz="2400" dirty="0">
                <a:solidFill>
                  <a:srgbClr val="002060"/>
                </a:solidFill>
              </a:rPr>
              <a:t>Consiste en el aprovechamiento de la situación de inferioridad en que se halla la víctima del acto lesivo. No es suficiente, como sostienen algunos autores, el solo conocimiento de la existencia de la necesidad, ligereza o inexperiencia en el sujeto pasivo. Es necesario que a partir del conocimiento de ese estado, se pretenda obtener un beneficio desproporcionado.</a:t>
            </a:r>
          </a:p>
          <a:p>
            <a:pPr algn="just">
              <a:buSzPct val="142000"/>
            </a:pPr>
            <a:endParaRPr lang="es-AR" sz="2400" dirty="0">
              <a:solidFill>
                <a:srgbClr val="002060"/>
              </a:solidFill>
            </a:endParaRPr>
          </a:p>
        </p:txBody>
      </p:sp>
    </p:spTree>
    <p:extLst>
      <p:ext uri="{BB962C8B-B14F-4D97-AF65-F5344CB8AC3E}">
        <p14:creationId xmlns:p14="http://schemas.microsoft.com/office/powerpoint/2010/main" val="1246864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15406" y="1025547"/>
            <a:ext cx="8689976" cy="891862"/>
          </a:xfrm>
        </p:spPr>
        <p:txBody>
          <a:bodyPr>
            <a:normAutofit fontScale="90000"/>
          </a:bodyPr>
          <a:lstStyle/>
          <a:p>
            <a:br>
              <a:rPr lang="es-MX" dirty="0">
                <a:solidFill>
                  <a:srgbClr val="FF0000"/>
                </a:solidFill>
              </a:rPr>
            </a:br>
            <a:br>
              <a:rPr lang="es-MX" dirty="0">
                <a:solidFill>
                  <a:srgbClr val="FF0000"/>
                </a:solidFill>
              </a:rPr>
            </a:br>
            <a:br>
              <a:rPr lang="es-MX" dirty="0">
                <a:solidFill>
                  <a:srgbClr val="FF0000"/>
                </a:solidFill>
              </a:rPr>
            </a:br>
            <a:br>
              <a:rPr lang="es-MX" dirty="0">
                <a:solidFill>
                  <a:srgbClr val="FF0000"/>
                </a:solidFill>
              </a:rPr>
            </a:br>
            <a:r>
              <a:rPr lang="es-MX" dirty="0">
                <a:solidFill>
                  <a:srgbClr val="FF0000"/>
                </a:solidFill>
              </a:rPr>
              <a:t>El elemento objetivo:</a:t>
            </a:r>
            <a:br>
              <a:rPr lang="es-MX" dirty="0">
                <a:solidFill>
                  <a:srgbClr val="FF0000"/>
                </a:solidFill>
              </a:rPr>
            </a:br>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233196" y="1471478"/>
            <a:ext cx="10125969" cy="4832092"/>
          </a:xfrm>
          <a:prstGeom prst="rect">
            <a:avLst/>
          </a:prstGeom>
        </p:spPr>
        <p:txBody>
          <a:bodyPr wrap="square">
            <a:spAutoFit/>
          </a:bodyPr>
          <a:lstStyle/>
          <a:p>
            <a:pPr marL="342900" indent="-342900" algn="just">
              <a:buSzPct val="142000"/>
              <a:buFont typeface="Wingdings" panose="05000000000000000000" pitchFamily="2" charset="2"/>
              <a:buChar char="v"/>
            </a:pPr>
            <a:r>
              <a:rPr lang="es-MX" sz="2800" dirty="0">
                <a:solidFill>
                  <a:srgbClr val="0070C0"/>
                </a:solidFill>
              </a:rPr>
              <a:t>Ha de tratarse de una ventaja patrimonial que excede toda medida de lo que habitualmente ocurre en los negocios; </a:t>
            </a:r>
          </a:p>
          <a:p>
            <a:pPr marL="342900" indent="-342900" algn="just">
              <a:buSzPct val="142000"/>
              <a:buFont typeface="Wingdings" panose="05000000000000000000" pitchFamily="2" charset="2"/>
              <a:buChar char="v"/>
            </a:pPr>
            <a:r>
              <a:rPr lang="es-MX" sz="2800" dirty="0">
                <a:solidFill>
                  <a:srgbClr val="0070C0"/>
                </a:solidFill>
              </a:rPr>
              <a:t>Que la notable desproporción debe entenderse como grosero desequilibrio entre las prestaciones, suficiente para revelar la absurda explotación a que se refiere la ley; </a:t>
            </a:r>
          </a:p>
          <a:p>
            <a:pPr marL="342900" indent="-342900" algn="just">
              <a:buSzPct val="142000"/>
              <a:buFont typeface="Wingdings" panose="05000000000000000000" pitchFamily="2" charset="2"/>
              <a:buChar char="v"/>
            </a:pPr>
            <a:r>
              <a:rPr lang="es-MX" sz="2800" dirty="0">
                <a:solidFill>
                  <a:srgbClr val="0070C0"/>
                </a:solidFill>
              </a:rPr>
              <a:t>Debe ser tan chocante que hiera los sentimientos de moralidad y equidad de que se nutre la norma. </a:t>
            </a:r>
          </a:p>
          <a:p>
            <a:pPr marL="342900" indent="-342900" algn="just">
              <a:buSzPct val="142000"/>
              <a:buFont typeface="Wingdings" panose="05000000000000000000" pitchFamily="2" charset="2"/>
              <a:buChar char="v"/>
            </a:pPr>
            <a:r>
              <a:rPr lang="es-MX" sz="2800" dirty="0">
                <a:solidFill>
                  <a:srgbClr val="0070C0"/>
                </a:solidFill>
              </a:rPr>
              <a:t>Los cálculos deben hacerse a la fecha de otorgamiento del acto (para evitar las distorsiones que provoca la inflación o el cambio de los precios relativos) y</a:t>
            </a:r>
          </a:p>
          <a:p>
            <a:pPr marL="342900" indent="-342900" algn="just">
              <a:buSzPct val="142000"/>
              <a:buFont typeface="Wingdings" panose="05000000000000000000" pitchFamily="2" charset="2"/>
              <a:buChar char="v"/>
            </a:pPr>
            <a:r>
              <a:rPr lang="es-MX" sz="2800" dirty="0">
                <a:solidFill>
                  <a:srgbClr val="0070C0"/>
                </a:solidFill>
              </a:rPr>
              <a:t> ha de subsistir al momento de la demanda. </a:t>
            </a:r>
            <a:endParaRPr lang="es-AR" sz="2800" dirty="0">
              <a:solidFill>
                <a:srgbClr val="0070C0"/>
              </a:solidFill>
            </a:endParaRPr>
          </a:p>
        </p:txBody>
      </p:sp>
    </p:spTree>
    <p:extLst>
      <p:ext uri="{BB962C8B-B14F-4D97-AF65-F5344CB8AC3E}">
        <p14:creationId xmlns:p14="http://schemas.microsoft.com/office/powerpoint/2010/main" val="3869716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11491" y="1025547"/>
            <a:ext cx="8689976" cy="891862"/>
          </a:xfrm>
        </p:spPr>
        <p:txBody>
          <a:bodyPr>
            <a:normAutofit fontScale="90000"/>
          </a:bodyPr>
          <a:lstStyle/>
          <a:p>
            <a:r>
              <a:rPr lang="es-MX" dirty="0">
                <a:solidFill>
                  <a:srgbClr val="002060"/>
                </a:solidFill>
              </a:rPr>
              <a:t>  </a:t>
            </a:r>
            <a:r>
              <a:rPr lang="es-MX" b="1" dirty="0">
                <a:solidFill>
                  <a:srgbClr val="FF0000"/>
                </a:solidFill>
              </a:rPr>
              <a:t>Prueba</a:t>
            </a:r>
            <a:br>
              <a:rPr lang="es-MX" b="1" dirty="0">
                <a:solidFill>
                  <a:srgbClr val="FF0000"/>
                </a:solidFill>
              </a:rPr>
            </a:br>
            <a:endParaRPr lang="es-MX" b="1"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133341" y="1316864"/>
            <a:ext cx="10148552" cy="4893647"/>
          </a:xfrm>
          <a:prstGeom prst="rect">
            <a:avLst/>
          </a:prstGeom>
        </p:spPr>
        <p:txBody>
          <a:bodyPr wrap="square">
            <a:spAutoFit/>
          </a:bodyPr>
          <a:lstStyle/>
          <a:p>
            <a:pPr algn="just">
              <a:buSzPct val="142000"/>
            </a:pPr>
            <a:r>
              <a:rPr lang="es-MX" sz="2400" dirty="0">
                <a:solidFill>
                  <a:srgbClr val="002060"/>
                </a:solidFill>
              </a:rPr>
              <a:t>El nuevo Código Civil y Comercial mantiene las expresiones "ventaja patrimonial evidentemente desproporcionada" y "notable desproporción de las prestaciones", que han dado lugar a diferentes interpretaciones.</a:t>
            </a:r>
          </a:p>
          <a:p>
            <a:pPr algn="just">
              <a:buSzPct val="142000"/>
            </a:pPr>
            <a:endParaRPr lang="es-MX" sz="2400" dirty="0">
              <a:solidFill>
                <a:srgbClr val="002060"/>
              </a:solidFill>
            </a:endParaRPr>
          </a:p>
          <a:p>
            <a:pPr algn="just">
              <a:buSzPct val="142000"/>
            </a:pPr>
            <a:r>
              <a:rPr lang="es-MX" sz="2400" dirty="0">
                <a:solidFill>
                  <a:srgbClr val="002060"/>
                </a:solidFill>
              </a:rPr>
              <a:t> Según un criterio, no cabe distinguir dos supuestos distintos, por lo que en todos los casos corresponde al demandante de la nulidad la prueba de la desproporción y de su propio estado de inferioridad. </a:t>
            </a:r>
          </a:p>
          <a:p>
            <a:pPr algn="just">
              <a:buSzPct val="142000"/>
            </a:pPr>
            <a:endParaRPr lang="es-MX" sz="2400" dirty="0">
              <a:solidFill>
                <a:srgbClr val="002060"/>
              </a:solidFill>
            </a:endParaRPr>
          </a:p>
          <a:p>
            <a:pPr algn="just">
              <a:buSzPct val="142000"/>
            </a:pPr>
            <a:r>
              <a:rPr lang="es-MX" sz="2400" dirty="0">
                <a:solidFill>
                  <a:srgbClr val="002060"/>
                </a:solidFill>
              </a:rPr>
              <a:t>En cambio, otros autores —y en general la jurisprudencia— han dicho que en caso de "notable desproporción", al actor le basta con probar ésta para que se presuman los elementos subjetivos de la víctima.</a:t>
            </a:r>
            <a:endParaRPr lang="es-AR" sz="2400" dirty="0">
              <a:solidFill>
                <a:srgbClr val="002060"/>
              </a:solidFill>
            </a:endParaRPr>
          </a:p>
          <a:p>
            <a:pPr algn="ctr">
              <a:buSzPct val="142000"/>
            </a:pPr>
            <a:endParaRPr lang="es-AR" sz="4800" dirty="0">
              <a:solidFill>
                <a:srgbClr val="002060"/>
              </a:solidFill>
            </a:endParaRPr>
          </a:p>
        </p:txBody>
      </p:sp>
    </p:spTree>
    <p:extLst>
      <p:ext uri="{BB962C8B-B14F-4D97-AF65-F5344CB8AC3E}">
        <p14:creationId xmlns:p14="http://schemas.microsoft.com/office/powerpoint/2010/main" val="2668316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90404" y="1043188"/>
            <a:ext cx="8689976" cy="891862"/>
          </a:xfrm>
        </p:spPr>
        <p:txBody>
          <a:bodyPr>
            <a:normAutofit fontScale="90000"/>
          </a:bodyPr>
          <a:lstStyle/>
          <a:p>
            <a:br>
              <a:rPr lang="es-MX" b="1" dirty="0">
                <a:solidFill>
                  <a:schemeClr val="accent1"/>
                </a:solidFill>
              </a:rPr>
            </a:br>
            <a:r>
              <a:rPr lang="es-MX" dirty="0">
                <a:solidFill>
                  <a:srgbClr val="FF0000"/>
                </a:solidFill>
              </a:rPr>
              <a:t>Efectos</a:t>
            </a:r>
            <a:br>
              <a:rPr lang="es-MX" dirty="0">
                <a:solidFill>
                  <a:srgbClr val="FF0000"/>
                </a:solidFill>
              </a:rPr>
            </a:br>
            <a:endParaRPr lang="es-MX" dirty="0">
              <a:solidFill>
                <a:srgbClr val="FF0000"/>
              </a:solidFill>
            </a:endParaRP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516532" y="1767625"/>
            <a:ext cx="9646276" cy="4031873"/>
          </a:xfrm>
          <a:prstGeom prst="rect">
            <a:avLst/>
          </a:prstGeom>
        </p:spPr>
        <p:txBody>
          <a:bodyPr wrap="square">
            <a:spAutoFit/>
          </a:bodyPr>
          <a:lstStyle/>
          <a:p>
            <a:pPr algn="just">
              <a:buSzPct val="142000"/>
            </a:pPr>
            <a:r>
              <a:rPr lang="es-MX" sz="3200" dirty="0">
                <a:solidFill>
                  <a:srgbClr val="002060"/>
                </a:solidFill>
              </a:rPr>
              <a:t>La víctima del vicio de lesión puede demandar:</a:t>
            </a:r>
          </a:p>
          <a:p>
            <a:pPr algn="just">
              <a:buSzPct val="142000"/>
            </a:pPr>
            <a:r>
              <a:rPr lang="es-MX" sz="3200" dirty="0">
                <a:solidFill>
                  <a:srgbClr val="002060"/>
                </a:solidFill>
              </a:rPr>
              <a:t>		 </a:t>
            </a:r>
          </a:p>
          <a:p>
            <a:pPr algn="just">
              <a:buSzPct val="142000"/>
            </a:pPr>
            <a:r>
              <a:rPr lang="es-MX" sz="3200" dirty="0">
                <a:solidFill>
                  <a:srgbClr val="002060"/>
                </a:solidFill>
              </a:rPr>
              <a:t>		la nulidad o </a:t>
            </a:r>
          </a:p>
          <a:p>
            <a:pPr algn="just">
              <a:buSzPct val="142000"/>
            </a:pPr>
            <a:r>
              <a:rPr lang="es-MX" sz="3200" dirty="0">
                <a:solidFill>
                  <a:srgbClr val="002060"/>
                </a:solidFill>
              </a:rPr>
              <a:t>		el reajuste del negocio; </a:t>
            </a:r>
          </a:p>
          <a:p>
            <a:pPr algn="just">
              <a:buSzPct val="142000"/>
            </a:pPr>
            <a:endParaRPr lang="es-MX" sz="3200" dirty="0">
              <a:solidFill>
                <a:srgbClr val="002060"/>
              </a:solidFill>
            </a:endParaRPr>
          </a:p>
          <a:p>
            <a:pPr algn="just">
              <a:buSzPct val="142000"/>
            </a:pPr>
            <a:r>
              <a:rPr lang="es-MX" sz="3200" dirty="0">
                <a:solidFill>
                  <a:srgbClr val="002060"/>
                </a:solidFill>
              </a:rPr>
              <a:t>La acción de nulidad se convierte en acción de reajuste si así lo ofrece el demandado al contestar la demanda.</a:t>
            </a:r>
            <a:endParaRPr lang="es-AR" sz="3200" dirty="0">
              <a:solidFill>
                <a:srgbClr val="002060"/>
              </a:solidFill>
            </a:endParaRPr>
          </a:p>
          <a:p>
            <a:pPr algn="just">
              <a:buSzPct val="142000"/>
            </a:pPr>
            <a:endParaRPr lang="es-AR" sz="3200" dirty="0">
              <a:solidFill>
                <a:srgbClr val="002060"/>
              </a:solidFill>
            </a:endParaRPr>
          </a:p>
        </p:txBody>
      </p:sp>
      <p:sp>
        <p:nvSpPr>
          <p:cNvPr id="3" name="Flecha derecha 2"/>
          <p:cNvSpPr/>
          <p:nvPr/>
        </p:nvSpPr>
        <p:spPr>
          <a:xfrm>
            <a:off x="2253416" y="2842361"/>
            <a:ext cx="978408" cy="367047"/>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2253416" y="3388103"/>
            <a:ext cx="978408" cy="367047"/>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184135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02527" y="1043188"/>
            <a:ext cx="8689976" cy="891862"/>
          </a:xfrm>
        </p:spPr>
        <p:txBody>
          <a:bodyPr>
            <a:normAutofit fontScale="90000"/>
          </a:bodyPr>
          <a:lstStyle/>
          <a:p>
            <a:r>
              <a:rPr lang="es-MX" dirty="0">
                <a:solidFill>
                  <a:srgbClr val="FF0000"/>
                </a:solidFill>
              </a:rPr>
              <a:t>Carácter personal de la acción</a:t>
            </a:r>
            <a:br>
              <a:rPr lang="es-MX" dirty="0">
                <a:solidFill>
                  <a:srgbClr val="002060"/>
                </a:solidFill>
              </a:rPr>
            </a:br>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1133341" y="1935050"/>
            <a:ext cx="10264462" cy="4278094"/>
          </a:xfrm>
          <a:prstGeom prst="rect">
            <a:avLst/>
          </a:prstGeom>
        </p:spPr>
        <p:txBody>
          <a:bodyPr wrap="square">
            <a:spAutoFit/>
          </a:bodyPr>
          <a:lstStyle/>
          <a:p>
            <a:pPr algn="just">
              <a:buSzPct val="142000"/>
            </a:pPr>
            <a:r>
              <a:rPr lang="es-MX" sz="3200" dirty="0">
                <a:solidFill>
                  <a:srgbClr val="002060"/>
                </a:solidFill>
              </a:rPr>
              <a:t>La </a:t>
            </a:r>
            <a:r>
              <a:rPr lang="es-MX" sz="3200" u="sng" dirty="0">
                <a:solidFill>
                  <a:srgbClr val="002060"/>
                </a:solidFill>
              </a:rPr>
              <a:t>acción de nulidad o reajuste </a:t>
            </a:r>
            <a:r>
              <a:rPr lang="es-MX" sz="3200" dirty="0">
                <a:solidFill>
                  <a:srgbClr val="002060"/>
                </a:solidFill>
              </a:rPr>
              <a:t>solo puede ser ejercida por:</a:t>
            </a:r>
          </a:p>
          <a:p>
            <a:pPr algn="just">
              <a:buSzPct val="142000"/>
            </a:pPr>
            <a:r>
              <a:rPr lang="es-MX" sz="3200" dirty="0">
                <a:solidFill>
                  <a:srgbClr val="002060"/>
                </a:solidFill>
              </a:rPr>
              <a:t>		 </a:t>
            </a:r>
          </a:p>
          <a:p>
            <a:pPr algn="just">
              <a:buSzPct val="142000"/>
            </a:pPr>
            <a:r>
              <a:rPr lang="es-MX" sz="3200" dirty="0">
                <a:solidFill>
                  <a:srgbClr val="002060"/>
                </a:solidFill>
              </a:rPr>
              <a:t>		el lesionado o </a:t>
            </a:r>
          </a:p>
          <a:p>
            <a:pPr algn="just">
              <a:buSzPct val="142000"/>
            </a:pPr>
            <a:r>
              <a:rPr lang="es-MX" sz="3200" dirty="0">
                <a:solidFill>
                  <a:srgbClr val="002060"/>
                </a:solidFill>
              </a:rPr>
              <a:t>		sus herederos, </a:t>
            </a:r>
          </a:p>
          <a:p>
            <a:pPr algn="just">
              <a:buSzPct val="142000"/>
            </a:pPr>
            <a:endParaRPr lang="es-MX" sz="3200" dirty="0">
              <a:solidFill>
                <a:srgbClr val="002060"/>
              </a:solidFill>
            </a:endParaRPr>
          </a:p>
          <a:p>
            <a:pPr algn="just">
              <a:buSzPct val="142000"/>
            </a:pPr>
            <a:r>
              <a:rPr lang="es-MX" sz="3200" dirty="0">
                <a:solidFill>
                  <a:srgbClr val="002060"/>
                </a:solidFill>
              </a:rPr>
              <a:t>Lo cual excluye la acción </a:t>
            </a:r>
            <a:r>
              <a:rPr lang="es-MX" sz="3200" dirty="0" err="1">
                <a:solidFill>
                  <a:srgbClr val="002060"/>
                </a:solidFill>
              </a:rPr>
              <a:t>subrogatoria</a:t>
            </a:r>
            <a:r>
              <a:rPr lang="es-MX" sz="3200" dirty="0">
                <a:solidFill>
                  <a:srgbClr val="002060"/>
                </a:solidFill>
              </a:rPr>
              <a:t> por sus acreedores o su ejercicio por el síndico de la quiebra.</a:t>
            </a:r>
          </a:p>
          <a:p>
            <a:pPr algn="ctr">
              <a:buSzPct val="142000"/>
            </a:pPr>
            <a:endParaRPr lang="es-AR" sz="4800" dirty="0">
              <a:solidFill>
                <a:srgbClr val="002060"/>
              </a:solidFill>
            </a:endParaRPr>
          </a:p>
        </p:txBody>
      </p:sp>
      <p:sp>
        <p:nvSpPr>
          <p:cNvPr id="6" name="Flecha derecha 5"/>
          <p:cNvSpPr/>
          <p:nvPr/>
        </p:nvSpPr>
        <p:spPr>
          <a:xfrm>
            <a:off x="1967934" y="3068595"/>
            <a:ext cx="978408" cy="367047"/>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1967934" y="3600068"/>
            <a:ext cx="978408" cy="367047"/>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57994635"/>
      </p:ext>
    </p:extLst>
  </p:cSld>
  <p:clrMapOvr>
    <a:masterClrMapping/>
  </p:clrMapOvr>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5917</TotalTime>
  <Words>4347</Words>
  <Application>Microsoft Office PowerPoint</Application>
  <PresentationFormat>Panorámica</PresentationFormat>
  <Paragraphs>238</Paragraphs>
  <Slides>47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47</vt:i4>
      </vt:variant>
    </vt:vector>
  </HeadingPairs>
  <TitlesOfParts>
    <vt:vector size="52" baseType="lpstr">
      <vt:lpstr>Arial</vt:lpstr>
      <vt:lpstr>Calibri</vt:lpstr>
      <vt:lpstr>Calibri Light</vt:lpstr>
      <vt:lpstr>Wingdings</vt:lpstr>
      <vt:lpstr>Office Theme</vt:lpstr>
      <vt:lpstr>Derecho Civil 1 “Parte General” </vt:lpstr>
      <vt:lpstr>LESIÓN</vt:lpstr>
      <vt:lpstr> LESIÓN.-</vt:lpstr>
      <vt:lpstr>Elementos de la lesión</vt:lpstr>
      <vt:lpstr>El elemento subjetivo</vt:lpstr>
      <vt:lpstr>    El elemento objetivo: </vt:lpstr>
      <vt:lpstr>  Prueba </vt:lpstr>
      <vt:lpstr> Efectos </vt:lpstr>
      <vt:lpstr>Carácter personal de la acción </vt:lpstr>
      <vt:lpstr>Prescripción </vt:lpstr>
      <vt:lpstr>Diferencias con otras figuras </vt:lpstr>
      <vt:lpstr>Diferencias con otras figuras </vt:lpstr>
      <vt:lpstr>Simulación </vt:lpstr>
      <vt:lpstr>Simulación: Concepto</vt:lpstr>
      <vt:lpstr>Elementos del negocio simulado </vt:lpstr>
      <vt:lpstr>Simulación absoluta y relativa</vt:lpstr>
      <vt:lpstr>La simulación absoluta</vt:lpstr>
      <vt:lpstr>La simulación relativa</vt:lpstr>
      <vt:lpstr>Simulación lícita e ilícita.</vt:lpstr>
      <vt:lpstr>Simulación lícita e ilícita.</vt:lpstr>
      <vt:lpstr>Simulación lícita e ilícita.</vt:lpstr>
      <vt:lpstr> ACCIÓN DE SIMULACIÓN</vt:lpstr>
      <vt:lpstr> Acción entre las partes (Art. 335).</vt:lpstr>
      <vt:lpstr> Prueba de la acción de simulación entre partes</vt:lpstr>
      <vt:lpstr> </vt:lpstr>
      <vt:lpstr>Prueba de la acción de simulación entre partes</vt:lpstr>
      <vt:lpstr> Efectos de la declaración de simulación. </vt:lpstr>
      <vt:lpstr>Prescripción de la acción entre las partes.</vt:lpstr>
      <vt:lpstr> Acción de simulación ejercida por terceros.</vt:lpstr>
      <vt:lpstr> Prueba de la acción de simulación ejercida por terceros</vt:lpstr>
      <vt:lpstr> Prueba de la acción de simulación ejercida por terceros</vt:lpstr>
      <vt:lpstr>Efectos de la acción de simulación frente a terceros:</vt:lpstr>
      <vt:lpstr>  Prescripción de la acción ejercida por terceros</vt:lpstr>
      <vt:lpstr> El acto simulado y los terceros de buena fe.</vt:lpstr>
      <vt:lpstr> El acto simulado y los terceros de buena fe.</vt:lpstr>
      <vt:lpstr>Fraude</vt:lpstr>
      <vt:lpstr> Concepto de Fraude</vt:lpstr>
      <vt:lpstr>Fraude</vt:lpstr>
      <vt:lpstr> Fraude</vt:lpstr>
      <vt:lpstr> Fraude</vt:lpstr>
      <vt:lpstr> Fraude</vt:lpstr>
      <vt:lpstr> Acción de inoponibilidad. Requisitos</vt:lpstr>
      <vt:lpstr>Efectos de la acción revocatoria. Inoponibilidad . </vt:lpstr>
      <vt:lpstr> Protección a los subadquirentes</vt:lpstr>
      <vt:lpstr>Protección a los subadquirentes</vt:lpstr>
      <vt:lpstr>Prescripción de la acción de fraude.</vt:lpstr>
      <vt:lpstr>9) Posibilidad de acumular las acciones de simulación y de  inoponibilidad.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Derecho Civil 1 “Parte General” </dc:title>
  <dc:creator>Amanda Palacios</dc:creator>
  <cp:lastModifiedBy>Amanda Palacios</cp:lastModifiedBy>
  <cp:revision>65</cp:revision>
  <dcterms:created xsi:type="dcterms:W3CDTF">2018-10-29T14:46:53Z</dcterms:created>
  <dcterms:modified xsi:type="dcterms:W3CDTF">2020-11-10T19:03:09Z</dcterms:modified>
</cp:coreProperties>
</file>