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3" r:id="rId2"/>
    <p:sldId id="258" r:id="rId3"/>
    <p:sldId id="259" r:id="rId4"/>
    <p:sldId id="260" r:id="rId5"/>
    <p:sldId id="261" r:id="rId6"/>
    <p:sldId id="262" r:id="rId7"/>
    <p:sldId id="265" r:id="rId8"/>
    <p:sldId id="264" r:id="rId9"/>
    <p:sldId id="266" r:id="rId10"/>
    <p:sldId id="267" r:id="rId11"/>
    <p:sldId id="290" r:id="rId12"/>
    <p:sldId id="289" r:id="rId13"/>
    <p:sldId id="271" r:id="rId14"/>
    <p:sldId id="268" r:id="rId15"/>
    <p:sldId id="269" r:id="rId16"/>
    <p:sldId id="270" r:id="rId17"/>
    <p:sldId id="275" r:id="rId18"/>
    <p:sldId id="276" r:id="rId19"/>
    <p:sldId id="278" r:id="rId20"/>
    <p:sldId id="277" r:id="rId21"/>
    <p:sldId id="279" r:id="rId22"/>
    <p:sldId id="280" r:id="rId23"/>
    <p:sldId id="281" r:id="rId24"/>
    <p:sldId id="282" r:id="rId25"/>
    <p:sldId id="283" r:id="rId26"/>
    <p:sldId id="285" r:id="rId27"/>
    <p:sldId id="284" r:id="rId28"/>
    <p:sldId id="286" r:id="rId29"/>
    <p:sldId id="287" r:id="rId30"/>
    <p:sldId id="288" r:id="rId31"/>
    <p:sldId id="272" r:id="rId32"/>
    <p:sldId id="295" r:id="rId33"/>
    <p:sldId id="273" r:id="rId34"/>
    <p:sldId id="291" r:id="rId35"/>
    <p:sldId id="292" r:id="rId36"/>
    <p:sldId id="293" r:id="rId37"/>
    <p:sldId id="274" r:id="rId38"/>
    <p:sldId id="294"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2C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4" d="100"/>
          <a:sy n="74" d="100"/>
        </p:scale>
        <p:origin x="576"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10/16/2018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10/16/2018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10/16/2018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10/16/2018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10/16/2018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10/16/2018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smtClean="0"/>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10/16/2018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smtClean="0"/>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10/16/2018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10/16/2018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10/16/2018</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27530" y="785611"/>
            <a:ext cx="8689976" cy="891862"/>
          </a:xfrm>
        </p:spPr>
        <p:txBody>
          <a:bodyPr>
            <a:normAutofit fontScale="90000"/>
          </a:bodyPr>
          <a:lstStyle/>
          <a:p>
            <a:r>
              <a:rPr lang="es-ES" b="1" dirty="0">
                <a:solidFill>
                  <a:srgbClr val="002060"/>
                </a:solidFill>
              </a:rPr>
              <a:t>Derecho Civil 1 “Parte General</a:t>
            </a:r>
            <a:r>
              <a:rPr lang="es-ES" b="1" dirty="0">
                <a:solidFill>
                  <a:schemeClr val="accent1"/>
                </a:solidFill>
              </a:rPr>
              <a:t>”</a:t>
            </a:r>
            <a:r>
              <a:rPr lang="es-MX" b="1" dirty="0">
                <a:solidFill>
                  <a:schemeClr val="accent1"/>
                </a:solidFill>
              </a:rPr>
              <a:t/>
            </a:r>
            <a:br>
              <a:rPr lang="es-MX" b="1" dirty="0">
                <a:solidFill>
                  <a:schemeClr val="accent1"/>
                </a:solidFill>
              </a:rPr>
            </a:br>
            <a:endParaRPr lang="es-MX"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133341" y="1935050"/>
            <a:ext cx="9646276" cy="3046988"/>
          </a:xfrm>
          <a:prstGeom prst="rect">
            <a:avLst/>
          </a:prstGeom>
        </p:spPr>
        <p:txBody>
          <a:bodyPr wrap="square">
            <a:spAutoFit/>
          </a:bodyPr>
          <a:lstStyle/>
          <a:p>
            <a:pPr algn="ctr">
              <a:buSzPct val="142000"/>
            </a:pPr>
            <a:r>
              <a:rPr lang="es-AR" sz="4800" dirty="0" smtClean="0">
                <a:solidFill>
                  <a:srgbClr val="002060"/>
                </a:solidFill>
              </a:rPr>
              <a:t>UNIDAD XVIII</a:t>
            </a:r>
          </a:p>
          <a:p>
            <a:pPr algn="ctr">
              <a:buSzPct val="142000"/>
            </a:pPr>
            <a:endParaRPr lang="es-AR" sz="4800" dirty="0" smtClean="0">
              <a:solidFill>
                <a:srgbClr val="002060"/>
              </a:solidFill>
            </a:endParaRPr>
          </a:p>
          <a:p>
            <a:pPr algn="ctr">
              <a:buSzPct val="142000"/>
            </a:pPr>
            <a:r>
              <a:rPr lang="es-AR" sz="4800" b="1" dirty="0" smtClean="0">
                <a:solidFill>
                  <a:srgbClr val="FF0000"/>
                </a:solidFill>
              </a:rPr>
              <a:t>LOS VICIOS DE LOS ACTOS VOLUNTARIOS</a:t>
            </a:r>
            <a:endParaRPr lang="es-AR" sz="4800" b="1" dirty="0">
              <a:solidFill>
                <a:srgbClr val="FF0000"/>
              </a:solidFill>
            </a:endParaRPr>
          </a:p>
        </p:txBody>
      </p:sp>
    </p:spTree>
    <p:extLst>
      <p:ext uri="{BB962C8B-B14F-4D97-AF65-F5344CB8AC3E}">
        <p14:creationId xmlns:p14="http://schemas.microsoft.com/office/powerpoint/2010/main" val="773420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51012" y="66842"/>
            <a:ext cx="8689976" cy="891862"/>
          </a:xfrm>
        </p:spPr>
        <p:txBody>
          <a:bodyPr>
            <a:noAutofit/>
          </a:bodyPr>
          <a:lstStyle/>
          <a:p>
            <a:r>
              <a:rPr lang="es-MX" sz="3600" b="1" dirty="0" smtClean="0"/>
              <a:t/>
            </a:r>
            <a:br>
              <a:rPr lang="es-MX" sz="3600" b="1" dirty="0" smtClean="0"/>
            </a:br>
            <a:r>
              <a:rPr lang="es-MX" sz="3200" b="1" dirty="0" smtClean="0">
                <a:solidFill>
                  <a:schemeClr val="tx2">
                    <a:lumMod val="50000"/>
                  </a:schemeClr>
                </a:solidFill>
              </a:rPr>
              <a:t>ERROR Reconocible</a:t>
            </a:r>
            <a:r>
              <a:rPr lang="es-MX" sz="3600" b="1" dirty="0" smtClean="0">
                <a:solidFill>
                  <a:schemeClr val="tx2">
                    <a:lumMod val="50000"/>
                  </a:schemeClr>
                </a:solidFill>
              </a:rPr>
              <a:t>.</a:t>
            </a:r>
            <a:endParaRPr lang="es-MX" sz="3600" b="1" dirty="0">
              <a:solidFill>
                <a:schemeClr val="tx2">
                  <a:lumMod val="50000"/>
                </a:schemeClr>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758266" y="1170019"/>
            <a:ext cx="10895527" cy="4524315"/>
          </a:xfrm>
          <a:prstGeom prst="rect">
            <a:avLst/>
          </a:prstGeom>
        </p:spPr>
        <p:txBody>
          <a:bodyPr wrap="square">
            <a:spAutoFit/>
          </a:bodyPr>
          <a:lstStyle/>
          <a:p>
            <a:pPr marL="342900" indent="-342900" algn="just">
              <a:buSzPct val="142000"/>
              <a:buFont typeface="Arial" panose="020B0604020202020204" pitchFamily="34" charset="0"/>
              <a:buChar char="•"/>
            </a:pPr>
            <a:r>
              <a:rPr lang="es-MX" sz="2400" dirty="0">
                <a:solidFill>
                  <a:schemeClr val="bg2">
                    <a:lumMod val="50000"/>
                  </a:schemeClr>
                </a:solidFill>
              </a:rPr>
              <a:t>ARTÍCULO 266.- Error reconocible. </a:t>
            </a:r>
            <a:r>
              <a:rPr lang="es-MX" sz="2400" i="1" dirty="0">
                <a:solidFill>
                  <a:schemeClr val="bg2">
                    <a:lumMod val="50000"/>
                  </a:schemeClr>
                </a:solidFill>
              </a:rPr>
              <a:t>El error es reconocible cuando el destinatario de la declaración lo pudo conocer según la naturaleza del acto, las circunstancias de persona, tiempo y lugar. </a:t>
            </a:r>
            <a:endParaRPr lang="es-MX" sz="2400" i="1" dirty="0" smtClean="0">
              <a:solidFill>
                <a:schemeClr val="bg2">
                  <a:lumMod val="50000"/>
                </a:schemeClr>
              </a:solidFill>
            </a:endParaRPr>
          </a:p>
          <a:p>
            <a:pPr marL="342900" indent="-342900" algn="just">
              <a:buSzPct val="142000"/>
              <a:buFont typeface="Arial" panose="020B0604020202020204" pitchFamily="34" charset="0"/>
              <a:buChar char="•"/>
            </a:pPr>
            <a:endParaRPr lang="es-MX" sz="2400" dirty="0">
              <a:solidFill>
                <a:schemeClr val="bg2">
                  <a:lumMod val="50000"/>
                </a:schemeClr>
              </a:solidFill>
            </a:endParaRPr>
          </a:p>
          <a:p>
            <a:pPr marL="342900" indent="-342900" algn="just">
              <a:buSzPct val="142000"/>
              <a:buFont typeface="Arial" panose="020B0604020202020204" pitchFamily="34" charset="0"/>
              <a:buChar char="•"/>
            </a:pPr>
            <a:r>
              <a:rPr lang="es-MX" sz="2400" b="1" u="sng" dirty="0">
                <a:solidFill>
                  <a:schemeClr val="bg2">
                    <a:lumMod val="50000"/>
                  </a:schemeClr>
                </a:solidFill>
              </a:rPr>
              <a:t>Los actos jurídicos pueden ser declarados nulos </a:t>
            </a:r>
            <a:r>
              <a:rPr lang="es-MX" sz="2400" dirty="0">
                <a:solidFill>
                  <a:schemeClr val="bg2">
                    <a:lumMod val="50000"/>
                  </a:schemeClr>
                </a:solidFill>
              </a:rPr>
              <a:t>cuando hay </a:t>
            </a:r>
            <a:r>
              <a:rPr lang="es-MX" sz="2400" dirty="0">
                <a:solidFill>
                  <a:srgbClr val="FF0000"/>
                </a:solidFill>
              </a:rPr>
              <a:t>error de hecho</a:t>
            </a:r>
            <a:r>
              <a:rPr lang="es-MX" sz="2400" dirty="0"/>
              <a:t>, </a:t>
            </a:r>
            <a:r>
              <a:rPr lang="es-MX" sz="2400" dirty="0">
                <a:solidFill>
                  <a:schemeClr val="bg2">
                    <a:lumMod val="50000"/>
                  </a:schemeClr>
                </a:solidFill>
              </a:rPr>
              <a:t>el que, para ser invocado, además de ser </a:t>
            </a:r>
            <a:r>
              <a:rPr lang="es-MX" sz="2400" dirty="0">
                <a:solidFill>
                  <a:srgbClr val="FF0000"/>
                </a:solidFill>
              </a:rPr>
              <a:t>esencial</a:t>
            </a:r>
            <a:r>
              <a:rPr lang="es-MX" sz="2400" dirty="0"/>
              <a:t> </a:t>
            </a:r>
            <a:r>
              <a:rPr lang="es-MX" sz="2400" dirty="0">
                <a:solidFill>
                  <a:schemeClr val="bg2">
                    <a:lumMod val="50000"/>
                  </a:schemeClr>
                </a:solidFill>
              </a:rPr>
              <a:t>(art. 265), como se dijo, debe ser </a:t>
            </a:r>
            <a:r>
              <a:rPr lang="es-MX" sz="2400" dirty="0">
                <a:solidFill>
                  <a:srgbClr val="FF0000"/>
                </a:solidFill>
              </a:rPr>
              <a:t>reconocible. </a:t>
            </a:r>
            <a:endParaRPr lang="es-MX" sz="2400" dirty="0" smtClean="0">
              <a:solidFill>
                <a:srgbClr val="FF0000"/>
              </a:solidFill>
            </a:endParaRPr>
          </a:p>
          <a:p>
            <a:pPr marL="342900" indent="-342900" algn="just">
              <a:buSzPct val="142000"/>
              <a:buFont typeface="Arial" panose="020B0604020202020204" pitchFamily="34" charset="0"/>
              <a:buChar char="•"/>
            </a:pPr>
            <a:r>
              <a:rPr lang="es-MX" sz="2400" dirty="0" smtClean="0">
                <a:solidFill>
                  <a:srgbClr val="FF0000"/>
                </a:solidFill>
              </a:rPr>
              <a:t>El </a:t>
            </a:r>
            <a:r>
              <a:rPr lang="es-MX" sz="2400" dirty="0">
                <a:solidFill>
                  <a:srgbClr val="FF0000"/>
                </a:solidFill>
              </a:rPr>
              <a:t>error es </a:t>
            </a:r>
            <a:r>
              <a:rPr lang="es-MX" sz="2400" dirty="0" smtClean="0">
                <a:solidFill>
                  <a:srgbClr val="FF0000"/>
                </a:solidFill>
              </a:rPr>
              <a:t>reconocible </a:t>
            </a:r>
            <a:r>
              <a:rPr lang="es-MX" sz="2400" dirty="0" smtClean="0">
                <a:solidFill>
                  <a:schemeClr val="bg2">
                    <a:lumMod val="50000"/>
                  </a:schemeClr>
                </a:solidFill>
              </a:rPr>
              <a:t>cuando </a:t>
            </a:r>
            <a:r>
              <a:rPr lang="es-MX" sz="2400" dirty="0">
                <a:solidFill>
                  <a:schemeClr val="bg2">
                    <a:lumMod val="50000"/>
                  </a:schemeClr>
                </a:solidFill>
              </a:rPr>
              <a:t>en relación a la naturaleza y circunstancias del negocio jurídico, el destinatario, usando la normal diligencia, hubiera podido darse cuenta de él. Solo se exige que el receptor esté en condiciones de advertir el error en abstracto, aunque, de hecho, no se hubiera dado cuenta, empleándose para advertirlo un criterio de normalidad</a:t>
            </a:r>
            <a:r>
              <a:rPr lang="es-MX" sz="2400" dirty="0"/>
              <a:t>. </a:t>
            </a:r>
            <a:endParaRPr lang="es-AR" sz="2400" dirty="0"/>
          </a:p>
        </p:txBody>
      </p:sp>
    </p:spTree>
    <p:extLst>
      <p:ext uri="{BB962C8B-B14F-4D97-AF65-F5344CB8AC3E}">
        <p14:creationId xmlns:p14="http://schemas.microsoft.com/office/powerpoint/2010/main" val="4113715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51012" y="66842"/>
            <a:ext cx="8689976" cy="891862"/>
          </a:xfrm>
        </p:spPr>
        <p:txBody>
          <a:bodyPr>
            <a:noAutofit/>
          </a:bodyPr>
          <a:lstStyle/>
          <a:p>
            <a:r>
              <a:rPr lang="es-MX" sz="3600" b="1" dirty="0" smtClean="0"/>
              <a:t/>
            </a:r>
            <a:br>
              <a:rPr lang="es-MX" sz="3600" b="1" dirty="0" smtClean="0"/>
            </a:br>
            <a:r>
              <a:rPr lang="es-MX" sz="3200" b="1" dirty="0" smtClean="0">
                <a:solidFill>
                  <a:schemeClr val="tx2">
                    <a:lumMod val="50000"/>
                  </a:schemeClr>
                </a:solidFill>
              </a:rPr>
              <a:t>ERROR Reconocible</a:t>
            </a:r>
            <a:r>
              <a:rPr lang="es-MX" sz="3600" b="1" dirty="0" smtClean="0">
                <a:solidFill>
                  <a:schemeClr val="tx2">
                    <a:lumMod val="50000"/>
                  </a:schemeClr>
                </a:solidFill>
              </a:rPr>
              <a:t>.</a:t>
            </a:r>
            <a:endParaRPr lang="es-MX" sz="3600" b="1" dirty="0">
              <a:solidFill>
                <a:schemeClr val="tx2">
                  <a:lumMod val="50000"/>
                </a:schemeClr>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758266" y="958704"/>
            <a:ext cx="10895527" cy="6001643"/>
          </a:xfrm>
          <a:prstGeom prst="rect">
            <a:avLst/>
          </a:prstGeom>
        </p:spPr>
        <p:txBody>
          <a:bodyPr wrap="square">
            <a:spAutoFit/>
          </a:bodyPr>
          <a:lstStyle/>
          <a:p>
            <a:pPr marL="342900" indent="-342900" algn="just">
              <a:buSzPct val="142000"/>
              <a:buFont typeface="Arial" panose="020B0604020202020204" pitchFamily="34" charset="0"/>
              <a:buChar char="•"/>
            </a:pPr>
            <a:r>
              <a:rPr lang="es-AR" sz="2400" dirty="0" smtClean="0">
                <a:solidFill>
                  <a:schemeClr val="tx2"/>
                </a:solidFill>
              </a:rPr>
              <a:t>El nuevo Código introduce un cambio trascendente en materia del error como vicio de la voluntad .</a:t>
            </a:r>
          </a:p>
          <a:p>
            <a:pPr marL="342900" indent="-342900" algn="just">
              <a:buSzPct val="142000"/>
              <a:buFont typeface="Arial" panose="020B0604020202020204" pitchFamily="34" charset="0"/>
              <a:buChar char="•"/>
            </a:pPr>
            <a:r>
              <a:rPr lang="es-AR" sz="2400" dirty="0" smtClean="0">
                <a:solidFill>
                  <a:schemeClr val="tx2"/>
                </a:solidFill>
              </a:rPr>
              <a:t>En efecto, en el código derogado el error del declarante para poder ser invocado como causal de nulidad del acto jurídico debía ser esencial y, además, </a:t>
            </a:r>
            <a:r>
              <a:rPr lang="es-AR" sz="2400" i="1" dirty="0" smtClean="0">
                <a:solidFill>
                  <a:schemeClr val="tx2"/>
                </a:solidFill>
              </a:rPr>
              <a:t>EXCUSABLE , </a:t>
            </a:r>
            <a:r>
              <a:rPr lang="es-AR" sz="2400" dirty="0" smtClean="0">
                <a:solidFill>
                  <a:schemeClr val="tx2"/>
                </a:solidFill>
              </a:rPr>
              <a:t>es decir que el parámetro para valorar la procedencia de la nulidad era, el nivel de negligencia “del propio sujeto errante” sin consideración a la posición de la otra parte.</a:t>
            </a:r>
          </a:p>
          <a:p>
            <a:pPr marL="342900" indent="-342900" algn="just">
              <a:buSzPct val="142000"/>
              <a:buFont typeface="Arial" panose="020B0604020202020204" pitchFamily="34" charset="0"/>
              <a:buChar char="•"/>
            </a:pPr>
            <a:r>
              <a:rPr lang="es-AR" sz="2400" dirty="0" smtClean="0">
                <a:solidFill>
                  <a:schemeClr val="tx2"/>
                </a:solidFill>
              </a:rPr>
              <a:t>El Código, da curso a este cambio de perspectiva al trasladar el centro de gravedad de la teoría del error, de la excusabilidad a la conocibilidad o reconocibilidad de éste con la finalidad de amparar al destinatario de la declaración errónea, acordando seguridad al tráfico jurídico.</a:t>
            </a:r>
          </a:p>
          <a:p>
            <a:pPr marL="342900" indent="-342900" algn="just">
              <a:buSzPct val="142000"/>
              <a:buFont typeface="Arial" panose="020B0604020202020204" pitchFamily="34" charset="0"/>
              <a:buChar char="•"/>
            </a:pPr>
            <a:r>
              <a:rPr lang="es-AR" sz="2400" dirty="0" smtClean="0">
                <a:solidFill>
                  <a:schemeClr val="tx2"/>
                </a:solidFill>
              </a:rPr>
              <a:t>Por ejemplo: la regulación respecto a los derechos del consumidor, la regulación cambia considerablemente, no solo por el deber de información, sino por el sujeto que se tutela, (art.1093 – 1094  y 1095), (art.1101); y existen numerosas disposiciones en que la carga de autoinformación se invierte y por lo tanto el error como vicio se reduce.</a:t>
            </a:r>
            <a:endParaRPr lang="es-AR" sz="2400" dirty="0">
              <a:solidFill>
                <a:schemeClr val="tx2"/>
              </a:solidFill>
            </a:endParaRPr>
          </a:p>
        </p:txBody>
      </p:sp>
    </p:spTree>
    <p:extLst>
      <p:ext uri="{BB962C8B-B14F-4D97-AF65-F5344CB8AC3E}">
        <p14:creationId xmlns:p14="http://schemas.microsoft.com/office/powerpoint/2010/main" val="3162350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17683" y="399245"/>
            <a:ext cx="8689976" cy="731947"/>
          </a:xfrm>
        </p:spPr>
        <p:txBody>
          <a:bodyPr>
            <a:normAutofit fontScale="90000"/>
          </a:bodyPr>
          <a:lstStyle/>
          <a:p>
            <a:r>
              <a:rPr lang="es-MX" b="1" dirty="0">
                <a:solidFill>
                  <a:schemeClr val="tx2">
                    <a:lumMod val="50000"/>
                  </a:schemeClr>
                </a:solidFill>
              </a:rPr>
              <a:t>Supuestos de error esencial.</a:t>
            </a:r>
          </a:p>
        </p:txBody>
      </p:sp>
      <p:sp>
        <p:nvSpPr>
          <p:cNvPr id="3" name="Subtítulo 2"/>
          <p:cNvSpPr>
            <a:spLocks noGrp="1"/>
          </p:cNvSpPr>
          <p:nvPr>
            <p:ph type="subTitle" idx="1"/>
          </p:nvPr>
        </p:nvSpPr>
        <p:spPr>
          <a:xfrm>
            <a:off x="1004553" y="1584101"/>
            <a:ext cx="10470524" cy="5151549"/>
          </a:xfrm>
        </p:spPr>
        <p:txBody>
          <a:bodyPr>
            <a:noAutofit/>
          </a:bodyPr>
          <a:lstStyle/>
          <a:p>
            <a:pPr algn="just"/>
            <a:r>
              <a:rPr lang="es-MX" sz="2400" dirty="0">
                <a:solidFill>
                  <a:schemeClr val="bg2">
                    <a:lumMod val="50000"/>
                  </a:schemeClr>
                </a:solidFill>
              </a:rPr>
              <a:t>ARTÍCULO 267.- Supuestos de error esencial</a:t>
            </a:r>
            <a:r>
              <a:rPr lang="es-MX" sz="2400" i="1" dirty="0">
                <a:solidFill>
                  <a:schemeClr val="bg2">
                    <a:lumMod val="50000"/>
                  </a:schemeClr>
                </a:solidFill>
              </a:rPr>
              <a:t>. El error de hecho es esencial cuando recae sobre: </a:t>
            </a:r>
            <a:r>
              <a:rPr lang="es-MX" sz="2400" i="1" dirty="0" smtClean="0">
                <a:solidFill>
                  <a:schemeClr val="bg2">
                    <a:lumMod val="50000"/>
                  </a:schemeClr>
                </a:solidFill>
              </a:rPr>
              <a:t>a. la </a:t>
            </a:r>
            <a:r>
              <a:rPr lang="es-MX" sz="2400" i="1" dirty="0">
                <a:solidFill>
                  <a:schemeClr val="bg2">
                    <a:lumMod val="50000"/>
                  </a:schemeClr>
                </a:solidFill>
              </a:rPr>
              <a:t>naturaleza del acto; </a:t>
            </a:r>
            <a:r>
              <a:rPr lang="es-MX" sz="2400" i="1" dirty="0" smtClean="0">
                <a:solidFill>
                  <a:schemeClr val="bg2">
                    <a:lumMod val="50000"/>
                  </a:schemeClr>
                </a:solidFill>
              </a:rPr>
              <a:t>b</a:t>
            </a:r>
            <a:r>
              <a:rPr lang="es-MX" sz="2400" i="1" dirty="0">
                <a:solidFill>
                  <a:schemeClr val="bg2">
                    <a:lumMod val="50000"/>
                  </a:schemeClr>
                </a:solidFill>
              </a:rPr>
              <a:t>. un bien o un hecho diverso o de distinta especie que el que se pretendió designar, o una calidad, extensión o suma diversa a la querida; c. la cualidad sustancial del bien que haya sido determinante de la voluntad jurídica según la apreciación común o las circunstancias del caso; d. los motivos personales relevantes que hayan sido incorporados expresa o tácitamente; e. la persona con la cual se celebró o a la cual se refiere el acto si ella fue determinante para su celebración.</a:t>
            </a:r>
          </a:p>
          <a:p>
            <a:pPr algn="just"/>
            <a:endParaRPr lang="es-MX" sz="2400" i="1"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1624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188378" y="684266"/>
            <a:ext cx="8689976" cy="682561"/>
          </a:xfrm>
        </p:spPr>
        <p:txBody>
          <a:bodyPr>
            <a:normAutofit fontScale="90000"/>
          </a:bodyPr>
          <a:lstStyle/>
          <a:p>
            <a:r>
              <a:rPr lang="es-MX" sz="3600" cap="none" dirty="0" smtClean="0">
                <a:solidFill>
                  <a:srgbClr val="FF0000"/>
                </a:solidFill>
              </a:rPr>
              <a:t>A)</a:t>
            </a:r>
            <a:r>
              <a:rPr lang="es-MX" sz="3600" cap="none" dirty="0" smtClean="0"/>
              <a:t> </a:t>
            </a:r>
            <a:r>
              <a:rPr lang="es-MX" sz="3600" cap="none" dirty="0" smtClean="0">
                <a:solidFill>
                  <a:schemeClr val="tx2">
                    <a:lumMod val="50000"/>
                  </a:schemeClr>
                </a:solidFill>
              </a:rPr>
              <a:t>Error </a:t>
            </a:r>
            <a:r>
              <a:rPr lang="es-MX" sz="3600" cap="none" dirty="0">
                <a:solidFill>
                  <a:schemeClr val="tx2">
                    <a:lumMod val="50000"/>
                  </a:schemeClr>
                </a:solidFill>
              </a:rPr>
              <a:t>que recae sobre la naturaleza del acto</a:t>
            </a:r>
            <a:endParaRPr lang="es-MX" sz="3600" dirty="0">
              <a:solidFill>
                <a:schemeClr val="tx2">
                  <a:lumMod val="50000"/>
                </a:schemeClr>
              </a:solidFill>
            </a:endParaRPr>
          </a:p>
        </p:txBody>
      </p:sp>
      <p:sp>
        <p:nvSpPr>
          <p:cNvPr id="3" name="Subtítulo 2"/>
          <p:cNvSpPr>
            <a:spLocks noGrp="1"/>
          </p:cNvSpPr>
          <p:nvPr>
            <p:ph type="subTitle" idx="1"/>
          </p:nvPr>
        </p:nvSpPr>
        <p:spPr>
          <a:xfrm>
            <a:off x="1107583" y="1687132"/>
            <a:ext cx="10187189" cy="4043966"/>
          </a:xfrm>
        </p:spPr>
        <p:txBody>
          <a:bodyPr>
            <a:normAutofit/>
          </a:bodyPr>
          <a:lstStyle/>
          <a:p>
            <a:pPr algn="just"/>
            <a:r>
              <a:rPr lang="es-MX" sz="2800" cap="none" dirty="0">
                <a:solidFill>
                  <a:schemeClr val="bg2">
                    <a:lumMod val="50000"/>
                  </a:schemeClr>
                </a:solidFill>
              </a:rPr>
              <a:t>C</a:t>
            </a:r>
            <a:r>
              <a:rPr lang="es-MX" sz="2800" cap="none" dirty="0" smtClean="0">
                <a:solidFill>
                  <a:schemeClr val="bg2">
                    <a:lumMod val="50000"/>
                  </a:schemeClr>
                </a:solidFill>
              </a:rPr>
              <a:t>uando el error recae sobre la naturaleza del acto o sobre su objeto suele llamarse </a:t>
            </a:r>
            <a:r>
              <a:rPr lang="es-MX" sz="2800" i="1" cap="none" dirty="0" smtClean="0">
                <a:solidFill>
                  <a:schemeClr val="bg2">
                    <a:lumMod val="50000"/>
                  </a:schemeClr>
                </a:solidFill>
              </a:rPr>
              <a:t>“error in </a:t>
            </a:r>
            <a:r>
              <a:rPr lang="es-MX" sz="2800" i="1" cap="none" dirty="0" err="1" smtClean="0">
                <a:solidFill>
                  <a:schemeClr val="bg2">
                    <a:lumMod val="50000"/>
                  </a:schemeClr>
                </a:solidFill>
              </a:rPr>
              <a:t>negotio</a:t>
            </a:r>
            <a:r>
              <a:rPr lang="es-MX" sz="2800" i="1" cap="none" dirty="0" smtClean="0">
                <a:solidFill>
                  <a:schemeClr val="bg2">
                    <a:lumMod val="50000"/>
                  </a:schemeClr>
                </a:solidFill>
              </a:rPr>
              <a:t>”. </a:t>
            </a:r>
          </a:p>
          <a:p>
            <a:pPr algn="just"/>
            <a:r>
              <a:rPr lang="es-MX" sz="2800" cap="none" dirty="0" smtClean="0">
                <a:solidFill>
                  <a:schemeClr val="bg2">
                    <a:lumMod val="50000"/>
                  </a:schemeClr>
                </a:solidFill>
              </a:rPr>
              <a:t>El error en la naturaleza del acto es el que recae sobre la especie del acto o contrato que se celebra o ejecuta. </a:t>
            </a:r>
          </a:p>
          <a:p>
            <a:pPr algn="just"/>
            <a:r>
              <a:rPr lang="es-MX" sz="2800" cap="none" dirty="0" smtClean="0">
                <a:solidFill>
                  <a:schemeClr val="bg2">
                    <a:lumMod val="50000"/>
                  </a:schemeClr>
                </a:solidFill>
              </a:rPr>
              <a:t>Ejemplo: ello sucede si una de las partes entiende que vende algo y la otra piensa que se trata de una donación, o a la inversa.</a:t>
            </a:r>
            <a:endParaRPr lang="es-MX" sz="2800" cap="none" dirty="0">
              <a:solidFill>
                <a:schemeClr val="bg2">
                  <a:lumMod val="50000"/>
                </a:schemeClr>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5993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44568" y="491863"/>
            <a:ext cx="9739602" cy="875745"/>
          </a:xfrm>
        </p:spPr>
        <p:txBody>
          <a:bodyPr>
            <a:noAutofit/>
          </a:bodyPr>
          <a:lstStyle/>
          <a:p>
            <a:pPr algn="just"/>
            <a:r>
              <a:rPr lang="es-MX" sz="3600" dirty="0" smtClean="0">
                <a:solidFill>
                  <a:srgbClr val="FF0000"/>
                </a:solidFill>
              </a:rPr>
              <a:t>B) </a:t>
            </a:r>
            <a:r>
              <a:rPr lang="es-MX" sz="3600" dirty="0" smtClean="0">
                <a:solidFill>
                  <a:schemeClr val="tx2">
                    <a:lumMod val="50000"/>
                  </a:schemeClr>
                </a:solidFill>
              </a:rPr>
              <a:t>Error </a:t>
            </a:r>
            <a:r>
              <a:rPr lang="es-MX" sz="3600" dirty="0">
                <a:solidFill>
                  <a:schemeClr val="tx2">
                    <a:lumMod val="50000"/>
                  </a:schemeClr>
                </a:solidFill>
              </a:rPr>
              <a:t>sobre la cualidad sustancial del bien</a:t>
            </a:r>
          </a:p>
        </p:txBody>
      </p:sp>
      <p:sp>
        <p:nvSpPr>
          <p:cNvPr id="3" name="Subtítulo 2"/>
          <p:cNvSpPr>
            <a:spLocks noGrp="1"/>
          </p:cNvSpPr>
          <p:nvPr>
            <p:ph type="subTitle" idx="1"/>
          </p:nvPr>
        </p:nvSpPr>
        <p:spPr>
          <a:xfrm>
            <a:off x="1210615" y="1709670"/>
            <a:ext cx="10084157" cy="4716888"/>
          </a:xfrm>
        </p:spPr>
        <p:txBody>
          <a:bodyPr>
            <a:noAutofit/>
          </a:bodyPr>
          <a:lstStyle/>
          <a:p>
            <a:pPr marL="457200" indent="-457200" algn="just">
              <a:buFont typeface="Arial" panose="020B0604020202020204" pitchFamily="34" charset="0"/>
              <a:buChar char="•"/>
            </a:pPr>
            <a:r>
              <a:rPr lang="es-MX" sz="2800" cap="none" dirty="0" smtClean="0">
                <a:solidFill>
                  <a:srgbClr val="002060"/>
                </a:solidFill>
              </a:rPr>
              <a:t>En este caso el error no recae sobre el hecho generador o fuente, sino sobre la característica esencial de un bien que determinó la voluntad común. </a:t>
            </a:r>
          </a:p>
          <a:p>
            <a:pPr marL="457200" indent="-457200" algn="just">
              <a:buFont typeface="Arial" panose="020B0604020202020204" pitchFamily="34" charset="0"/>
              <a:buChar char="•"/>
            </a:pPr>
            <a:r>
              <a:rPr lang="es-MX" sz="2800" cap="none" dirty="0" smtClean="0">
                <a:solidFill>
                  <a:srgbClr val="002060"/>
                </a:solidFill>
              </a:rPr>
              <a:t>La cosa es sobre la que querían contratar las partes, pero no tiene las características que se pensaba que ella tenía. </a:t>
            </a:r>
          </a:p>
          <a:p>
            <a:pPr marL="457200" indent="-457200" algn="just">
              <a:buFont typeface="Arial" panose="020B0604020202020204" pitchFamily="34" charset="0"/>
              <a:buChar char="•"/>
            </a:pPr>
            <a:r>
              <a:rPr lang="es-MX" sz="2800" cap="none" dirty="0" smtClean="0">
                <a:solidFill>
                  <a:srgbClr val="002060"/>
                </a:solidFill>
              </a:rPr>
              <a:t>Ejemplo: es el caso de quien compra una cosa que no tenía las condiciones indispensables para cumplir la función para la que fue adquirida, por ejemplo un campo que no es apto para la siembra</a:t>
            </a:r>
            <a:endParaRPr lang="es-MX" sz="2800" cap="none" dirty="0">
              <a:solidFill>
                <a:srgbClr val="002060"/>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9950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18437" y="399265"/>
            <a:ext cx="8689976" cy="772714"/>
          </a:xfrm>
        </p:spPr>
        <p:txBody>
          <a:bodyPr>
            <a:noAutofit/>
          </a:bodyPr>
          <a:lstStyle/>
          <a:p>
            <a:r>
              <a:rPr lang="es-MX" sz="3200" b="1" dirty="0" smtClean="0">
                <a:solidFill>
                  <a:srgbClr val="FF0000"/>
                </a:solidFill>
              </a:rPr>
              <a:t>C)</a:t>
            </a:r>
            <a:r>
              <a:rPr lang="es-MX" sz="3200" b="1" dirty="0" smtClean="0"/>
              <a:t> </a:t>
            </a:r>
            <a:r>
              <a:rPr lang="es-MX" sz="3200" b="1" dirty="0" smtClean="0">
                <a:solidFill>
                  <a:schemeClr val="tx2">
                    <a:lumMod val="50000"/>
                  </a:schemeClr>
                </a:solidFill>
              </a:rPr>
              <a:t>Motivos </a:t>
            </a:r>
            <a:r>
              <a:rPr lang="es-MX" sz="3200" b="1" dirty="0">
                <a:solidFill>
                  <a:schemeClr val="tx2">
                    <a:lumMod val="50000"/>
                  </a:schemeClr>
                </a:solidFill>
              </a:rPr>
              <a:t>personales relevantes incorporados expresa o tácitamente</a:t>
            </a:r>
          </a:p>
        </p:txBody>
      </p:sp>
      <p:sp>
        <p:nvSpPr>
          <p:cNvPr id="3" name="Subtítulo 2"/>
          <p:cNvSpPr>
            <a:spLocks noGrp="1"/>
          </p:cNvSpPr>
          <p:nvPr>
            <p:ph type="subTitle" idx="1"/>
          </p:nvPr>
        </p:nvSpPr>
        <p:spPr>
          <a:xfrm>
            <a:off x="1107583" y="1584101"/>
            <a:ext cx="10097037" cy="4932609"/>
          </a:xfrm>
        </p:spPr>
        <p:txBody>
          <a:bodyPr>
            <a:normAutofit/>
          </a:bodyPr>
          <a:lstStyle/>
          <a:p>
            <a:pPr marL="457200" indent="-457200" algn="just">
              <a:buFont typeface="Arial" panose="020B0604020202020204" pitchFamily="34" charset="0"/>
              <a:buChar char="•"/>
            </a:pPr>
            <a:r>
              <a:rPr lang="es-MX" sz="2800" cap="none" dirty="0">
                <a:solidFill>
                  <a:srgbClr val="002060"/>
                </a:solidFill>
              </a:rPr>
              <a:t>S</a:t>
            </a:r>
            <a:r>
              <a:rPr lang="es-MX" sz="2800" cap="none" dirty="0" smtClean="0">
                <a:solidFill>
                  <a:srgbClr val="002060"/>
                </a:solidFill>
              </a:rPr>
              <a:t>e refiere al móvil determinante del acto que integra la voluntad de los otorgantes y que constituye la causa de su celebración. </a:t>
            </a:r>
          </a:p>
          <a:p>
            <a:pPr marL="457200" indent="-457200" algn="just">
              <a:buFont typeface="Arial" panose="020B0604020202020204" pitchFamily="34" charset="0"/>
              <a:buChar char="•"/>
            </a:pPr>
            <a:r>
              <a:rPr lang="es-MX" sz="2800" cap="none" dirty="0" smtClean="0">
                <a:solidFill>
                  <a:srgbClr val="002060"/>
                </a:solidFill>
              </a:rPr>
              <a:t>Se trata del conjunto de razones que deciden a cada persona a celebrar el negocio jurídico que, si bien inicialmente son particulares, se pusieron de manifiesto a la otra parte al momento de la celebración del acto, ya sea por declaración expresa o tácita. (221)</a:t>
            </a:r>
            <a:endParaRPr lang="es-MX" sz="2800" cap="none" dirty="0">
              <a:solidFill>
                <a:srgbClr val="002060"/>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5290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41164" y="671387"/>
            <a:ext cx="8689976" cy="708319"/>
          </a:xfrm>
        </p:spPr>
        <p:txBody>
          <a:bodyPr>
            <a:noAutofit/>
          </a:bodyPr>
          <a:lstStyle/>
          <a:p>
            <a:r>
              <a:rPr lang="es-MX" sz="3200" dirty="0" smtClean="0">
                <a:solidFill>
                  <a:schemeClr val="bg2">
                    <a:lumMod val="50000"/>
                  </a:schemeClr>
                </a:solidFill>
              </a:rPr>
              <a:t>E) </a:t>
            </a:r>
            <a:r>
              <a:rPr lang="es-MX" sz="3200" dirty="0" smtClean="0">
                <a:solidFill>
                  <a:schemeClr val="tx2">
                    <a:lumMod val="50000"/>
                  </a:schemeClr>
                </a:solidFill>
              </a:rPr>
              <a:t>Error </a:t>
            </a:r>
            <a:r>
              <a:rPr lang="es-MX" sz="3200" dirty="0">
                <a:solidFill>
                  <a:schemeClr val="tx2">
                    <a:lumMod val="50000"/>
                  </a:schemeClr>
                </a:solidFill>
              </a:rPr>
              <a:t>que recae sobre la persona del otro contratante</a:t>
            </a:r>
          </a:p>
        </p:txBody>
      </p:sp>
      <p:sp>
        <p:nvSpPr>
          <p:cNvPr id="3" name="Subtítulo 2"/>
          <p:cNvSpPr>
            <a:spLocks noGrp="1"/>
          </p:cNvSpPr>
          <p:nvPr>
            <p:ph type="subTitle" idx="1"/>
          </p:nvPr>
        </p:nvSpPr>
        <p:spPr>
          <a:xfrm>
            <a:off x="1017431" y="1493949"/>
            <a:ext cx="10470524" cy="4919731"/>
          </a:xfrm>
        </p:spPr>
        <p:txBody>
          <a:bodyPr>
            <a:normAutofit/>
          </a:bodyPr>
          <a:lstStyle/>
          <a:p>
            <a:pPr marL="342900" indent="-342900" algn="just">
              <a:buFont typeface="Arial" panose="020B0604020202020204" pitchFamily="34" charset="0"/>
              <a:buChar char="•"/>
            </a:pPr>
            <a:r>
              <a:rPr lang="es-MX" sz="2400" cap="none" dirty="0">
                <a:solidFill>
                  <a:schemeClr val="bg2">
                    <a:lumMod val="50000"/>
                  </a:schemeClr>
                </a:solidFill>
              </a:rPr>
              <a:t>E</a:t>
            </a:r>
            <a:r>
              <a:rPr lang="es-MX" sz="2400" cap="none" dirty="0" smtClean="0">
                <a:solidFill>
                  <a:schemeClr val="bg2">
                    <a:lumMod val="50000"/>
                  </a:schemeClr>
                </a:solidFill>
              </a:rPr>
              <a:t>l error recae en la identidad de la persona si tiene un destinatario determinado y la declaración de voluntad es dirigida a una persona distinta de aquella con quien se cree celebrar el acto, como en el caso de sustitución dolosa de una persona por otra. </a:t>
            </a:r>
          </a:p>
          <a:p>
            <a:pPr marL="342900" indent="-342900" algn="just">
              <a:buFont typeface="Arial" panose="020B0604020202020204" pitchFamily="34" charset="0"/>
              <a:buChar char="•"/>
            </a:pPr>
            <a:r>
              <a:rPr lang="es-MX" sz="2400" cap="none" dirty="0" smtClean="0">
                <a:solidFill>
                  <a:schemeClr val="bg2">
                    <a:lumMod val="50000"/>
                  </a:schemeClr>
                </a:solidFill>
              </a:rPr>
              <a:t>Para el art. 267 </a:t>
            </a:r>
            <a:r>
              <a:rPr lang="es-MX" sz="2400" cap="none" dirty="0" err="1" smtClean="0">
                <a:solidFill>
                  <a:schemeClr val="bg2">
                    <a:lumMod val="50000"/>
                  </a:schemeClr>
                </a:solidFill>
              </a:rPr>
              <a:t>ccyc</a:t>
            </a:r>
            <a:r>
              <a:rPr lang="es-MX" sz="2400" cap="none" dirty="0" smtClean="0">
                <a:solidFill>
                  <a:schemeClr val="bg2">
                    <a:lumMod val="50000"/>
                  </a:schemeClr>
                </a:solidFill>
              </a:rPr>
              <a:t> lo relevante es que el sujeto sobre el cual recae el error haya sido determinante en la celebración del acto.</a:t>
            </a:r>
          </a:p>
          <a:p>
            <a:pPr marL="342900" indent="-342900" algn="just">
              <a:buFont typeface="Arial" panose="020B0604020202020204" pitchFamily="34" charset="0"/>
              <a:buChar char="•"/>
            </a:pPr>
            <a:r>
              <a:rPr lang="es-MX" sz="2400" cap="none" dirty="0" smtClean="0">
                <a:solidFill>
                  <a:schemeClr val="bg2">
                    <a:lumMod val="50000"/>
                  </a:schemeClr>
                </a:solidFill>
              </a:rPr>
              <a:t>En los casos de declaración no </a:t>
            </a:r>
            <a:r>
              <a:rPr lang="es-MX" sz="2400" cap="none" dirty="0" err="1" smtClean="0">
                <a:solidFill>
                  <a:schemeClr val="bg2">
                    <a:lumMod val="50000"/>
                  </a:schemeClr>
                </a:solidFill>
              </a:rPr>
              <a:t>recepticia</a:t>
            </a:r>
            <a:r>
              <a:rPr lang="es-MX" sz="2400" cap="none" dirty="0" smtClean="0">
                <a:solidFill>
                  <a:schemeClr val="bg2">
                    <a:lumMod val="50000"/>
                  </a:schemeClr>
                </a:solidFill>
              </a:rPr>
              <a:t>, el error puede recaer en un destinatario distinto de aquel a quien el declarante pretende dirigirse; </a:t>
            </a:r>
          </a:p>
          <a:p>
            <a:pPr marL="342900" indent="-342900" algn="just">
              <a:buFont typeface="Arial" panose="020B0604020202020204" pitchFamily="34" charset="0"/>
              <a:buChar char="•"/>
            </a:pPr>
            <a:r>
              <a:rPr lang="es-MX" sz="2400" cap="none" dirty="0">
                <a:solidFill>
                  <a:schemeClr val="bg2">
                    <a:lumMod val="50000"/>
                  </a:schemeClr>
                </a:solidFill>
              </a:rPr>
              <a:t>E</a:t>
            </a:r>
            <a:r>
              <a:rPr lang="es-MX" sz="2400" cap="none" dirty="0" smtClean="0">
                <a:solidFill>
                  <a:schemeClr val="bg2">
                    <a:lumMod val="50000"/>
                  </a:schemeClr>
                </a:solidFill>
              </a:rPr>
              <a:t>sta hipótesis se presenta cuando se designa heredero en un testamento a una persona diferente de aquella que el testador ha querido beneficiar. (222</a:t>
            </a:r>
            <a:endParaRPr lang="es-MX" sz="2400" cap="none" dirty="0">
              <a:solidFill>
                <a:schemeClr val="bg2">
                  <a:lumMod val="50000"/>
                </a:schemeClr>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72346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76255" y="497532"/>
            <a:ext cx="8689976" cy="528015"/>
          </a:xfrm>
        </p:spPr>
        <p:txBody>
          <a:bodyPr>
            <a:normAutofit fontScale="90000"/>
          </a:bodyPr>
          <a:lstStyle/>
          <a:p>
            <a:r>
              <a:rPr lang="es-MX" dirty="0">
                <a:solidFill>
                  <a:schemeClr val="tx2">
                    <a:lumMod val="50000"/>
                  </a:schemeClr>
                </a:solidFill>
              </a:rPr>
              <a:t>Error de cálculo</a:t>
            </a:r>
          </a:p>
        </p:txBody>
      </p:sp>
      <p:sp>
        <p:nvSpPr>
          <p:cNvPr id="3" name="Subtítulo 2"/>
          <p:cNvSpPr>
            <a:spLocks noGrp="1"/>
          </p:cNvSpPr>
          <p:nvPr>
            <p:ph type="subTitle" idx="1"/>
          </p:nvPr>
        </p:nvSpPr>
        <p:spPr>
          <a:xfrm>
            <a:off x="1326524" y="1210615"/>
            <a:ext cx="10028864" cy="5357612"/>
          </a:xfrm>
        </p:spPr>
        <p:txBody>
          <a:bodyPr/>
          <a:lstStyle/>
          <a:p>
            <a:pPr algn="just"/>
            <a:r>
              <a:rPr lang="es-MX" sz="2400" dirty="0" smtClean="0">
                <a:solidFill>
                  <a:schemeClr val="bg2">
                    <a:lumMod val="50000"/>
                  </a:schemeClr>
                </a:solidFill>
              </a:rPr>
              <a:t>ARTÍCULO 268.- Error de cálculo. El error de cálculo no da lugar a la nulidad del acto, sino solamente a su rectificación, excepto que sea determinante del consentimiento.</a:t>
            </a:r>
          </a:p>
          <a:p>
            <a:pPr algn="just"/>
            <a:r>
              <a:rPr lang="es-MX" dirty="0" smtClean="0">
                <a:solidFill>
                  <a:schemeClr val="bg2">
                    <a:lumMod val="50000"/>
                  </a:schemeClr>
                </a:solidFill>
              </a:rPr>
              <a:t> </a:t>
            </a:r>
            <a:r>
              <a:rPr lang="es-MX" sz="2400" cap="none" dirty="0">
                <a:solidFill>
                  <a:schemeClr val="bg2">
                    <a:lumMod val="50000"/>
                  </a:schemeClr>
                </a:solidFill>
              </a:rPr>
              <a:t>S</a:t>
            </a:r>
            <a:r>
              <a:rPr lang="es-MX" sz="2400" cap="none" dirty="0" smtClean="0">
                <a:solidFill>
                  <a:schemeClr val="bg2">
                    <a:lumMod val="50000"/>
                  </a:schemeClr>
                </a:solidFill>
              </a:rPr>
              <a:t>e refiere solamente al error material de cálculo que es susceptible de ser salvado. una lectura más profunda del artículo indica que, en rigor, el principio general que enuncia no es estrictamente un caso de error que afecte o vicie la voluntad de las partes, sino una discordancia superable con solo efectuar la corrección que corresponda y dejarla asentada para que se refleje la voluntad realmente declarada</a:t>
            </a:r>
            <a:endParaRPr lang="es-MX" sz="2400" cap="none" dirty="0">
              <a:solidFill>
                <a:schemeClr val="bg2">
                  <a:lumMod val="50000"/>
                </a:schemeClr>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8062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66922" y="435267"/>
            <a:ext cx="8689976" cy="590280"/>
          </a:xfrm>
        </p:spPr>
        <p:txBody>
          <a:bodyPr>
            <a:normAutofit/>
          </a:bodyPr>
          <a:lstStyle/>
          <a:p>
            <a:r>
              <a:rPr lang="es-MX" sz="3600" b="1" dirty="0">
                <a:solidFill>
                  <a:schemeClr val="tx2">
                    <a:lumMod val="50000"/>
                  </a:schemeClr>
                </a:solidFill>
              </a:rPr>
              <a:t>Subsistencia del acto</a:t>
            </a:r>
          </a:p>
        </p:txBody>
      </p:sp>
      <p:sp>
        <p:nvSpPr>
          <p:cNvPr id="3" name="Subtítulo 2"/>
          <p:cNvSpPr>
            <a:spLocks noGrp="1"/>
          </p:cNvSpPr>
          <p:nvPr>
            <p:ph type="subTitle" idx="1"/>
          </p:nvPr>
        </p:nvSpPr>
        <p:spPr>
          <a:xfrm>
            <a:off x="850005" y="1506828"/>
            <a:ext cx="10341735" cy="5035640"/>
          </a:xfrm>
        </p:spPr>
        <p:txBody>
          <a:bodyPr>
            <a:normAutofit/>
          </a:bodyPr>
          <a:lstStyle/>
          <a:p>
            <a:pPr algn="just"/>
            <a:r>
              <a:rPr lang="es-MX" dirty="0">
                <a:solidFill>
                  <a:schemeClr val="bg2">
                    <a:lumMod val="50000"/>
                  </a:schemeClr>
                </a:solidFill>
              </a:rPr>
              <a:t>ARTÍCULO 269.- Subsistencia del acto</a:t>
            </a:r>
            <a:r>
              <a:rPr lang="es-MX" i="1" dirty="0">
                <a:solidFill>
                  <a:schemeClr val="bg2">
                    <a:lumMod val="50000"/>
                  </a:schemeClr>
                </a:solidFill>
              </a:rPr>
              <a:t>. La parte que incurre en error no puede solicitar la nulidad del acto, si la otra ofrece ejecutarlo con las modalidades y el contenido que aquélla entendió celebrar.</a:t>
            </a:r>
          </a:p>
          <a:p>
            <a:pPr marL="342900" indent="-342900" algn="just">
              <a:buFont typeface="Arial" panose="020B0604020202020204" pitchFamily="34" charset="0"/>
              <a:buChar char="•"/>
            </a:pPr>
            <a:r>
              <a:rPr lang="es-MX" sz="2400" cap="none" dirty="0" smtClean="0">
                <a:solidFill>
                  <a:schemeClr val="bg2">
                    <a:lumMod val="50000"/>
                  </a:schemeClr>
                </a:solidFill>
              </a:rPr>
              <a:t>la parte que padeció error al tiempo de la celebración del acto no puede reclamar su nulidad si obtiene satisfacción de su interés</a:t>
            </a:r>
          </a:p>
          <a:p>
            <a:pPr marL="342900" indent="-342900" algn="just">
              <a:buFont typeface="Arial" panose="020B0604020202020204" pitchFamily="34" charset="0"/>
              <a:buChar char="•"/>
            </a:pPr>
            <a:r>
              <a:rPr lang="es-MX" sz="2400" cap="none" dirty="0" smtClean="0">
                <a:solidFill>
                  <a:schemeClr val="bg2">
                    <a:lumMod val="50000"/>
                  </a:schemeClr>
                </a:solidFill>
              </a:rPr>
              <a:t>si no existe perjuicio que merezca ser subsanado, tampoco habrá razones —interés— para demandar la invalidez del acto, por cuanto se trataría de la nulidad por la nulidad misma.</a:t>
            </a:r>
            <a:endParaRPr lang="es-MX" sz="2400" cap="none" dirty="0">
              <a:solidFill>
                <a:schemeClr val="bg2">
                  <a:lumMod val="50000"/>
                </a:schemeClr>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4993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76267" y="1025547"/>
            <a:ext cx="8689976" cy="820727"/>
          </a:xfrm>
        </p:spPr>
        <p:txBody>
          <a:bodyPr>
            <a:normAutofit fontScale="90000"/>
          </a:bodyPr>
          <a:lstStyle/>
          <a:p>
            <a:r>
              <a:rPr lang="es-MX" sz="3600" b="1" dirty="0" smtClean="0">
                <a:solidFill>
                  <a:schemeClr val="tx2">
                    <a:lumMod val="50000"/>
                  </a:schemeClr>
                </a:solidFill>
              </a:rPr>
              <a:t>Dolo</a:t>
            </a:r>
            <a:r>
              <a:rPr lang="es-MX" sz="3600" b="1" dirty="0">
                <a:solidFill>
                  <a:schemeClr val="tx2">
                    <a:lumMod val="50000"/>
                  </a:schemeClr>
                </a:solidFill>
              </a:rPr>
              <a:t/>
            </a:r>
            <a:br>
              <a:rPr lang="es-MX" sz="3600" b="1" dirty="0">
                <a:solidFill>
                  <a:schemeClr val="tx2">
                    <a:lumMod val="50000"/>
                  </a:schemeClr>
                </a:solidFill>
              </a:rPr>
            </a:br>
            <a:r>
              <a:rPr lang="es-MX" sz="3600" b="1" cap="none" dirty="0">
                <a:solidFill>
                  <a:schemeClr val="tx2">
                    <a:lumMod val="50000"/>
                  </a:schemeClr>
                </a:solidFill>
              </a:rPr>
              <a:t>Distintas acepciones de la palabra «dolo»</a:t>
            </a:r>
            <a:br>
              <a:rPr lang="es-MX" sz="3600" b="1" cap="none" dirty="0">
                <a:solidFill>
                  <a:schemeClr val="tx2">
                    <a:lumMod val="50000"/>
                  </a:schemeClr>
                </a:solidFill>
              </a:rPr>
            </a:br>
            <a:endParaRPr lang="es-MX" sz="3600" b="1" dirty="0">
              <a:solidFill>
                <a:schemeClr val="tx2">
                  <a:lumMod val="50000"/>
                </a:schemeClr>
              </a:solidFill>
            </a:endParaRPr>
          </a:p>
        </p:txBody>
      </p:sp>
      <p:sp>
        <p:nvSpPr>
          <p:cNvPr id="3" name="Subtítulo 2"/>
          <p:cNvSpPr>
            <a:spLocks noGrp="1"/>
          </p:cNvSpPr>
          <p:nvPr>
            <p:ph type="subTitle" idx="1"/>
          </p:nvPr>
        </p:nvSpPr>
        <p:spPr>
          <a:xfrm>
            <a:off x="1104536" y="1846274"/>
            <a:ext cx="10033438" cy="4495800"/>
          </a:xfrm>
        </p:spPr>
        <p:txBody>
          <a:bodyPr>
            <a:normAutofit/>
          </a:bodyPr>
          <a:lstStyle/>
          <a:p>
            <a:pPr algn="just"/>
            <a:r>
              <a:rPr lang="es-MX" sz="2800" cap="none" dirty="0" smtClean="0">
                <a:solidFill>
                  <a:schemeClr val="tx2"/>
                </a:solidFill>
              </a:rPr>
              <a:t>La palabra dolo tiene distintos significados en Derecho:</a:t>
            </a:r>
          </a:p>
          <a:p>
            <a:pPr marL="457200" indent="-457200" algn="just">
              <a:buAutoNum type="alphaLcParenR"/>
            </a:pPr>
            <a:r>
              <a:rPr lang="es-MX" sz="2800" cap="none" dirty="0" smtClean="0">
                <a:solidFill>
                  <a:schemeClr val="tx2"/>
                </a:solidFill>
              </a:rPr>
              <a:t>Dolo como elemento del acto ilícito, esto es, la intención de cometer un daño.</a:t>
            </a:r>
          </a:p>
          <a:p>
            <a:pPr marL="457200" indent="-457200" algn="just">
              <a:buAutoNum type="alphaLcParenR"/>
            </a:pPr>
            <a:r>
              <a:rPr lang="es-MX" sz="2800" cap="none" dirty="0" smtClean="0">
                <a:solidFill>
                  <a:schemeClr val="tx2"/>
                </a:solidFill>
              </a:rPr>
              <a:t>Dolo obligacional: entendido como el incumplimiento deliberado de la obligación. Se configura cuando el deudor pudiendo cumplir no lo hace.</a:t>
            </a:r>
          </a:p>
          <a:p>
            <a:pPr marL="457200" indent="-457200" algn="just">
              <a:buAutoNum type="alphaLcParenR"/>
            </a:pPr>
            <a:r>
              <a:rPr lang="es-MX" sz="2800" cap="none" dirty="0" smtClean="0">
                <a:solidFill>
                  <a:schemeClr val="tx2"/>
                </a:solidFill>
              </a:rPr>
              <a:t>Dolo como vicio de la voluntad</a:t>
            </a:r>
            <a:endParaRPr lang="es-MX" sz="2800" cap="none" dirty="0">
              <a:solidFill>
                <a:schemeClr val="tx2"/>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523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05551" y="133685"/>
            <a:ext cx="8689976" cy="891862"/>
          </a:xfrm>
        </p:spPr>
        <p:txBody>
          <a:bodyPr>
            <a:normAutofit/>
          </a:bodyPr>
          <a:lstStyle/>
          <a:p>
            <a:r>
              <a:rPr lang="es-MX" sz="4000" b="1" dirty="0" smtClean="0">
                <a:solidFill>
                  <a:schemeClr val="tx2">
                    <a:lumMod val="50000"/>
                  </a:schemeClr>
                </a:solidFill>
              </a:rPr>
              <a:t>VICIOS DE LOS ACTOS VOLUNTARIOS</a:t>
            </a:r>
            <a:endParaRPr lang="es-MX" sz="4000" b="1" dirty="0">
              <a:solidFill>
                <a:schemeClr val="tx2">
                  <a:lumMod val="50000"/>
                </a:schemeClr>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516532" y="1200954"/>
            <a:ext cx="9762186" cy="5386090"/>
          </a:xfrm>
          <a:prstGeom prst="rect">
            <a:avLst/>
          </a:prstGeom>
        </p:spPr>
        <p:txBody>
          <a:bodyPr wrap="square">
            <a:spAutoFit/>
          </a:bodyPr>
          <a:lstStyle/>
          <a:p>
            <a:pPr algn="just">
              <a:buSzPct val="142000"/>
            </a:pPr>
            <a:r>
              <a:rPr lang="es-AR" sz="2800" b="1" dirty="0" smtClean="0">
                <a:solidFill>
                  <a:srgbClr val="002060"/>
                </a:solidFill>
              </a:rPr>
              <a:t>INTRODUCCIÓN</a:t>
            </a:r>
          </a:p>
          <a:p>
            <a:pPr algn="just">
              <a:buSzPct val="142000"/>
            </a:pPr>
            <a:r>
              <a:rPr lang="es-AR" sz="2800" dirty="0" smtClean="0">
                <a:solidFill>
                  <a:srgbClr val="002060"/>
                </a:solidFill>
              </a:rPr>
              <a:t> El acto voluntario requiere la concurrencia de:</a:t>
            </a:r>
          </a:p>
          <a:p>
            <a:pPr algn="ctr">
              <a:buSzPct val="142000"/>
            </a:pPr>
            <a:r>
              <a:rPr lang="es-AR" sz="2800" dirty="0" smtClean="0">
                <a:solidFill>
                  <a:srgbClr val="002060"/>
                </a:solidFill>
              </a:rPr>
              <a:t>ELEMENTOS INTERNOS </a:t>
            </a:r>
          </a:p>
          <a:p>
            <a:pPr marL="457200" indent="-457200" algn="ctr">
              <a:buSzPct val="142000"/>
              <a:buFont typeface="Wingdings" panose="05000000000000000000" pitchFamily="2" charset="2"/>
              <a:buChar char="v"/>
            </a:pPr>
            <a:endParaRPr lang="es-AR" sz="2800" dirty="0" smtClean="0">
              <a:solidFill>
                <a:srgbClr val="002060"/>
              </a:solidFill>
            </a:endParaRPr>
          </a:p>
          <a:p>
            <a:pPr algn="ctr">
              <a:buSzPct val="142000"/>
            </a:pPr>
            <a:r>
              <a:rPr lang="es-AR" sz="3200" dirty="0" smtClean="0">
                <a:solidFill>
                  <a:srgbClr val="FF0000"/>
                </a:solidFill>
              </a:rPr>
              <a:t>(discernimiento, intención, libertad), </a:t>
            </a:r>
          </a:p>
          <a:p>
            <a:pPr marL="457200" indent="-457200" algn="ctr">
              <a:buSzPct val="142000"/>
              <a:buFont typeface="Wingdings" panose="05000000000000000000" pitchFamily="2" charset="2"/>
              <a:buChar char="v"/>
            </a:pPr>
            <a:endParaRPr lang="es-AR" sz="3200" dirty="0" smtClean="0">
              <a:solidFill>
                <a:srgbClr val="FF0000"/>
              </a:solidFill>
            </a:endParaRPr>
          </a:p>
          <a:p>
            <a:pPr algn="ctr">
              <a:buSzPct val="142000"/>
            </a:pPr>
            <a:r>
              <a:rPr lang="es-AR" sz="2800" dirty="0" smtClean="0">
                <a:solidFill>
                  <a:srgbClr val="002060"/>
                </a:solidFill>
              </a:rPr>
              <a:t> y de un ELEMENTO EXTERNO </a:t>
            </a:r>
          </a:p>
          <a:p>
            <a:pPr marL="457200" indent="-457200" algn="ctr">
              <a:buSzPct val="142000"/>
              <a:buFont typeface="Wingdings" panose="05000000000000000000" pitchFamily="2" charset="2"/>
              <a:buChar char="v"/>
            </a:pPr>
            <a:endParaRPr lang="es-AR" sz="2800" dirty="0" smtClean="0">
              <a:solidFill>
                <a:srgbClr val="002060"/>
              </a:solidFill>
            </a:endParaRPr>
          </a:p>
          <a:p>
            <a:pPr algn="ctr">
              <a:buSzPct val="142000"/>
            </a:pPr>
            <a:r>
              <a:rPr lang="es-AR" sz="2800" dirty="0" smtClean="0">
                <a:solidFill>
                  <a:srgbClr val="FF0000"/>
                </a:solidFill>
              </a:rPr>
              <a:t>(la manifestación de la voluntad).</a:t>
            </a:r>
          </a:p>
          <a:p>
            <a:pPr marL="457200" indent="-457200" algn="ctr">
              <a:buSzPct val="142000"/>
              <a:buFont typeface="Wingdings" panose="05000000000000000000" pitchFamily="2" charset="2"/>
              <a:buChar char="v"/>
            </a:pPr>
            <a:endParaRPr lang="es-AR" sz="2800" dirty="0" smtClean="0">
              <a:solidFill>
                <a:srgbClr val="FF0000"/>
              </a:solidFill>
            </a:endParaRPr>
          </a:p>
          <a:p>
            <a:pPr algn="just">
              <a:buSzPct val="142000"/>
            </a:pPr>
            <a:r>
              <a:rPr lang="es-AR" sz="2800" dirty="0" smtClean="0">
                <a:solidFill>
                  <a:srgbClr val="002060"/>
                </a:solidFill>
              </a:rPr>
              <a:t> El defecto en algunos de los elementos internos del acto voluntario se denomina </a:t>
            </a:r>
            <a:r>
              <a:rPr lang="es-AR" sz="2800" b="1" dirty="0" smtClean="0">
                <a:solidFill>
                  <a:srgbClr val="C00000"/>
                </a:solidFill>
              </a:rPr>
              <a:t>“VICIOS”.</a:t>
            </a:r>
            <a:endParaRPr lang="es-AR" sz="2800" b="1" dirty="0">
              <a:solidFill>
                <a:srgbClr val="C00000"/>
              </a:solidFill>
            </a:endParaRPr>
          </a:p>
        </p:txBody>
      </p:sp>
      <p:sp>
        <p:nvSpPr>
          <p:cNvPr id="6" name="Flecha abajo 5"/>
          <p:cNvSpPr/>
          <p:nvPr/>
        </p:nvSpPr>
        <p:spPr>
          <a:xfrm>
            <a:off x="5770207" y="2692485"/>
            <a:ext cx="325793" cy="4199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abajo 6"/>
          <p:cNvSpPr/>
          <p:nvPr/>
        </p:nvSpPr>
        <p:spPr>
          <a:xfrm>
            <a:off x="5770207" y="4599166"/>
            <a:ext cx="325793" cy="4199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2843880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02756" y="276290"/>
            <a:ext cx="8689976" cy="1251915"/>
          </a:xfrm>
        </p:spPr>
        <p:txBody>
          <a:bodyPr>
            <a:normAutofit/>
          </a:bodyPr>
          <a:lstStyle/>
          <a:p>
            <a:r>
              <a:rPr lang="es-AR" sz="3600" b="1" dirty="0">
                <a:solidFill>
                  <a:schemeClr val="tx2">
                    <a:lumMod val="50000"/>
                  </a:schemeClr>
                </a:solidFill>
              </a:rPr>
              <a:t>Dolo como vicio de la voluntad</a:t>
            </a:r>
            <a:br>
              <a:rPr lang="es-AR" sz="3600" b="1" dirty="0">
                <a:solidFill>
                  <a:schemeClr val="tx2">
                    <a:lumMod val="50000"/>
                  </a:schemeClr>
                </a:solidFill>
              </a:rPr>
            </a:br>
            <a:endParaRPr lang="es-MX" sz="3600" b="1" dirty="0">
              <a:solidFill>
                <a:schemeClr val="tx2">
                  <a:lumMod val="50000"/>
                </a:schemeClr>
              </a:solidFill>
            </a:endParaRPr>
          </a:p>
        </p:txBody>
      </p:sp>
      <p:sp>
        <p:nvSpPr>
          <p:cNvPr id="3" name="Subtítulo 2"/>
          <p:cNvSpPr>
            <a:spLocks noGrp="1"/>
          </p:cNvSpPr>
          <p:nvPr>
            <p:ph type="subTitle" idx="1"/>
          </p:nvPr>
        </p:nvSpPr>
        <p:spPr>
          <a:xfrm>
            <a:off x="903994" y="1795048"/>
            <a:ext cx="10687500" cy="5202621"/>
          </a:xfrm>
        </p:spPr>
        <p:txBody>
          <a:bodyPr>
            <a:normAutofit/>
          </a:bodyPr>
          <a:lstStyle/>
          <a:p>
            <a:pPr algn="just"/>
            <a:r>
              <a:rPr lang="es-AR" sz="2800" dirty="0" smtClean="0">
                <a:solidFill>
                  <a:schemeClr val="bg2">
                    <a:lumMod val="50000"/>
                  </a:schemeClr>
                </a:solidFill>
              </a:rPr>
              <a:t>ARTÍCULO </a:t>
            </a:r>
            <a:r>
              <a:rPr lang="es-AR" sz="2800" dirty="0">
                <a:solidFill>
                  <a:schemeClr val="bg2">
                    <a:lumMod val="50000"/>
                  </a:schemeClr>
                </a:solidFill>
              </a:rPr>
              <a:t>271.- </a:t>
            </a:r>
            <a:r>
              <a:rPr lang="es-AR" sz="2800" i="1" dirty="0">
                <a:solidFill>
                  <a:schemeClr val="bg2">
                    <a:lumMod val="50000"/>
                  </a:schemeClr>
                </a:solidFill>
              </a:rPr>
              <a:t>Acción y omisión dolosa. </a:t>
            </a:r>
            <a:r>
              <a:rPr lang="es-AR" sz="2800" i="1" cap="none" dirty="0">
                <a:solidFill>
                  <a:schemeClr val="bg2">
                    <a:lumMod val="50000"/>
                  </a:schemeClr>
                </a:solidFill>
              </a:rPr>
              <a:t>A</a:t>
            </a:r>
            <a:r>
              <a:rPr lang="es-AR" sz="2800" i="1" cap="none" dirty="0" smtClean="0">
                <a:solidFill>
                  <a:schemeClr val="bg2">
                    <a:lumMod val="50000"/>
                  </a:schemeClr>
                </a:solidFill>
              </a:rPr>
              <a:t>cción dolosa es toda aserción de lo falso o disimulación de lo verdadero, cualquier artificio, astucia o maquinación que se emplee para la celebración del acto. la omisión dolosa causa los mismos efectos que la acción dolosa, cuando el acto no se habría realizado sin la reticencia u ocultación.</a:t>
            </a:r>
          </a:p>
          <a:p>
            <a:pPr algn="just"/>
            <a:endParaRPr lang="es-MX" sz="2400" cap="none"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6463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19026" y="300856"/>
            <a:ext cx="8689976" cy="638374"/>
          </a:xfrm>
        </p:spPr>
        <p:txBody>
          <a:bodyPr>
            <a:normAutofit/>
          </a:bodyPr>
          <a:lstStyle/>
          <a:p>
            <a:r>
              <a:rPr lang="es-AR" sz="3600" b="1" dirty="0">
                <a:solidFill>
                  <a:schemeClr val="tx2">
                    <a:lumMod val="50000"/>
                  </a:schemeClr>
                </a:solidFill>
              </a:rPr>
              <a:t>Dolo como vicio de la voluntad</a:t>
            </a:r>
            <a:endParaRPr lang="es-MX" sz="3600" dirty="0">
              <a:solidFill>
                <a:schemeClr val="tx2">
                  <a:lumMod val="50000"/>
                </a:schemeClr>
              </a:solidFill>
            </a:endParaRPr>
          </a:p>
        </p:txBody>
      </p:sp>
      <p:sp>
        <p:nvSpPr>
          <p:cNvPr id="3" name="Subtítulo 2"/>
          <p:cNvSpPr>
            <a:spLocks noGrp="1"/>
          </p:cNvSpPr>
          <p:nvPr>
            <p:ph type="subTitle" idx="1"/>
          </p:nvPr>
        </p:nvSpPr>
        <p:spPr>
          <a:xfrm>
            <a:off x="893379" y="1390475"/>
            <a:ext cx="10405241" cy="4619297"/>
          </a:xfrm>
        </p:spPr>
        <p:txBody>
          <a:bodyPr>
            <a:normAutofit/>
          </a:bodyPr>
          <a:lstStyle/>
          <a:p>
            <a:pPr algn="just"/>
            <a:r>
              <a:rPr lang="es-AR" sz="2400" b="1" i="1" dirty="0">
                <a:solidFill>
                  <a:schemeClr val="bg2">
                    <a:lumMod val="50000"/>
                  </a:schemeClr>
                </a:solidFill>
              </a:rPr>
              <a:t>Concepto</a:t>
            </a:r>
          </a:p>
          <a:p>
            <a:pPr marL="342900" indent="-342900" algn="just">
              <a:buFont typeface="Wingdings" pitchFamily="2" charset="2"/>
              <a:buChar char="Ø"/>
            </a:pPr>
            <a:r>
              <a:rPr lang="es-AR" sz="2400" dirty="0">
                <a:solidFill>
                  <a:schemeClr val="bg2">
                    <a:lumMod val="50000"/>
                  </a:schemeClr>
                </a:solidFill>
              </a:rPr>
              <a:t>El </a:t>
            </a:r>
            <a:r>
              <a:rPr lang="es-AR" sz="2400" cap="none" dirty="0">
                <a:solidFill>
                  <a:schemeClr val="bg2">
                    <a:lumMod val="50000"/>
                  </a:schemeClr>
                </a:solidFill>
              </a:rPr>
              <a:t>dolo es uno de los vicios clásicos de la voluntad, pues suprime la intención. </a:t>
            </a:r>
          </a:p>
          <a:p>
            <a:pPr marL="342900" indent="-342900" algn="just">
              <a:buFont typeface="Wingdings" pitchFamily="2" charset="2"/>
              <a:buChar char="Ø"/>
            </a:pPr>
            <a:r>
              <a:rPr lang="es-AR" sz="2400" cap="none" dirty="0">
                <a:solidFill>
                  <a:schemeClr val="bg2">
                    <a:lumMod val="50000"/>
                  </a:schemeClr>
                </a:solidFill>
              </a:rPr>
              <a:t>Consiste fundamentalmente en realizar una maniobra engañosa o incurrir en una omisión o reticencia que produzca el mismo efecto.</a:t>
            </a:r>
          </a:p>
          <a:p>
            <a:pPr marL="342900" indent="-342900" algn="just">
              <a:buFont typeface="Wingdings" pitchFamily="2" charset="2"/>
              <a:buChar char="Ø"/>
            </a:pPr>
            <a:r>
              <a:rPr lang="es-AR" sz="2400" u="sng" cap="none" dirty="0">
                <a:solidFill>
                  <a:schemeClr val="bg2">
                    <a:lumMod val="50000"/>
                  </a:schemeClr>
                </a:solidFill>
              </a:rPr>
              <a:t>La característica del dolo como vicio de la voluntad </a:t>
            </a:r>
            <a:r>
              <a:rPr lang="es-AR" sz="2400" cap="none" dirty="0">
                <a:solidFill>
                  <a:schemeClr val="bg2">
                    <a:lumMod val="50000"/>
                  </a:schemeClr>
                </a:solidFill>
              </a:rPr>
              <a:t>radica en el engaño que se </a:t>
            </a:r>
            <a:r>
              <a:rPr lang="es-AR" sz="2400" cap="none" dirty="0" smtClean="0">
                <a:solidFill>
                  <a:schemeClr val="bg2">
                    <a:lumMod val="50000"/>
                  </a:schemeClr>
                </a:solidFill>
              </a:rPr>
              <a:t>emplea para </a:t>
            </a:r>
            <a:r>
              <a:rPr lang="es-AR" sz="2400" cap="none" dirty="0">
                <a:solidFill>
                  <a:schemeClr val="bg2">
                    <a:lumMod val="50000"/>
                  </a:schemeClr>
                </a:solidFill>
              </a:rPr>
              <a:t>lograr que otro celebre un acto jurídico. </a:t>
            </a:r>
            <a:endParaRPr lang="es-AR" sz="2400" cap="none" dirty="0" smtClean="0">
              <a:solidFill>
                <a:schemeClr val="bg2">
                  <a:lumMod val="50000"/>
                </a:schemeClr>
              </a:solidFill>
            </a:endParaRPr>
          </a:p>
          <a:p>
            <a:pPr marL="342900" indent="-342900" algn="just">
              <a:buFont typeface="Wingdings" pitchFamily="2" charset="2"/>
              <a:buChar char="Ø"/>
            </a:pPr>
            <a:r>
              <a:rPr lang="es-AR" sz="2400" cap="none" dirty="0" smtClean="0">
                <a:solidFill>
                  <a:schemeClr val="bg2">
                    <a:lumMod val="50000"/>
                  </a:schemeClr>
                </a:solidFill>
              </a:rPr>
              <a:t>El </a:t>
            </a:r>
            <a:r>
              <a:rPr lang="es-AR" sz="2400" cap="none" dirty="0">
                <a:solidFill>
                  <a:schemeClr val="bg2">
                    <a:lumMod val="50000"/>
                  </a:schemeClr>
                </a:solidFill>
              </a:rPr>
              <a:t>ardid, la astucia y la maquinación </a:t>
            </a:r>
            <a:r>
              <a:rPr lang="es-AR" sz="2400" cap="none" dirty="0" smtClean="0">
                <a:solidFill>
                  <a:schemeClr val="bg2">
                    <a:lumMod val="50000"/>
                  </a:schemeClr>
                </a:solidFill>
              </a:rPr>
              <a:t>deben ser </a:t>
            </a:r>
            <a:r>
              <a:rPr lang="es-AR" sz="2400" cap="none" dirty="0">
                <a:solidFill>
                  <a:schemeClr val="bg2">
                    <a:lumMod val="50000"/>
                  </a:schemeClr>
                </a:solidFill>
              </a:rPr>
              <a:t>idóneos para configurar una maniobra ilícita que determine la voluntad de otra </a:t>
            </a:r>
            <a:r>
              <a:rPr lang="es-AR" sz="2400" cap="none" dirty="0" smtClean="0">
                <a:solidFill>
                  <a:schemeClr val="bg2">
                    <a:lumMod val="50000"/>
                  </a:schemeClr>
                </a:solidFill>
              </a:rPr>
              <a:t>persona, llevándola </a:t>
            </a:r>
            <a:r>
              <a:rPr lang="es-AR" sz="2400" cap="none" dirty="0">
                <a:solidFill>
                  <a:schemeClr val="bg2">
                    <a:lumMod val="50000"/>
                  </a:schemeClr>
                </a:solidFill>
              </a:rPr>
              <a:t>a realizar un acto jurídico que de otro modo no hubiera celebrado.</a:t>
            </a:r>
            <a:endParaRPr lang="es-AR" sz="2400" i="1" cap="none" dirty="0">
              <a:solidFill>
                <a:schemeClr val="bg2">
                  <a:lumMod val="50000"/>
                </a:schemeClr>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15911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98662" y="1025547"/>
            <a:ext cx="8689976" cy="585165"/>
          </a:xfrm>
        </p:spPr>
        <p:txBody>
          <a:bodyPr>
            <a:normAutofit fontScale="90000"/>
          </a:bodyPr>
          <a:lstStyle/>
          <a:p>
            <a:r>
              <a:rPr lang="es-AR" b="1" dirty="0">
                <a:solidFill>
                  <a:schemeClr val="tx2">
                    <a:lumMod val="50000"/>
                  </a:schemeClr>
                </a:solidFill>
              </a:rPr>
              <a:t>Clasificación del do</a:t>
            </a:r>
            <a:r>
              <a:rPr lang="es-AR" b="1" dirty="0">
                <a:solidFill>
                  <a:schemeClr val="bg2">
                    <a:lumMod val="50000"/>
                  </a:schemeClr>
                </a:solidFill>
              </a:rPr>
              <a:t>lo</a:t>
            </a:r>
            <a:br>
              <a:rPr lang="es-AR" b="1" dirty="0">
                <a:solidFill>
                  <a:schemeClr val="bg2">
                    <a:lumMod val="50000"/>
                  </a:schemeClr>
                </a:solidFill>
              </a:rPr>
            </a:br>
            <a:endParaRPr lang="es-MX" b="1" dirty="0">
              <a:solidFill>
                <a:schemeClr val="bg2">
                  <a:lumMod val="50000"/>
                </a:schemeClr>
              </a:solidFill>
            </a:endParaRPr>
          </a:p>
        </p:txBody>
      </p:sp>
      <p:sp>
        <p:nvSpPr>
          <p:cNvPr id="3" name="Subtítulo 2"/>
          <p:cNvSpPr>
            <a:spLocks noGrp="1"/>
          </p:cNvSpPr>
          <p:nvPr>
            <p:ph type="subTitle" idx="1"/>
          </p:nvPr>
        </p:nvSpPr>
        <p:spPr>
          <a:xfrm>
            <a:off x="895350" y="1368447"/>
            <a:ext cx="10477500" cy="5184753"/>
          </a:xfrm>
        </p:spPr>
        <p:txBody>
          <a:bodyPr>
            <a:noAutofit/>
          </a:bodyPr>
          <a:lstStyle/>
          <a:p>
            <a:pPr algn="just"/>
            <a:r>
              <a:rPr lang="es-AR" sz="2400" cap="none" dirty="0">
                <a:solidFill>
                  <a:schemeClr val="bg2">
                    <a:lumMod val="50000"/>
                  </a:schemeClr>
                </a:solidFill>
              </a:rPr>
              <a:t>E</a:t>
            </a:r>
            <a:r>
              <a:rPr lang="es-AR" sz="2400" cap="none" dirty="0" smtClean="0">
                <a:solidFill>
                  <a:schemeClr val="bg2">
                    <a:lumMod val="50000"/>
                  </a:schemeClr>
                </a:solidFill>
              </a:rPr>
              <a:t>l dolo se clasifica en:</a:t>
            </a:r>
          </a:p>
          <a:p>
            <a:pPr algn="just"/>
            <a:r>
              <a:rPr lang="es-AR" sz="2400" cap="none" dirty="0" smtClean="0">
                <a:solidFill>
                  <a:schemeClr val="bg2">
                    <a:lumMod val="50000"/>
                  </a:schemeClr>
                </a:solidFill>
              </a:rPr>
              <a:t>a. </a:t>
            </a:r>
            <a:r>
              <a:rPr lang="es-AR" sz="2400" b="1" cap="none" dirty="0">
                <a:solidFill>
                  <a:schemeClr val="bg2">
                    <a:lumMod val="50000"/>
                  </a:schemeClr>
                </a:solidFill>
              </a:rPr>
              <a:t>D</a:t>
            </a:r>
            <a:r>
              <a:rPr lang="es-AR" sz="2400" b="1" cap="none" dirty="0" smtClean="0">
                <a:solidFill>
                  <a:schemeClr val="bg2">
                    <a:lumMod val="50000"/>
                  </a:schemeClr>
                </a:solidFill>
              </a:rPr>
              <a:t>olo principal, llamado esencial, o incidental</a:t>
            </a:r>
            <a:r>
              <a:rPr lang="es-AR" sz="2400" cap="none" dirty="0" smtClean="0">
                <a:solidFill>
                  <a:schemeClr val="bg2">
                    <a:lumMod val="50000"/>
                  </a:schemeClr>
                </a:solidFill>
              </a:rPr>
              <a:t>: es la clasificación más importante. La diferencia entre ambos radica en que el primero es el engaño que constituye la causa determinante del acto, en tanto que el dolo incidental es el engaño que, si bien ha logrado que la víctima lleve a cabo el acto jurídico en condiciones desventajosas, no ha sido la causa determinante o fundamental para realizar el negocio jurídico.</a:t>
            </a:r>
          </a:p>
          <a:p>
            <a:pPr algn="just"/>
            <a:r>
              <a:rPr lang="es-AR" sz="2400" cap="none" dirty="0" smtClean="0">
                <a:solidFill>
                  <a:schemeClr val="bg2">
                    <a:lumMod val="50000"/>
                  </a:schemeClr>
                </a:solidFill>
              </a:rPr>
              <a:t>b. </a:t>
            </a:r>
            <a:r>
              <a:rPr lang="es-AR" sz="2400" b="1" cap="none" dirty="0">
                <a:solidFill>
                  <a:schemeClr val="bg2">
                    <a:lumMod val="50000"/>
                  </a:schemeClr>
                </a:solidFill>
              </a:rPr>
              <a:t>D</a:t>
            </a:r>
            <a:r>
              <a:rPr lang="es-AR" sz="2400" b="1" cap="none" dirty="0" smtClean="0">
                <a:solidFill>
                  <a:schemeClr val="bg2">
                    <a:lumMod val="50000"/>
                  </a:schemeClr>
                </a:solidFill>
              </a:rPr>
              <a:t>olo bueno y dolo malo</a:t>
            </a:r>
            <a:r>
              <a:rPr lang="es-AR" sz="2400" cap="none" dirty="0" smtClean="0">
                <a:solidFill>
                  <a:schemeClr val="bg2">
                    <a:lumMod val="50000"/>
                  </a:schemeClr>
                </a:solidFill>
              </a:rPr>
              <a:t>: es una clasificación que ha caído en desuso porque el dolo, por definición, nunca es bueno.</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03299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77136" y="1025547"/>
            <a:ext cx="8689976" cy="559546"/>
          </a:xfrm>
        </p:spPr>
        <p:txBody>
          <a:bodyPr>
            <a:normAutofit fontScale="90000"/>
          </a:bodyPr>
          <a:lstStyle/>
          <a:p>
            <a:r>
              <a:rPr lang="es-AR" dirty="0">
                <a:solidFill>
                  <a:schemeClr val="tx2">
                    <a:lumMod val="50000"/>
                  </a:schemeClr>
                </a:solidFill>
              </a:rPr>
              <a:t>Clasificación del dolo</a:t>
            </a:r>
            <a:br>
              <a:rPr lang="es-AR" dirty="0">
                <a:solidFill>
                  <a:schemeClr val="tx2">
                    <a:lumMod val="50000"/>
                  </a:schemeClr>
                </a:solidFill>
              </a:rPr>
            </a:br>
            <a:endParaRPr lang="es-MX" dirty="0">
              <a:solidFill>
                <a:schemeClr val="tx2">
                  <a:lumMod val="50000"/>
                </a:schemeClr>
              </a:solidFill>
            </a:endParaRPr>
          </a:p>
        </p:txBody>
      </p:sp>
      <p:sp>
        <p:nvSpPr>
          <p:cNvPr id="3" name="Subtítulo 2"/>
          <p:cNvSpPr>
            <a:spLocks noGrp="1"/>
          </p:cNvSpPr>
          <p:nvPr>
            <p:ph type="subTitle" idx="1"/>
          </p:nvPr>
        </p:nvSpPr>
        <p:spPr>
          <a:xfrm>
            <a:off x="1072056" y="1025547"/>
            <a:ext cx="10515600" cy="5092261"/>
          </a:xfrm>
        </p:spPr>
        <p:txBody>
          <a:bodyPr>
            <a:normAutofit/>
          </a:bodyPr>
          <a:lstStyle/>
          <a:p>
            <a:pPr algn="just"/>
            <a:r>
              <a:rPr lang="es-AR" sz="2400" cap="none" dirty="0"/>
              <a:t>c. </a:t>
            </a:r>
            <a:r>
              <a:rPr lang="es-AR" sz="2400" b="1" cap="none" dirty="0" smtClean="0">
                <a:solidFill>
                  <a:schemeClr val="bg2">
                    <a:lumMod val="50000"/>
                  </a:schemeClr>
                </a:solidFill>
              </a:rPr>
              <a:t>Dolo </a:t>
            </a:r>
            <a:r>
              <a:rPr lang="es-AR" sz="2400" b="1" cap="none" dirty="0">
                <a:solidFill>
                  <a:schemeClr val="bg2">
                    <a:lumMod val="50000"/>
                  </a:schemeClr>
                </a:solidFill>
              </a:rPr>
              <a:t>directo o indirecto</a:t>
            </a:r>
            <a:r>
              <a:rPr lang="es-AR" sz="2400" cap="none" dirty="0">
                <a:solidFill>
                  <a:schemeClr val="bg2">
                    <a:lumMod val="50000"/>
                  </a:schemeClr>
                </a:solidFill>
              </a:rPr>
              <a:t>: el dolo directo es el cometido por alguna de las partes del acto, o por un representante suyo. el indirecto proviene de un tercero</a:t>
            </a:r>
            <a:r>
              <a:rPr lang="es-AR" sz="2400" cap="none" dirty="0" smtClean="0">
                <a:solidFill>
                  <a:schemeClr val="bg2">
                    <a:lumMod val="50000"/>
                  </a:schemeClr>
                </a:solidFill>
              </a:rPr>
              <a:t>.</a:t>
            </a:r>
          </a:p>
          <a:p>
            <a:pPr algn="just"/>
            <a:r>
              <a:rPr lang="es-AR" sz="2400" cap="none" dirty="0" smtClean="0">
                <a:solidFill>
                  <a:schemeClr val="bg2">
                    <a:lumMod val="50000"/>
                  </a:schemeClr>
                </a:solidFill>
              </a:rPr>
              <a:t>d</a:t>
            </a:r>
            <a:r>
              <a:rPr lang="es-AR" sz="2400" cap="none" dirty="0">
                <a:solidFill>
                  <a:schemeClr val="bg2">
                    <a:lumMod val="50000"/>
                  </a:schemeClr>
                </a:solidFill>
              </a:rPr>
              <a:t>. </a:t>
            </a:r>
            <a:r>
              <a:rPr lang="es-AR" sz="2400" b="1" cap="none" dirty="0" smtClean="0">
                <a:solidFill>
                  <a:schemeClr val="bg2">
                    <a:lumMod val="50000"/>
                  </a:schemeClr>
                </a:solidFill>
              </a:rPr>
              <a:t>Dolo </a:t>
            </a:r>
            <a:r>
              <a:rPr lang="es-AR" sz="2400" b="1" cap="none" dirty="0">
                <a:solidFill>
                  <a:schemeClr val="bg2">
                    <a:lumMod val="50000"/>
                  </a:schemeClr>
                </a:solidFill>
              </a:rPr>
              <a:t>positivo y negativo</a:t>
            </a:r>
            <a:r>
              <a:rPr lang="es-AR" sz="2400" cap="none" dirty="0">
                <a:solidFill>
                  <a:schemeClr val="bg2">
                    <a:lumMod val="50000"/>
                  </a:schemeClr>
                </a:solidFill>
              </a:rPr>
              <a:t>: el primero se presenta cuando el sujeto emplea una acción como maniobra engañosa y el segundo, cuando la maniobra consiste en una omisión.</a:t>
            </a:r>
          </a:p>
          <a:p>
            <a:pPr algn="just"/>
            <a:r>
              <a:rPr lang="es-AR" sz="2400" cap="none" dirty="0">
                <a:solidFill>
                  <a:schemeClr val="bg2">
                    <a:lumMod val="50000"/>
                  </a:schemeClr>
                </a:solidFill>
              </a:rPr>
              <a:t>Así, habrá </a:t>
            </a:r>
            <a:r>
              <a:rPr lang="es-AR" sz="2400" b="1" cap="none" dirty="0">
                <a:solidFill>
                  <a:schemeClr val="bg2">
                    <a:lumMod val="50000"/>
                  </a:schemeClr>
                </a:solidFill>
              </a:rPr>
              <a:t>dolo positivo </a:t>
            </a:r>
            <a:r>
              <a:rPr lang="es-AR" sz="2400" cap="none" dirty="0">
                <a:solidFill>
                  <a:schemeClr val="bg2">
                    <a:lumMod val="50000"/>
                  </a:schemeClr>
                </a:solidFill>
              </a:rPr>
              <a:t>cuando el agente asevera algo que es falso o disimula lo verdadero, emplea cualquier artificio, astucia o maquinación para lograr la celebración del acto</a:t>
            </a:r>
            <a:r>
              <a:rPr lang="es-AR" sz="2400" cap="none" dirty="0" smtClean="0">
                <a:solidFill>
                  <a:schemeClr val="bg2">
                    <a:lumMod val="50000"/>
                  </a:schemeClr>
                </a:solidFill>
              </a:rPr>
              <a:t>.</a:t>
            </a:r>
          </a:p>
          <a:p>
            <a:pPr algn="just"/>
            <a:r>
              <a:rPr lang="es-AR" sz="2400" cap="none" dirty="0" smtClean="0">
                <a:solidFill>
                  <a:schemeClr val="bg2">
                    <a:lumMod val="50000"/>
                  </a:schemeClr>
                </a:solidFill>
              </a:rPr>
              <a:t>La </a:t>
            </a:r>
            <a:r>
              <a:rPr lang="es-AR" sz="2400" b="1" cap="none" dirty="0">
                <a:solidFill>
                  <a:schemeClr val="bg2">
                    <a:lumMod val="50000"/>
                  </a:schemeClr>
                </a:solidFill>
              </a:rPr>
              <a:t>omisión dolosa, </a:t>
            </a:r>
            <a:r>
              <a:rPr lang="es-AR" sz="2400" cap="none" dirty="0">
                <a:solidFill>
                  <a:schemeClr val="bg2">
                    <a:lumMod val="50000"/>
                  </a:schemeClr>
                </a:solidFill>
              </a:rPr>
              <a:t>en cambio, importa reticencia y ocultación de alguna característica esencial del acto sin la cual este no se hubiera llevado a cabo.</a:t>
            </a:r>
            <a:endParaRPr lang="es-MX" sz="2400" cap="none" dirty="0">
              <a:solidFill>
                <a:schemeClr val="bg2">
                  <a:lumMod val="50000"/>
                </a:schemeClr>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630665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25928" y="1362564"/>
            <a:ext cx="8593138" cy="493068"/>
          </a:xfrm>
        </p:spPr>
        <p:txBody>
          <a:bodyPr>
            <a:normAutofit fontScale="90000"/>
          </a:bodyPr>
          <a:lstStyle/>
          <a:p>
            <a:r>
              <a:rPr lang="es-AR" sz="3600" b="1" dirty="0">
                <a:solidFill>
                  <a:schemeClr val="tx2">
                    <a:lumMod val="50000"/>
                  </a:schemeClr>
                </a:solidFill>
              </a:rPr>
              <a:t>Requisitos que debe reunir el dolo para dar lugar a la nulidad</a:t>
            </a:r>
            <a:r>
              <a:rPr lang="es-AR" b="1" dirty="0">
                <a:solidFill>
                  <a:schemeClr val="bg2">
                    <a:lumMod val="50000"/>
                  </a:schemeClr>
                </a:solidFill>
              </a:rPr>
              <a:t/>
            </a:r>
            <a:br>
              <a:rPr lang="es-AR" b="1" dirty="0">
                <a:solidFill>
                  <a:schemeClr val="bg2">
                    <a:lumMod val="50000"/>
                  </a:schemeClr>
                </a:solidFill>
              </a:rPr>
            </a:br>
            <a:endParaRPr lang="es-MX" dirty="0"/>
          </a:p>
        </p:txBody>
      </p:sp>
      <p:sp>
        <p:nvSpPr>
          <p:cNvPr id="3" name="Subtítulo 2"/>
          <p:cNvSpPr>
            <a:spLocks noGrp="1"/>
          </p:cNvSpPr>
          <p:nvPr>
            <p:ph type="subTitle" idx="1"/>
          </p:nvPr>
        </p:nvSpPr>
        <p:spPr>
          <a:xfrm>
            <a:off x="855383" y="1362564"/>
            <a:ext cx="10481234" cy="5600700"/>
          </a:xfrm>
        </p:spPr>
        <p:txBody>
          <a:bodyPr>
            <a:noAutofit/>
          </a:bodyPr>
          <a:lstStyle/>
          <a:p>
            <a:pPr algn="just"/>
            <a:r>
              <a:rPr lang="es-AR" sz="2400" dirty="0">
                <a:solidFill>
                  <a:schemeClr val="bg2">
                    <a:lumMod val="50000"/>
                  </a:schemeClr>
                </a:solidFill>
              </a:rPr>
              <a:t>ARTÍCULO 272.- </a:t>
            </a:r>
            <a:r>
              <a:rPr lang="es-AR" sz="2400" i="1" dirty="0">
                <a:solidFill>
                  <a:schemeClr val="bg2">
                    <a:lumMod val="50000"/>
                  </a:schemeClr>
                </a:solidFill>
              </a:rPr>
              <a:t>Dolo esencial. </a:t>
            </a:r>
            <a:r>
              <a:rPr lang="es-AR" sz="2400" i="1" cap="none" dirty="0">
                <a:solidFill>
                  <a:schemeClr val="bg2">
                    <a:lumMod val="50000"/>
                  </a:schemeClr>
                </a:solidFill>
              </a:rPr>
              <a:t>E</a:t>
            </a:r>
            <a:r>
              <a:rPr lang="es-AR" sz="2400" i="1" cap="none" dirty="0" smtClean="0">
                <a:solidFill>
                  <a:schemeClr val="bg2">
                    <a:lumMod val="50000"/>
                  </a:schemeClr>
                </a:solidFill>
              </a:rPr>
              <a:t>l dolo es esencial y causa la nulidad del acto si es grave, es determinante de la voluntad, causa un daño importante y no ha habido dolo por ambas partes.</a:t>
            </a:r>
          </a:p>
          <a:p>
            <a:pPr algn="just"/>
            <a:r>
              <a:rPr lang="es-AR" sz="2400" b="1" cap="none" dirty="0" smtClean="0">
                <a:solidFill>
                  <a:schemeClr val="bg2">
                    <a:lumMod val="50000"/>
                  </a:schemeClr>
                </a:solidFill>
              </a:rPr>
              <a:t>REQUISITOS:</a:t>
            </a:r>
          </a:p>
          <a:p>
            <a:pPr marL="457200" indent="-457200" algn="just">
              <a:buAutoNum type="alphaLcParenR"/>
            </a:pPr>
            <a:r>
              <a:rPr lang="es-AR" sz="2400" cap="none" dirty="0" smtClean="0">
                <a:solidFill>
                  <a:schemeClr val="bg2">
                    <a:lumMod val="50000"/>
                  </a:schemeClr>
                </a:solidFill>
              </a:rPr>
              <a:t>Debe ser grave</a:t>
            </a:r>
            <a:r>
              <a:rPr lang="es-AR" sz="2400" dirty="0" smtClean="0">
                <a:solidFill>
                  <a:schemeClr val="bg2">
                    <a:lumMod val="50000"/>
                  </a:schemeClr>
                </a:solidFill>
              </a:rPr>
              <a:t>;</a:t>
            </a:r>
          </a:p>
          <a:p>
            <a:pPr marL="457200" indent="-457200" algn="just">
              <a:buAutoNum type="alphaLcParenR"/>
            </a:pPr>
            <a:r>
              <a:rPr lang="es-AR" sz="2400" cap="none" dirty="0">
                <a:solidFill>
                  <a:schemeClr val="bg2">
                    <a:lumMod val="50000"/>
                  </a:schemeClr>
                </a:solidFill>
              </a:rPr>
              <a:t>D</a:t>
            </a:r>
            <a:r>
              <a:rPr lang="es-AR" sz="2400" cap="none" dirty="0" smtClean="0">
                <a:solidFill>
                  <a:schemeClr val="bg2">
                    <a:lumMod val="50000"/>
                  </a:schemeClr>
                </a:solidFill>
              </a:rPr>
              <a:t>ebe ser la causa determinante del acto</a:t>
            </a:r>
          </a:p>
          <a:p>
            <a:pPr marL="457200" indent="-457200" algn="just">
              <a:buAutoNum type="alphaLcParenR"/>
            </a:pPr>
            <a:r>
              <a:rPr lang="es-AR" sz="2400" cap="none" dirty="0">
                <a:solidFill>
                  <a:schemeClr val="bg2">
                    <a:lumMod val="50000"/>
                  </a:schemeClr>
                </a:solidFill>
              </a:rPr>
              <a:t>Q</a:t>
            </a:r>
            <a:r>
              <a:rPr lang="es-AR" sz="2400" cap="none" dirty="0" smtClean="0">
                <a:solidFill>
                  <a:schemeClr val="bg2">
                    <a:lumMod val="50000"/>
                  </a:schemeClr>
                </a:solidFill>
              </a:rPr>
              <a:t>ue haya provocado un daño importante;</a:t>
            </a:r>
          </a:p>
          <a:p>
            <a:pPr marL="457200" indent="-457200" algn="just">
              <a:buAutoNum type="alphaLcParenR"/>
            </a:pPr>
            <a:r>
              <a:rPr lang="es-AR" sz="2400" cap="none" dirty="0">
                <a:solidFill>
                  <a:schemeClr val="bg2">
                    <a:lumMod val="50000"/>
                  </a:schemeClr>
                </a:solidFill>
              </a:rPr>
              <a:t>Q</a:t>
            </a:r>
            <a:r>
              <a:rPr lang="es-AR" sz="2400" cap="none" dirty="0" smtClean="0">
                <a:solidFill>
                  <a:schemeClr val="bg2">
                    <a:lumMod val="50000"/>
                  </a:schemeClr>
                </a:solidFill>
              </a:rPr>
              <a:t>ue no haya dolo de ambas partes</a:t>
            </a:r>
            <a:r>
              <a:rPr lang="es-AR" sz="2400" dirty="0" smtClean="0">
                <a:solidFill>
                  <a:schemeClr val="bg2">
                    <a:lumMod val="50000"/>
                  </a:schemeClr>
                </a:solidFill>
              </a:rPr>
              <a:t>;</a:t>
            </a:r>
          </a:p>
          <a:p>
            <a:pPr algn="just"/>
            <a:r>
              <a:rPr lang="es-AR" sz="2400" cap="none" dirty="0" smtClean="0">
                <a:solidFill>
                  <a:schemeClr val="bg2">
                    <a:lumMod val="50000"/>
                  </a:schemeClr>
                </a:solidFill>
              </a:rPr>
              <a:t>Por constituir un supuesto de nulidad relativa el acto viciado por dolo es susceptible  de confirmación (art. 393 y ss. </a:t>
            </a:r>
            <a:r>
              <a:rPr lang="es-AR" sz="2400" cap="none" dirty="0" err="1" smtClean="0">
                <a:solidFill>
                  <a:schemeClr val="bg2">
                    <a:lumMod val="50000"/>
                  </a:schemeClr>
                </a:solidFill>
              </a:rPr>
              <a:t>ccyc</a:t>
            </a:r>
            <a:r>
              <a:rPr lang="es-AR" sz="2400" cap="none" dirty="0" smtClean="0">
                <a:solidFill>
                  <a:schemeClr val="bg2">
                    <a:lumMod val="50000"/>
                  </a:schemeClr>
                </a:solidFill>
              </a:rPr>
              <a:t>).</a:t>
            </a:r>
            <a:endParaRPr lang="es-AR" sz="2400" cap="none" dirty="0">
              <a:solidFill>
                <a:schemeClr val="bg2">
                  <a:lumMod val="50000"/>
                </a:schemeClr>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57639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03462" y="604870"/>
            <a:ext cx="8689976" cy="547065"/>
          </a:xfrm>
        </p:spPr>
        <p:txBody>
          <a:bodyPr>
            <a:normAutofit fontScale="90000"/>
          </a:bodyPr>
          <a:lstStyle/>
          <a:p>
            <a:r>
              <a:rPr lang="es-AR" b="1" dirty="0" smtClean="0">
                <a:solidFill>
                  <a:schemeClr val="tx2">
                    <a:lumMod val="50000"/>
                  </a:schemeClr>
                </a:solidFill>
              </a:rPr>
              <a:t>Dolo DE UN TERCERO</a:t>
            </a:r>
            <a:endParaRPr lang="es-MX" b="1" dirty="0">
              <a:solidFill>
                <a:schemeClr val="tx2">
                  <a:lumMod val="50000"/>
                </a:schemeClr>
              </a:solidFill>
            </a:endParaRPr>
          </a:p>
        </p:txBody>
      </p:sp>
      <p:sp>
        <p:nvSpPr>
          <p:cNvPr id="3" name="Subtítulo 2"/>
          <p:cNvSpPr>
            <a:spLocks noGrp="1"/>
          </p:cNvSpPr>
          <p:nvPr>
            <p:ph type="subTitle" idx="1"/>
          </p:nvPr>
        </p:nvSpPr>
        <p:spPr>
          <a:xfrm>
            <a:off x="888643" y="1365966"/>
            <a:ext cx="10881910" cy="4895850"/>
          </a:xfrm>
        </p:spPr>
        <p:txBody>
          <a:bodyPr>
            <a:normAutofit/>
          </a:bodyPr>
          <a:lstStyle/>
          <a:p>
            <a:pPr algn="just"/>
            <a:r>
              <a:rPr lang="es-AR" sz="2800" cap="none" dirty="0" smtClean="0">
                <a:solidFill>
                  <a:schemeClr val="bg2">
                    <a:lumMod val="50000"/>
                  </a:schemeClr>
                </a:solidFill>
              </a:rPr>
              <a:t>Artículo 274.- </a:t>
            </a:r>
            <a:r>
              <a:rPr lang="es-AR" sz="2800" i="1" cap="none" dirty="0" smtClean="0">
                <a:solidFill>
                  <a:schemeClr val="bg2">
                    <a:lumMod val="50000"/>
                  </a:schemeClr>
                </a:solidFill>
              </a:rPr>
              <a:t>SUJETOS. El  autor del dolo esencial y del dolo incidental puede ser una de las partes del acto o un tercero.</a:t>
            </a:r>
            <a:endParaRPr lang="es-AR" sz="2800" cap="none" dirty="0" smtClean="0">
              <a:solidFill>
                <a:schemeClr val="bg2">
                  <a:lumMod val="50000"/>
                </a:schemeClr>
              </a:solidFill>
            </a:endParaRPr>
          </a:p>
          <a:p>
            <a:pPr marL="457200" indent="-457200" algn="just">
              <a:buFont typeface="Wingdings" pitchFamily="2" charset="2"/>
              <a:buChar char="Ø"/>
            </a:pPr>
            <a:r>
              <a:rPr lang="es-AR" sz="2800" cap="none" dirty="0" smtClean="0">
                <a:solidFill>
                  <a:schemeClr val="bg2">
                    <a:lumMod val="50000"/>
                  </a:schemeClr>
                </a:solidFill>
              </a:rPr>
              <a:t>Es el que lleva a cabo un tercero sobre una de las partes para favorecer a la otra;</a:t>
            </a:r>
          </a:p>
          <a:p>
            <a:pPr marL="457200" indent="-457200" algn="just">
              <a:buFont typeface="Wingdings" pitchFamily="2" charset="2"/>
              <a:buChar char="Ø"/>
            </a:pPr>
            <a:r>
              <a:rPr lang="es-AR" sz="2800" cap="none" dirty="0">
                <a:solidFill>
                  <a:schemeClr val="bg2">
                    <a:lumMod val="50000"/>
                  </a:schemeClr>
                </a:solidFill>
              </a:rPr>
              <a:t>P</a:t>
            </a:r>
            <a:r>
              <a:rPr lang="es-AR" sz="2800" cap="none" dirty="0" smtClean="0">
                <a:solidFill>
                  <a:schemeClr val="bg2">
                    <a:lumMod val="50000"/>
                  </a:schemeClr>
                </a:solidFill>
              </a:rPr>
              <a:t>ara que el dolo de un tercero pueda dar lugar a la nulidad, es</a:t>
            </a:r>
          </a:p>
          <a:p>
            <a:pPr algn="just"/>
            <a:r>
              <a:rPr lang="es-AR" sz="2800" cap="none" dirty="0" smtClean="0">
                <a:solidFill>
                  <a:schemeClr val="bg2">
                    <a:lumMod val="50000"/>
                  </a:schemeClr>
                </a:solidFill>
              </a:rPr>
              <a:t>	preciso que se verifiquen los requisitos del dolo esencial; si, por el 	contrario, el dolo fuera incidental, el perjudicado solamente 	podrá reclamar la reparación de los danos.</a:t>
            </a:r>
          </a:p>
          <a:p>
            <a:pPr marL="457200" indent="-457200" algn="just">
              <a:buFont typeface="Wingdings" pitchFamily="2" charset="2"/>
              <a:buChar char="Ø"/>
            </a:pPr>
            <a:endParaRPr lang="es-MX" sz="2800" cap="none"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8072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28800" y="298494"/>
            <a:ext cx="8669338" cy="857250"/>
          </a:xfrm>
        </p:spPr>
        <p:txBody>
          <a:bodyPr>
            <a:normAutofit/>
          </a:bodyPr>
          <a:lstStyle/>
          <a:p>
            <a:r>
              <a:rPr lang="es-MX" sz="3600" b="1" dirty="0">
                <a:solidFill>
                  <a:schemeClr val="tx2">
                    <a:lumMod val="50000"/>
                  </a:schemeClr>
                </a:solidFill>
              </a:rPr>
              <a:t>Otras </a:t>
            </a:r>
            <a:r>
              <a:rPr lang="es-MX" sz="3600" b="1" dirty="0" smtClean="0">
                <a:solidFill>
                  <a:schemeClr val="tx2">
                    <a:lumMod val="50000"/>
                  </a:schemeClr>
                </a:solidFill>
              </a:rPr>
              <a:t>consecuencias (Art. 275).</a:t>
            </a:r>
            <a:endParaRPr lang="es-MX" sz="3600" dirty="0">
              <a:solidFill>
                <a:schemeClr val="tx2">
                  <a:lumMod val="50000"/>
                </a:schemeClr>
              </a:solidFill>
            </a:endParaRPr>
          </a:p>
        </p:txBody>
      </p:sp>
      <p:sp>
        <p:nvSpPr>
          <p:cNvPr id="3" name="Subtítulo 2"/>
          <p:cNvSpPr>
            <a:spLocks noGrp="1"/>
          </p:cNvSpPr>
          <p:nvPr>
            <p:ph type="subTitle" idx="1"/>
          </p:nvPr>
        </p:nvSpPr>
        <p:spPr>
          <a:xfrm>
            <a:off x="1219200" y="1219200"/>
            <a:ext cx="10001250" cy="5314950"/>
          </a:xfrm>
        </p:spPr>
        <p:txBody>
          <a:bodyPr>
            <a:normAutofit/>
          </a:bodyPr>
          <a:lstStyle/>
          <a:p>
            <a:pPr algn="just"/>
            <a:r>
              <a:rPr lang="es-AR" sz="2400" cap="none" dirty="0">
                <a:solidFill>
                  <a:schemeClr val="bg2">
                    <a:lumMod val="50000"/>
                  </a:schemeClr>
                </a:solidFill>
              </a:rPr>
              <a:t>Cuando se trata de dolo esencial, es el mismo hecho que da lugar a </a:t>
            </a:r>
            <a:r>
              <a:rPr lang="es-AR" sz="2400" cap="none" dirty="0" smtClean="0">
                <a:solidFill>
                  <a:schemeClr val="bg2">
                    <a:lumMod val="50000"/>
                  </a:schemeClr>
                </a:solidFill>
              </a:rPr>
              <a:t>DOS ACCIONES:</a:t>
            </a:r>
            <a:endParaRPr lang="es-AR" sz="2400" cap="none" dirty="0">
              <a:solidFill>
                <a:schemeClr val="bg2">
                  <a:lumMod val="50000"/>
                </a:schemeClr>
              </a:solidFill>
            </a:endParaRPr>
          </a:p>
          <a:p>
            <a:pPr algn="just"/>
            <a:r>
              <a:rPr lang="es-AR" sz="2400" cap="none" dirty="0">
                <a:solidFill>
                  <a:schemeClr val="bg2">
                    <a:lumMod val="50000"/>
                  </a:schemeClr>
                </a:solidFill>
              </a:rPr>
              <a:t>a. </a:t>
            </a:r>
            <a:r>
              <a:rPr lang="es-AR" sz="2400" cap="none" dirty="0" smtClean="0">
                <a:solidFill>
                  <a:schemeClr val="bg2">
                    <a:lumMod val="50000"/>
                  </a:schemeClr>
                </a:solidFill>
              </a:rPr>
              <a:t>LA ACCIÓN DE NULIDAD del </a:t>
            </a:r>
            <a:r>
              <a:rPr lang="es-AR" sz="2400" cap="none" dirty="0">
                <a:solidFill>
                  <a:schemeClr val="bg2">
                    <a:lumMod val="50000"/>
                  </a:schemeClr>
                </a:solidFill>
              </a:rPr>
              <a:t>acto con la finalidad de volver las cosas </a:t>
            </a:r>
            <a:r>
              <a:rPr lang="es-AR" sz="2400" i="1" cap="none" dirty="0">
                <a:solidFill>
                  <a:schemeClr val="bg2">
                    <a:lumMod val="50000"/>
                  </a:schemeClr>
                </a:solidFill>
              </a:rPr>
              <a:t>ex ante</a:t>
            </a:r>
            <a:r>
              <a:rPr lang="es-AR" sz="2400" cap="none" dirty="0">
                <a:solidFill>
                  <a:schemeClr val="bg2">
                    <a:lumMod val="50000"/>
                  </a:schemeClr>
                </a:solidFill>
              </a:rPr>
              <a:t>, esto es, al tiempo anterior a la celebración del acto; y</a:t>
            </a:r>
          </a:p>
          <a:p>
            <a:pPr algn="just"/>
            <a:r>
              <a:rPr lang="es-AR" sz="2400" cap="none" dirty="0">
                <a:solidFill>
                  <a:schemeClr val="bg2">
                    <a:lumMod val="50000"/>
                  </a:schemeClr>
                </a:solidFill>
              </a:rPr>
              <a:t>b. </a:t>
            </a:r>
            <a:r>
              <a:rPr lang="es-AR" sz="2400" cap="none" dirty="0" smtClean="0">
                <a:solidFill>
                  <a:schemeClr val="bg2">
                    <a:lumMod val="50000"/>
                  </a:schemeClr>
                </a:solidFill>
              </a:rPr>
              <a:t>LA ACCIÓN RESARCITORIA para </a:t>
            </a:r>
            <a:r>
              <a:rPr lang="es-AR" sz="2400" cap="none" dirty="0">
                <a:solidFill>
                  <a:schemeClr val="bg2">
                    <a:lumMod val="50000"/>
                  </a:schemeClr>
                </a:solidFill>
              </a:rPr>
              <a:t>reclamar los danos y perjuicios causados.</a:t>
            </a:r>
          </a:p>
          <a:p>
            <a:pPr marL="342900" indent="-342900" algn="just">
              <a:buFont typeface="Wingdings" pitchFamily="2" charset="2"/>
              <a:buChar char="Ø"/>
            </a:pPr>
            <a:r>
              <a:rPr lang="es-AR" sz="2400" cap="none" dirty="0">
                <a:solidFill>
                  <a:schemeClr val="bg2">
                    <a:lumMod val="50000"/>
                  </a:schemeClr>
                </a:solidFill>
              </a:rPr>
              <a:t>La víctima también puede optar por dejar subsistente el negocio jurídico y renunciar a reclamar su invalidez, solicitando al propio tiempo la reparación de los danos que el dolo le ha provocado</a:t>
            </a:r>
            <a:r>
              <a:rPr lang="es-AR" sz="2400" cap="none" dirty="0" smtClean="0">
                <a:solidFill>
                  <a:schemeClr val="bg2">
                    <a:lumMod val="50000"/>
                  </a:schemeClr>
                </a:solidFill>
              </a:rPr>
              <a:t>..</a:t>
            </a:r>
          </a:p>
          <a:p>
            <a:pPr marL="342900" indent="-342900" algn="just">
              <a:buFont typeface="Wingdings" pitchFamily="2" charset="2"/>
              <a:buChar char="Ø"/>
            </a:pPr>
            <a:r>
              <a:rPr lang="es-AR" sz="2400" cap="none" dirty="0">
                <a:solidFill>
                  <a:schemeClr val="bg2">
                    <a:lumMod val="50000"/>
                  </a:schemeClr>
                </a:solidFill>
              </a:rPr>
              <a:t>S</a:t>
            </a:r>
            <a:r>
              <a:rPr lang="es-AR" sz="2400" cap="none" dirty="0" smtClean="0">
                <a:solidFill>
                  <a:schemeClr val="bg2">
                    <a:lumMod val="50000"/>
                  </a:schemeClr>
                </a:solidFill>
              </a:rPr>
              <a:t>i el dolo ha sido incidental, solamente dará lugar a la reparación de los perjuicios que fueran acreditados</a:t>
            </a:r>
            <a:endParaRPr lang="es-MX" sz="2400" cap="none" dirty="0">
              <a:solidFill>
                <a:schemeClr val="bg2">
                  <a:lumMod val="50000"/>
                </a:schemeClr>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91518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82107" y="512773"/>
            <a:ext cx="8689976" cy="756615"/>
          </a:xfrm>
        </p:spPr>
        <p:txBody>
          <a:bodyPr>
            <a:normAutofit/>
          </a:bodyPr>
          <a:lstStyle/>
          <a:p>
            <a:r>
              <a:rPr lang="es-MX" sz="3600" b="1" dirty="0" smtClean="0">
                <a:solidFill>
                  <a:schemeClr val="tx2">
                    <a:lumMod val="50000"/>
                  </a:schemeClr>
                </a:solidFill>
              </a:rPr>
              <a:t>Otras consecuencias</a:t>
            </a:r>
            <a:endParaRPr lang="es-MX" sz="3600" b="1" dirty="0">
              <a:solidFill>
                <a:schemeClr val="tx2">
                  <a:lumMod val="50000"/>
                </a:schemeClr>
              </a:solidFill>
            </a:endParaRPr>
          </a:p>
        </p:txBody>
      </p:sp>
      <p:sp>
        <p:nvSpPr>
          <p:cNvPr id="3" name="Subtítulo 2"/>
          <p:cNvSpPr>
            <a:spLocks noGrp="1"/>
          </p:cNvSpPr>
          <p:nvPr>
            <p:ph type="subTitle" idx="1"/>
          </p:nvPr>
        </p:nvSpPr>
        <p:spPr>
          <a:xfrm>
            <a:off x="1238250" y="1806597"/>
            <a:ext cx="9810750" cy="3870303"/>
          </a:xfrm>
        </p:spPr>
        <p:txBody>
          <a:bodyPr>
            <a:normAutofit/>
          </a:bodyPr>
          <a:lstStyle/>
          <a:p>
            <a:pPr algn="just"/>
            <a:r>
              <a:rPr lang="es-AR" sz="2800" b="1" cap="none" dirty="0" smtClean="0">
                <a:solidFill>
                  <a:schemeClr val="bg2">
                    <a:lumMod val="50000"/>
                  </a:schemeClr>
                </a:solidFill>
              </a:rPr>
              <a:t>DOLO Y RESPONSABILIDAD CIVIL </a:t>
            </a:r>
          </a:p>
          <a:p>
            <a:pPr marL="457200" indent="-457200" algn="just">
              <a:buFont typeface="Wingdings" pitchFamily="2" charset="2"/>
              <a:buChar char="Ø"/>
            </a:pPr>
            <a:r>
              <a:rPr lang="es-AR" sz="2800" cap="none" dirty="0" smtClean="0">
                <a:solidFill>
                  <a:schemeClr val="bg2">
                    <a:lumMod val="50000"/>
                  </a:schemeClr>
                </a:solidFill>
              </a:rPr>
              <a:t>El dolo —esencial o incidental— siempre constituye un acto ilícito y, como tal, es idóneo para dar lugar a la indemnización respectiva.</a:t>
            </a:r>
          </a:p>
          <a:p>
            <a:pPr marL="457200" indent="-457200" algn="just">
              <a:buFont typeface="Wingdings" pitchFamily="2" charset="2"/>
              <a:buChar char="Ø"/>
            </a:pPr>
            <a:r>
              <a:rPr lang="es-AR" sz="2800" cap="none" dirty="0" smtClean="0">
                <a:solidFill>
                  <a:schemeClr val="bg2">
                    <a:lumMod val="50000"/>
                  </a:schemeClr>
                </a:solidFill>
              </a:rPr>
              <a:t>El dolo genera responsabilidad civil tanto para la parte como para los terceros que fueron autores del dolo que vició el acto. </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10919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84362" y="207973"/>
            <a:ext cx="8689976" cy="1099515"/>
          </a:xfrm>
        </p:spPr>
        <p:txBody>
          <a:bodyPr>
            <a:normAutofit/>
          </a:bodyPr>
          <a:lstStyle/>
          <a:p>
            <a:r>
              <a:rPr lang="es-AR" sz="3600" b="1" dirty="0">
                <a:solidFill>
                  <a:schemeClr val="tx2">
                    <a:lumMod val="50000"/>
                  </a:schemeClr>
                </a:solidFill>
              </a:rPr>
              <a:t>Violencia como vicio de la voluntad</a:t>
            </a:r>
            <a:endParaRPr lang="es-MX" sz="3600" b="1" dirty="0">
              <a:solidFill>
                <a:schemeClr val="tx2">
                  <a:lumMod val="50000"/>
                </a:schemeClr>
              </a:solidFill>
            </a:endParaRPr>
          </a:p>
        </p:txBody>
      </p:sp>
      <p:sp>
        <p:nvSpPr>
          <p:cNvPr id="3" name="Subtítulo 2"/>
          <p:cNvSpPr>
            <a:spLocks noGrp="1"/>
          </p:cNvSpPr>
          <p:nvPr>
            <p:ph type="subTitle" idx="1"/>
          </p:nvPr>
        </p:nvSpPr>
        <p:spPr>
          <a:xfrm>
            <a:off x="914400" y="1676400"/>
            <a:ext cx="10401300" cy="4495800"/>
          </a:xfrm>
        </p:spPr>
        <p:txBody>
          <a:bodyPr>
            <a:noAutofit/>
          </a:bodyPr>
          <a:lstStyle/>
          <a:p>
            <a:pPr algn="just"/>
            <a:r>
              <a:rPr lang="es-AR" sz="2800" cap="none" dirty="0">
                <a:solidFill>
                  <a:schemeClr val="bg2">
                    <a:lumMod val="50000"/>
                  </a:schemeClr>
                </a:solidFill>
              </a:rPr>
              <a:t>A</a:t>
            </a:r>
            <a:r>
              <a:rPr lang="es-AR" sz="2800" cap="none" dirty="0" smtClean="0">
                <a:solidFill>
                  <a:schemeClr val="bg2">
                    <a:lumMod val="50000"/>
                  </a:schemeClr>
                </a:solidFill>
              </a:rPr>
              <a:t>rtículo 276.- </a:t>
            </a:r>
            <a:r>
              <a:rPr lang="es-AR" sz="2800" i="1" cap="none" dirty="0" smtClean="0">
                <a:solidFill>
                  <a:schemeClr val="bg2">
                    <a:lumMod val="50000"/>
                  </a:schemeClr>
                </a:solidFill>
              </a:rPr>
              <a:t>FUERZA E INTIMIDACIÓN. La fuerza irresistible y las amenazas que generan el temor de sufrir un mal grave e inminente que no se puedan contrarrestar o evitar en la persona o bienes de la parte o de un tercero, causan la nulidad del acto. La relevancia de las amenazas debe ser juzgada teniendo en cuenta la situación del amenazado y las demás circunstancias del caso</a:t>
            </a:r>
            <a:endParaRPr lang="es-MX" sz="2800" cap="none" dirty="0">
              <a:solidFill>
                <a:schemeClr val="bg2">
                  <a:lumMod val="50000"/>
                </a:schemeClr>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0121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89134" y="321991"/>
            <a:ext cx="8689976" cy="914381"/>
          </a:xfrm>
        </p:spPr>
        <p:txBody>
          <a:bodyPr/>
          <a:lstStyle/>
          <a:p>
            <a:r>
              <a:rPr lang="es-MX" dirty="0" smtClean="0"/>
              <a:t>VIOLENCIA: Concepto</a:t>
            </a:r>
            <a:endParaRPr lang="es-MX" dirty="0"/>
          </a:p>
        </p:txBody>
      </p:sp>
      <p:sp>
        <p:nvSpPr>
          <p:cNvPr id="3" name="Subtítulo 2"/>
          <p:cNvSpPr>
            <a:spLocks noGrp="1"/>
          </p:cNvSpPr>
          <p:nvPr>
            <p:ph type="subTitle" idx="1"/>
          </p:nvPr>
        </p:nvSpPr>
        <p:spPr>
          <a:xfrm>
            <a:off x="866663" y="1510049"/>
            <a:ext cx="10534918" cy="5605529"/>
          </a:xfrm>
        </p:spPr>
        <p:txBody>
          <a:bodyPr>
            <a:normAutofit/>
          </a:bodyPr>
          <a:lstStyle/>
          <a:p>
            <a:pPr algn="just"/>
            <a:r>
              <a:rPr lang="es-MX" cap="none" dirty="0" smtClean="0"/>
              <a:t> </a:t>
            </a:r>
            <a:r>
              <a:rPr lang="es-MX" sz="2800" cap="none" dirty="0" smtClean="0">
                <a:solidFill>
                  <a:schemeClr val="bg2">
                    <a:lumMod val="50000"/>
                  </a:schemeClr>
                </a:solidFill>
              </a:rPr>
              <a:t>La vida en sociedad impone muchas presiones, necesidades e influencias a las que nadie es ajeno y, por eso, la libertad a la que se alude en el código civil en tanto tercer requisito de la voluntad es sólo aquella que permite </a:t>
            </a:r>
            <a:r>
              <a:rPr lang="es-MX" sz="2800" cap="none" dirty="0" err="1" smtClean="0">
                <a:solidFill>
                  <a:schemeClr val="bg2">
                    <a:lumMod val="50000"/>
                  </a:schemeClr>
                </a:solidFill>
              </a:rPr>
              <a:t>autodeterminarse</a:t>
            </a:r>
            <a:r>
              <a:rPr lang="es-MX" sz="2800" cap="none" dirty="0" smtClean="0">
                <a:solidFill>
                  <a:schemeClr val="bg2">
                    <a:lumMod val="50000"/>
                  </a:schemeClr>
                </a:solidFill>
              </a:rPr>
              <a:t> sin influencias mayores a las habituales (</a:t>
            </a:r>
            <a:r>
              <a:rPr lang="es-MX" sz="2800" cap="none" dirty="0">
                <a:solidFill>
                  <a:schemeClr val="bg2">
                    <a:lumMod val="50000"/>
                  </a:schemeClr>
                </a:solidFill>
              </a:rPr>
              <a:t>A</a:t>
            </a:r>
            <a:r>
              <a:rPr lang="es-MX" sz="2800" cap="none" dirty="0" smtClean="0">
                <a:solidFill>
                  <a:schemeClr val="bg2">
                    <a:lumMod val="50000"/>
                  </a:schemeClr>
                </a:solidFill>
              </a:rPr>
              <a:t>lsina </a:t>
            </a:r>
            <a:r>
              <a:rPr lang="es-MX" sz="2800" cap="none" dirty="0" err="1">
                <a:solidFill>
                  <a:schemeClr val="bg2">
                    <a:lumMod val="50000"/>
                  </a:schemeClr>
                </a:solidFill>
              </a:rPr>
              <a:t>A</a:t>
            </a:r>
            <a:r>
              <a:rPr lang="es-MX" sz="2800" cap="none" dirty="0" err="1" smtClean="0">
                <a:solidFill>
                  <a:schemeClr val="bg2">
                    <a:lumMod val="50000"/>
                  </a:schemeClr>
                </a:solidFill>
              </a:rPr>
              <a:t>tienza</a:t>
            </a:r>
            <a:r>
              <a:rPr lang="es-MX" sz="2800" cap="none" dirty="0" smtClean="0">
                <a:solidFill>
                  <a:schemeClr val="bg2">
                    <a:lumMod val="50000"/>
                  </a:schemeClr>
                </a:solidFill>
              </a:rPr>
              <a:t>).</a:t>
            </a:r>
          </a:p>
          <a:p>
            <a:pPr algn="just"/>
            <a:r>
              <a:rPr lang="es-MX" sz="2800" cap="none" dirty="0" smtClean="0">
                <a:solidFill>
                  <a:schemeClr val="bg2">
                    <a:lumMod val="50000"/>
                  </a:schemeClr>
                </a:solidFill>
              </a:rPr>
              <a:t> LA VIOLENCIA importa una influencia superior a lo tolerable y consiste en ejercer coerción sobre una persona para obligarla a realizar un acto (Trigo </a:t>
            </a:r>
            <a:r>
              <a:rPr lang="es-MX" sz="2800" cap="none" dirty="0">
                <a:solidFill>
                  <a:schemeClr val="bg2">
                    <a:lumMod val="50000"/>
                  </a:schemeClr>
                </a:solidFill>
              </a:rPr>
              <a:t>R</a:t>
            </a:r>
            <a:r>
              <a:rPr lang="es-MX" sz="2800" cap="none" dirty="0" smtClean="0">
                <a:solidFill>
                  <a:schemeClr val="bg2">
                    <a:lumMod val="50000"/>
                  </a:schemeClr>
                </a:solidFill>
              </a:rPr>
              <a:t>epresas). </a:t>
            </a:r>
          </a:p>
          <a:p>
            <a:endParaRPr lang="es-MX" cap="none"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8080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12127" y="133685"/>
            <a:ext cx="8676583" cy="891862"/>
          </a:xfrm>
        </p:spPr>
        <p:txBody>
          <a:bodyPr>
            <a:noAutofit/>
          </a:bodyPr>
          <a:lstStyle/>
          <a:p>
            <a:r>
              <a:rPr lang="es-MX" sz="3200" b="1" dirty="0" smtClean="0">
                <a:solidFill>
                  <a:schemeClr val="tx2">
                    <a:lumMod val="50000"/>
                  </a:schemeClr>
                </a:solidFill>
              </a:rPr>
              <a:t>Distinción entre vicios de la voluntad y vicios del acto jurídico</a:t>
            </a:r>
            <a:endParaRPr lang="es-MX" sz="3200" b="1" dirty="0">
              <a:solidFill>
                <a:schemeClr val="tx2">
                  <a:lumMod val="50000"/>
                </a:schemeClr>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682580" y="1130961"/>
            <a:ext cx="11116485" cy="5909310"/>
          </a:xfrm>
          <a:prstGeom prst="rect">
            <a:avLst/>
          </a:prstGeom>
        </p:spPr>
        <p:txBody>
          <a:bodyPr wrap="square">
            <a:spAutoFit/>
          </a:bodyPr>
          <a:lstStyle/>
          <a:p>
            <a:pPr marL="342900" indent="-342900">
              <a:buSzPct val="142000"/>
              <a:buFont typeface="Arial" panose="020B0604020202020204" pitchFamily="34" charset="0"/>
              <a:buChar char="•"/>
            </a:pPr>
            <a:r>
              <a:rPr lang="es-AR" sz="2800" dirty="0" smtClean="0">
                <a:solidFill>
                  <a:srgbClr val="002060"/>
                </a:solidFill>
              </a:rPr>
              <a:t>Los vicios de los actos voluntarios son:</a:t>
            </a:r>
          </a:p>
          <a:p>
            <a:pPr marL="3543300" lvl="7" indent="-342900">
              <a:buSzPct val="142000"/>
              <a:buFont typeface="Arial" panose="020B0604020202020204" pitchFamily="34" charset="0"/>
              <a:buChar char="•"/>
            </a:pPr>
            <a:r>
              <a:rPr lang="es-AR" sz="2800" b="1" dirty="0" smtClean="0">
                <a:solidFill>
                  <a:srgbClr val="FF0000"/>
                </a:solidFill>
              </a:rPr>
              <a:t>El error</a:t>
            </a:r>
          </a:p>
          <a:p>
            <a:pPr marL="3543300" lvl="7" indent="-342900">
              <a:buSzPct val="142000"/>
              <a:buFont typeface="Arial" panose="020B0604020202020204" pitchFamily="34" charset="0"/>
              <a:buChar char="•"/>
            </a:pPr>
            <a:r>
              <a:rPr lang="es-AR" sz="2800" b="1" dirty="0" smtClean="0">
                <a:solidFill>
                  <a:srgbClr val="FF0000"/>
                </a:solidFill>
              </a:rPr>
              <a:t>El dolo y</a:t>
            </a:r>
          </a:p>
          <a:p>
            <a:pPr marL="3543300" lvl="7" indent="-342900">
              <a:buSzPct val="142000"/>
              <a:buFont typeface="Arial" panose="020B0604020202020204" pitchFamily="34" charset="0"/>
              <a:buChar char="•"/>
            </a:pPr>
            <a:r>
              <a:rPr lang="es-AR" sz="2800" b="1" dirty="0" smtClean="0">
                <a:solidFill>
                  <a:srgbClr val="FF0000"/>
                </a:solidFill>
              </a:rPr>
              <a:t>La violencia.</a:t>
            </a:r>
            <a:endParaRPr lang="es-AR" sz="2800" b="1" dirty="0">
              <a:solidFill>
                <a:srgbClr val="FF0000"/>
              </a:solidFill>
            </a:endParaRPr>
          </a:p>
          <a:p>
            <a:pPr marL="342900" indent="-342900" algn="just">
              <a:buSzPct val="142000"/>
              <a:buFont typeface="Arial" panose="020B0604020202020204" pitchFamily="34" charset="0"/>
              <a:buChar char="•"/>
            </a:pPr>
            <a:r>
              <a:rPr lang="es-AR" sz="2800" dirty="0" smtClean="0">
                <a:solidFill>
                  <a:schemeClr val="tx2"/>
                </a:solidFill>
              </a:rPr>
              <a:t>Estos vicios de la voluntad afectan a los elementos de la voluntad es decir: la intención y la libertad.</a:t>
            </a:r>
          </a:p>
          <a:p>
            <a:pPr marL="800100" lvl="1" indent="-342900" algn="just">
              <a:buSzPct val="142000"/>
              <a:buFont typeface="Arial" panose="020B0604020202020204" pitchFamily="34" charset="0"/>
              <a:buChar char="•"/>
            </a:pPr>
            <a:r>
              <a:rPr lang="es-AR" sz="2800" dirty="0" smtClean="0">
                <a:solidFill>
                  <a:srgbClr val="FF0000"/>
                </a:solidFill>
              </a:rPr>
              <a:t>El error y el dolo </a:t>
            </a:r>
            <a:r>
              <a:rPr lang="es-AR" sz="2800" dirty="0" smtClean="0">
                <a:solidFill>
                  <a:srgbClr val="002060"/>
                </a:solidFill>
              </a:rPr>
              <a:t>vician a la intención;</a:t>
            </a:r>
          </a:p>
          <a:p>
            <a:pPr marL="800100" lvl="1" indent="-342900" algn="just">
              <a:buSzPct val="142000"/>
              <a:buFont typeface="Arial" panose="020B0604020202020204" pitchFamily="34" charset="0"/>
              <a:buChar char="•"/>
            </a:pPr>
            <a:r>
              <a:rPr lang="es-AR" sz="2800" dirty="0" smtClean="0">
                <a:solidFill>
                  <a:srgbClr val="FF0000"/>
                </a:solidFill>
              </a:rPr>
              <a:t>La violencia – sea física o moral – </a:t>
            </a:r>
            <a:r>
              <a:rPr lang="es-AR" sz="2800" dirty="0" smtClean="0">
                <a:solidFill>
                  <a:srgbClr val="002060"/>
                </a:solidFill>
              </a:rPr>
              <a:t>vicia la libertad.</a:t>
            </a:r>
          </a:p>
          <a:p>
            <a:pPr marL="800100" lvl="1" indent="-342900" algn="just">
              <a:buSzPct val="142000"/>
              <a:buFont typeface="Arial" panose="020B0604020202020204" pitchFamily="34" charset="0"/>
              <a:buChar char="•"/>
            </a:pPr>
            <a:r>
              <a:rPr lang="es-AR" sz="2800" dirty="0" smtClean="0">
                <a:solidFill>
                  <a:srgbClr val="002060"/>
                </a:solidFill>
              </a:rPr>
              <a:t>La ausencia o falta de discernimiento – no se produce a consecuencia de vicio alguno, sino por circunstancia inherente al sujeto </a:t>
            </a:r>
            <a:r>
              <a:rPr lang="es-AR" sz="2800" dirty="0" smtClean="0">
                <a:solidFill>
                  <a:srgbClr val="FF0000"/>
                </a:solidFill>
              </a:rPr>
              <a:t>(falta de madurez, ausencia de razón).</a:t>
            </a:r>
          </a:p>
          <a:p>
            <a:pPr marL="342900" indent="-342900" algn="just">
              <a:buSzPct val="142000"/>
              <a:buFont typeface="Arial" panose="020B0604020202020204" pitchFamily="34" charset="0"/>
              <a:buChar char="•"/>
            </a:pPr>
            <a:endParaRPr lang="es-AR" sz="2800" b="1" dirty="0" smtClean="0">
              <a:solidFill>
                <a:srgbClr val="002060"/>
              </a:solidFill>
            </a:endParaRPr>
          </a:p>
          <a:p>
            <a:pPr marL="342900" indent="-342900" algn="just">
              <a:buSzPct val="142000"/>
              <a:buFont typeface="Arial" panose="020B0604020202020204" pitchFamily="34" charset="0"/>
              <a:buChar char="•"/>
            </a:pPr>
            <a:endParaRPr lang="es-AR" sz="2400" b="1" dirty="0"/>
          </a:p>
          <a:p>
            <a:pPr marL="342900" indent="-342900" algn="just">
              <a:buSzPct val="142000"/>
              <a:buFont typeface="Arial" panose="020B0604020202020204" pitchFamily="34" charset="0"/>
              <a:buChar char="•"/>
            </a:pPr>
            <a:endParaRPr lang="es-AR" b="1" dirty="0" smtClean="0"/>
          </a:p>
        </p:txBody>
      </p:sp>
      <p:sp>
        <p:nvSpPr>
          <p:cNvPr id="3" name="Flecha derecha 2"/>
          <p:cNvSpPr/>
          <p:nvPr/>
        </p:nvSpPr>
        <p:spPr>
          <a:xfrm>
            <a:off x="9749306" y="6220495"/>
            <a:ext cx="965529" cy="484632"/>
          </a:xfrm>
          <a:prstGeom prst="rightArrow">
            <a:avLst/>
          </a:prstGeom>
          <a:solidFill>
            <a:srgbClr val="4F2C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5400543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92679" y="512773"/>
            <a:ext cx="8689976" cy="641795"/>
          </a:xfrm>
        </p:spPr>
        <p:txBody>
          <a:bodyPr>
            <a:normAutofit fontScale="90000"/>
          </a:bodyPr>
          <a:lstStyle/>
          <a:p>
            <a:r>
              <a:rPr lang="es-MX" dirty="0" smtClean="0"/>
              <a:t>Violencia</a:t>
            </a:r>
            <a:r>
              <a:rPr lang="es-MX" dirty="0"/>
              <a:t> </a:t>
            </a:r>
            <a:r>
              <a:rPr lang="es-MX" dirty="0" smtClean="0"/>
              <a:t>- Clases:</a:t>
            </a:r>
            <a:endParaRPr lang="es-MX" dirty="0"/>
          </a:p>
        </p:txBody>
      </p:sp>
      <p:sp>
        <p:nvSpPr>
          <p:cNvPr id="3" name="Subtítulo 2"/>
          <p:cNvSpPr>
            <a:spLocks noGrp="1"/>
          </p:cNvSpPr>
          <p:nvPr>
            <p:ph type="subTitle" idx="1"/>
          </p:nvPr>
        </p:nvSpPr>
        <p:spPr>
          <a:xfrm>
            <a:off x="1159098" y="1558344"/>
            <a:ext cx="10547798" cy="4919729"/>
          </a:xfrm>
        </p:spPr>
        <p:txBody>
          <a:bodyPr>
            <a:normAutofit lnSpcReduction="10000"/>
          </a:bodyPr>
          <a:lstStyle/>
          <a:p>
            <a:pPr algn="just"/>
            <a:r>
              <a:rPr lang="es-MX" sz="2800" cap="none" dirty="0" smtClean="0">
                <a:solidFill>
                  <a:schemeClr val="bg2">
                    <a:lumMod val="50000"/>
                  </a:schemeClr>
                </a:solidFill>
              </a:rPr>
              <a:t>La </a:t>
            </a:r>
            <a:r>
              <a:rPr lang="es-MX" sz="2800" cap="none" dirty="0">
                <a:solidFill>
                  <a:schemeClr val="bg2">
                    <a:lumMod val="50000"/>
                  </a:schemeClr>
                </a:solidFill>
              </a:rPr>
              <a:t>misma abarca dos formas: </a:t>
            </a:r>
            <a:endParaRPr lang="es-MX" sz="2800" cap="none" dirty="0" smtClean="0">
              <a:solidFill>
                <a:schemeClr val="bg2">
                  <a:lumMod val="50000"/>
                </a:schemeClr>
              </a:solidFill>
            </a:endParaRPr>
          </a:p>
          <a:p>
            <a:pPr marL="457200" indent="-457200" algn="just">
              <a:buAutoNum type="alphaUcParenR"/>
            </a:pPr>
            <a:r>
              <a:rPr lang="es-MX" sz="2800" cap="none" dirty="0" smtClean="0">
                <a:solidFill>
                  <a:srgbClr val="FF0000"/>
                </a:solidFill>
              </a:rPr>
              <a:t>LA FUERZA FÍSICA</a:t>
            </a:r>
            <a:r>
              <a:rPr lang="es-MX" sz="2800" cap="none" dirty="0" smtClean="0">
                <a:solidFill>
                  <a:schemeClr val="bg2">
                    <a:lumMod val="50000"/>
                  </a:schemeClr>
                </a:solidFill>
              </a:rPr>
              <a:t> (</a:t>
            </a:r>
            <a:r>
              <a:rPr lang="es-MX" sz="2800" cap="none" dirty="0">
                <a:solidFill>
                  <a:schemeClr val="bg2">
                    <a:lumMod val="50000"/>
                  </a:schemeClr>
                </a:solidFill>
              </a:rPr>
              <a:t>violencia física) y </a:t>
            </a:r>
            <a:endParaRPr lang="es-MX" sz="2800" cap="none" dirty="0" smtClean="0">
              <a:solidFill>
                <a:schemeClr val="bg2">
                  <a:lumMod val="50000"/>
                </a:schemeClr>
              </a:solidFill>
            </a:endParaRPr>
          </a:p>
          <a:p>
            <a:pPr marL="457200" indent="-457200" algn="just">
              <a:buAutoNum type="alphaUcParenR"/>
            </a:pPr>
            <a:r>
              <a:rPr lang="es-MX" sz="2800" cap="none" dirty="0" smtClean="0">
                <a:solidFill>
                  <a:srgbClr val="FF0000"/>
                </a:solidFill>
              </a:rPr>
              <a:t>LAS AMENAZAS </a:t>
            </a:r>
            <a:r>
              <a:rPr lang="es-MX" sz="2800" cap="none" dirty="0" smtClean="0">
                <a:solidFill>
                  <a:schemeClr val="bg2">
                    <a:lumMod val="50000"/>
                  </a:schemeClr>
                </a:solidFill>
              </a:rPr>
              <a:t>(</a:t>
            </a:r>
            <a:r>
              <a:rPr lang="es-MX" sz="2800" cap="none" dirty="0">
                <a:solidFill>
                  <a:schemeClr val="bg2">
                    <a:lumMod val="50000"/>
                  </a:schemeClr>
                </a:solidFill>
              </a:rPr>
              <a:t>violencia moral). </a:t>
            </a:r>
            <a:endParaRPr lang="es-MX" sz="2800" cap="none" dirty="0" smtClean="0">
              <a:solidFill>
                <a:schemeClr val="bg2">
                  <a:lumMod val="50000"/>
                </a:schemeClr>
              </a:solidFill>
            </a:endParaRPr>
          </a:p>
          <a:p>
            <a:pPr algn="just"/>
            <a:r>
              <a:rPr lang="es-MX" sz="2800" cap="none" dirty="0" smtClean="0">
                <a:solidFill>
                  <a:schemeClr val="bg2">
                    <a:lumMod val="50000"/>
                  </a:schemeClr>
                </a:solidFill>
              </a:rPr>
              <a:t>Si </a:t>
            </a:r>
            <a:r>
              <a:rPr lang="es-MX" sz="2800" cap="none" dirty="0">
                <a:solidFill>
                  <a:schemeClr val="bg2">
                    <a:lumMod val="50000"/>
                  </a:schemeClr>
                </a:solidFill>
              </a:rPr>
              <a:t>bien ambas suelen diferenciarse para su estudio, es muy frecuente que una vaya de la mano de la otra; tal como ocurre cuando se intimida a alguien mediante constreñimiento corporal o fuerza física infundiéndole el temor de que se prolonguen o se reiteren los malos tratos ya soportados con anterioridad </a:t>
            </a:r>
            <a:r>
              <a:rPr lang="es-MX" sz="2800" cap="none" dirty="0" smtClean="0">
                <a:solidFill>
                  <a:schemeClr val="bg2">
                    <a:lumMod val="50000"/>
                  </a:schemeClr>
                </a:solidFill>
              </a:rPr>
              <a:t>(Freitas</a:t>
            </a:r>
            <a:r>
              <a:rPr lang="es-MX" sz="2800" cap="none" dirty="0">
                <a:solidFill>
                  <a:schemeClr val="bg2">
                    <a:lumMod val="50000"/>
                  </a:schemeClr>
                </a:solidFill>
              </a:rPr>
              <a:t>, T</a:t>
            </a:r>
            <a:r>
              <a:rPr lang="es-MX" sz="2800" cap="none" dirty="0" smtClean="0">
                <a:solidFill>
                  <a:schemeClr val="bg2">
                    <a:lumMod val="50000"/>
                  </a:schemeClr>
                </a:solidFill>
              </a:rPr>
              <a:t>rigo Represas</a:t>
            </a:r>
            <a:r>
              <a:rPr lang="es-MX" sz="2800" cap="none" dirty="0">
                <a:solidFill>
                  <a:schemeClr val="bg2">
                    <a:lumMod val="50000"/>
                  </a:schemeClr>
                </a:solidFill>
              </a:rPr>
              <a:t>, </a:t>
            </a:r>
            <a:r>
              <a:rPr lang="es-MX" sz="2800" cap="none" dirty="0" smtClean="0">
                <a:solidFill>
                  <a:schemeClr val="bg2">
                    <a:lumMod val="50000"/>
                  </a:schemeClr>
                </a:solidFill>
              </a:rPr>
              <a:t>López Mesa</a:t>
            </a:r>
            <a:r>
              <a:rPr lang="es-MX" sz="2800" cap="none" dirty="0">
                <a:solidFill>
                  <a:schemeClr val="bg2">
                    <a:lumMod val="50000"/>
                  </a:schemeClr>
                </a:solidFill>
              </a:rPr>
              <a:t>).</a:t>
            </a:r>
          </a:p>
          <a:p>
            <a:endParaRPr lang="es-MX" dirty="0">
              <a:solidFill>
                <a:schemeClr val="bg2">
                  <a:lumMod val="50000"/>
                </a:schemeClr>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53022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51012" y="473365"/>
            <a:ext cx="8689976" cy="1104363"/>
          </a:xfrm>
        </p:spPr>
        <p:txBody>
          <a:bodyPr>
            <a:normAutofit fontScale="90000"/>
          </a:bodyPr>
          <a:lstStyle/>
          <a:p>
            <a:r>
              <a:rPr lang="es-MX" dirty="0"/>
              <a:t> </a:t>
            </a:r>
            <a:r>
              <a:rPr lang="es-MX" b="1" dirty="0"/>
              <a:t>Fuerza </a:t>
            </a:r>
            <a:r>
              <a:rPr lang="es-MX" b="1" dirty="0" smtClean="0"/>
              <a:t>física</a:t>
            </a:r>
            <a:br>
              <a:rPr lang="es-MX" b="1" dirty="0" smtClean="0"/>
            </a:br>
            <a:endParaRPr lang="es-MX" b="1" dirty="0"/>
          </a:p>
        </p:txBody>
      </p:sp>
      <p:sp>
        <p:nvSpPr>
          <p:cNvPr id="3" name="Subtítulo 2"/>
          <p:cNvSpPr>
            <a:spLocks noGrp="1"/>
          </p:cNvSpPr>
          <p:nvPr>
            <p:ph type="subTitle" idx="1"/>
          </p:nvPr>
        </p:nvSpPr>
        <p:spPr>
          <a:xfrm>
            <a:off x="965914" y="1025547"/>
            <a:ext cx="10650829" cy="5619952"/>
          </a:xfrm>
        </p:spPr>
        <p:txBody>
          <a:bodyPr>
            <a:normAutofit/>
          </a:bodyPr>
          <a:lstStyle/>
          <a:p>
            <a:pPr algn="just"/>
            <a:r>
              <a:rPr lang="es-MX" sz="2400" cap="none" dirty="0" smtClean="0">
                <a:solidFill>
                  <a:srgbClr val="FF0000"/>
                </a:solidFill>
              </a:rPr>
              <a:t>LA FUERZA </a:t>
            </a:r>
            <a:r>
              <a:rPr lang="es-MX" sz="2400" cap="none" dirty="0" smtClean="0">
                <a:solidFill>
                  <a:schemeClr val="bg2">
                    <a:lumMod val="50000"/>
                  </a:schemeClr>
                </a:solidFill>
              </a:rPr>
              <a:t>es la coacción material o física que se ejerce en forma directa sobre el sujeto pasivo, que así queda reducido a un mero instrumento del sujeto activo (</a:t>
            </a:r>
            <a:r>
              <a:rPr lang="es-MX" sz="2400" cap="none" dirty="0">
                <a:solidFill>
                  <a:schemeClr val="bg2">
                    <a:lumMod val="50000"/>
                  </a:schemeClr>
                </a:solidFill>
              </a:rPr>
              <a:t>F</a:t>
            </a:r>
            <a:r>
              <a:rPr lang="es-MX" sz="2400" cap="none" dirty="0" smtClean="0">
                <a:solidFill>
                  <a:schemeClr val="bg2">
                    <a:lumMod val="50000"/>
                  </a:schemeClr>
                </a:solidFill>
              </a:rPr>
              <a:t>reitas, </a:t>
            </a:r>
            <a:r>
              <a:rPr lang="es-MX" sz="2400" cap="none" dirty="0">
                <a:solidFill>
                  <a:schemeClr val="bg2">
                    <a:lumMod val="50000"/>
                  </a:schemeClr>
                </a:solidFill>
              </a:rPr>
              <a:t>C</a:t>
            </a:r>
            <a:r>
              <a:rPr lang="es-MX" sz="2400" cap="none" dirty="0" smtClean="0">
                <a:solidFill>
                  <a:schemeClr val="bg2">
                    <a:lumMod val="50000"/>
                  </a:schemeClr>
                </a:solidFill>
              </a:rPr>
              <a:t>ifuentes, Borda, </a:t>
            </a:r>
            <a:r>
              <a:rPr lang="es-MX" sz="2400" cap="none" dirty="0" err="1">
                <a:solidFill>
                  <a:schemeClr val="bg2">
                    <a:lumMod val="50000"/>
                  </a:schemeClr>
                </a:solidFill>
              </a:rPr>
              <a:t>L</a:t>
            </a:r>
            <a:r>
              <a:rPr lang="es-MX" sz="2400" cap="none" dirty="0" err="1" smtClean="0">
                <a:solidFill>
                  <a:schemeClr val="bg2">
                    <a:lumMod val="50000"/>
                  </a:schemeClr>
                </a:solidFill>
              </a:rPr>
              <a:t>lambías</a:t>
            </a:r>
            <a:r>
              <a:rPr lang="es-MX" sz="2400" cap="none" dirty="0" smtClean="0">
                <a:solidFill>
                  <a:schemeClr val="bg2">
                    <a:lumMod val="50000"/>
                  </a:schemeClr>
                </a:solidFill>
              </a:rPr>
              <a:t>). </a:t>
            </a:r>
          </a:p>
          <a:p>
            <a:pPr algn="just"/>
            <a:r>
              <a:rPr lang="es-MX" sz="2400" cap="none" dirty="0" smtClean="0">
                <a:solidFill>
                  <a:schemeClr val="bg2">
                    <a:lumMod val="50000"/>
                  </a:schemeClr>
                </a:solidFill>
              </a:rPr>
              <a:t>La fuerza puede ser:</a:t>
            </a:r>
          </a:p>
          <a:p>
            <a:pPr algn="just"/>
            <a:r>
              <a:rPr lang="es-MX" sz="2400" cap="none" dirty="0"/>
              <a:t>	</a:t>
            </a:r>
            <a:r>
              <a:rPr lang="es-MX" sz="2400" cap="none" dirty="0" smtClean="0"/>
              <a:t>	A) </a:t>
            </a:r>
            <a:r>
              <a:rPr lang="es-MX" sz="2400" cap="none" dirty="0" smtClean="0">
                <a:solidFill>
                  <a:srgbClr val="FF0000"/>
                </a:solidFill>
              </a:rPr>
              <a:t>POSITIVA</a:t>
            </a:r>
            <a:r>
              <a:rPr lang="es-MX" sz="2400" cap="none" dirty="0" smtClean="0"/>
              <a:t> </a:t>
            </a:r>
            <a:r>
              <a:rPr lang="es-MX" sz="2400" cap="none" dirty="0" smtClean="0">
                <a:solidFill>
                  <a:schemeClr val="bg2">
                    <a:lumMod val="50000"/>
                  </a:schemeClr>
                </a:solidFill>
              </a:rPr>
              <a:t>(v.gr. obligar a la víctima a llevar su mano para que escriba, presionarlo físicamente para que apriete el gatillo de un arma o empujarlo para que entre a un lugar y levante su mano para votar en una asamblea) </a:t>
            </a:r>
            <a:r>
              <a:rPr lang="es-MX" sz="2400" cap="none" dirty="0" smtClean="0"/>
              <a:t>o </a:t>
            </a:r>
          </a:p>
          <a:p>
            <a:pPr algn="just"/>
            <a:r>
              <a:rPr lang="es-MX" sz="2400" cap="none" dirty="0"/>
              <a:t>	</a:t>
            </a:r>
            <a:r>
              <a:rPr lang="es-MX" sz="2400" cap="none" dirty="0" smtClean="0"/>
              <a:t>	B) </a:t>
            </a:r>
            <a:r>
              <a:rPr lang="es-MX" sz="2400" cap="none" dirty="0" smtClean="0">
                <a:solidFill>
                  <a:srgbClr val="FF0000"/>
                </a:solidFill>
              </a:rPr>
              <a:t>NEGATIVA</a:t>
            </a:r>
            <a:r>
              <a:rPr lang="es-MX" sz="2400" cap="none" dirty="0" smtClean="0"/>
              <a:t> </a:t>
            </a:r>
            <a:r>
              <a:rPr lang="es-MX" sz="2400" cap="none" dirty="0" smtClean="0">
                <a:solidFill>
                  <a:schemeClr val="bg2">
                    <a:lumMod val="50000"/>
                  </a:schemeClr>
                </a:solidFill>
              </a:rPr>
              <a:t>(v.gr. cuando se encierra o se maniata a alguien para impedirle actuar de una determinada manera o concurrir a cierto lugar (</a:t>
            </a:r>
            <a:r>
              <a:rPr lang="es-MX" sz="2400" cap="none" dirty="0" err="1">
                <a:solidFill>
                  <a:schemeClr val="bg2">
                    <a:lumMod val="50000"/>
                  </a:schemeClr>
                </a:solidFill>
              </a:rPr>
              <a:t>B</a:t>
            </a:r>
            <a:r>
              <a:rPr lang="es-MX" sz="2400" cap="none" dirty="0" err="1" smtClean="0">
                <a:solidFill>
                  <a:schemeClr val="bg2">
                    <a:lumMod val="50000"/>
                  </a:schemeClr>
                </a:solidFill>
              </a:rPr>
              <a:t>rebbia</a:t>
            </a:r>
            <a:r>
              <a:rPr lang="es-MX" sz="2400" cap="none" dirty="0">
                <a:solidFill>
                  <a:schemeClr val="bg2">
                    <a:lumMod val="50000"/>
                  </a:schemeClr>
                </a:solidFill>
              </a:rPr>
              <a:t>, Cifuentes) y su apreciación se realiza en forma objetiva, dado que se trata de una situación material. </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7908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51012" y="473365"/>
            <a:ext cx="8689976" cy="1104363"/>
          </a:xfrm>
        </p:spPr>
        <p:txBody>
          <a:bodyPr>
            <a:normAutofit fontScale="90000"/>
          </a:bodyPr>
          <a:lstStyle/>
          <a:p>
            <a:r>
              <a:rPr lang="es-MX" dirty="0"/>
              <a:t> </a:t>
            </a:r>
            <a:r>
              <a:rPr lang="es-MX" dirty="0" smtClean="0"/>
              <a:t>requisitos de la Fuerza:</a:t>
            </a:r>
            <a:r>
              <a:rPr lang="es-MX" dirty="0"/>
              <a:t/>
            </a:r>
            <a:br>
              <a:rPr lang="es-MX" dirty="0"/>
            </a:br>
            <a:endParaRPr lang="es-MX" dirty="0"/>
          </a:p>
        </p:txBody>
      </p:sp>
      <p:sp>
        <p:nvSpPr>
          <p:cNvPr id="3" name="Subtítulo 2"/>
          <p:cNvSpPr>
            <a:spLocks noGrp="1"/>
          </p:cNvSpPr>
          <p:nvPr>
            <p:ph type="subTitle" idx="1"/>
          </p:nvPr>
        </p:nvSpPr>
        <p:spPr>
          <a:xfrm>
            <a:off x="991671" y="1238048"/>
            <a:ext cx="10650829" cy="5619952"/>
          </a:xfrm>
        </p:spPr>
        <p:txBody>
          <a:bodyPr>
            <a:normAutofit/>
          </a:bodyPr>
          <a:lstStyle/>
          <a:p>
            <a:pPr algn="just"/>
            <a:r>
              <a:rPr lang="es-MX" sz="2800" cap="none" dirty="0" smtClean="0">
                <a:solidFill>
                  <a:schemeClr val="bg2">
                    <a:lumMod val="50000"/>
                  </a:schemeClr>
                </a:solidFill>
              </a:rPr>
              <a:t>La </a:t>
            </a:r>
            <a:r>
              <a:rPr lang="es-MX" sz="2800" cap="none" dirty="0">
                <a:solidFill>
                  <a:schemeClr val="bg2">
                    <a:lumMod val="50000"/>
                  </a:schemeClr>
                </a:solidFill>
              </a:rPr>
              <a:t>fuerza física debe </a:t>
            </a:r>
            <a:r>
              <a:rPr lang="es-MX" sz="2800" cap="none" dirty="0" smtClean="0">
                <a:solidFill>
                  <a:schemeClr val="bg2">
                    <a:lumMod val="50000"/>
                  </a:schemeClr>
                </a:solidFill>
              </a:rPr>
              <a:t>ser:  </a:t>
            </a:r>
            <a:r>
              <a:rPr lang="es-MX" sz="2800" cap="none" dirty="0" smtClean="0">
                <a:solidFill>
                  <a:srgbClr val="FF0000"/>
                </a:solidFill>
              </a:rPr>
              <a:t>IRRESISTIBLE</a:t>
            </a:r>
          </a:p>
          <a:p>
            <a:pPr marL="342900" indent="-342900" algn="just">
              <a:buClr>
                <a:srgbClr val="FF0000"/>
              </a:buClr>
              <a:buSzPct val="121000"/>
              <a:buFont typeface="Wingdings" panose="05000000000000000000" pitchFamily="2" charset="2"/>
              <a:buChar char="v"/>
            </a:pPr>
            <a:r>
              <a:rPr lang="es-MX" sz="2800" cap="none" dirty="0" smtClean="0">
                <a:solidFill>
                  <a:schemeClr val="bg2">
                    <a:lumMod val="50000"/>
                  </a:schemeClr>
                </a:solidFill>
              </a:rPr>
              <a:t>Es </a:t>
            </a:r>
            <a:r>
              <a:rPr lang="es-MX" sz="2800" cap="none" dirty="0">
                <a:solidFill>
                  <a:schemeClr val="bg2">
                    <a:lumMod val="50000"/>
                  </a:schemeClr>
                </a:solidFill>
              </a:rPr>
              <a:t>decir, con el “ímpetu de cosa mayor, que no se puede repeler”. </a:t>
            </a:r>
            <a:endParaRPr lang="es-MX" sz="2800" cap="none" dirty="0" smtClean="0">
              <a:solidFill>
                <a:schemeClr val="bg2">
                  <a:lumMod val="50000"/>
                </a:schemeClr>
              </a:solidFill>
            </a:endParaRPr>
          </a:p>
          <a:p>
            <a:pPr marL="342900" indent="-342900" algn="just">
              <a:buClr>
                <a:srgbClr val="FF0000"/>
              </a:buClr>
              <a:buSzPct val="121000"/>
              <a:buFont typeface="Wingdings" panose="05000000000000000000" pitchFamily="2" charset="2"/>
              <a:buChar char="v"/>
            </a:pPr>
            <a:r>
              <a:rPr lang="es-MX" sz="2800" cap="none" dirty="0" smtClean="0">
                <a:solidFill>
                  <a:schemeClr val="bg2">
                    <a:lumMod val="50000"/>
                  </a:schemeClr>
                </a:solidFill>
              </a:rPr>
              <a:t>Lo </a:t>
            </a:r>
            <a:r>
              <a:rPr lang="es-MX" sz="2800" cap="none" dirty="0">
                <a:solidFill>
                  <a:schemeClr val="bg2">
                    <a:lumMod val="50000"/>
                  </a:schemeClr>
                </a:solidFill>
              </a:rPr>
              <a:t>importante es que la víctima se haya visto compelida a realizar el acto del cual, por su gravedad o superioridad, resulta imposible </a:t>
            </a:r>
            <a:r>
              <a:rPr lang="es-MX" sz="2800" cap="none" dirty="0" smtClean="0">
                <a:solidFill>
                  <a:schemeClr val="bg2">
                    <a:lumMod val="50000"/>
                  </a:schemeClr>
                </a:solidFill>
              </a:rPr>
              <a:t>sustraerse.</a:t>
            </a:r>
            <a:endParaRPr lang="es-MX" sz="2800" cap="none" dirty="0">
              <a:solidFill>
                <a:schemeClr val="bg2">
                  <a:lumMod val="50000"/>
                </a:schemeClr>
              </a:solidFill>
            </a:endParaRPr>
          </a:p>
          <a:p>
            <a:pPr marL="342900" indent="-342900" algn="just">
              <a:buClr>
                <a:srgbClr val="FF0000"/>
              </a:buClr>
              <a:buSzPct val="121000"/>
              <a:buFont typeface="Wingdings" panose="05000000000000000000" pitchFamily="2" charset="2"/>
              <a:buChar char="v"/>
            </a:pPr>
            <a:r>
              <a:rPr lang="es-MX" sz="2800" cap="none" dirty="0">
                <a:solidFill>
                  <a:schemeClr val="bg2">
                    <a:lumMod val="50000"/>
                  </a:schemeClr>
                </a:solidFill>
              </a:rPr>
              <a:t>Para que la fuerza física constituya causal de nulidad del </a:t>
            </a:r>
            <a:r>
              <a:rPr lang="es-MX" sz="2800" cap="none" dirty="0" smtClean="0">
                <a:solidFill>
                  <a:schemeClr val="bg2">
                    <a:lumMod val="50000"/>
                  </a:schemeClr>
                </a:solidFill>
              </a:rPr>
              <a:t>acto:</a:t>
            </a:r>
          </a:p>
          <a:p>
            <a:pPr algn="just">
              <a:buClr>
                <a:srgbClr val="FF0000"/>
              </a:buClr>
              <a:buSzPct val="121000"/>
            </a:pPr>
            <a:r>
              <a:rPr lang="es-MX" sz="2800" cap="none" dirty="0" smtClean="0">
                <a:solidFill>
                  <a:schemeClr val="bg2">
                    <a:lumMod val="50000"/>
                  </a:schemeClr>
                </a:solidFill>
              </a:rPr>
              <a:t> “es </a:t>
            </a:r>
            <a:r>
              <a:rPr lang="es-MX" sz="2800" cap="none" dirty="0">
                <a:solidFill>
                  <a:schemeClr val="bg2">
                    <a:lumMod val="50000"/>
                  </a:schemeClr>
                </a:solidFill>
              </a:rPr>
              <a:t>preciso </a:t>
            </a:r>
            <a:r>
              <a:rPr lang="es-MX" sz="2800" cap="none" dirty="0">
                <a:solidFill>
                  <a:srgbClr val="FF0000"/>
                </a:solidFill>
              </a:rPr>
              <a:t>que sea su causa </a:t>
            </a:r>
            <a:r>
              <a:rPr lang="es-MX" sz="2800" cap="none" dirty="0" smtClean="0">
                <a:solidFill>
                  <a:srgbClr val="FF0000"/>
                </a:solidFill>
              </a:rPr>
              <a:t>determinante”</a:t>
            </a:r>
            <a:r>
              <a:rPr lang="es-MX" sz="2800" cap="none" dirty="0" smtClean="0">
                <a:solidFill>
                  <a:schemeClr val="bg2">
                    <a:lumMod val="50000"/>
                  </a:schemeClr>
                </a:solidFill>
              </a:rPr>
              <a:t>, </a:t>
            </a:r>
            <a:r>
              <a:rPr lang="es-MX" sz="2800" cap="none" dirty="0">
                <a:solidFill>
                  <a:schemeClr val="bg2">
                    <a:lumMod val="50000"/>
                  </a:schemeClr>
                </a:solidFill>
              </a:rPr>
              <a:t>es decir, que el negocio no se hubiera realizado de no haber existido dicha acción.</a:t>
            </a:r>
          </a:p>
          <a:p>
            <a:pPr algn="just"/>
            <a:endParaRPr lang="es-MX" sz="2400" cap="none" dirty="0" smtClean="0">
              <a:solidFill>
                <a:schemeClr val="bg2">
                  <a:lumMod val="50000"/>
                </a:schemeClr>
              </a:solidFill>
            </a:endParaRPr>
          </a:p>
          <a:p>
            <a:pPr algn="just"/>
            <a:endParaRPr lang="es-MX" sz="2400" cap="none" dirty="0">
              <a:solidFill>
                <a:schemeClr val="bg2">
                  <a:lumMod val="50000"/>
                </a:schemeClr>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4577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95471" y="484634"/>
            <a:ext cx="9320526" cy="1081825"/>
          </a:xfrm>
        </p:spPr>
        <p:txBody>
          <a:bodyPr>
            <a:normAutofit fontScale="90000"/>
          </a:bodyPr>
          <a:lstStyle/>
          <a:p>
            <a:r>
              <a:rPr lang="es-MX" b="1" dirty="0"/>
              <a:t>Amenazas:</a:t>
            </a:r>
            <a:r>
              <a:rPr lang="es-MX" dirty="0"/>
              <a:t> </a:t>
            </a:r>
            <a:r>
              <a:rPr lang="es-MX" dirty="0" smtClean="0"/>
              <a:t>nociones </a:t>
            </a:r>
            <a:r>
              <a:rPr lang="es-MX" dirty="0"/>
              <a:t>generales</a:t>
            </a:r>
            <a:br>
              <a:rPr lang="es-MX" dirty="0"/>
            </a:br>
            <a:endParaRPr lang="es-MX" dirty="0"/>
          </a:p>
        </p:txBody>
      </p:sp>
      <p:sp>
        <p:nvSpPr>
          <p:cNvPr id="3" name="Subtítulo 2"/>
          <p:cNvSpPr>
            <a:spLocks noGrp="1"/>
          </p:cNvSpPr>
          <p:nvPr>
            <p:ph type="subTitle" idx="1"/>
          </p:nvPr>
        </p:nvSpPr>
        <p:spPr>
          <a:xfrm>
            <a:off x="905860" y="1133341"/>
            <a:ext cx="10626658" cy="4842456"/>
          </a:xfrm>
        </p:spPr>
        <p:txBody>
          <a:bodyPr>
            <a:noAutofit/>
          </a:bodyPr>
          <a:lstStyle/>
          <a:p>
            <a:pPr algn="just"/>
            <a:r>
              <a:rPr lang="es-MX" sz="2800" cap="none" dirty="0" smtClean="0">
                <a:solidFill>
                  <a:srgbClr val="FF0000"/>
                </a:solidFill>
              </a:rPr>
              <a:t>LA VIOLENCIA MORAL O INTIMIDACIÓN </a:t>
            </a:r>
            <a:r>
              <a:rPr lang="es-MX" sz="2800" cap="none" dirty="0" smtClean="0"/>
              <a:t>consiste en inspirar temor por medio de amenazas, suprimiendo psíquicamente la libertad de obrar.</a:t>
            </a:r>
          </a:p>
          <a:p>
            <a:pPr marL="342900" indent="-342900" algn="just">
              <a:buClr>
                <a:srgbClr val="FF0000"/>
              </a:buClr>
              <a:buSzPct val="116000"/>
              <a:buFont typeface="Wingdings" panose="05000000000000000000" pitchFamily="2" charset="2"/>
              <a:buChar char="v"/>
            </a:pPr>
            <a:r>
              <a:rPr lang="es-MX" sz="2800" cap="none" dirty="0" smtClean="0"/>
              <a:t>A diferencia de lo que ocurre con la fuerza física, aquí el sujeto no sufre un poder irresistible, pero sí una violencia que se ejerce sobre su ánimo (Trigo </a:t>
            </a:r>
            <a:r>
              <a:rPr lang="es-MX" sz="2800" cap="none" dirty="0"/>
              <a:t>R</a:t>
            </a:r>
            <a:r>
              <a:rPr lang="es-MX" sz="2800" cap="none" dirty="0" smtClean="0"/>
              <a:t>epresas); de manera de infundirle miedo para que consienta (</a:t>
            </a:r>
            <a:r>
              <a:rPr lang="es-MX" sz="2800" cap="none" dirty="0" err="1"/>
              <a:t>S</a:t>
            </a:r>
            <a:r>
              <a:rPr lang="es-MX" sz="2800" cap="none" dirty="0" err="1" smtClean="0"/>
              <a:t>tolfi</a:t>
            </a:r>
            <a:r>
              <a:rPr lang="es-MX" sz="2800" cap="none" dirty="0" smtClean="0"/>
              <a:t>). </a:t>
            </a:r>
          </a:p>
          <a:p>
            <a:pPr marL="342900" indent="-342900" algn="just">
              <a:buClr>
                <a:srgbClr val="FF0000"/>
              </a:buClr>
              <a:buSzPct val="116000"/>
              <a:buFont typeface="Wingdings" panose="05000000000000000000" pitchFamily="2" charset="2"/>
              <a:buChar char="v"/>
            </a:pPr>
            <a:r>
              <a:rPr lang="es-MX" sz="2800" cap="none" dirty="0" smtClean="0"/>
              <a:t>La </a:t>
            </a:r>
            <a:r>
              <a:rPr lang="es-MX" sz="2800" b="1" cap="none" dirty="0" smtClean="0"/>
              <a:t>amenaza</a:t>
            </a:r>
            <a:r>
              <a:rPr lang="es-MX" sz="2800" cap="none" dirty="0" smtClean="0"/>
              <a:t> provoca temor y éste conduce, a su vez, a un proceso de conocimiento, deliberación y decisión por parte del sujeto afectado (</a:t>
            </a:r>
            <a:r>
              <a:rPr lang="es-MX" sz="2800" cap="none" dirty="0" err="1"/>
              <a:t>A</a:t>
            </a:r>
            <a:r>
              <a:rPr lang="es-MX" sz="2800" cap="none" dirty="0" err="1" smtClean="0"/>
              <a:t>guiar</a:t>
            </a:r>
            <a:r>
              <a:rPr lang="es-MX" sz="2800" cap="none" dirty="0" smtClean="0"/>
              <a:t>, </a:t>
            </a:r>
            <a:r>
              <a:rPr lang="es-MX" sz="2800" cap="none" dirty="0"/>
              <a:t>C</a:t>
            </a:r>
            <a:r>
              <a:rPr lang="es-MX" sz="2800" cap="none" dirty="0" smtClean="0"/>
              <a:t>ifuentes), que así se ve en la necesidad de elegir el mal menor y debe hacer un juicio de conveniencia (</a:t>
            </a:r>
            <a:r>
              <a:rPr lang="es-MX" sz="2800" cap="none" dirty="0" err="1"/>
              <a:t>B</a:t>
            </a:r>
            <a:r>
              <a:rPr lang="es-MX" sz="2800" cap="none" dirty="0" err="1" smtClean="0"/>
              <a:t>etti</a:t>
            </a:r>
            <a:r>
              <a:rPr lang="es-MX" sz="2800" cap="none" dirty="0" smtClean="0"/>
              <a:t>). </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16182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45321" y="51517"/>
            <a:ext cx="10315978" cy="1455293"/>
          </a:xfrm>
        </p:spPr>
        <p:txBody>
          <a:bodyPr>
            <a:normAutofit/>
          </a:bodyPr>
          <a:lstStyle/>
          <a:p>
            <a:r>
              <a:rPr lang="es-MX" sz="3600" dirty="0" smtClean="0"/>
              <a:t>Amenazas</a:t>
            </a:r>
            <a:r>
              <a:rPr lang="es-MX" sz="3600" dirty="0"/>
              <a:t>-</a:t>
            </a:r>
            <a:r>
              <a:rPr lang="es-MX" sz="3600" dirty="0" smtClean="0"/>
              <a:t> requisitos: </a:t>
            </a:r>
            <a:r>
              <a:rPr lang="es-MX" sz="3600" dirty="0"/>
              <a:t/>
            </a:r>
            <a:br>
              <a:rPr lang="es-MX" sz="3600" dirty="0"/>
            </a:br>
            <a:endParaRPr lang="es-MX" sz="3600" dirty="0"/>
          </a:p>
        </p:txBody>
      </p:sp>
      <p:sp>
        <p:nvSpPr>
          <p:cNvPr id="3" name="Subtítulo 2"/>
          <p:cNvSpPr>
            <a:spLocks noGrp="1"/>
          </p:cNvSpPr>
          <p:nvPr>
            <p:ph type="subTitle" idx="1"/>
          </p:nvPr>
        </p:nvSpPr>
        <p:spPr>
          <a:xfrm>
            <a:off x="719070" y="1275007"/>
            <a:ext cx="10753859" cy="5177307"/>
          </a:xfrm>
        </p:spPr>
        <p:txBody>
          <a:bodyPr>
            <a:normAutofit fontScale="92500"/>
          </a:bodyPr>
          <a:lstStyle/>
          <a:p>
            <a:pPr algn="just"/>
            <a:r>
              <a:rPr lang="es-MX" sz="2400" cap="none" dirty="0"/>
              <a:t>E</a:t>
            </a:r>
            <a:r>
              <a:rPr lang="es-MX" sz="2400" cap="none" dirty="0" smtClean="0"/>
              <a:t>l art. 276 alude al </a:t>
            </a:r>
            <a:r>
              <a:rPr lang="es-MX" sz="2400" cap="none" dirty="0" smtClean="0">
                <a:solidFill>
                  <a:srgbClr val="FF0000"/>
                </a:solidFill>
              </a:rPr>
              <a:t>"temor de sufrir un mal grave e inminente"</a:t>
            </a:r>
            <a:r>
              <a:rPr lang="es-MX" sz="2400" cap="none" dirty="0" smtClean="0"/>
              <a:t> ; </a:t>
            </a:r>
          </a:p>
          <a:p>
            <a:pPr algn="just"/>
            <a:r>
              <a:rPr lang="es-MX" sz="2400" cap="none" dirty="0" smtClean="0"/>
              <a:t>De manera que ambas calificaciones, la </a:t>
            </a:r>
            <a:r>
              <a:rPr lang="es-MX" sz="2400" cap="none" dirty="0" smtClean="0">
                <a:solidFill>
                  <a:srgbClr val="FF0000"/>
                </a:solidFill>
              </a:rPr>
              <a:t>"GRAVEDAD" Y LA "INMINENCIA</a:t>
            </a:r>
            <a:r>
              <a:rPr lang="es-MX" sz="2400" cap="none" dirty="0" smtClean="0"/>
              <a:t>" deberán concurrir en simultáneo.</a:t>
            </a:r>
          </a:p>
          <a:p>
            <a:pPr marL="342900" indent="-342900" algn="just">
              <a:buClr>
                <a:srgbClr val="FF0000"/>
              </a:buClr>
              <a:buSzPct val="128000"/>
              <a:buFont typeface="Wingdings" panose="05000000000000000000" pitchFamily="2" charset="2"/>
              <a:buChar char="Ø"/>
            </a:pPr>
            <a:r>
              <a:rPr lang="es-MX" sz="2400" cap="none" dirty="0" smtClean="0"/>
              <a:t>La idea de </a:t>
            </a:r>
            <a:r>
              <a:rPr lang="es-MX" sz="2400" b="1" cap="none" dirty="0" smtClean="0"/>
              <a:t>gravedad</a:t>
            </a:r>
            <a:r>
              <a:rPr lang="es-MX" sz="2400" cap="none" dirty="0" smtClean="0"/>
              <a:t> deja de lado molestias menores y aun males imposibles de producirse o meramente eventuales (Rivera). La gravedad debe evaluarse teniendo en cuenta los bienes jurídicos cuya posible afectación genera temor. </a:t>
            </a:r>
          </a:p>
          <a:p>
            <a:pPr algn="just">
              <a:buClr>
                <a:srgbClr val="FF0000"/>
              </a:buClr>
              <a:buSzPct val="128000"/>
            </a:pPr>
            <a:r>
              <a:rPr lang="es-MX" sz="2400" cap="none" dirty="0"/>
              <a:t> </a:t>
            </a:r>
            <a:r>
              <a:rPr lang="es-MX" sz="2400" cap="none" dirty="0" smtClean="0"/>
              <a:t>    Estos bienes son la persona y bienes del propio amenazado, así como los de cualquier otro        sujeto en tanto y en cuanto se demuestren aptos para alterar la conducta del afectado.</a:t>
            </a:r>
          </a:p>
          <a:p>
            <a:pPr marL="342900" indent="-342900" algn="just">
              <a:buClr>
                <a:srgbClr val="FF0000"/>
              </a:buClr>
              <a:buSzPct val="128000"/>
              <a:buFont typeface="Wingdings" panose="05000000000000000000" pitchFamily="2" charset="2"/>
              <a:buChar char="Ø"/>
            </a:pPr>
            <a:r>
              <a:rPr lang="es-MX" sz="2400" cap="none" dirty="0"/>
              <a:t>Que la amenaza sea </a:t>
            </a:r>
            <a:r>
              <a:rPr lang="es-MX" sz="2400" b="1" cap="none" dirty="0"/>
              <a:t>inminente</a:t>
            </a:r>
            <a:r>
              <a:rPr lang="es-MX" sz="2400" cap="none" dirty="0"/>
              <a:t> significa no solo que el daño efectivamente ocurrirá —sin necesidad de que sea inmediato—, sino también que no se pueda contrarrestar por razones morales o por cualquier otra que impida desbaratarla.</a:t>
            </a:r>
          </a:p>
          <a:p>
            <a:pPr marL="342900" indent="-342900" algn="just">
              <a:buClr>
                <a:srgbClr val="FF0000"/>
              </a:buClr>
              <a:buSzPct val="128000"/>
              <a:buFont typeface="Wingdings" panose="05000000000000000000" pitchFamily="2" charset="2"/>
              <a:buChar char="Ø"/>
            </a:pPr>
            <a:endParaRPr lang="es-MX" sz="2400" cap="none"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8699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44195" y="242084"/>
            <a:ext cx="8689976" cy="783463"/>
          </a:xfrm>
        </p:spPr>
        <p:txBody>
          <a:bodyPr/>
          <a:lstStyle/>
          <a:p>
            <a:r>
              <a:rPr lang="es-MX" dirty="0"/>
              <a:t>Jurisprudencia</a:t>
            </a:r>
          </a:p>
        </p:txBody>
      </p:sp>
      <p:sp>
        <p:nvSpPr>
          <p:cNvPr id="3" name="Subtítulo 2"/>
          <p:cNvSpPr>
            <a:spLocks noGrp="1"/>
          </p:cNvSpPr>
          <p:nvPr>
            <p:ph type="subTitle" idx="1"/>
          </p:nvPr>
        </p:nvSpPr>
        <p:spPr>
          <a:xfrm>
            <a:off x="764146" y="1296236"/>
            <a:ext cx="10663707" cy="5297747"/>
          </a:xfrm>
        </p:spPr>
        <p:txBody>
          <a:bodyPr>
            <a:normAutofit/>
          </a:bodyPr>
          <a:lstStyle/>
          <a:p>
            <a:pPr algn="just"/>
            <a:r>
              <a:rPr lang="es-MX" dirty="0" smtClean="0"/>
              <a:t>1</a:t>
            </a:r>
            <a:r>
              <a:rPr lang="es-MX" cap="none" dirty="0" smtClean="0"/>
              <a:t>. Es innegable que una amenaza pueda ser seria y aun grave, sin que sea necesariamente de ejecución próxima; es suficiente que suscite el temor fundado de que no puede el mal ser impedido, que éste sea de realización posible o verosímil (</a:t>
            </a:r>
            <a:r>
              <a:rPr lang="es-MX" cap="none" dirty="0" err="1" smtClean="0"/>
              <a:t>cnciv</a:t>
            </a:r>
            <a:r>
              <a:rPr lang="es-MX" cap="none" dirty="0" smtClean="0"/>
              <a:t>., sala d, 15/11/1952, la ley, 68-361).</a:t>
            </a:r>
          </a:p>
          <a:p>
            <a:pPr algn="just"/>
            <a:r>
              <a:rPr lang="es-MX" cap="none" dirty="0" smtClean="0"/>
              <a:t>2. No hay injustas amenazas cuando el que las hace se limita a poner en ejercicio un derecho propio, siempre que no lo ejerza en forma irregular o abusiva (</a:t>
            </a:r>
            <a:r>
              <a:rPr lang="es-MX" cap="none" dirty="0" err="1" smtClean="0"/>
              <a:t>cnciv</a:t>
            </a:r>
            <a:r>
              <a:rPr lang="es-MX" cap="none" dirty="0" smtClean="0"/>
              <a:t>., sala d, 29/12/1959, </a:t>
            </a:r>
            <a:r>
              <a:rPr lang="es-MX" cap="none" dirty="0" err="1" smtClean="0"/>
              <a:t>ed</a:t>
            </a:r>
            <a:r>
              <a:rPr lang="es-MX" cap="none" dirty="0" smtClean="0"/>
              <a:t>, 5-851).</a:t>
            </a:r>
          </a:p>
          <a:p>
            <a:pPr algn="just"/>
            <a:r>
              <a:rPr lang="es-MX" cap="none" dirty="0" smtClean="0"/>
              <a:t>3. No constituye intimidación en el sentido de la ley, el que alguien niegue su ayuda, a la cual no está obligado, a otro que se encuentra en estado de necesidad, con el objeto de decidirlo a concederle una compensación; a menos que esa compensación sea desproporcionada en cuyo caso caerá en el concepto de explotación inmoral de la situación de necesidad (</a:t>
            </a:r>
            <a:r>
              <a:rPr lang="es-MX" cap="none" dirty="0" err="1" smtClean="0"/>
              <a:t>cnciv</a:t>
            </a:r>
            <a:r>
              <a:rPr lang="es-MX" cap="none" dirty="0" smtClean="0"/>
              <a:t>., sala d, 29/12/1959, </a:t>
            </a:r>
            <a:r>
              <a:rPr lang="es-MX" cap="none" dirty="0" err="1" smtClean="0"/>
              <a:t>ed</a:t>
            </a:r>
            <a:r>
              <a:rPr lang="es-MX" cap="none" dirty="0" smtClean="0"/>
              <a:t>, 5-851).</a:t>
            </a:r>
          </a:p>
          <a:p>
            <a:pPr algn="just"/>
            <a:endParaRPr lang="es-MX" cap="none"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38064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47226" y="306595"/>
            <a:ext cx="8689976" cy="925130"/>
          </a:xfrm>
        </p:spPr>
        <p:txBody>
          <a:bodyPr/>
          <a:lstStyle/>
          <a:p>
            <a:r>
              <a:rPr lang="es-MX" dirty="0"/>
              <a:t>Jurisprudencia</a:t>
            </a:r>
          </a:p>
        </p:txBody>
      </p:sp>
      <p:sp>
        <p:nvSpPr>
          <p:cNvPr id="3" name="Subtítulo 2"/>
          <p:cNvSpPr>
            <a:spLocks noGrp="1"/>
          </p:cNvSpPr>
          <p:nvPr>
            <p:ph type="subTitle" idx="1"/>
          </p:nvPr>
        </p:nvSpPr>
        <p:spPr>
          <a:xfrm>
            <a:off x="673994" y="1437903"/>
            <a:ext cx="10844011" cy="5420096"/>
          </a:xfrm>
        </p:spPr>
        <p:txBody>
          <a:bodyPr>
            <a:normAutofit/>
          </a:bodyPr>
          <a:lstStyle/>
          <a:p>
            <a:pPr algn="just"/>
            <a:r>
              <a:rPr lang="es-MX" cap="none" dirty="0"/>
              <a:t>4. </a:t>
            </a:r>
            <a:r>
              <a:rPr lang="es-MX" sz="2400" cap="none" dirty="0" smtClean="0"/>
              <a:t>Si </a:t>
            </a:r>
            <a:r>
              <a:rPr lang="es-MX" sz="2400" cap="none" dirty="0"/>
              <a:t>la actitud que se reputa dolosa no se refiere a hechos falsos, sino a hechos reales, lesivos no de la intención de la presunta víctima, sino de su libertad, desaparece la figura del dolo para dar lugar a la de la violencia o intimidación (</a:t>
            </a:r>
            <a:r>
              <a:rPr lang="es-MX" sz="2400" cap="none" dirty="0" err="1"/>
              <a:t>cnciv</a:t>
            </a:r>
            <a:r>
              <a:rPr lang="es-MX" sz="2400" cap="none" dirty="0"/>
              <a:t>., sala d, 29/12/1959, </a:t>
            </a:r>
            <a:r>
              <a:rPr lang="es-MX" sz="2400" cap="none" dirty="0" err="1"/>
              <a:t>ed</a:t>
            </a:r>
            <a:r>
              <a:rPr lang="es-MX" sz="2400" cap="none" dirty="0"/>
              <a:t>, 5-851).</a:t>
            </a:r>
          </a:p>
          <a:p>
            <a:pPr algn="just"/>
            <a:r>
              <a:rPr lang="es-MX" sz="2400" cap="none" dirty="0"/>
              <a:t>5. </a:t>
            </a:r>
            <a:r>
              <a:rPr lang="es-MX" sz="2400" cap="none" dirty="0" smtClean="0"/>
              <a:t>No </a:t>
            </a:r>
            <a:r>
              <a:rPr lang="es-MX" sz="2400" cap="none" dirty="0"/>
              <a:t>importa intimidación si a la parte le queda la posibilidad de discutir en juicio cualquier acto arbitrario que provenga de la amenaza (</a:t>
            </a:r>
            <a:r>
              <a:rPr lang="es-MX" sz="2400" cap="none" dirty="0" err="1"/>
              <a:t>csjn</a:t>
            </a:r>
            <a:r>
              <a:rPr lang="es-MX" sz="2400" cap="none" dirty="0"/>
              <a:t>, 28/10/1963, </a:t>
            </a:r>
            <a:r>
              <a:rPr lang="es-MX" sz="2400" cap="none" dirty="0" err="1"/>
              <a:t>ed</a:t>
            </a:r>
            <a:r>
              <a:rPr lang="es-MX" sz="2400" cap="none" dirty="0"/>
              <a:t>, 8-387).</a:t>
            </a:r>
          </a:p>
          <a:p>
            <a:pPr algn="just"/>
            <a:r>
              <a:rPr lang="es-MX" sz="2400" cap="none" dirty="0"/>
              <a:t>6. </a:t>
            </a:r>
            <a:r>
              <a:rPr lang="es-MX" sz="2400" cap="none" dirty="0" smtClean="0"/>
              <a:t>Cuando </a:t>
            </a:r>
            <a:r>
              <a:rPr lang="es-MX" sz="2400" cap="none" dirty="0"/>
              <a:t>se pretende invalidar un acto de intimidación debe tenerse en cuenta, también, la condición social, cultura, carácter de hombres de negocios de los impugnantes, y la circunstancia de hallarse bien asesorados desde el punto de vista legal (</a:t>
            </a:r>
            <a:r>
              <a:rPr lang="es-MX" sz="2400" cap="none" dirty="0" err="1"/>
              <a:t>csjn</a:t>
            </a:r>
            <a:r>
              <a:rPr lang="es-MX" sz="2400" cap="none" dirty="0"/>
              <a:t>, 28/10/1963, </a:t>
            </a:r>
            <a:r>
              <a:rPr lang="es-MX" sz="2400" cap="none" dirty="0" err="1"/>
              <a:t>ed</a:t>
            </a:r>
            <a:r>
              <a:rPr lang="es-MX" sz="2400" cap="none" dirty="0"/>
              <a:t>, 8-387).</a:t>
            </a:r>
          </a:p>
          <a:p>
            <a:endParaRPr lang="es-MX"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98346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60104" y="512773"/>
            <a:ext cx="8689976" cy="770584"/>
          </a:xfrm>
        </p:spPr>
        <p:txBody>
          <a:bodyPr/>
          <a:lstStyle/>
          <a:p>
            <a:r>
              <a:rPr lang="es-MX" sz="3600" b="1" dirty="0" smtClean="0"/>
              <a:t>Consecuencias jurídicas-sanciones</a:t>
            </a:r>
            <a:r>
              <a:rPr lang="es-MX" dirty="0" smtClean="0"/>
              <a:t>.</a:t>
            </a:r>
            <a:endParaRPr lang="es-MX" dirty="0"/>
          </a:p>
        </p:txBody>
      </p:sp>
      <p:sp>
        <p:nvSpPr>
          <p:cNvPr id="3" name="Subtítulo 2"/>
          <p:cNvSpPr>
            <a:spLocks noGrp="1"/>
          </p:cNvSpPr>
          <p:nvPr>
            <p:ph type="subTitle" idx="1"/>
          </p:nvPr>
        </p:nvSpPr>
        <p:spPr>
          <a:xfrm>
            <a:off x="706191" y="1519708"/>
            <a:ext cx="10779617" cy="4610636"/>
          </a:xfrm>
        </p:spPr>
        <p:txBody>
          <a:bodyPr>
            <a:normAutofit/>
          </a:bodyPr>
          <a:lstStyle/>
          <a:p>
            <a:pPr algn="just"/>
            <a:r>
              <a:rPr lang="es-MX" sz="2800" cap="none" dirty="0" smtClean="0"/>
              <a:t>En </a:t>
            </a:r>
            <a:r>
              <a:rPr lang="es-MX" sz="2800" cap="none" dirty="0"/>
              <a:t>el caso en que la violencia hubiere sido ejercida por una de las partes, la perjudicada cuenta con dos acciones</a:t>
            </a:r>
            <a:r>
              <a:rPr lang="es-MX" sz="2800" cap="none" dirty="0" smtClean="0"/>
              <a:t>:</a:t>
            </a:r>
          </a:p>
          <a:p>
            <a:pPr algn="just"/>
            <a:r>
              <a:rPr lang="es-MX" sz="2800" cap="none" dirty="0" smtClean="0"/>
              <a:t>A). </a:t>
            </a:r>
            <a:r>
              <a:rPr lang="es-MX" sz="2800" cap="none" dirty="0" smtClean="0">
                <a:solidFill>
                  <a:srgbClr val="FF0000"/>
                </a:solidFill>
              </a:rPr>
              <a:t>LA NULIDAD; y</a:t>
            </a:r>
          </a:p>
          <a:p>
            <a:pPr algn="just"/>
            <a:r>
              <a:rPr lang="es-MX" sz="2800" cap="none" dirty="0" smtClean="0"/>
              <a:t>B). </a:t>
            </a:r>
            <a:r>
              <a:rPr lang="es-MX" sz="2800" cap="none" dirty="0" smtClean="0">
                <a:solidFill>
                  <a:srgbClr val="FF0000"/>
                </a:solidFill>
              </a:rPr>
              <a:t>LA ACCIÓN RESARCITORIA. </a:t>
            </a:r>
          </a:p>
          <a:p>
            <a:pPr algn="just"/>
            <a:r>
              <a:rPr lang="es-MX" sz="2800" cap="none" dirty="0" smtClean="0"/>
              <a:t>La </a:t>
            </a:r>
            <a:r>
              <a:rPr lang="es-MX" sz="2800" cap="none" dirty="0"/>
              <a:t>víctima puede iniciar la acción de nulidad para volver las cosas al estado anterior y, como el ejercicio de violencia constituye un acto ilícito, también puede solicitar la reparación de los daños y perjuicios (ver comentario al art. 278 </a:t>
            </a:r>
            <a:r>
              <a:rPr lang="es-MX" sz="2800" cap="none" dirty="0" err="1"/>
              <a:t>CCyC</a:t>
            </a:r>
            <a:r>
              <a:rPr lang="es-MX" sz="2800" cap="none" dirty="0"/>
              <a:t>). </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14610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163136" y="620936"/>
            <a:ext cx="8689976" cy="809221"/>
          </a:xfrm>
        </p:spPr>
        <p:txBody>
          <a:bodyPr>
            <a:normAutofit fontScale="90000"/>
          </a:bodyPr>
          <a:lstStyle/>
          <a:p>
            <a:r>
              <a:rPr lang="es-MX" sz="3600" b="1" dirty="0" smtClean="0"/>
              <a:t>Violencia ejercida por un tercero</a:t>
            </a:r>
            <a:r>
              <a:rPr lang="es-MX" sz="3600" b="1" dirty="0"/>
              <a:t>.</a:t>
            </a:r>
            <a:r>
              <a:rPr lang="es-MX" sz="3600" b="1" dirty="0" smtClean="0"/>
              <a:t> Efectos.</a:t>
            </a:r>
            <a:endParaRPr lang="es-MX" sz="3600" b="1" dirty="0"/>
          </a:p>
        </p:txBody>
      </p:sp>
      <p:sp>
        <p:nvSpPr>
          <p:cNvPr id="3" name="Subtítulo 2"/>
          <p:cNvSpPr>
            <a:spLocks noGrp="1"/>
          </p:cNvSpPr>
          <p:nvPr>
            <p:ph type="subTitle" idx="1"/>
          </p:nvPr>
        </p:nvSpPr>
        <p:spPr>
          <a:xfrm>
            <a:off x="618187" y="1430157"/>
            <a:ext cx="10856890" cy="5292615"/>
          </a:xfrm>
        </p:spPr>
        <p:txBody>
          <a:bodyPr>
            <a:normAutofit lnSpcReduction="10000"/>
          </a:bodyPr>
          <a:lstStyle/>
          <a:p>
            <a:pPr algn="just"/>
            <a:r>
              <a:rPr lang="es-MX" sz="2400" cap="none" dirty="0" smtClean="0"/>
              <a:t>La violencia física o la intimidación pueden haber sido ejercidas por una de las partes contra la otra o por un tercero (Art</a:t>
            </a:r>
            <a:r>
              <a:rPr lang="es-MX" sz="2400" cap="none" dirty="0"/>
              <a:t>. </a:t>
            </a:r>
            <a:r>
              <a:rPr lang="es-MX" sz="2400" cap="none" dirty="0" smtClean="0"/>
              <a:t>277). </a:t>
            </a:r>
          </a:p>
          <a:p>
            <a:pPr marL="342900" indent="-342900" algn="just">
              <a:buClr>
                <a:srgbClr val="FF0000"/>
              </a:buClr>
              <a:buSzPct val="112000"/>
              <a:buFont typeface="Wingdings" panose="05000000000000000000" pitchFamily="2" charset="2"/>
              <a:buChar char="Ø"/>
            </a:pPr>
            <a:r>
              <a:rPr lang="es-MX" sz="2400" cap="none" dirty="0" smtClean="0"/>
              <a:t>En cualquiera de esos casos perjudica la validez del negocio jurídico siempre que se configuren los presupuestos estudiados. </a:t>
            </a:r>
          </a:p>
          <a:p>
            <a:pPr marL="342900" indent="-342900" algn="just">
              <a:buClr>
                <a:srgbClr val="FF0000"/>
              </a:buClr>
              <a:buSzPct val="112000"/>
              <a:buFont typeface="Wingdings" panose="05000000000000000000" pitchFamily="2" charset="2"/>
              <a:buChar char="Ø"/>
            </a:pPr>
            <a:r>
              <a:rPr lang="es-MX" sz="2400" cap="none" dirty="0"/>
              <a:t>Reviste el carácter de tercero todo aquel que no ha intervenido como parte en un acto jurídico. </a:t>
            </a:r>
            <a:endParaRPr lang="es-MX" sz="2400" cap="none" dirty="0" smtClean="0"/>
          </a:p>
          <a:p>
            <a:pPr marL="342900" indent="-342900" algn="just">
              <a:buClr>
                <a:srgbClr val="FF0000"/>
              </a:buClr>
              <a:buSzPct val="112000"/>
              <a:buFont typeface="Wingdings" panose="05000000000000000000" pitchFamily="2" charset="2"/>
              <a:buChar char="Ø"/>
            </a:pPr>
            <a:r>
              <a:rPr lang="es-MX" sz="2400" cap="none" dirty="0" smtClean="0"/>
              <a:t>También </a:t>
            </a:r>
            <a:r>
              <a:rPr lang="es-MX" sz="2400" cap="none" dirty="0"/>
              <a:t>se considera tal a quien no obra como agente activo de los hechos ilícitos ni de los simples actos lícitos. </a:t>
            </a:r>
            <a:endParaRPr lang="es-MX" sz="2400" cap="none" dirty="0" smtClean="0"/>
          </a:p>
          <a:p>
            <a:pPr marL="342900" indent="-342900" algn="just">
              <a:buClr>
                <a:srgbClr val="FF0000"/>
              </a:buClr>
              <a:buSzPct val="112000"/>
              <a:buFont typeface="Wingdings" panose="05000000000000000000" pitchFamily="2" charset="2"/>
              <a:buChar char="Ø"/>
            </a:pPr>
            <a:r>
              <a:rPr lang="es-MX" sz="2400" cap="none" dirty="0" smtClean="0"/>
              <a:t>Entre </a:t>
            </a:r>
            <a:r>
              <a:rPr lang="es-MX" sz="2400" cap="none" dirty="0"/>
              <a:t>otros, son terceros con relación al acto los testigos, el escribano o cualquier otra persona para quienes aquel no produce ningún efecto sustancial, aunque hubiesen concurrido a su celebración.</a:t>
            </a:r>
          </a:p>
          <a:p>
            <a:pPr algn="just"/>
            <a:endParaRPr lang="es-MX" sz="2400" cap="none" dirty="0" smtClean="0"/>
          </a:p>
          <a:p>
            <a:pPr algn="just"/>
            <a:endParaRPr lang="es-MX" sz="2400" cap="none"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8366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44765" y="142506"/>
            <a:ext cx="9400974" cy="891862"/>
          </a:xfrm>
        </p:spPr>
        <p:txBody>
          <a:bodyPr>
            <a:normAutofit/>
          </a:bodyPr>
          <a:lstStyle/>
          <a:p>
            <a:pPr algn="l"/>
            <a:r>
              <a:rPr lang="es-AR" sz="3600" b="1" dirty="0">
                <a:solidFill>
                  <a:schemeClr val="tx2">
                    <a:lumMod val="50000"/>
                  </a:schemeClr>
                </a:solidFill>
              </a:rPr>
              <a:t>Los “Vicios de los actos jurídicos”</a:t>
            </a:r>
            <a:endParaRPr lang="es-MX" sz="3600" dirty="0">
              <a:solidFill>
                <a:schemeClr val="tx2">
                  <a:lumMod val="50000"/>
                </a:schemeClr>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957329" y="1935050"/>
            <a:ext cx="10277341" cy="4401205"/>
          </a:xfrm>
          <a:prstGeom prst="rect">
            <a:avLst/>
          </a:prstGeom>
        </p:spPr>
        <p:txBody>
          <a:bodyPr wrap="square">
            <a:spAutoFit/>
          </a:bodyPr>
          <a:lstStyle/>
          <a:p>
            <a:pPr marL="342900" indent="-342900" algn="just">
              <a:buSzPct val="142000"/>
              <a:buFont typeface="Arial" panose="020B0604020202020204" pitchFamily="34" charset="0"/>
              <a:buChar char="•"/>
            </a:pPr>
            <a:r>
              <a:rPr lang="es-AR" sz="2800" b="1" dirty="0"/>
              <a:t>S</a:t>
            </a:r>
            <a:r>
              <a:rPr lang="es-AR" sz="2800" b="1" dirty="0" smtClean="0"/>
              <a:t>on:</a:t>
            </a:r>
          </a:p>
          <a:p>
            <a:pPr marL="1714500" lvl="3" indent="-342900" algn="just">
              <a:buSzPct val="142000"/>
              <a:buFont typeface="Arial" panose="020B0604020202020204" pitchFamily="34" charset="0"/>
              <a:buChar char="•"/>
            </a:pPr>
            <a:r>
              <a:rPr lang="es-AR" sz="2800" b="1" dirty="0" smtClean="0">
                <a:solidFill>
                  <a:srgbClr val="FF0000"/>
                </a:solidFill>
              </a:rPr>
              <a:t>La simulación,</a:t>
            </a:r>
          </a:p>
          <a:p>
            <a:pPr marL="1714500" lvl="3" indent="-342900" algn="just">
              <a:buSzPct val="142000"/>
              <a:buFont typeface="Arial" panose="020B0604020202020204" pitchFamily="34" charset="0"/>
              <a:buChar char="•"/>
            </a:pPr>
            <a:r>
              <a:rPr lang="es-AR" sz="2800" b="1" dirty="0" smtClean="0">
                <a:solidFill>
                  <a:srgbClr val="FF0000"/>
                </a:solidFill>
              </a:rPr>
              <a:t>El fraude y</a:t>
            </a:r>
          </a:p>
          <a:p>
            <a:pPr marL="1714500" lvl="3" indent="-342900" algn="just">
              <a:buSzPct val="142000"/>
              <a:buFont typeface="Arial" panose="020B0604020202020204" pitchFamily="34" charset="0"/>
              <a:buChar char="•"/>
            </a:pPr>
            <a:r>
              <a:rPr lang="es-AR" sz="2800" b="1" dirty="0" smtClean="0">
                <a:solidFill>
                  <a:srgbClr val="FF0000"/>
                </a:solidFill>
              </a:rPr>
              <a:t>La Lesión.</a:t>
            </a:r>
          </a:p>
          <a:p>
            <a:pPr marL="1714500" lvl="3" indent="-342900" algn="just">
              <a:buSzPct val="142000"/>
              <a:buFont typeface="Arial" panose="020B0604020202020204" pitchFamily="34" charset="0"/>
              <a:buChar char="•"/>
            </a:pPr>
            <a:endParaRPr lang="es-AR" sz="2800" b="1" dirty="0" smtClean="0">
              <a:solidFill>
                <a:srgbClr val="FF0000"/>
              </a:solidFill>
            </a:endParaRPr>
          </a:p>
          <a:p>
            <a:pPr marL="342900" indent="-342900" algn="just">
              <a:buSzPct val="142000"/>
              <a:buFont typeface="Arial" panose="020B0604020202020204" pitchFamily="34" charset="0"/>
              <a:buChar char="•"/>
            </a:pPr>
            <a:r>
              <a:rPr lang="es-AR" sz="2800" b="1" dirty="0" smtClean="0">
                <a:solidFill>
                  <a:schemeClr val="tx2"/>
                </a:solidFill>
              </a:rPr>
              <a:t>Ellos sólo se presentan en los “actos Jurídicos” y no en los hechos voluntarios.</a:t>
            </a:r>
          </a:p>
          <a:p>
            <a:pPr marL="342900" indent="-342900" algn="just">
              <a:buSzPct val="142000"/>
              <a:buFont typeface="Arial" panose="020B0604020202020204" pitchFamily="34" charset="0"/>
              <a:buChar char="•"/>
            </a:pPr>
            <a:endParaRPr lang="es-AR" sz="2800" b="1" dirty="0" smtClean="0">
              <a:solidFill>
                <a:schemeClr val="tx2"/>
              </a:solidFill>
            </a:endParaRPr>
          </a:p>
          <a:p>
            <a:pPr marL="342900" indent="-342900" algn="just">
              <a:buSzPct val="142000"/>
              <a:buFont typeface="Arial" panose="020B0604020202020204" pitchFamily="34" charset="0"/>
              <a:buChar char="•"/>
            </a:pPr>
            <a:r>
              <a:rPr lang="es-AR" sz="2800" b="1" dirty="0" smtClean="0">
                <a:solidFill>
                  <a:schemeClr val="tx2"/>
                </a:solidFill>
              </a:rPr>
              <a:t>En éstos vicios no existe merma de la voluntariedad, sino de la buena fe de su autor.</a:t>
            </a:r>
            <a:endParaRPr lang="es-AR" sz="2800" dirty="0">
              <a:solidFill>
                <a:schemeClr val="tx2"/>
              </a:solidFill>
            </a:endParaRPr>
          </a:p>
        </p:txBody>
      </p:sp>
      <p:sp>
        <p:nvSpPr>
          <p:cNvPr id="6" name="Flecha derecha 5"/>
          <p:cNvSpPr/>
          <p:nvPr/>
        </p:nvSpPr>
        <p:spPr>
          <a:xfrm>
            <a:off x="9749306" y="6220495"/>
            <a:ext cx="965529" cy="484632"/>
          </a:xfrm>
          <a:prstGeom prst="rightArrow">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derecha 6"/>
          <p:cNvSpPr/>
          <p:nvPr/>
        </p:nvSpPr>
        <p:spPr>
          <a:xfrm>
            <a:off x="551003" y="1237982"/>
            <a:ext cx="965529" cy="484632"/>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192210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89641" y="215016"/>
            <a:ext cx="8689976" cy="891862"/>
          </a:xfrm>
        </p:spPr>
        <p:txBody>
          <a:bodyPr>
            <a:normAutofit/>
          </a:bodyPr>
          <a:lstStyle/>
          <a:p>
            <a:r>
              <a:rPr lang="es-MX" sz="3600" b="1" dirty="0" smtClean="0"/>
              <a:t>Consecuencia de los vicios</a:t>
            </a:r>
            <a:endParaRPr lang="es-MX" sz="3600" b="1"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236371" y="1909293"/>
            <a:ext cx="10161431" cy="5109091"/>
          </a:xfrm>
          <a:prstGeom prst="rect">
            <a:avLst/>
          </a:prstGeom>
        </p:spPr>
        <p:txBody>
          <a:bodyPr wrap="square">
            <a:spAutoFit/>
          </a:bodyPr>
          <a:lstStyle/>
          <a:p>
            <a:pPr marL="342900" indent="-342900" algn="just">
              <a:buSzPct val="142000"/>
              <a:buFont typeface="Arial" panose="020B0604020202020204" pitchFamily="34" charset="0"/>
              <a:buChar char="•"/>
            </a:pPr>
            <a:r>
              <a:rPr lang="es-AR" sz="2800" b="1" dirty="0" smtClean="0"/>
              <a:t>La consecuencia que producen los vicios:</a:t>
            </a:r>
          </a:p>
          <a:p>
            <a:pPr marL="1257300" lvl="2" indent="-342900" algn="just">
              <a:buSzPct val="142000"/>
              <a:buFont typeface="Arial" panose="020B0604020202020204" pitchFamily="34" charset="0"/>
              <a:buChar char="•"/>
            </a:pPr>
            <a:r>
              <a:rPr lang="es-AR" sz="2800" dirty="0" smtClean="0"/>
              <a:t>de </a:t>
            </a:r>
            <a:r>
              <a:rPr lang="es-AR" sz="2800" dirty="0" smtClean="0">
                <a:solidFill>
                  <a:srgbClr val="FF0000"/>
                </a:solidFill>
              </a:rPr>
              <a:t>error, dolo y violencia</a:t>
            </a:r>
            <a:r>
              <a:rPr lang="es-AR" sz="2800" dirty="0" smtClean="0"/>
              <a:t>, es la </a:t>
            </a:r>
            <a:r>
              <a:rPr lang="es-AR" sz="2800" b="1" u="sng" dirty="0" smtClean="0"/>
              <a:t>nulidad del acto </a:t>
            </a:r>
            <a:r>
              <a:rPr lang="es-AR" sz="2800" dirty="0" smtClean="0"/>
              <a:t>(Arts. 265, 272 y 276).</a:t>
            </a:r>
          </a:p>
          <a:p>
            <a:pPr marL="1257300" lvl="2" indent="-342900" algn="just">
              <a:buSzPct val="142000"/>
              <a:buFont typeface="Arial" panose="020B0604020202020204" pitchFamily="34" charset="0"/>
              <a:buChar char="•"/>
            </a:pPr>
            <a:r>
              <a:rPr lang="es-AR" sz="2800" dirty="0" smtClean="0">
                <a:solidFill>
                  <a:srgbClr val="FF0000"/>
                </a:solidFill>
              </a:rPr>
              <a:t>La lesión y la simulación </a:t>
            </a:r>
            <a:r>
              <a:rPr lang="es-AR" sz="2800" dirty="0" smtClean="0"/>
              <a:t>también son causas de </a:t>
            </a:r>
            <a:r>
              <a:rPr lang="es-AR" sz="2800" b="1" u="sng" dirty="0" smtClean="0"/>
              <a:t>nulidad</a:t>
            </a:r>
            <a:r>
              <a:rPr lang="es-AR" sz="2800" dirty="0" smtClean="0"/>
              <a:t> (arts. 332 y 334)</a:t>
            </a:r>
          </a:p>
          <a:p>
            <a:pPr marL="1257300" lvl="2" indent="-342900" algn="just">
              <a:buSzPct val="142000"/>
              <a:buFont typeface="Arial" panose="020B0604020202020204" pitchFamily="34" charset="0"/>
              <a:buChar char="•"/>
            </a:pPr>
            <a:r>
              <a:rPr lang="es-AR" sz="2800" dirty="0" smtClean="0">
                <a:solidFill>
                  <a:srgbClr val="FF0000"/>
                </a:solidFill>
              </a:rPr>
              <a:t>El fraude </a:t>
            </a:r>
            <a:r>
              <a:rPr lang="es-AR" sz="2800" dirty="0" smtClean="0"/>
              <a:t>causa su </a:t>
            </a:r>
            <a:r>
              <a:rPr lang="es-AR" sz="2800" b="1" u="sng" dirty="0" err="1" smtClean="0"/>
              <a:t>inoponibilidad</a:t>
            </a:r>
            <a:r>
              <a:rPr lang="es-AR" sz="2800" dirty="0" smtClean="0"/>
              <a:t> (arts. 338 </a:t>
            </a:r>
            <a:r>
              <a:rPr lang="es-AR" sz="2800" dirty="0" err="1" smtClean="0"/>
              <a:t>ccyc</a:t>
            </a:r>
            <a:r>
              <a:rPr lang="es-AR" sz="2800" dirty="0" smtClean="0"/>
              <a:t>).</a:t>
            </a:r>
          </a:p>
          <a:p>
            <a:pPr marL="342900" indent="-342900" algn="just">
              <a:buSzPct val="142000"/>
              <a:buFont typeface="Arial" panose="020B0604020202020204" pitchFamily="34" charset="0"/>
              <a:buChar char="•"/>
            </a:pPr>
            <a:endParaRPr lang="es-AR" sz="2800" dirty="0"/>
          </a:p>
          <a:p>
            <a:pPr marL="342900" indent="-342900" algn="just">
              <a:buSzPct val="142000"/>
              <a:buFont typeface="Arial" panose="020B0604020202020204" pitchFamily="34" charset="0"/>
              <a:buChar char="•"/>
            </a:pPr>
            <a:r>
              <a:rPr lang="es-AR" sz="2800" dirty="0" smtClean="0"/>
              <a:t>(</a:t>
            </a:r>
            <a:r>
              <a:rPr lang="es-AR" sz="2800" dirty="0" smtClean="0">
                <a:solidFill>
                  <a:srgbClr val="FF0000"/>
                </a:solidFill>
              </a:rPr>
              <a:t>La lesión </a:t>
            </a:r>
            <a:r>
              <a:rPr lang="es-AR" sz="2800" dirty="0" smtClean="0"/>
              <a:t>también autoriza al </a:t>
            </a:r>
            <a:r>
              <a:rPr lang="es-AR" sz="2800" b="1" u="sng" dirty="0" smtClean="0"/>
              <a:t>reajuste del acto </a:t>
            </a:r>
            <a:r>
              <a:rPr lang="es-AR" sz="2800" dirty="0" smtClean="0"/>
              <a:t>(art.332).</a:t>
            </a:r>
          </a:p>
          <a:p>
            <a:pPr marL="342900" indent="-342900" algn="just">
              <a:buSzPct val="142000"/>
              <a:buFont typeface="Arial" panose="020B0604020202020204" pitchFamily="34" charset="0"/>
              <a:buChar char="•"/>
            </a:pPr>
            <a:endParaRPr lang="es-AR" sz="2800" dirty="0"/>
          </a:p>
          <a:p>
            <a:pPr marL="342900" indent="-342900" algn="just">
              <a:buSzPct val="142000"/>
              <a:buFont typeface="Arial" panose="020B0604020202020204" pitchFamily="34" charset="0"/>
              <a:buChar char="•"/>
            </a:pPr>
            <a:endParaRPr lang="es-AR" sz="2800" dirty="0" smtClean="0"/>
          </a:p>
          <a:p>
            <a:pPr marL="342900" indent="-342900" algn="just">
              <a:buSzPct val="142000"/>
              <a:buFont typeface="Arial" panose="020B0604020202020204" pitchFamily="34" charset="0"/>
              <a:buChar char="•"/>
            </a:pPr>
            <a:endParaRPr lang="es-AR" sz="2800" b="1" dirty="0"/>
          </a:p>
          <a:p>
            <a:pPr algn="just">
              <a:buSzPct val="142000"/>
            </a:pPr>
            <a:r>
              <a:rPr lang="es-AR" dirty="0" smtClean="0"/>
              <a:t> </a:t>
            </a:r>
            <a:endParaRPr lang="es-AR" dirty="0"/>
          </a:p>
        </p:txBody>
      </p:sp>
      <p:sp>
        <p:nvSpPr>
          <p:cNvPr id="3" name="Flecha derecha 2"/>
          <p:cNvSpPr/>
          <p:nvPr/>
        </p:nvSpPr>
        <p:spPr>
          <a:xfrm>
            <a:off x="436488" y="1278648"/>
            <a:ext cx="978408" cy="484632"/>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426907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24369" y="412124"/>
            <a:ext cx="8689976" cy="891862"/>
          </a:xfrm>
        </p:spPr>
        <p:txBody>
          <a:bodyPr>
            <a:noAutofit/>
          </a:bodyPr>
          <a:lstStyle/>
          <a:p>
            <a:r>
              <a:rPr lang="es-MX" sz="3600" b="1" dirty="0" smtClean="0"/>
              <a:t/>
            </a:r>
            <a:br>
              <a:rPr lang="es-MX" sz="3600" b="1" dirty="0" smtClean="0"/>
            </a:br>
            <a:r>
              <a:rPr lang="es-MX" sz="3600" b="1" dirty="0" smtClean="0"/>
              <a:t>ERROR DE HECHO Y </a:t>
            </a:r>
            <a:r>
              <a:rPr lang="es-MX" sz="3600" b="1" dirty="0"/>
              <a:t>ERROR </a:t>
            </a:r>
            <a:r>
              <a:rPr lang="es-MX" sz="3600" b="1" dirty="0" smtClean="0"/>
              <a:t>DE DERECHO</a:t>
            </a:r>
            <a:endParaRPr lang="es-MX" sz="3600" b="1"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758266" y="1595021"/>
            <a:ext cx="10446354" cy="5386090"/>
          </a:xfrm>
          <a:prstGeom prst="rect">
            <a:avLst/>
          </a:prstGeom>
        </p:spPr>
        <p:txBody>
          <a:bodyPr wrap="square">
            <a:spAutoFit/>
          </a:bodyPr>
          <a:lstStyle/>
          <a:p>
            <a:pPr algn="just">
              <a:buSzPct val="142000"/>
            </a:pPr>
            <a:r>
              <a:rPr lang="es-MX" sz="3600" b="1" dirty="0" smtClean="0"/>
              <a:t>Concepto:</a:t>
            </a:r>
          </a:p>
          <a:p>
            <a:pPr marL="342900" indent="-342900" algn="just">
              <a:buSzPct val="142000"/>
              <a:buFont typeface="Arial" panose="020B0604020202020204" pitchFamily="34" charset="0"/>
              <a:buChar char="•"/>
            </a:pPr>
            <a:r>
              <a:rPr lang="es-MX" sz="2800" dirty="0" smtClean="0"/>
              <a:t> </a:t>
            </a:r>
            <a:r>
              <a:rPr lang="es-MX" sz="2800" dirty="0"/>
              <a:t>Se entiende por </a:t>
            </a:r>
            <a:r>
              <a:rPr lang="es-MX" sz="2800" dirty="0">
                <a:solidFill>
                  <a:srgbClr val="FF0000"/>
                </a:solidFill>
              </a:rPr>
              <a:t>“error” </a:t>
            </a:r>
            <a:r>
              <a:rPr lang="es-MX" sz="2800" dirty="0"/>
              <a:t>el falso conocimiento de la realidad de las cosas. </a:t>
            </a:r>
            <a:endParaRPr lang="es-MX" sz="2800" dirty="0" smtClean="0"/>
          </a:p>
          <a:p>
            <a:pPr marL="342900" indent="-342900" algn="just">
              <a:buSzPct val="142000"/>
              <a:buFont typeface="Arial" panose="020B0604020202020204" pitchFamily="34" charset="0"/>
              <a:buChar char="•"/>
            </a:pPr>
            <a:r>
              <a:rPr lang="es-MX" sz="2800" dirty="0" smtClean="0"/>
              <a:t>Es un vicio de la voluntad que afecta la intención del sujeto, como elemento interno del acto voluntario; de no haber tenido un falso conocimiento de las cosas, la persona jamás hubiera celebrado el acto. </a:t>
            </a:r>
          </a:p>
          <a:p>
            <a:pPr marL="342900" indent="-342900" algn="just">
              <a:buSzPct val="142000"/>
              <a:buFont typeface="Arial" panose="020B0604020202020204" pitchFamily="34" charset="0"/>
              <a:buChar char="•"/>
            </a:pPr>
            <a:r>
              <a:rPr lang="es-MX" sz="2800" u="sng" dirty="0" smtClean="0"/>
              <a:t>Habrá </a:t>
            </a:r>
            <a:r>
              <a:rPr lang="es-MX" sz="2800" b="1" u="sng" dirty="0" smtClean="0">
                <a:solidFill>
                  <a:srgbClr val="FF0000"/>
                </a:solidFill>
              </a:rPr>
              <a:t>error de hecho</a:t>
            </a:r>
            <a:r>
              <a:rPr lang="es-MX" sz="2800" dirty="0" smtClean="0"/>
              <a:t>: cuando recae </a:t>
            </a:r>
            <a:r>
              <a:rPr lang="es-MX" sz="2800" dirty="0"/>
              <a:t>sobre algún elemento de hecho, contenido o presupuesto del acto; </a:t>
            </a:r>
            <a:endParaRPr lang="es-MX" sz="2800" dirty="0" smtClean="0"/>
          </a:p>
          <a:p>
            <a:pPr marL="342900" indent="-342900" algn="just">
              <a:buSzPct val="142000"/>
              <a:buFont typeface="Arial" panose="020B0604020202020204" pitchFamily="34" charset="0"/>
              <a:buChar char="•"/>
            </a:pPr>
            <a:r>
              <a:rPr lang="es-MX" sz="2800" u="sng" dirty="0" smtClean="0"/>
              <a:t>Habrá </a:t>
            </a:r>
            <a:r>
              <a:rPr lang="es-MX" sz="2800" b="1" u="sng" dirty="0" smtClean="0">
                <a:solidFill>
                  <a:srgbClr val="FF0000"/>
                </a:solidFill>
              </a:rPr>
              <a:t>error </a:t>
            </a:r>
            <a:r>
              <a:rPr lang="es-MX" sz="2800" b="1" u="sng" dirty="0">
                <a:solidFill>
                  <a:srgbClr val="FF0000"/>
                </a:solidFill>
              </a:rPr>
              <a:t>de derecho </a:t>
            </a:r>
            <a:r>
              <a:rPr lang="es-MX" sz="2800" dirty="0" smtClean="0"/>
              <a:t>cuando recae </a:t>
            </a:r>
            <a:r>
              <a:rPr lang="es-MX" sz="2800" dirty="0"/>
              <a:t>sobre el alcance, la existencia o la vigencia de las normas jurídicas.</a:t>
            </a:r>
          </a:p>
          <a:p>
            <a:pPr marL="342900" indent="-342900" algn="just">
              <a:buSzPct val="142000"/>
              <a:buFont typeface="Arial" panose="020B0604020202020204" pitchFamily="34" charset="0"/>
              <a:buChar char="•"/>
            </a:pPr>
            <a:endParaRPr lang="es-AR" sz="2800" dirty="0"/>
          </a:p>
        </p:txBody>
      </p:sp>
    </p:spTree>
    <p:extLst>
      <p:ext uri="{BB962C8B-B14F-4D97-AF65-F5344CB8AC3E}">
        <p14:creationId xmlns:p14="http://schemas.microsoft.com/office/powerpoint/2010/main" val="1294352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69068" y="-66776"/>
            <a:ext cx="8689976" cy="891862"/>
          </a:xfrm>
        </p:spPr>
        <p:txBody>
          <a:bodyPr>
            <a:noAutofit/>
          </a:bodyPr>
          <a:lstStyle/>
          <a:p>
            <a:r>
              <a:rPr lang="es-MX" sz="3600" b="1" dirty="0"/>
              <a:t> Clasificación del error de </a:t>
            </a:r>
            <a:r>
              <a:rPr lang="es-MX" sz="3600" b="1" dirty="0" smtClean="0"/>
              <a:t>hecho.</a:t>
            </a:r>
            <a:endParaRPr lang="es-MX" sz="3600" b="1"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861683" y="1308882"/>
            <a:ext cx="10446354" cy="5262979"/>
          </a:xfrm>
          <a:prstGeom prst="rect">
            <a:avLst/>
          </a:prstGeom>
        </p:spPr>
        <p:txBody>
          <a:bodyPr wrap="square">
            <a:spAutoFit/>
          </a:bodyPr>
          <a:lstStyle/>
          <a:p>
            <a:pPr marL="342900" indent="-342900" algn="just">
              <a:buSzPct val="142000"/>
              <a:buFont typeface="Arial" panose="020B0604020202020204" pitchFamily="34" charset="0"/>
              <a:buChar char="•"/>
            </a:pPr>
            <a:r>
              <a:rPr lang="es-MX" sz="2800" dirty="0"/>
              <a:t>El error se </a:t>
            </a:r>
            <a:r>
              <a:rPr lang="es-MX" sz="2800" dirty="0" smtClean="0"/>
              <a:t>clasifica en: </a:t>
            </a:r>
            <a:r>
              <a:rPr lang="es-MX" sz="2800" b="1" dirty="0">
                <a:solidFill>
                  <a:srgbClr val="FF0000"/>
                </a:solidFill>
              </a:rPr>
              <a:t>esencial </a:t>
            </a:r>
            <a:r>
              <a:rPr lang="es-MX" sz="2800" b="1" dirty="0" smtClean="0">
                <a:solidFill>
                  <a:srgbClr val="FF0000"/>
                </a:solidFill>
              </a:rPr>
              <a:t>y accidental</a:t>
            </a:r>
            <a:r>
              <a:rPr lang="es-MX" sz="2800" dirty="0"/>
              <a:t>. </a:t>
            </a:r>
            <a:endParaRPr lang="es-MX" sz="2800" dirty="0" smtClean="0"/>
          </a:p>
          <a:p>
            <a:pPr algn="just">
              <a:buSzPct val="142000"/>
            </a:pPr>
            <a:r>
              <a:rPr lang="es-MX" sz="2800" dirty="0" smtClean="0"/>
              <a:t>	  El </a:t>
            </a:r>
            <a:r>
              <a:rPr lang="es-MX" sz="2800" b="1" dirty="0" smtClean="0">
                <a:solidFill>
                  <a:srgbClr val="FF0000"/>
                </a:solidFill>
              </a:rPr>
              <a:t>error </a:t>
            </a:r>
            <a:r>
              <a:rPr lang="es-MX" sz="2800" b="1" dirty="0">
                <a:solidFill>
                  <a:srgbClr val="FF0000"/>
                </a:solidFill>
              </a:rPr>
              <a:t>es </a:t>
            </a:r>
            <a:r>
              <a:rPr lang="es-MX" sz="2800" b="1" dirty="0" smtClean="0">
                <a:solidFill>
                  <a:srgbClr val="FF0000"/>
                </a:solidFill>
              </a:rPr>
              <a:t>esencial </a:t>
            </a:r>
            <a:r>
              <a:rPr lang="es-MX" sz="2800" dirty="0" smtClean="0"/>
              <a:t>cuando se </a:t>
            </a:r>
            <a:r>
              <a:rPr lang="es-MX" sz="2800" dirty="0"/>
              <a:t>refiere al elemento del acto que se ha tenido en mira al tiempo de su celebración. </a:t>
            </a:r>
            <a:endParaRPr lang="es-MX" sz="2800" dirty="0" smtClean="0"/>
          </a:p>
          <a:p>
            <a:pPr algn="just">
              <a:buSzPct val="142000"/>
            </a:pPr>
            <a:r>
              <a:rPr lang="es-MX" sz="2800" dirty="0" smtClean="0"/>
              <a:t>	  El </a:t>
            </a:r>
            <a:r>
              <a:rPr lang="es-MX" sz="2800" b="1" dirty="0" smtClean="0">
                <a:solidFill>
                  <a:srgbClr val="FF0000"/>
                </a:solidFill>
              </a:rPr>
              <a:t>error es accidental </a:t>
            </a:r>
            <a:r>
              <a:rPr lang="es-MX" sz="2800" dirty="0" smtClean="0"/>
              <a:t>cuando </a:t>
            </a:r>
            <a:r>
              <a:rPr lang="es-MX" sz="2800" dirty="0"/>
              <a:t>recae en circunstancias accesorias o intrascendentes es inhábil para producir la invalidez del negocio. </a:t>
            </a:r>
            <a:endParaRPr lang="es-MX" sz="2800" dirty="0" smtClean="0"/>
          </a:p>
          <a:p>
            <a:pPr algn="just">
              <a:buSzPct val="142000"/>
            </a:pPr>
            <a:endParaRPr lang="es-MX" sz="2800" dirty="0"/>
          </a:p>
          <a:p>
            <a:pPr marL="457200" indent="-457200" algn="just">
              <a:buClr>
                <a:srgbClr val="FF0000"/>
              </a:buClr>
              <a:buSzPct val="142000"/>
              <a:buFont typeface="Wingdings" panose="05000000000000000000" pitchFamily="2" charset="2"/>
              <a:buChar char="Ø"/>
            </a:pPr>
            <a:r>
              <a:rPr lang="es-MX" sz="2800" dirty="0" smtClean="0">
                <a:solidFill>
                  <a:schemeClr val="tx2">
                    <a:lumMod val="50000"/>
                  </a:schemeClr>
                </a:solidFill>
              </a:rPr>
              <a:t>Para </a:t>
            </a:r>
            <a:r>
              <a:rPr lang="es-MX" sz="2800" dirty="0">
                <a:solidFill>
                  <a:schemeClr val="tx2">
                    <a:lumMod val="50000"/>
                  </a:schemeClr>
                </a:solidFill>
              </a:rPr>
              <a:t>que </a:t>
            </a:r>
            <a:r>
              <a:rPr lang="es-MX" sz="2800" u="sng" dirty="0">
                <a:solidFill>
                  <a:schemeClr val="tx2">
                    <a:lumMod val="50000"/>
                  </a:schemeClr>
                </a:solidFill>
              </a:rPr>
              <a:t>cause la nulidad</a:t>
            </a:r>
            <a:r>
              <a:rPr lang="es-MX" sz="2800" dirty="0">
                <a:solidFill>
                  <a:schemeClr val="tx2">
                    <a:lumMod val="50000"/>
                  </a:schemeClr>
                </a:solidFill>
              </a:rPr>
              <a:t>, no basta que se trate de un error de hecho, sino que la norma exige que </a:t>
            </a:r>
            <a:r>
              <a:rPr lang="es-MX" sz="2800" u="sng" dirty="0">
                <a:solidFill>
                  <a:schemeClr val="tx2">
                    <a:lumMod val="50000"/>
                  </a:schemeClr>
                </a:solidFill>
              </a:rPr>
              <a:t>sea esencial</a:t>
            </a:r>
            <a:r>
              <a:rPr lang="es-MX" sz="2800" u="sng" dirty="0" smtClean="0">
                <a:solidFill>
                  <a:schemeClr val="tx2">
                    <a:lumMod val="50000"/>
                  </a:schemeClr>
                </a:solidFill>
              </a:rPr>
              <a:t>.</a:t>
            </a:r>
          </a:p>
          <a:p>
            <a:pPr algn="just">
              <a:buSzPct val="142000"/>
            </a:pPr>
            <a:endParaRPr lang="es-MX" sz="2800" dirty="0" smtClean="0">
              <a:solidFill>
                <a:schemeClr val="tx2">
                  <a:lumMod val="60000"/>
                  <a:lumOff val="40000"/>
                </a:schemeClr>
              </a:solidFill>
            </a:endParaRPr>
          </a:p>
          <a:p>
            <a:pPr marL="342900" indent="-342900" algn="just">
              <a:buSzPct val="142000"/>
              <a:buFont typeface="Arial" panose="020B0604020202020204" pitchFamily="34" charset="0"/>
              <a:buChar char="•"/>
            </a:pPr>
            <a:r>
              <a:rPr lang="es-MX" sz="2800" dirty="0" smtClean="0"/>
              <a:t> </a:t>
            </a:r>
            <a:r>
              <a:rPr lang="es-MX" sz="2800" dirty="0"/>
              <a:t>Se trata de impedir que por cualquier error sin entidad se </a:t>
            </a:r>
            <a:r>
              <a:rPr lang="es-MX" sz="2800" dirty="0" smtClean="0"/>
              <a:t>perjudique </a:t>
            </a:r>
            <a:r>
              <a:rPr lang="es-MX" sz="2800" dirty="0"/>
              <a:t>la estabilidad de los actos jurídicos, </a:t>
            </a:r>
            <a:r>
              <a:rPr lang="es-MX" sz="2800" dirty="0">
                <a:solidFill>
                  <a:schemeClr val="tx2">
                    <a:lumMod val="50000"/>
                  </a:schemeClr>
                </a:solidFill>
              </a:rPr>
              <a:t>cuya conservación el ordenamiento l</a:t>
            </a:r>
            <a:r>
              <a:rPr lang="es-MX" sz="2800" dirty="0" smtClean="0">
                <a:solidFill>
                  <a:schemeClr val="tx2">
                    <a:lumMod val="50000"/>
                  </a:schemeClr>
                </a:solidFill>
              </a:rPr>
              <a:t>egal </a:t>
            </a:r>
            <a:r>
              <a:rPr lang="es-MX" sz="2800" dirty="0">
                <a:solidFill>
                  <a:schemeClr val="tx2">
                    <a:lumMod val="50000"/>
                  </a:schemeClr>
                </a:solidFill>
              </a:rPr>
              <a:t>procura. </a:t>
            </a:r>
            <a:endParaRPr lang="es-AR" sz="2800" dirty="0">
              <a:solidFill>
                <a:schemeClr val="tx2">
                  <a:lumMod val="50000"/>
                </a:schemeClr>
              </a:solidFill>
            </a:endParaRPr>
          </a:p>
        </p:txBody>
      </p:sp>
      <p:sp>
        <p:nvSpPr>
          <p:cNvPr id="3" name="Flecha derecha 2"/>
          <p:cNvSpPr/>
          <p:nvPr/>
        </p:nvSpPr>
        <p:spPr>
          <a:xfrm>
            <a:off x="861683" y="1828246"/>
            <a:ext cx="654849" cy="2833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derecha 5"/>
          <p:cNvSpPr/>
          <p:nvPr/>
        </p:nvSpPr>
        <p:spPr>
          <a:xfrm>
            <a:off x="861683" y="2721097"/>
            <a:ext cx="654849" cy="2833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595864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51012" y="66842"/>
            <a:ext cx="8689976" cy="891862"/>
          </a:xfrm>
        </p:spPr>
        <p:txBody>
          <a:bodyPr>
            <a:noAutofit/>
          </a:bodyPr>
          <a:lstStyle/>
          <a:p>
            <a:r>
              <a:rPr lang="es-MX" sz="3600" b="1" dirty="0" smtClean="0"/>
              <a:t/>
            </a:r>
            <a:br>
              <a:rPr lang="es-MX" sz="3600" b="1" dirty="0" smtClean="0"/>
            </a:br>
            <a:r>
              <a:rPr lang="es-MX" sz="3200" b="1" dirty="0" smtClean="0"/>
              <a:t>ERROR DE HECHO.  Requisitos</a:t>
            </a:r>
            <a:r>
              <a:rPr lang="es-MX" sz="3600" b="1" dirty="0" smtClean="0"/>
              <a:t>.</a:t>
            </a:r>
            <a:endParaRPr lang="es-MX" sz="3600" b="1"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758266" y="1298807"/>
            <a:ext cx="10446354" cy="4893647"/>
          </a:xfrm>
          <a:prstGeom prst="rect">
            <a:avLst/>
          </a:prstGeom>
        </p:spPr>
        <p:txBody>
          <a:bodyPr wrap="square">
            <a:spAutoFit/>
          </a:bodyPr>
          <a:lstStyle/>
          <a:p>
            <a:pPr marL="342900" indent="-342900" algn="just">
              <a:buSzPct val="142000"/>
              <a:buFont typeface="Arial" panose="020B0604020202020204" pitchFamily="34" charset="0"/>
              <a:buChar char="•"/>
            </a:pPr>
            <a:r>
              <a:rPr lang="es-MX" sz="3200" b="1" dirty="0" smtClean="0"/>
              <a:t>Requisitos:</a:t>
            </a:r>
            <a:r>
              <a:rPr lang="es-MX" sz="2800" dirty="0" smtClean="0"/>
              <a:t> </a:t>
            </a:r>
            <a:r>
              <a:rPr lang="es-MX" sz="2800" dirty="0"/>
              <a:t>Para que el error cause la nulidad del acto debe tratarse de: </a:t>
            </a:r>
            <a:endParaRPr lang="es-MX" sz="2800" dirty="0" smtClean="0"/>
          </a:p>
          <a:p>
            <a:pPr marL="342900" indent="-342900" algn="just">
              <a:buSzPct val="142000"/>
              <a:buFont typeface="Arial" panose="020B0604020202020204" pitchFamily="34" charset="0"/>
              <a:buChar char="•"/>
            </a:pPr>
            <a:r>
              <a:rPr lang="es-MX" sz="2800" dirty="0" smtClean="0">
                <a:solidFill>
                  <a:srgbClr val="FF0000"/>
                </a:solidFill>
              </a:rPr>
              <a:t>a</a:t>
            </a:r>
            <a:r>
              <a:rPr lang="es-MX" sz="2800" dirty="0">
                <a:solidFill>
                  <a:srgbClr val="FF0000"/>
                </a:solidFill>
              </a:rPr>
              <a:t>) error esencial; </a:t>
            </a:r>
            <a:r>
              <a:rPr lang="es-MX" sz="2800" dirty="0" smtClean="0">
                <a:solidFill>
                  <a:srgbClr val="FF0000"/>
                </a:solidFill>
              </a:rPr>
              <a:t>y</a:t>
            </a:r>
          </a:p>
          <a:p>
            <a:pPr marL="342900" indent="-342900" algn="just">
              <a:buSzPct val="142000"/>
              <a:buFont typeface="Arial" panose="020B0604020202020204" pitchFamily="34" charset="0"/>
              <a:buChar char="•"/>
            </a:pPr>
            <a:r>
              <a:rPr lang="es-MX" sz="2800" dirty="0" smtClean="0">
                <a:solidFill>
                  <a:srgbClr val="FF0000"/>
                </a:solidFill>
              </a:rPr>
              <a:t> </a:t>
            </a:r>
            <a:r>
              <a:rPr lang="es-MX" sz="2800" dirty="0">
                <a:solidFill>
                  <a:srgbClr val="FF0000"/>
                </a:solidFill>
              </a:rPr>
              <a:t>b) ser el móvil determinante de la voluntad de </a:t>
            </a:r>
            <a:r>
              <a:rPr lang="es-MX" sz="2800" dirty="0" smtClean="0">
                <a:solidFill>
                  <a:srgbClr val="FF0000"/>
                </a:solidFill>
              </a:rPr>
              <a:t>quien ha errado. </a:t>
            </a:r>
          </a:p>
          <a:p>
            <a:pPr algn="just">
              <a:buSzPct val="142000"/>
            </a:pPr>
            <a:endParaRPr lang="es-MX" sz="2800" dirty="0"/>
          </a:p>
          <a:p>
            <a:pPr algn="just">
              <a:buSzPct val="142000"/>
            </a:pPr>
            <a:r>
              <a:rPr lang="es-MX" sz="2800" dirty="0" smtClean="0"/>
              <a:t>Cuando </a:t>
            </a:r>
            <a:r>
              <a:rPr lang="es-MX" sz="2800" dirty="0"/>
              <a:t>se trata de actos jurídicos bilaterales o unilaterales </a:t>
            </a:r>
            <a:r>
              <a:rPr lang="es-MX" sz="2800" dirty="0" err="1"/>
              <a:t>recepticios</a:t>
            </a:r>
            <a:r>
              <a:rPr lang="es-MX" sz="2800" dirty="0"/>
              <a:t>, para que el error cause la nulidad, debe ser reconocible por el destinatario. </a:t>
            </a:r>
            <a:endParaRPr lang="es-MX" sz="2800" dirty="0" smtClean="0"/>
          </a:p>
          <a:p>
            <a:pPr algn="just">
              <a:buSzPct val="142000"/>
            </a:pPr>
            <a:r>
              <a:rPr lang="es-MX" sz="2800" dirty="0" smtClean="0"/>
              <a:t>Se </a:t>
            </a:r>
            <a:r>
              <a:rPr lang="es-MX" sz="2800" dirty="0"/>
              <a:t>protege, así, la buena fe y la seguridad en el tráfico, figuras compatibles con el deber de información que integra la estructura elemental del derecho contemporáneo</a:t>
            </a:r>
            <a:endParaRPr lang="es-AR" sz="2800" dirty="0"/>
          </a:p>
        </p:txBody>
      </p:sp>
    </p:spTree>
    <p:extLst>
      <p:ext uri="{BB962C8B-B14F-4D97-AF65-F5344CB8AC3E}">
        <p14:creationId xmlns:p14="http://schemas.microsoft.com/office/powerpoint/2010/main" val="2272981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51012" y="66842"/>
            <a:ext cx="8689976" cy="891862"/>
          </a:xfrm>
        </p:spPr>
        <p:txBody>
          <a:bodyPr>
            <a:noAutofit/>
          </a:bodyPr>
          <a:lstStyle/>
          <a:p>
            <a:r>
              <a:rPr lang="es-MX" sz="3600" b="1" dirty="0" smtClean="0"/>
              <a:t/>
            </a:r>
            <a:br>
              <a:rPr lang="es-MX" sz="3600" b="1" dirty="0" smtClean="0"/>
            </a:br>
            <a:r>
              <a:rPr lang="es-MX" sz="3200" b="1" dirty="0" smtClean="0">
                <a:solidFill>
                  <a:schemeClr val="tx2">
                    <a:lumMod val="50000"/>
                  </a:schemeClr>
                </a:solidFill>
              </a:rPr>
              <a:t>ERROR DE </a:t>
            </a:r>
            <a:r>
              <a:rPr lang="es-MX" sz="3200" b="1" dirty="0" err="1" smtClean="0">
                <a:solidFill>
                  <a:schemeClr val="tx2">
                    <a:lumMod val="50000"/>
                  </a:schemeClr>
                </a:solidFill>
              </a:rPr>
              <a:t>dereCHO</a:t>
            </a:r>
            <a:r>
              <a:rPr lang="es-MX" sz="3200" b="1" dirty="0" smtClean="0">
                <a:solidFill>
                  <a:schemeClr val="tx2">
                    <a:lumMod val="50000"/>
                  </a:schemeClr>
                </a:solidFill>
              </a:rPr>
              <a:t>.  </a:t>
            </a:r>
            <a:endParaRPr lang="es-MX" sz="3600" b="1" dirty="0">
              <a:solidFill>
                <a:schemeClr val="tx2">
                  <a:lumMod val="50000"/>
                </a:schemeClr>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758266" y="1298807"/>
            <a:ext cx="10446354" cy="4832092"/>
          </a:xfrm>
          <a:prstGeom prst="rect">
            <a:avLst/>
          </a:prstGeom>
        </p:spPr>
        <p:txBody>
          <a:bodyPr wrap="square">
            <a:spAutoFit/>
          </a:bodyPr>
          <a:lstStyle/>
          <a:p>
            <a:pPr marL="342900" indent="-342900" algn="just">
              <a:buSzPct val="142000"/>
              <a:buFont typeface="Arial" panose="020B0604020202020204" pitchFamily="34" charset="0"/>
              <a:buChar char="•"/>
            </a:pPr>
            <a:r>
              <a:rPr lang="es-MX" sz="2800" u="sng" dirty="0">
                <a:solidFill>
                  <a:srgbClr val="002060"/>
                </a:solidFill>
              </a:rPr>
              <a:t>Habrá</a:t>
            </a:r>
            <a:r>
              <a:rPr lang="es-MX" sz="2800" u="sng" dirty="0"/>
              <a:t> </a:t>
            </a:r>
            <a:r>
              <a:rPr lang="es-MX" sz="2800" b="1" u="sng" dirty="0">
                <a:solidFill>
                  <a:srgbClr val="FF0000"/>
                </a:solidFill>
              </a:rPr>
              <a:t>error de derecho </a:t>
            </a:r>
            <a:r>
              <a:rPr lang="es-MX" sz="2800" dirty="0">
                <a:solidFill>
                  <a:srgbClr val="002060"/>
                </a:solidFill>
              </a:rPr>
              <a:t>cuando recae sobre el alcance, la existencia o la vigencia de las normas jurídicas.</a:t>
            </a:r>
          </a:p>
          <a:p>
            <a:pPr marL="342900" indent="-342900" algn="just">
              <a:buSzPct val="142000"/>
              <a:buFont typeface="Arial" panose="020B0604020202020204" pitchFamily="34" charset="0"/>
              <a:buChar char="•"/>
            </a:pPr>
            <a:endParaRPr lang="es-MX" sz="2800" dirty="0" smtClean="0"/>
          </a:p>
          <a:p>
            <a:pPr marL="342900" indent="-342900" algn="just">
              <a:buSzPct val="142000"/>
              <a:buFont typeface="Arial" panose="020B0604020202020204" pitchFamily="34" charset="0"/>
              <a:buChar char="•"/>
            </a:pPr>
            <a:r>
              <a:rPr lang="es-MX" sz="2800" dirty="0" smtClean="0">
                <a:solidFill>
                  <a:srgbClr val="002060"/>
                </a:solidFill>
              </a:rPr>
              <a:t>El </a:t>
            </a:r>
            <a:r>
              <a:rPr lang="es-MX" sz="2800" dirty="0">
                <a:solidFill>
                  <a:srgbClr val="002060"/>
                </a:solidFill>
              </a:rPr>
              <a:t>error de derecho</a:t>
            </a:r>
            <a:r>
              <a:rPr lang="es-MX" sz="2800" dirty="0">
                <a:solidFill>
                  <a:schemeClr val="bg2">
                    <a:lumMod val="50000"/>
                  </a:schemeClr>
                </a:solidFill>
              </a:rPr>
              <a:t> </a:t>
            </a:r>
            <a:r>
              <a:rPr lang="es-MX" sz="2800" dirty="0">
                <a:solidFill>
                  <a:srgbClr val="FF0000"/>
                </a:solidFill>
              </a:rPr>
              <a:t>no puede ser invocado para anular los actos, </a:t>
            </a:r>
            <a:r>
              <a:rPr lang="es-MX" sz="2800" u="sng" dirty="0">
                <a:solidFill>
                  <a:srgbClr val="002060"/>
                </a:solidFill>
              </a:rPr>
              <a:t>salvo</a:t>
            </a:r>
            <a:r>
              <a:rPr lang="es-MX" sz="2800" dirty="0">
                <a:solidFill>
                  <a:srgbClr val="002060"/>
                </a:solidFill>
              </a:rPr>
              <a:t> en los casos que menciona el art. 8º </a:t>
            </a:r>
            <a:r>
              <a:rPr lang="es-MX" sz="2800" dirty="0" err="1">
                <a:solidFill>
                  <a:srgbClr val="002060"/>
                </a:solidFill>
              </a:rPr>
              <a:t>CCyC</a:t>
            </a:r>
            <a:r>
              <a:rPr lang="es-MX" sz="2800" dirty="0">
                <a:solidFill>
                  <a:srgbClr val="002060"/>
                </a:solidFill>
              </a:rPr>
              <a:t>. </a:t>
            </a:r>
            <a:endParaRPr lang="es-MX" sz="2800" dirty="0" smtClean="0">
              <a:solidFill>
                <a:srgbClr val="002060"/>
              </a:solidFill>
            </a:endParaRPr>
          </a:p>
          <a:p>
            <a:pPr marL="342900" indent="-342900" algn="just">
              <a:buSzPct val="142000"/>
              <a:buFont typeface="Arial" panose="020B0604020202020204" pitchFamily="34" charset="0"/>
              <a:buChar char="•"/>
            </a:pPr>
            <a:r>
              <a:rPr lang="es-MX" sz="2800" dirty="0" smtClean="0">
                <a:solidFill>
                  <a:srgbClr val="002060"/>
                </a:solidFill>
              </a:rPr>
              <a:t>Si </a:t>
            </a:r>
            <a:r>
              <a:rPr lang="es-MX" sz="2800" dirty="0">
                <a:solidFill>
                  <a:srgbClr val="002060"/>
                </a:solidFill>
              </a:rPr>
              <a:t>una persona comete un ilícito no puede eximirse de las consecuencias de los daños. </a:t>
            </a:r>
            <a:endParaRPr lang="es-MX" sz="2800" dirty="0" smtClean="0">
              <a:solidFill>
                <a:srgbClr val="002060"/>
              </a:solidFill>
            </a:endParaRPr>
          </a:p>
          <a:p>
            <a:pPr marL="342900" indent="-342900" algn="just">
              <a:buSzPct val="142000"/>
              <a:buFont typeface="Arial" panose="020B0604020202020204" pitchFamily="34" charset="0"/>
              <a:buChar char="•"/>
            </a:pPr>
            <a:r>
              <a:rPr lang="es-MX" sz="2800" dirty="0" smtClean="0">
                <a:solidFill>
                  <a:srgbClr val="002060"/>
                </a:solidFill>
              </a:rPr>
              <a:t>Sin </a:t>
            </a:r>
            <a:r>
              <a:rPr lang="es-MX" sz="2800" dirty="0">
                <a:solidFill>
                  <a:srgbClr val="002060"/>
                </a:solidFill>
              </a:rPr>
              <a:t>embargo, la ley establece que el error de derecho sirve de excusa solamente en aquellas circunstancias que excepcionalmente prescribe; ello ocurre en el caso del heredero aparente o poseedor de la herencia de buena fe (art. 2315 </a:t>
            </a:r>
            <a:r>
              <a:rPr lang="es-MX" sz="2800" dirty="0" err="1">
                <a:solidFill>
                  <a:srgbClr val="002060"/>
                </a:solidFill>
              </a:rPr>
              <a:t>CCyC</a:t>
            </a:r>
            <a:r>
              <a:rPr lang="es-MX" sz="2800" dirty="0">
                <a:solidFill>
                  <a:srgbClr val="002060"/>
                </a:solidFill>
              </a:rPr>
              <a:t>).</a:t>
            </a:r>
            <a:endParaRPr lang="es-AR" sz="2800" dirty="0">
              <a:solidFill>
                <a:srgbClr val="002060"/>
              </a:solidFill>
            </a:endParaRPr>
          </a:p>
        </p:txBody>
      </p:sp>
    </p:spTree>
    <p:extLst>
      <p:ext uri="{BB962C8B-B14F-4D97-AF65-F5344CB8AC3E}">
        <p14:creationId xmlns:p14="http://schemas.microsoft.com/office/powerpoint/2010/main" val="439585649"/>
      </p:ext>
    </p:extLst>
  </p:cSld>
  <p:clrMapOvr>
    <a:masterClrMapping/>
  </p:clrMapOvr>
</p:sld>
</file>

<file path=ppt/theme/theme1.xml><?xml version="1.0" encoding="utf-8"?>
<a:theme xmlns:a="http://schemas.openxmlformats.org/drawingml/2006/main" name="Got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Gota</Template>
  <TotalTime>883</TotalTime>
  <Words>3709</Words>
  <Application>Microsoft Office PowerPoint</Application>
  <PresentationFormat>Panorámica</PresentationFormat>
  <Paragraphs>203</Paragraphs>
  <Slides>38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38</vt:i4>
      </vt:variant>
    </vt:vector>
  </HeadingPairs>
  <TitlesOfParts>
    <vt:vector size="42" baseType="lpstr">
      <vt:lpstr>Arial</vt:lpstr>
      <vt:lpstr>Tw Cen MT</vt:lpstr>
      <vt:lpstr>Wingdings</vt:lpstr>
      <vt:lpstr>Gota</vt:lpstr>
      <vt:lpstr>Derecho Civil 1 “Parte General” </vt:lpstr>
      <vt:lpstr>VICIOS DE LOS ACTOS VOLUNTARIOS</vt:lpstr>
      <vt:lpstr>Distinción entre vicios de la voluntad y vicios del acto jurídico</vt:lpstr>
      <vt:lpstr>Los “Vicios de los actos jurídicos”</vt:lpstr>
      <vt:lpstr>Consecuencia de los vicios</vt:lpstr>
      <vt:lpstr> ERROR DE HECHO Y ERROR DE DERECHO</vt:lpstr>
      <vt:lpstr> Clasificación del error de hecho.</vt:lpstr>
      <vt:lpstr> ERROR DE HECHO.  Requisitos.</vt:lpstr>
      <vt:lpstr> ERROR DE dereCHO.  </vt:lpstr>
      <vt:lpstr> ERROR Reconocible.</vt:lpstr>
      <vt:lpstr> ERROR Reconocible.</vt:lpstr>
      <vt:lpstr>Supuestos de error esencial.</vt:lpstr>
      <vt:lpstr>A) Error que recae sobre la naturaleza del acto</vt:lpstr>
      <vt:lpstr>B) Error sobre la cualidad sustancial del bien</vt:lpstr>
      <vt:lpstr>C) Motivos personales relevantes incorporados expresa o tácitamente</vt:lpstr>
      <vt:lpstr>E) Error que recae sobre la persona del otro contratante</vt:lpstr>
      <vt:lpstr>Error de cálculo</vt:lpstr>
      <vt:lpstr>Subsistencia del acto</vt:lpstr>
      <vt:lpstr>Dolo Distintas acepciones de la palabra «dolo» </vt:lpstr>
      <vt:lpstr>Dolo como vicio de la voluntad </vt:lpstr>
      <vt:lpstr>Dolo como vicio de la voluntad</vt:lpstr>
      <vt:lpstr>Clasificación del dolo </vt:lpstr>
      <vt:lpstr>Clasificación del dolo </vt:lpstr>
      <vt:lpstr>Requisitos que debe reunir el dolo para dar lugar a la nulidad </vt:lpstr>
      <vt:lpstr>Dolo DE UN TERCERO</vt:lpstr>
      <vt:lpstr>Otras consecuencias (Art. 275).</vt:lpstr>
      <vt:lpstr>Otras consecuencias</vt:lpstr>
      <vt:lpstr>Violencia como vicio de la voluntad</vt:lpstr>
      <vt:lpstr>VIOLENCIA: Concepto</vt:lpstr>
      <vt:lpstr>Violencia - Clases:</vt:lpstr>
      <vt:lpstr> Fuerza física </vt:lpstr>
      <vt:lpstr> requisitos de la Fuerza: </vt:lpstr>
      <vt:lpstr>Amenazas: nociones generales </vt:lpstr>
      <vt:lpstr>Amenazas- requisitos:  </vt:lpstr>
      <vt:lpstr>Jurisprudencia</vt:lpstr>
      <vt:lpstr>Jurisprudencia</vt:lpstr>
      <vt:lpstr>Consecuencias jurídicas-sanciones.</vt:lpstr>
      <vt:lpstr>Violencia ejercida por un tercero. Efectos.</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Derecho Civil 1 “Parte General”</dc:title>
  <dc:creator>Amanda Palacios</dc:creator>
  <cp:lastModifiedBy>Amanda Palacios</cp:lastModifiedBy>
  <cp:revision>69</cp:revision>
  <dcterms:created xsi:type="dcterms:W3CDTF">2018-08-22T19:47:16Z</dcterms:created>
  <dcterms:modified xsi:type="dcterms:W3CDTF">2018-10-16T15:11:18Z</dcterms:modified>
</cp:coreProperties>
</file>