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313" r:id="rId5"/>
    <p:sldId id="263" r:id="rId6"/>
    <p:sldId id="307" r:id="rId7"/>
    <p:sldId id="258" r:id="rId8"/>
    <p:sldId id="259" r:id="rId9"/>
    <p:sldId id="308" r:id="rId10"/>
    <p:sldId id="309" r:id="rId11"/>
    <p:sldId id="310" r:id="rId12"/>
    <p:sldId id="311" r:id="rId13"/>
    <p:sldId id="312" r:id="rId14"/>
    <p:sldId id="260" r:id="rId15"/>
    <p:sldId id="264" r:id="rId16"/>
    <p:sldId id="265" r:id="rId17"/>
    <p:sldId id="266" r:id="rId18"/>
    <p:sldId id="267" r:id="rId19"/>
    <p:sldId id="268" r:id="rId20"/>
    <p:sldId id="269" r:id="rId21"/>
    <p:sldId id="270" r:id="rId22"/>
    <p:sldId id="271" r:id="rId23"/>
    <p:sldId id="272" r:id="rId24"/>
    <p:sldId id="303" r:id="rId25"/>
    <p:sldId id="273" r:id="rId26"/>
    <p:sldId id="275" r:id="rId27"/>
    <p:sldId id="276" r:id="rId28"/>
    <p:sldId id="277" r:id="rId29"/>
    <p:sldId id="278" r:id="rId30"/>
    <p:sldId id="279" r:id="rId31"/>
    <p:sldId id="281" r:id="rId32"/>
    <p:sldId id="283" r:id="rId33"/>
    <p:sldId id="284" r:id="rId34"/>
    <p:sldId id="280" r:id="rId35"/>
    <p:sldId id="306" r:id="rId36"/>
    <p:sldId id="285" r:id="rId37"/>
    <p:sldId id="305" r:id="rId38"/>
    <p:sldId id="286" r:id="rId39"/>
    <p:sldId id="287" r:id="rId40"/>
    <p:sldId id="288" r:id="rId41"/>
    <p:sldId id="297" r:id="rId42"/>
    <p:sldId id="289" r:id="rId43"/>
    <p:sldId id="290" r:id="rId44"/>
    <p:sldId id="291" r:id="rId45"/>
    <p:sldId id="292" r:id="rId46"/>
    <p:sldId id="293" r:id="rId47"/>
    <p:sldId id="301" r:id="rId48"/>
    <p:sldId id="294" r:id="rId49"/>
    <p:sldId id="295" r:id="rId50"/>
    <p:sldId id="298" r:id="rId51"/>
    <p:sldId id="299" r:id="rId52"/>
    <p:sldId id="300" r:id="rId53"/>
    <p:sldId id="302" r:id="rId54"/>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9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4F9C52-097B-4E64-9A95-1F346B13A912}" type="doc">
      <dgm:prSet loTypeId="urn:microsoft.com/office/officeart/2005/8/layout/radial3" loCatId="cycle" qsTypeId="urn:microsoft.com/office/officeart/2005/8/quickstyle/simple1" qsCatId="simple" csTypeId="urn:microsoft.com/office/officeart/2005/8/colors/colorful2" csCatId="colorful" phldr="1"/>
      <dgm:spPr/>
      <dgm:t>
        <a:bodyPr/>
        <a:lstStyle/>
        <a:p>
          <a:endParaRPr lang="es-AR"/>
        </a:p>
      </dgm:t>
    </dgm:pt>
    <dgm:pt modelId="{9F65726C-FFAB-41B4-AA0B-6E46BA8DBC20}">
      <dgm:prSet phldrT="[Texto]"/>
      <dgm:spPr/>
      <dgm:t>
        <a:bodyPr/>
        <a:lstStyle/>
        <a:p>
          <a:r>
            <a:rPr lang="es-AR" dirty="0">
              <a:effectLst>
                <a:outerShdw blurRad="38100" dist="38100" dir="2700000" algn="tl">
                  <a:srgbClr val="000000">
                    <a:alpha val="43137"/>
                  </a:srgbClr>
                </a:outerShdw>
              </a:effectLst>
            </a:rPr>
            <a:t>comunicación responsable</a:t>
          </a:r>
        </a:p>
      </dgm:t>
    </dgm:pt>
    <dgm:pt modelId="{53B9DEF3-6DA9-4B4F-82AE-184085833616}" type="parTrans" cxnId="{9F30EC06-8CEC-40B7-A504-AAEE7EDC829B}">
      <dgm:prSet/>
      <dgm:spPr/>
      <dgm:t>
        <a:bodyPr/>
        <a:lstStyle/>
        <a:p>
          <a:endParaRPr lang="es-AR"/>
        </a:p>
      </dgm:t>
    </dgm:pt>
    <dgm:pt modelId="{982FBCC2-7D0A-4C2F-9FB8-B10DB4CA3A40}" type="sibTrans" cxnId="{9F30EC06-8CEC-40B7-A504-AAEE7EDC829B}">
      <dgm:prSet/>
      <dgm:spPr/>
      <dgm:t>
        <a:bodyPr/>
        <a:lstStyle/>
        <a:p>
          <a:endParaRPr lang="es-AR"/>
        </a:p>
      </dgm:t>
    </dgm:pt>
    <dgm:pt modelId="{4B410994-64F5-44A2-9494-8953FEFCD329}">
      <dgm:prSet phldrT="[Texto]" custT="1"/>
      <dgm:spPr/>
      <dgm:t>
        <a:bodyPr/>
        <a:lstStyle/>
        <a:p>
          <a:r>
            <a:rPr lang="es-AR" sz="2400" b="1" dirty="0"/>
            <a:t>salud mental</a:t>
          </a:r>
        </a:p>
      </dgm:t>
    </dgm:pt>
    <dgm:pt modelId="{EC2B3F13-2DA7-4042-989F-F0E9FF0217BE}" type="parTrans" cxnId="{7E8166C9-5FD9-4736-A084-8B05F48905A1}">
      <dgm:prSet/>
      <dgm:spPr/>
      <dgm:t>
        <a:bodyPr/>
        <a:lstStyle/>
        <a:p>
          <a:endParaRPr lang="es-AR"/>
        </a:p>
      </dgm:t>
    </dgm:pt>
    <dgm:pt modelId="{489DADC6-352A-4487-9CD1-AC8417B689F2}" type="sibTrans" cxnId="{7E8166C9-5FD9-4736-A084-8B05F48905A1}">
      <dgm:prSet/>
      <dgm:spPr/>
      <dgm:t>
        <a:bodyPr/>
        <a:lstStyle/>
        <a:p>
          <a:endParaRPr lang="es-AR"/>
        </a:p>
      </dgm:t>
    </dgm:pt>
    <dgm:pt modelId="{95BACD0B-E648-4F6B-9B7A-9A103F925AAB}">
      <dgm:prSet phldrT="[Texto]" custT="1"/>
      <dgm:spPr/>
      <dgm:t>
        <a:bodyPr/>
        <a:lstStyle/>
        <a:p>
          <a:r>
            <a:rPr lang="es-AR" sz="2400" b="1" dirty="0"/>
            <a:t>niñez y juventudes</a:t>
          </a:r>
        </a:p>
      </dgm:t>
    </dgm:pt>
    <dgm:pt modelId="{53512979-3F95-469F-81E8-25D5CE294A43}" type="parTrans" cxnId="{35F30BB5-FCAB-4FEF-81D0-6A573B4E7201}">
      <dgm:prSet/>
      <dgm:spPr/>
      <dgm:t>
        <a:bodyPr/>
        <a:lstStyle/>
        <a:p>
          <a:endParaRPr lang="es-AR"/>
        </a:p>
      </dgm:t>
    </dgm:pt>
    <dgm:pt modelId="{037FFDE2-7309-4269-BBAF-580D485D9F37}" type="sibTrans" cxnId="{35F30BB5-FCAB-4FEF-81D0-6A573B4E7201}">
      <dgm:prSet/>
      <dgm:spPr/>
      <dgm:t>
        <a:bodyPr/>
        <a:lstStyle/>
        <a:p>
          <a:endParaRPr lang="es-AR"/>
        </a:p>
      </dgm:t>
    </dgm:pt>
    <dgm:pt modelId="{F330C5E3-189F-45D9-803B-7A61952D2CAA}">
      <dgm:prSet phldrT="[Texto]" custT="1"/>
      <dgm:spPr/>
      <dgm:t>
        <a:bodyPr/>
        <a:lstStyle/>
        <a:p>
          <a:r>
            <a:rPr lang="es-AR" sz="2400" b="1" dirty="0"/>
            <a:t>diversidad sexual</a:t>
          </a:r>
        </a:p>
      </dgm:t>
    </dgm:pt>
    <dgm:pt modelId="{FF31C12A-88B5-40E5-A71A-06F7AC7B723D}" type="parTrans" cxnId="{62FD7AA8-8D20-4341-BAFC-89007B8E0854}">
      <dgm:prSet/>
      <dgm:spPr/>
      <dgm:t>
        <a:bodyPr/>
        <a:lstStyle/>
        <a:p>
          <a:endParaRPr lang="es-AR"/>
        </a:p>
      </dgm:t>
    </dgm:pt>
    <dgm:pt modelId="{D710E23B-215B-44B2-925D-DC1ADF77D3AB}" type="sibTrans" cxnId="{62FD7AA8-8D20-4341-BAFC-89007B8E0854}">
      <dgm:prSet/>
      <dgm:spPr/>
      <dgm:t>
        <a:bodyPr/>
        <a:lstStyle/>
        <a:p>
          <a:endParaRPr lang="es-AR"/>
        </a:p>
      </dgm:t>
    </dgm:pt>
    <dgm:pt modelId="{4DB76C04-7047-4BEB-BF6D-CE3905BFF371}">
      <dgm:prSet phldrT="[Texto]" custT="1"/>
      <dgm:spPr/>
      <dgm:t>
        <a:bodyPr/>
        <a:lstStyle/>
        <a:p>
          <a:r>
            <a:rPr lang="es-AR" sz="1800" b="1" dirty="0"/>
            <a:t>violencias de género - violencia contra las mujeres</a:t>
          </a:r>
        </a:p>
      </dgm:t>
    </dgm:pt>
    <dgm:pt modelId="{33CB344C-5C94-4307-8ECC-01E1F266667F}" type="parTrans" cxnId="{A364B2D4-E5F3-432B-A4F0-1AC30CF75A32}">
      <dgm:prSet/>
      <dgm:spPr/>
      <dgm:t>
        <a:bodyPr/>
        <a:lstStyle/>
        <a:p>
          <a:endParaRPr lang="es-AR"/>
        </a:p>
      </dgm:t>
    </dgm:pt>
    <dgm:pt modelId="{7354A610-C444-4EA1-90E4-10AC17EE4AB1}" type="sibTrans" cxnId="{A364B2D4-E5F3-432B-A4F0-1AC30CF75A32}">
      <dgm:prSet/>
      <dgm:spPr/>
      <dgm:t>
        <a:bodyPr/>
        <a:lstStyle/>
        <a:p>
          <a:endParaRPr lang="es-AR"/>
        </a:p>
      </dgm:t>
    </dgm:pt>
    <dgm:pt modelId="{23A402E9-2CFF-4536-B38B-CE41458EADDD}">
      <dgm:prSet phldrT="[Texto]" custT="1"/>
      <dgm:spPr/>
      <dgm:t>
        <a:bodyPr/>
        <a:lstStyle/>
        <a:p>
          <a:r>
            <a:rPr lang="es-AR" sz="2400" b="1" dirty="0" err="1"/>
            <a:t>adultxs</a:t>
          </a:r>
          <a:r>
            <a:rPr lang="es-AR" sz="2400" b="1" dirty="0"/>
            <a:t> mayores</a:t>
          </a:r>
        </a:p>
      </dgm:t>
    </dgm:pt>
    <dgm:pt modelId="{76ED8321-A49A-4748-940E-5008E689401D}" type="parTrans" cxnId="{C1876368-EAD6-491B-B6B0-D18A0FC039FB}">
      <dgm:prSet/>
      <dgm:spPr/>
      <dgm:t>
        <a:bodyPr/>
        <a:lstStyle/>
        <a:p>
          <a:endParaRPr lang="es-AR"/>
        </a:p>
      </dgm:t>
    </dgm:pt>
    <dgm:pt modelId="{7D1AB21E-3C35-4728-B077-C1CEE72F4386}" type="sibTrans" cxnId="{C1876368-EAD6-491B-B6B0-D18A0FC039FB}">
      <dgm:prSet/>
      <dgm:spPr/>
      <dgm:t>
        <a:bodyPr/>
        <a:lstStyle/>
        <a:p>
          <a:endParaRPr lang="es-AR"/>
        </a:p>
      </dgm:t>
    </dgm:pt>
    <dgm:pt modelId="{BF607CDD-E3B2-42F3-8314-74B5FFA26016}" type="pres">
      <dgm:prSet presAssocID="{884F9C52-097B-4E64-9A95-1F346B13A912}" presName="composite" presStyleCnt="0">
        <dgm:presLayoutVars>
          <dgm:chMax val="1"/>
          <dgm:dir/>
          <dgm:resizeHandles val="exact"/>
        </dgm:presLayoutVars>
      </dgm:prSet>
      <dgm:spPr/>
    </dgm:pt>
    <dgm:pt modelId="{4532494E-88CC-4847-AF6A-483086F70E52}" type="pres">
      <dgm:prSet presAssocID="{884F9C52-097B-4E64-9A95-1F346B13A912}" presName="radial" presStyleCnt="0">
        <dgm:presLayoutVars>
          <dgm:animLvl val="ctr"/>
        </dgm:presLayoutVars>
      </dgm:prSet>
      <dgm:spPr/>
    </dgm:pt>
    <dgm:pt modelId="{FF132720-6C61-4650-B393-BD2B27C9B320}" type="pres">
      <dgm:prSet presAssocID="{9F65726C-FFAB-41B4-AA0B-6E46BA8DBC20}" presName="centerShape" presStyleLbl="vennNode1" presStyleIdx="0" presStyleCnt="6"/>
      <dgm:spPr/>
    </dgm:pt>
    <dgm:pt modelId="{88038D57-BACB-4AE1-B29C-547327D2BF83}" type="pres">
      <dgm:prSet presAssocID="{4B410994-64F5-44A2-9494-8953FEFCD329}" presName="node" presStyleLbl="vennNode1" presStyleIdx="1" presStyleCnt="6" custScaleX="121712">
        <dgm:presLayoutVars>
          <dgm:bulletEnabled val="1"/>
        </dgm:presLayoutVars>
      </dgm:prSet>
      <dgm:spPr/>
    </dgm:pt>
    <dgm:pt modelId="{114BB0EA-D183-47A9-8C59-720BDA19FA26}" type="pres">
      <dgm:prSet presAssocID="{95BACD0B-E648-4F6B-9B7A-9A103F925AAB}" presName="node" presStyleLbl="vennNode1" presStyleIdx="2" presStyleCnt="6" custScaleX="161326" custRadScaleRad="117626" custRadScaleInc="3846">
        <dgm:presLayoutVars>
          <dgm:bulletEnabled val="1"/>
        </dgm:presLayoutVars>
      </dgm:prSet>
      <dgm:spPr/>
    </dgm:pt>
    <dgm:pt modelId="{C8FB8148-FA09-4C7C-87B2-9B6ED647156A}" type="pres">
      <dgm:prSet presAssocID="{F330C5E3-189F-45D9-803B-7A61952D2CAA}" presName="node" presStyleLbl="vennNode1" presStyleIdx="3" presStyleCnt="6" custScaleX="161706" custRadScaleRad="104556" custRadScaleInc="-8857">
        <dgm:presLayoutVars>
          <dgm:bulletEnabled val="1"/>
        </dgm:presLayoutVars>
      </dgm:prSet>
      <dgm:spPr/>
    </dgm:pt>
    <dgm:pt modelId="{ECD9E130-995D-410D-9E0D-0B59AA422027}" type="pres">
      <dgm:prSet presAssocID="{23A402E9-2CFF-4536-B38B-CE41458EADDD}" presName="node" presStyleLbl="vennNode1" presStyleIdx="4" presStyleCnt="6" custScaleX="143043" custRadScaleRad="101447" custRadScaleInc="6132">
        <dgm:presLayoutVars>
          <dgm:bulletEnabled val="1"/>
        </dgm:presLayoutVars>
      </dgm:prSet>
      <dgm:spPr/>
    </dgm:pt>
    <dgm:pt modelId="{119ACCDD-66A5-485A-A57E-69C0DDBD3F2D}" type="pres">
      <dgm:prSet presAssocID="{4DB76C04-7047-4BEB-BF6D-CE3905BFF371}" presName="node" presStyleLbl="vennNode1" presStyleIdx="5" presStyleCnt="6" custScaleX="193363" custRadScaleRad="131695" custRadScaleInc="-3093">
        <dgm:presLayoutVars>
          <dgm:bulletEnabled val="1"/>
        </dgm:presLayoutVars>
      </dgm:prSet>
      <dgm:spPr/>
    </dgm:pt>
  </dgm:ptLst>
  <dgm:cxnLst>
    <dgm:cxn modelId="{9F30EC06-8CEC-40B7-A504-AAEE7EDC829B}" srcId="{884F9C52-097B-4E64-9A95-1F346B13A912}" destId="{9F65726C-FFAB-41B4-AA0B-6E46BA8DBC20}" srcOrd="0" destOrd="0" parTransId="{53B9DEF3-6DA9-4B4F-82AE-184085833616}" sibTransId="{982FBCC2-7D0A-4C2F-9FB8-B10DB4CA3A40}"/>
    <dgm:cxn modelId="{50BC0921-3202-4FBD-96ED-6E9B4AF841B3}" type="presOf" srcId="{23A402E9-2CFF-4536-B38B-CE41458EADDD}" destId="{ECD9E130-995D-410D-9E0D-0B59AA422027}" srcOrd="0" destOrd="0" presId="urn:microsoft.com/office/officeart/2005/8/layout/radial3"/>
    <dgm:cxn modelId="{C1876368-EAD6-491B-B6B0-D18A0FC039FB}" srcId="{9F65726C-FFAB-41B4-AA0B-6E46BA8DBC20}" destId="{23A402E9-2CFF-4536-B38B-CE41458EADDD}" srcOrd="3" destOrd="0" parTransId="{76ED8321-A49A-4748-940E-5008E689401D}" sibTransId="{7D1AB21E-3C35-4728-B077-C1CEE72F4386}"/>
    <dgm:cxn modelId="{1DD7B87C-E43B-4CC7-A748-012F42E2D803}" type="presOf" srcId="{95BACD0B-E648-4F6B-9B7A-9A103F925AAB}" destId="{114BB0EA-D183-47A9-8C59-720BDA19FA26}" srcOrd="0" destOrd="0" presId="urn:microsoft.com/office/officeart/2005/8/layout/radial3"/>
    <dgm:cxn modelId="{3EF316A0-BD8C-4A4C-A228-FD710C9D4D02}" type="presOf" srcId="{4DB76C04-7047-4BEB-BF6D-CE3905BFF371}" destId="{119ACCDD-66A5-485A-A57E-69C0DDBD3F2D}" srcOrd="0" destOrd="0" presId="urn:microsoft.com/office/officeart/2005/8/layout/radial3"/>
    <dgm:cxn modelId="{62FD7AA8-8D20-4341-BAFC-89007B8E0854}" srcId="{9F65726C-FFAB-41B4-AA0B-6E46BA8DBC20}" destId="{F330C5E3-189F-45D9-803B-7A61952D2CAA}" srcOrd="2" destOrd="0" parTransId="{FF31C12A-88B5-40E5-A71A-06F7AC7B723D}" sibTransId="{D710E23B-215B-44B2-925D-DC1ADF77D3AB}"/>
    <dgm:cxn modelId="{26CCACB4-FCB6-4E35-9839-3A24C97B944D}" type="presOf" srcId="{884F9C52-097B-4E64-9A95-1F346B13A912}" destId="{BF607CDD-E3B2-42F3-8314-74B5FFA26016}" srcOrd="0" destOrd="0" presId="urn:microsoft.com/office/officeart/2005/8/layout/radial3"/>
    <dgm:cxn modelId="{35F30BB5-FCAB-4FEF-81D0-6A573B4E7201}" srcId="{9F65726C-FFAB-41B4-AA0B-6E46BA8DBC20}" destId="{95BACD0B-E648-4F6B-9B7A-9A103F925AAB}" srcOrd="1" destOrd="0" parTransId="{53512979-3F95-469F-81E8-25D5CE294A43}" sibTransId="{037FFDE2-7309-4269-BBAF-580D485D9F37}"/>
    <dgm:cxn modelId="{FDE884C3-7CF2-4D92-BBEA-F74569224647}" type="presOf" srcId="{F330C5E3-189F-45D9-803B-7A61952D2CAA}" destId="{C8FB8148-FA09-4C7C-87B2-9B6ED647156A}" srcOrd="0" destOrd="0" presId="urn:microsoft.com/office/officeart/2005/8/layout/radial3"/>
    <dgm:cxn modelId="{7E8166C9-5FD9-4736-A084-8B05F48905A1}" srcId="{9F65726C-FFAB-41B4-AA0B-6E46BA8DBC20}" destId="{4B410994-64F5-44A2-9494-8953FEFCD329}" srcOrd="0" destOrd="0" parTransId="{EC2B3F13-2DA7-4042-989F-F0E9FF0217BE}" sibTransId="{489DADC6-352A-4487-9CD1-AC8417B689F2}"/>
    <dgm:cxn modelId="{A364B2D4-E5F3-432B-A4F0-1AC30CF75A32}" srcId="{9F65726C-FFAB-41B4-AA0B-6E46BA8DBC20}" destId="{4DB76C04-7047-4BEB-BF6D-CE3905BFF371}" srcOrd="4" destOrd="0" parTransId="{33CB344C-5C94-4307-8ECC-01E1F266667F}" sibTransId="{7354A610-C444-4EA1-90E4-10AC17EE4AB1}"/>
    <dgm:cxn modelId="{8B95D1DB-D467-45FF-BFB7-89F5DECAB8BB}" type="presOf" srcId="{9F65726C-FFAB-41B4-AA0B-6E46BA8DBC20}" destId="{FF132720-6C61-4650-B393-BD2B27C9B320}" srcOrd="0" destOrd="0" presId="urn:microsoft.com/office/officeart/2005/8/layout/radial3"/>
    <dgm:cxn modelId="{D879E0E3-8179-40AE-B6C0-7D110F368455}" type="presOf" srcId="{4B410994-64F5-44A2-9494-8953FEFCD329}" destId="{88038D57-BACB-4AE1-B29C-547327D2BF83}" srcOrd="0" destOrd="0" presId="urn:microsoft.com/office/officeart/2005/8/layout/radial3"/>
    <dgm:cxn modelId="{6D89DA55-4F16-4F8A-8B52-89FFFA16BE1E}" type="presParOf" srcId="{BF607CDD-E3B2-42F3-8314-74B5FFA26016}" destId="{4532494E-88CC-4847-AF6A-483086F70E52}" srcOrd="0" destOrd="0" presId="urn:microsoft.com/office/officeart/2005/8/layout/radial3"/>
    <dgm:cxn modelId="{839A1605-C9E0-43F1-8B59-7FB721891F75}" type="presParOf" srcId="{4532494E-88CC-4847-AF6A-483086F70E52}" destId="{FF132720-6C61-4650-B393-BD2B27C9B320}" srcOrd="0" destOrd="0" presId="urn:microsoft.com/office/officeart/2005/8/layout/radial3"/>
    <dgm:cxn modelId="{4FC6016C-9EA5-4E41-A677-D14CDB17B623}" type="presParOf" srcId="{4532494E-88CC-4847-AF6A-483086F70E52}" destId="{88038D57-BACB-4AE1-B29C-547327D2BF83}" srcOrd="1" destOrd="0" presId="urn:microsoft.com/office/officeart/2005/8/layout/radial3"/>
    <dgm:cxn modelId="{FCC048E5-EE2F-449B-839D-049915C62730}" type="presParOf" srcId="{4532494E-88CC-4847-AF6A-483086F70E52}" destId="{114BB0EA-D183-47A9-8C59-720BDA19FA26}" srcOrd="2" destOrd="0" presId="urn:microsoft.com/office/officeart/2005/8/layout/radial3"/>
    <dgm:cxn modelId="{1DEB3FC3-72BA-496A-85B2-E8DE0279B854}" type="presParOf" srcId="{4532494E-88CC-4847-AF6A-483086F70E52}" destId="{C8FB8148-FA09-4C7C-87B2-9B6ED647156A}" srcOrd="3" destOrd="0" presId="urn:microsoft.com/office/officeart/2005/8/layout/radial3"/>
    <dgm:cxn modelId="{6998D892-B93F-44BB-B0D0-418482516184}" type="presParOf" srcId="{4532494E-88CC-4847-AF6A-483086F70E52}" destId="{ECD9E130-995D-410D-9E0D-0B59AA422027}" srcOrd="4" destOrd="0" presId="urn:microsoft.com/office/officeart/2005/8/layout/radial3"/>
    <dgm:cxn modelId="{47E97456-95D2-4E67-BA73-D77467DBB0E1}" type="presParOf" srcId="{4532494E-88CC-4847-AF6A-483086F70E52}" destId="{119ACCDD-66A5-485A-A57E-69C0DDBD3F2D}"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6A6956-109B-46E6-9A79-4DDEB0515573}"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s-AR"/>
        </a:p>
      </dgm:t>
    </dgm:pt>
    <dgm:pt modelId="{143D4AE2-3DFD-40F1-B1B0-462B6FD8999D}">
      <dgm:prSet phldrT="[Texto]" custT="1"/>
      <dgm:spPr/>
      <dgm:t>
        <a:bodyPr/>
        <a:lstStyle/>
        <a:p>
          <a:r>
            <a:rPr lang="es-AR" sz="1400" b="1" dirty="0"/>
            <a:t>reconocer las relaciones de poder</a:t>
          </a:r>
          <a:r>
            <a:rPr lang="es-AR" sz="1400" dirty="0"/>
            <a:t> que se dan entre los géneros</a:t>
          </a:r>
        </a:p>
      </dgm:t>
    </dgm:pt>
    <dgm:pt modelId="{EE01FCBB-F311-47F4-95E3-44BCE2C2D344}" type="parTrans" cxnId="{52CA0533-3E2A-43E7-9694-EB2EBD9852B4}">
      <dgm:prSet/>
      <dgm:spPr/>
      <dgm:t>
        <a:bodyPr/>
        <a:lstStyle/>
        <a:p>
          <a:endParaRPr lang="es-AR"/>
        </a:p>
      </dgm:t>
    </dgm:pt>
    <dgm:pt modelId="{5875D3C9-E97C-416B-B261-16ED7D1AD6A6}" type="sibTrans" cxnId="{52CA0533-3E2A-43E7-9694-EB2EBD9852B4}">
      <dgm:prSet/>
      <dgm:spPr/>
      <dgm:t>
        <a:bodyPr/>
        <a:lstStyle/>
        <a:p>
          <a:endParaRPr lang="es-AR"/>
        </a:p>
      </dgm:t>
    </dgm:pt>
    <dgm:pt modelId="{CBCFBA0A-80E0-49F3-A172-43B746EC08EC}">
      <dgm:prSet phldrT="[Texto]" custT="1"/>
      <dgm:spPr/>
      <dgm:t>
        <a:bodyPr/>
        <a:lstStyle/>
        <a:p>
          <a:r>
            <a:rPr lang="es-AR" sz="1400" b="0" dirty="0"/>
            <a:t>Advertir que estas relaciones </a:t>
          </a:r>
          <a:r>
            <a:rPr lang="es-AR" sz="1400" b="1" dirty="0"/>
            <a:t>han sido constituidas social e históricamente</a:t>
          </a:r>
          <a:endParaRPr lang="es-AR" sz="1400" dirty="0"/>
        </a:p>
      </dgm:t>
    </dgm:pt>
    <dgm:pt modelId="{46D435E5-86CD-4CEC-9702-C41E4A909507}" type="parTrans" cxnId="{EBA8B409-E397-4F23-9B9B-8D3C819B6ABA}">
      <dgm:prSet/>
      <dgm:spPr/>
      <dgm:t>
        <a:bodyPr/>
        <a:lstStyle/>
        <a:p>
          <a:endParaRPr lang="es-AR"/>
        </a:p>
      </dgm:t>
    </dgm:pt>
    <dgm:pt modelId="{5893A661-0742-43B3-AB91-96109955A7A5}" type="sibTrans" cxnId="{EBA8B409-E397-4F23-9B9B-8D3C819B6ABA}">
      <dgm:prSet/>
      <dgm:spPr/>
      <dgm:t>
        <a:bodyPr/>
        <a:lstStyle/>
        <a:p>
          <a:endParaRPr lang="es-AR"/>
        </a:p>
      </dgm:t>
    </dgm:pt>
    <dgm:pt modelId="{AFD0688A-FC06-40CA-A64A-329E74BD3359}">
      <dgm:prSet phldrT="[Texto]" custT="1"/>
      <dgm:spPr/>
      <dgm:t>
        <a:bodyPr/>
        <a:lstStyle/>
        <a:p>
          <a:r>
            <a:rPr lang="es-AR" sz="1400" b="0" dirty="0"/>
            <a:t>Comprender que dichas relaciones </a:t>
          </a:r>
          <a:r>
            <a:rPr lang="es-AR" sz="1400" b="1" dirty="0"/>
            <a:t>atraviesan los procesos de socialización y de subjetivación</a:t>
          </a:r>
          <a:endParaRPr lang="es-AR" sz="1400" dirty="0"/>
        </a:p>
      </dgm:t>
    </dgm:pt>
    <dgm:pt modelId="{8B3CA3D5-DFA6-468E-BE25-2E1B56ABD4B2}" type="parTrans" cxnId="{2792BB8E-5B01-4882-83ED-5C87C51AEA2D}">
      <dgm:prSet/>
      <dgm:spPr/>
      <dgm:t>
        <a:bodyPr/>
        <a:lstStyle/>
        <a:p>
          <a:endParaRPr lang="es-AR"/>
        </a:p>
      </dgm:t>
    </dgm:pt>
    <dgm:pt modelId="{EB3326CF-0BE8-463E-96CD-891921C2B694}" type="sibTrans" cxnId="{2792BB8E-5B01-4882-83ED-5C87C51AEA2D}">
      <dgm:prSet/>
      <dgm:spPr/>
      <dgm:t>
        <a:bodyPr/>
        <a:lstStyle/>
        <a:p>
          <a:endParaRPr lang="es-AR"/>
        </a:p>
      </dgm:t>
    </dgm:pt>
    <dgm:pt modelId="{FC9E515C-1149-4D0B-99FC-7202F139B9D8}" type="pres">
      <dgm:prSet presAssocID="{A16A6956-109B-46E6-9A79-4DDEB0515573}" presName="Name0" presStyleCnt="0">
        <dgm:presLayoutVars>
          <dgm:chMax val="7"/>
          <dgm:chPref val="7"/>
          <dgm:dir/>
          <dgm:animLvl val="lvl"/>
        </dgm:presLayoutVars>
      </dgm:prSet>
      <dgm:spPr/>
    </dgm:pt>
    <dgm:pt modelId="{57817171-7A82-4B20-8A40-518753116EA3}" type="pres">
      <dgm:prSet presAssocID="{143D4AE2-3DFD-40F1-B1B0-462B6FD8999D}" presName="Accent1" presStyleCnt="0"/>
      <dgm:spPr/>
    </dgm:pt>
    <dgm:pt modelId="{CEFC1DA9-C680-4336-83C8-F7F3CB4FC075}" type="pres">
      <dgm:prSet presAssocID="{143D4AE2-3DFD-40F1-B1B0-462B6FD8999D}" presName="Accent" presStyleLbl="node1" presStyleIdx="0" presStyleCnt="3" custScaleX="136861" custScaleY="101889">
        <dgm:style>
          <a:lnRef idx="2">
            <a:schemeClr val="accent1"/>
          </a:lnRef>
          <a:fillRef idx="1">
            <a:schemeClr val="lt1"/>
          </a:fillRef>
          <a:effectRef idx="0">
            <a:schemeClr val="accent1"/>
          </a:effectRef>
          <a:fontRef idx="minor">
            <a:schemeClr val="dk1"/>
          </a:fontRef>
        </dgm:style>
      </dgm:prSet>
      <dgm:spPr/>
    </dgm:pt>
    <dgm:pt modelId="{AD24DFAA-1D8F-4255-8C2A-9C5CED5601CF}" type="pres">
      <dgm:prSet presAssocID="{143D4AE2-3DFD-40F1-B1B0-462B6FD8999D}" presName="Parent1" presStyleLbl="revTx" presStyleIdx="0" presStyleCnt="3" custScaleX="163881" custScaleY="108377" custLinFactNeighborX="289" custLinFactNeighborY="-10909">
        <dgm:presLayoutVars>
          <dgm:chMax val="1"/>
          <dgm:chPref val="1"/>
          <dgm:bulletEnabled val="1"/>
        </dgm:presLayoutVars>
      </dgm:prSet>
      <dgm:spPr/>
    </dgm:pt>
    <dgm:pt modelId="{1F426534-09B7-4C74-9863-A12F579F8138}" type="pres">
      <dgm:prSet presAssocID="{CBCFBA0A-80E0-49F3-A172-43B746EC08EC}" presName="Accent2" presStyleCnt="0"/>
      <dgm:spPr/>
    </dgm:pt>
    <dgm:pt modelId="{A3A1E276-ECDE-4CF2-B571-3E6EEE603ABC}" type="pres">
      <dgm:prSet presAssocID="{CBCFBA0A-80E0-49F3-A172-43B746EC08EC}" presName="Accent" presStyleLbl="node1" presStyleIdx="1" presStyleCnt="3" custScaleX="184088">
        <dgm:style>
          <a:lnRef idx="2">
            <a:schemeClr val="accent5"/>
          </a:lnRef>
          <a:fillRef idx="1">
            <a:schemeClr val="lt1"/>
          </a:fillRef>
          <a:effectRef idx="0">
            <a:schemeClr val="accent5"/>
          </a:effectRef>
          <a:fontRef idx="minor">
            <a:schemeClr val="dk1"/>
          </a:fontRef>
        </dgm:style>
      </dgm:prSet>
      <dgm:spPr/>
    </dgm:pt>
    <dgm:pt modelId="{8579610B-8819-4759-9B6B-D9CDD460DE80}" type="pres">
      <dgm:prSet presAssocID="{CBCFBA0A-80E0-49F3-A172-43B746EC08EC}" presName="Parent2" presStyleLbl="revTx" presStyleIdx="1" presStyleCnt="3" custScaleX="176193" custLinFactNeighborX="-25571" custLinFactNeighborY="-5000">
        <dgm:presLayoutVars>
          <dgm:chMax val="1"/>
          <dgm:chPref val="1"/>
          <dgm:bulletEnabled val="1"/>
        </dgm:presLayoutVars>
      </dgm:prSet>
      <dgm:spPr/>
    </dgm:pt>
    <dgm:pt modelId="{1942ACC3-4B4B-4EC0-83FD-2EB90DADB944}" type="pres">
      <dgm:prSet presAssocID="{AFD0688A-FC06-40CA-A64A-329E74BD3359}" presName="Accent3" presStyleCnt="0"/>
      <dgm:spPr/>
    </dgm:pt>
    <dgm:pt modelId="{12FC1C6D-2300-4BF1-A9C3-14427003C1A6}" type="pres">
      <dgm:prSet presAssocID="{AFD0688A-FC06-40CA-A64A-329E74BD3359}" presName="Accent" presStyleLbl="node1" presStyleIdx="2" presStyleCnt="3" custScaleX="208058">
        <dgm:style>
          <a:lnRef idx="2">
            <a:schemeClr val="accent6"/>
          </a:lnRef>
          <a:fillRef idx="1">
            <a:schemeClr val="lt1"/>
          </a:fillRef>
          <a:effectRef idx="0">
            <a:schemeClr val="accent6"/>
          </a:effectRef>
          <a:fontRef idx="minor">
            <a:schemeClr val="dk1"/>
          </a:fontRef>
        </dgm:style>
      </dgm:prSet>
      <dgm:spPr/>
    </dgm:pt>
    <dgm:pt modelId="{4226DB43-85C0-40D2-9420-74814103A643}" type="pres">
      <dgm:prSet presAssocID="{AFD0688A-FC06-40CA-A64A-329E74BD3359}" presName="Parent3" presStyleLbl="revTx" presStyleIdx="2" presStyleCnt="3" custScaleX="217939" custLinFactNeighborY="13886">
        <dgm:presLayoutVars>
          <dgm:chMax val="1"/>
          <dgm:chPref val="1"/>
          <dgm:bulletEnabled val="1"/>
        </dgm:presLayoutVars>
      </dgm:prSet>
      <dgm:spPr/>
    </dgm:pt>
  </dgm:ptLst>
  <dgm:cxnLst>
    <dgm:cxn modelId="{EBA8B409-E397-4F23-9B9B-8D3C819B6ABA}" srcId="{A16A6956-109B-46E6-9A79-4DDEB0515573}" destId="{CBCFBA0A-80E0-49F3-A172-43B746EC08EC}" srcOrd="1" destOrd="0" parTransId="{46D435E5-86CD-4CEC-9702-C41E4A909507}" sibTransId="{5893A661-0742-43B3-AB91-96109955A7A5}"/>
    <dgm:cxn modelId="{0E0FF81B-7B05-4A13-926E-97C1B2EB8571}" type="presOf" srcId="{143D4AE2-3DFD-40F1-B1B0-462B6FD8999D}" destId="{AD24DFAA-1D8F-4255-8C2A-9C5CED5601CF}" srcOrd="0" destOrd="0" presId="urn:microsoft.com/office/officeart/2009/layout/CircleArrowProcess"/>
    <dgm:cxn modelId="{52CA0533-3E2A-43E7-9694-EB2EBD9852B4}" srcId="{A16A6956-109B-46E6-9A79-4DDEB0515573}" destId="{143D4AE2-3DFD-40F1-B1B0-462B6FD8999D}" srcOrd="0" destOrd="0" parTransId="{EE01FCBB-F311-47F4-95E3-44BCE2C2D344}" sibTransId="{5875D3C9-E97C-416B-B261-16ED7D1AD6A6}"/>
    <dgm:cxn modelId="{2792BB8E-5B01-4882-83ED-5C87C51AEA2D}" srcId="{A16A6956-109B-46E6-9A79-4DDEB0515573}" destId="{AFD0688A-FC06-40CA-A64A-329E74BD3359}" srcOrd="2" destOrd="0" parTransId="{8B3CA3D5-DFA6-468E-BE25-2E1B56ABD4B2}" sibTransId="{EB3326CF-0BE8-463E-96CD-891921C2B694}"/>
    <dgm:cxn modelId="{84932B98-92BC-4BF4-A084-088A59AD2444}" type="presOf" srcId="{CBCFBA0A-80E0-49F3-A172-43B746EC08EC}" destId="{8579610B-8819-4759-9B6B-D9CDD460DE80}" srcOrd="0" destOrd="0" presId="urn:microsoft.com/office/officeart/2009/layout/CircleArrowProcess"/>
    <dgm:cxn modelId="{D5123CA5-70F2-473B-BB83-5E4006E701E9}" type="presOf" srcId="{AFD0688A-FC06-40CA-A64A-329E74BD3359}" destId="{4226DB43-85C0-40D2-9420-74814103A643}" srcOrd="0" destOrd="0" presId="urn:microsoft.com/office/officeart/2009/layout/CircleArrowProcess"/>
    <dgm:cxn modelId="{754257B2-8F27-4044-AD7B-38AE3CCDC2AE}" type="presOf" srcId="{A16A6956-109B-46E6-9A79-4DDEB0515573}" destId="{FC9E515C-1149-4D0B-99FC-7202F139B9D8}" srcOrd="0" destOrd="0" presId="urn:microsoft.com/office/officeart/2009/layout/CircleArrowProcess"/>
    <dgm:cxn modelId="{C351F193-4C0F-40C9-BA0D-EE0C5A939084}" type="presParOf" srcId="{FC9E515C-1149-4D0B-99FC-7202F139B9D8}" destId="{57817171-7A82-4B20-8A40-518753116EA3}" srcOrd="0" destOrd="0" presId="urn:microsoft.com/office/officeart/2009/layout/CircleArrowProcess"/>
    <dgm:cxn modelId="{7A1E807A-35D4-425A-9124-3C2675A89D01}" type="presParOf" srcId="{57817171-7A82-4B20-8A40-518753116EA3}" destId="{CEFC1DA9-C680-4336-83C8-F7F3CB4FC075}" srcOrd="0" destOrd="0" presId="urn:microsoft.com/office/officeart/2009/layout/CircleArrowProcess"/>
    <dgm:cxn modelId="{C79FD786-EA5B-46B2-8E5C-F990499D8929}" type="presParOf" srcId="{FC9E515C-1149-4D0B-99FC-7202F139B9D8}" destId="{AD24DFAA-1D8F-4255-8C2A-9C5CED5601CF}" srcOrd="1" destOrd="0" presId="urn:microsoft.com/office/officeart/2009/layout/CircleArrowProcess"/>
    <dgm:cxn modelId="{B55C1EAF-A3B0-43DB-A4B6-892D6CCAE159}" type="presParOf" srcId="{FC9E515C-1149-4D0B-99FC-7202F139B9D8}" destId="{1F426534-09B7-4C74-9863-A12F579F8138}" srcOrd="2" destOrd="0" presId="urn:microsoft.com/office/officeart/2009/layout/CircleArrowProcess"/>
    <dgm:cxn modelId="{EAD22FE4-31F3-48D0-A443-B96AA44C1E30}" type="presParOf" srcId="{1F426534-09B7-4C74-9863-A12F579F8138}" destId="{A3A1E276-ECDE-4CF2-B571-3E6EEE603ABC}" srcOrd="0" destOrd="0" presId="urn:microsoft.com/office/officeart/2009/layout/CircleArrowProcess"/>
    <dgm:cxn modelId="{62D94757-DFC9-440B-B253-D6ADD7D6629B}" type="presParOf" srcId="{FC9E515C-1149-4D0B-99FC-7202F139B9D8}" destId="{8579610B-8819-4759-9B6B-D9CDD460DE80}" srcOrd="3" destOrd="0" presId="urn:microsoft.com/office/officeart/2009/layout/CircleArrowProcess"/>
    <dgm:cxn modelId="{70321388-493A-442F-8902-89364BDBF253}" type="presParOf" srcId="{FC9E515C-1149-4D0B-99FC-7202F139B9D8}" destId="{1942ACC3-4B4B-4EC0-83FD-2EB90DADB944}" srcOrd="4" destOrd="0" presId="urn:microsoft.com/office/officeart/2009/layout/CircleArrowProcess"/>
    <dgm:cxn modelId="{72E25CCB-00BB-46AD-9E45-9667DF336C74}" type="presParOf" srcId="{1942ACC3-4B4B-4EC0-83FD-2EB90DADB944}" destId="{12FC1C6D-2300-4BF1-A9C3-14427003C1A6}" srcOrd="0" destOrd="0" presId="urn:microsoft.com/office/officeart/2009/layout/CircleArrowProcess"/>
    <dgm:cxn modelId="{B619BA80-2F3E-410D-AED2-CD2B221BF05E}" type="presParOf" srcId="{FC9E515C-1149-4D0B-99FC-7202F139B9D8}" destId="{4226DB43-85C0-40D2-9420-74814103A643}"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5BEEF6-466E-4667-B60C-ABC0A3C7B100}" type="doc">
      <dgm:prSet loTypeId="urn:microsoft.com/office/officeart/2005/8/layout/venn1" loCatId="relationship" qsTypeId="urn:microsoft.com/office/officeart/2005/8/quickstyle/simple1" qsCatId="simple" csTypeId="urn:microsoft.com/office/officeart/2005/8/colors/accent1_4" csCatId="accent1" phldr="1"/>
      <dgm:spPr/>
    </dgm:pt>
    <dgm:pt modelId="{3AB04B86-B989-43F9-9B62-9AD27618C972}">
      <dgm:prSet phldrT="[Texto]" custT="1"/>
      <dgm:spPr/>
      <dgm:t>
        <a:bodyPr/>
        <a:lstStyle/>
        <a:p>
          <a:r>
            <a:rPr lang="es-AR" sz="2000" dirty="0"/>
            <a:t>Es siempre </a:t>
          </a:r>
          <a:r>
            <a:rPr lang="es-AR" sz="2000" b="1" dirty="0"/>
            <a:t>relacional</a:t>
          </a:r>
        </a:p>
      </dgm:t>
    </dgm:pt>
    <dgm:pt modelId="{F67D304A-343C-43CA-B325-8647D3C8051F}" type="parTrans" cxnId="{4C1A6A07-CE13-4136-B672-6F276DE2FF76}">
      <dgm:prSet/>
      <dgm:spPr/>
      <dgm:t>
        <a:bodyPr/>
        <a:lstStyle/>
        <a:p>
          <a:endParaRPr lang="es-AR"/>
        </a:p>
      </dgm:t>
    </dgm:pt>
    <dgm:pt modelId="{A879C1E5-387F-4F59-B25B-6DA87D0FFD8A}" type="sibTrans" cxnId="{4C1A6A07-CE13-4136-B672-6F276DE2FF76}">
      <dgm:prSet/>
      <dgm:spPr/>
      <dgm:t>
        <a:bodyPr/>
        <a:lstStyle/>
        <a:p>
          <a:endParaRPr lang="es-AR"/>
        </a:p>
      </dgm:t>
    </dgm:pt>
    <dgm:pt modelId="{7BE653AD-EC10-4E79-88A5-F0E5C4D8A399}">
      <dgm:prSet phldrT="[Texto]" custT="1"/>
      <dgm:spPr/>
      <dgm:t>
        <a:bodyPr/>
        <a:lstStyle/>
        <a:p>
          <a:r>
            <a:rPr lang="es-AR" sz="2000" dirty="0"/>
            <a:t>Jamás aparece en forma pura, sino </a:t>
          </a:r>
          <a:r>
            <a:rPr lang="es-AR" sz="2000" b="1" dirty="0"/>
            <a:t>enlazado con otros aspectos </a:t>
          </a:r>
          <a:r>
            <a:rPr lang="es-AR" sz="2000" dirty="0"/>
            <a:t>determinantes de la subjetividad humana</a:t>
          </a:r>
        </a:p>
      </dgm:t>
    </dgm:pt>
    <dgm:pt modelId="{4EDBEE51-974A-4B64-9AC3-CEEA192D892D}" type="parTrans" cxnId="{F211B968-FA34-47B7-9C04-0D4823A960B9}">
      <dgm:prSet/>
      <dgm:spPr/>
      <dgm:t>
        <a:bodyPr/>
        <a:lstStyle/>
        <a:p>
          <a:endParaRPr lang="es-AR"/>
        </a:p>
      </dgm:t>
    </dgm:pt>
    <dgm:pt modelId="{4FF14232-D163-4B02-8555-5C89340711F1}" type="sibTrans" cxnId="{F211B968-FA34-47B7-9C04-0D4823A960B9}">
      <dgm:prSet/>
      <dgm:spPr/>
      <dgm:t>
        <a:bodyPr/>
        <a:lstStyle/>
        <a:p>
          <a:endParaRPr lang="es-AR"/>
        </a:p>
      </dgm:t>
    </dgm:pt>
    <dgm:pt modelId="{CC6FDC9F-CFF5-4C88-A32A-E7396EFF38AC}">
      <dgm:prSet phldrT="[Texto]" custT="1"/>
      <dgm:spPr/>
      <dgm:t>
        <a:bodyPr/>
        <a:lstStyle/>
        <a:p>
          <a:r>
            <a:rPr lang="es-AR" sz="2000" dirty="0"/>
            <a:t>Se trata de una construcción </a:t>
          </a:r>
          <a:r>
            <a:rPr lang="es-AR" sz="2000" b="1" dirty="0"/>
            <a:t>histórico - social</a:t>
          </a:r>
        </a:p>
      </dgm:t>
    </dgm:pt>
    <dgm:pt modelId="{2757546B-E1B0-4F73-BFAB-07BEA61DED43}" type="parTrans" cxnId="{428736D9-73C0-4C55-AFD9-7E2E9727E3BF}">
      <dgm:prSet/>
      <dgm:spPr/>
      <dgm:t>
        <a:bodyPr/>
        <a:lstStyle/>
        <a:p>
          <a:endParaRPr lang="es-AR"/>
        </a:p>
      </dgm:t>
    </dgm:pt>
    <dgm:pt modelId="{CC7F844A-0753-4E94-8CC4-D03B0DEB60CB}" type="sibTrans" cxnId="{428736D9-73C0-4C55-AFD9-7E2E9727E3BF}">
      <dgm:prSet/>
      <dgm:spPr/>
      <dgm:t>
        <a:bodyPr/>
        <a:lstStyle/>
        <a:p>
          <a:endParaRPr lang="es-AR"/>
        </a:p>
      </dgm:t>
    </dgm:pt>
    <dgm:pt modelId="{9616E3C6-31DB-4FB0-B59E-DBCBD5B26FA8}" type="pres">
      <dgm:prSet presAssocID="{5B5BEEF6-466E-4667-B60C-ABC0A3C7B100}" presName="compositeShape" presStyleCnt="0">
        <dgm:presLayoutVars>
          <dgm:chMax val="7"/>
          <dgm:dir/>
          <dgm:resizeHandles val="exact"/>
        </dgm:presLayoutVars>
      </dgm:prSet>
      <dgm:spPr/>
    </dgm:pt>
    <dgm:pt modelId="{81AC1F5A-0FB7-4E11-935D-A4379166E297}" type="pres">
      <dgm:prSet presAssocID="{3AB04B86-B989-43F9-9B62-9AD27618C972}" presName="circ1" presStyleLbl="vennNode1" presStyleIdx="0" presStyleCnt="3"/>
      <dgm:spPr/>
    </dgm:pt>
    <dgm:pt modelId="{12CF44A4-6B00-4C14-A8E7-3E4AB0B67E77}" type="pres">
      <dgm:prSet presAssocID="{3AB04B86-B989-43F9-9B62-9AD27618C972}" presName="circ1Tx" presStyleLbl="revTx" presStyleIdx="0" presStyleCnt="0">
        <dgm:presLayoutVars>
          <dgm:chMax val="0"/>
          <dgm:chPref val="0"/>
          <dgm:bulletEnabled val="1"/>
        </dgm:presLayoutVars>
      </dgm:prSet>
      <dgm:spPr/>
    </dgm:pt>
    <dgm:pt modelId="{0BFC543D-C1FE-40F8-9BC7-246219D2C4AF}" type="pres">
      <dgm:prSet presAssocID="{7BE653AD-EC10-4E79-88A5-F0E5C4D8A399}" presName="circ2" presStyleLbl="vennNode1" presStyleIdx="1" presStyleCnt="3"/>
      <dgm:spPr/>
    </dgm:pt>
    <dgm:pt modelId="{FDE26680-9F04-40C9-85B4-C703355EF230}" type="pres">
      <dgm:prSet presAssocID="{7BE653AD-EC10-4E79-88A5-F0E5C4D8A399}" presName="circ2Tx" presStyleLbl="revTx" presStyleIdx="0" presStyleCnt="0">
        <dgm:presLayoutVars>
          <dgm:chMax val="0"/>
          <dgm:chPref val="0"/>
          <dgm:bulletEnabled val="1"/>
        </dgm:presLayoutVars>
      </dgm:prSet>
      <dgm:spPr/>
    </dgm:pt>
    <dgm:pt modelId="{69618025-D509-4C39-8AB7-D12EB4A37967}" type="pres">
      <dgm:prSet presAssocID="{CC6FDC9F-CFF5-4C88-A32A-E7396EFF38AC}" presName="circ3" presStyleLbl="vennNode1" presStyleIdx="2" presStyleCnt="3"/>
      <dgm:spPr/>
    </dgm:pt>
    <dgm:pt modelId="{435ABBBC-35B1-4CA8-BDF6-3F2A739D9A21}" type="pres">
      <dgm:prSet presAssocID="{CC6FDC9F-CFF5-4C88-A32A-E7396EFF38AC}" presName="circ3Tx" presStyleLbl="revTx" presStyleIdx="0" presStyleCnt="0">
        <dgm:presLayoutVars>
          <dgm:chMax val="0"/>
          <dgm:chPref val="0"/>
          <dgm:bulletEnabled val="1"/>
        </dgm:presLayoutVars>
      </dgm:prSet>
      <dgm:spPr/>
    </dgm:pt>
  </dgm:ptLst>
  <dgm:cxnLst>
    <dgm:cxn modelId="{4C1A6A07-CE13-4136-B672-6F276DE2FF76}" srcId="{5B5BEEF6-466E-4667-B60C-ABC0A3C7B100}" destId="{3AB04B86-B989-43F9-9B62-9AD27618C972}" srcOrd="0" destOrd="0" parTransId="{F67D304A-343C-43CA-B325-8647D3C8051F}" sibTransId="{A879C1E5-387F-4F59-B25B-6DA87D0FFD8A}"/>
    <dgm:cxn modelId="{5134733F-E76A-4E8F-A997-619BE56BE897}" type="presOf" srcId="{7BE653AD-EC10-4E79-88A5-F0E5C4D8A399}" destId="{0BFC543D-C1FE-40F8-9BC7-246219D2C4AF}" srcOrd="0" destOrd="0" presId="urn:microsoft.com/office/officeart/2005/8/layout/venn1"/>
    <dgm:cxn modelId="{C18AAE5E-559B-49F9-ADE5-59E1D8AA9A9F}" type="presOf" srcId="{7BE653AD-EC10-4E79-88A5-F0E5C4D8A399}" destId="{FDE26680-9F04-40C9-85B4-C703355EF230}" srcOrd="1" destOrd="0" presId="urn:microsoft.com/office/officeart/2005/8/layout/venn1"/>
    <dgm:cxn modelId="{F211B968-FA34-47B7-9C04-0D4823A960B9}" srcId="{5B5BEEF6-466E-4667-B60C-ABC0A3C7B100}" destId="{7BE653AD-EC10-4E79-88A5-F0E5C4D8A399}" srcOrd="1" destOrd="0" parTransId="{4EDBEE51-974A-4B64-9AC3-CEEA192D892D}" sibTransId="{4FF14232-D163-4B02-8555-5C89340711F1}"/>
    <dgm:cxn modelId="{21E78EA6-B6B9-4585-8CEF-561B2B9466E3}" type="presOf" srcId="{3AB04B86-B989-43F9-9B62-9AD27618C972}" destId="{81AC1F5A-0FB7-4E11-935D-A4379166E297}" srcOrd="0" destOrd="0" presId="urn:microsoft.com/office/officeart/2005/8/layout/venn1"/>
    <dgm:cxn modelId="{80270EBB-5DC8-49DF-876D-03F2E536A750}" type="presOf" srcId="{5B5BEEF6-466E-4667-B60C-ABC0A3C7B100}" destId="{9616E3C6-31DB-4FB0-B59E-DBCBD5B26FA8}" srcOrd="0" destOrd="0" presId="urn:microsoft.com/office/officeart/2005/8/layout/venn1"/>
    <dgm:cxn modelId="{5AC320BB-A08A-4B9E-8F7F-A55457728F9D}" type="presOf" srcId="{CC6FDC9F-CFF5-4C88-A32A-E7396EFF38AC}" destId="{69618025-D509-4C39-8AB7-D12EB4A37967}" srcOrd="0" destOrd="0" presId="urn:microsoft.com/office/officeart/2005/8/layout/venn1"/>
    <dgm:cxn modelId="{428736D9-73C0-4C55-AFD9-7E2E9727E3BF}" srcId="{5B5BEEF6-466E-4667-B60C-ABC0A3C7B100}" destId="{CC6FDC9F-CFF5-4C88-A32A-E7396EFF38AC}" srcOrd="2" destOrd="0" parTransId="{2757546B-E1B0-4F73-BFAB-07BEA61DED43}" sibTransId="{CC7F844A-0753-4E94-8CC4-D03B0DEB60CB}"/>
    <dgm:cxn modelId="{1E815DE9-1A83-478A-8B76-0FD9865A737B}" type="presOf" srcId="{CC6FDC9F-CFF5-4C88-A32A-E7396EFF38AC}" destId="{435ABBBC-35B1-4CA8-BDF6-3F2A739D9A21}" srcOrd="1" destOrd="0" presId="urn:microsoft.com/office/officeart/2005/8/layout/venn1"/>
    <dgm:cxn modelId="{E6DA03FF-1B93-42A8-9962-6A1D6B5B71F9}" type="presOf" srcId="{3AB04B86-B989-43F9-9B62-9AD27618C972}" destId="{12CF44A4-6B00-4C14-A8E7-3E4AB0B67E77}" srcOrd="1" destOrd="0" presId="urn:microsoft.com/office/officeart/2005/8/layout/venn1"/>
    <dgm:cxn modelId="{7A1BCA78-2073-45E1-AE74-26842F7D2395}" type="presParOf" srcId="{9616E3C6-31DB-4FB0-B59E-DBCBD5B26FA8}" destId="{81AC1F5A-0FB7-4E11-935D-A4379166E297}" srcOrd="0" destOrd="0" presId="urn:microsoft.com/office/officeart/2005/8/layout/venn1"/>
    <dgm:cxn modelId="{C709834A-3A7D-4BA1-A896-807BD9C0F871}" type="presParOf" srcId="{9616E3C6-31DB-4FB0-B59E-DBCBD5B26FA8}" destId="{12CF44A4-6B00-4C14-A8E7-3E4AB0B67E77}" srcOrd="1" destOrd="0" presId="urn:microsoft.com/office/officeart/2005/8/layout/venn1"/>
    <dgm:cxn modelId="{9F65AB99-177A-4B66-9D1A-47A2584C0018}" type="presParOf" srcId="{9616E3C6-31DB-4FB0-B59E-DBCBD5B26FA8}" destId="{0BFC543D-C1FE-40F8-9BC7-246219D2C4AF}" srcOrd="2" destOrd="0" presId="urn:microsoft.com/office/officeart/2005/8/layout/venn1"/>
    <dgm:cxn modelId="{EA9478C0-C5C6-4137-9C7E-D6F50185BF88}" type="presParOf" srcId="{9616E3C6-31DB-4FB0-B59E-DBCBD5B26FA8}" destId="{FDE26680-9F04-40C9-85B4-C703355EF230}" srcOrd="3" destOrd="0" presId="urn:microsoft.com/office/officeart/2005/8/layout/venn1"/>
    <dgm:cxn modelId="{A9C92D85-E1D7-4727-BC8E-455DE9CF97A9}" type="presParOf" srcId="{9616E3C6-31DB-4FB0-B59E-DBCBD5B26FA8}" destId="{69618025-D509-4C39-8AB7-D12EB4A37967}" srcOrd="4" destOrd="0" presId="urn:microsoft.com/office/officeart/2005/8/layout/venn1"/>
    <dgm:cxn modelId="{234C916D-3461-4D35-AE21-AA9427738433}" type="presParOf" srcId="{9616E3C6-31DB-4FB0-B59E-DBCBD5B26FA8}" destId="{435ABBBC-35B1-4CA8-BDF6-3F2A739D9A21}"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563147-5659-4C4B-ADBA-A315B4149C70}" type="doc">
      <dgm:prSet loTypeId="urn:microsoft.com/office/officeart/2005/8/layout/cycle7" loCatId="cycle" qsTypeId="urn:microsoft.com/office/officeart/2005/8/quickstyle/simple1" qsCatId="simple" csTypeId="urn:microsoft.com/office/officeart/2005/8/colors/colorful2" csCatId="colorful" phldr="1"/>
      <dgm:spPr/>
      <dgm:t>
        <a:bodyPr/>
        <a:lstStyle/>
        <a:p>
          <a:endParaRPr lang="es-AR"/>
        </a:p>
      </dgm:t>
    </dgm:pt>
    <dgm:pt modelId="{3E1E8184-68E4-4015-A7D8-542811708446}">
      <dgm:prSet phldrT="[Texto]" custT="1"/>
      <dgm:spPr/>
      <dgm:t>
        <a:bodyPr/>
        <a:lstStyle/>
        <a:p>
          <a:r>
            <a:rPr lang="es-AR" sz="1800" b="1" dirty="0">
              <a:solidFill>
                <a:schemeClr val="tx1"/>
              </a:solidFill>
            </a:rPr>
            <a:t>JUVENTUD</a:t>
          </a:r>
        </a:p>
      </dgm:t>
    </dgm:pt>
    <dgm:pt modelId="{1CABF823-AEAB-4D4E-8588-A148EB78B2F3}" type="parTrans" cxnId="{4339D984-F170-48A3-BACE-F4063CE8B3A0}">
      <dgm:prSet/>
      <dgm:spPr/>
      <dgm:t>
        <a:bodyPr/>
        <a:lstStyle/>
        <a:p>
          <a:endParaRPr lang="es-AR" b="1">
            <a:solidFill>
              <a:schemeClr val="tx1"/>
            </a:solidFill>
          </a:endParaRPr>
        </a:p>
      </dgm:t>
    </dgm:pt>
    <dgm:pt modelId="{B3873666-9EFC-4C3E-838B-3635FF47E270}" type="sibTrans" cxnId="{4339D984-F170-48A3-BACE-F4063CE8B3A0}">
      <dgm:prSet/>
      <dgm:spPr/>
      <dgm:t>
        <a:bodyPr/>
        <a:lstStyle/>
        <a:p>
          <a:endParaRPr lang="es-AR" b="1">
            <a:solidFill>
              <a:schemeClr val="tx1"/>
            </a:solidFill>
          </a:endParaRPr>
        </a:p>
      </dgm:t>
    </dgm:pt>
    <dgm:pt modelId="{BEF1AA6D-E2F9-4E4E-9B35-332DBE07B230}">
      <dgm:prSet phldrT="[Texto]"/>
      <dgm:spPr/>
      <dgm:t>
        <a:bodyPr/>
        <a:lstStyle/>
        <a:p>
          <a:r>
            <a:rPr lang="es-AR" b="1" dirty="0">
              <a:solidFill>
                <a:schemeClr val="tx1"/>
              </a:solidFill>
            </a:rPr>
            <a:t>CONSUMOS PROBLEMÁTICOS</a:t>
          </a:r>
        </a:p>
      </dgm:t>
    </dgm:pt>
    <dgm:pt modelId="{043B81FF-9DD0-4BDB-A49B-46EB91B76C6C}" type="parTrans" cxnId="{8FA3750B-817B-4A40-AE49-D6855AB8F572}">
      <dgm:prSet/>
      <dgm:spPr/>
      <dgm:t>
        <a:bodyPr/>
        <a:lstStyle/>
        <a:p>
          <a:endParaRPr lang="es-AR" b="1">
            <a:solidFill>
              <a:schemeClr val="tx1"/>
            </a:solidFill>
          </a:endParaRPr>
        </a:p>
      </dgm:t>
    </dgm:pt>
    <dgm:pt modelId="{0BFD7E47-10DE-4174-874E-5F972215C1CE}" type="sibTrans" cxnId="{8FA3750B-817B-4A40-AE49-D6855AB8F572}">
      <dgm:prSet/>
      <dgm:spPr/>
      <dgm:t>
        <a:bodyPr/>
        <a:lstStyle/>
        <a:p>
          <a:endParaRPr lang="es-AR" b="1">
            <a:solidFill>
              <a:schemeClr val="tx1"/>
            </a:solidFill>
          </a:endParaRPr>
        </a:p>
      </dgm:t>
    </dgm:pt>
    <dgm:pt modelId="{4D6B793A-D5B1-46C8-A493-34FD7E17920C}">
      <dgm:prSet phldrT="[Texto]" custT="1"/>
      <dgm:spPr/>
      <dgm:t>
        <a:bodyPr/>
        <a:lstStyle/>
        <a:p>
          <a:r>
            <a:rPr lang="es-AR" sz="1600" b="1" dirty="0">
              <a:solidFill>
                <a:schemeClr val="tx1"/>
              </a:solidFill>
            </a:rPr>
            <a:t>VAGANCIA</a:t>
          </a:r>
        </a:p>
      </dgm:t>
    </dgm:pt>
    <dgm:pt modelId="{341ED87B-2DB8-4342-92B9-871A41FEE733}" type="parTrans" cxnId="{76B03B9F-C533-4AED-A273-3FA8DCAC9DC6}">
      <dgm:prSet/>
      <dgm:spPr/>
      <dgm:t>
        <a:bodyPr/>
        <a:lstStyle/>
        <a:p>
          <a:endParaRPr lang="es-AR" b="1">
            <a:solidFill>
              <a:schemeClr val="tx1"/>
            </a:solidFill>
          </a:endParaRPr>
        </a:p>
      </dgm:t>
    </dgm:pt>
    <dgm:pt modelId="{6DE1474C-8F30-46C8-8C61-53F0699DA80A}" type="sibTrans" cxnId="{76B03B9F-C533-4AED-A273-3FA8DCAC9DC6}">
      <dgm:prSet/>
      <dgm:spPr/>
      <dgm:t>
        <a:bodyPr/>
        <a:lstStyle/>
        <a:p>
          <a:endParaRPr lang="es-AR" b="1">
            <a:solidFill>
              <a:schemeClr val="tx1"/>
            </a:solidFill>
          </a:endParaRPr>
        </a:p>
      </dgm:t>
    </dgm:pt>
    <dgm:pt modelId="{AA04F1E9-E72F-44D8-9E04-373C73C65B5A}" type="pres">
      <dgm:prSet presAssocID="{80563147-5659-4C4B-ADBA-A315B4149C70}" presName="Name0" presStyleCnt="0">
        <dgm:presLayoutVars>
          <dgm:dir/>
          <dgm:resizeHandles val="exact"/>
        </dgm:presLayoutVars>
      </dgm:prSet>
      <dgm:spPr/>
    </dgm:pt>
    <dgm:pt modelId="{FD5E0FB4-D53C-4DE9-85D5-3B6C7FBD8DA4}" type="pres">
      <dgm:prSet presAssocID="{3E1E8184-68E4-4015-A7D8-542811708446}" presName="node" presStyleLbl="node1" presStyleIdx="0" presStyleCnt="3" custScaleX="147781" custScaleY="77832">
        <dgm:presLayoutVars>
          <dgm:bulletEnabled val="1"/>
        </dgm:presLayoutVars>
      </dgm:prSet>
      <dgm:spPr/>
    </dgm:pt>
    <dgm:pt modelId="{6CAD1E72-CF9F-41C5-8F1E-1B31F700DE96}" type="pres">
      <dgm:prSet presAssocID="{B3873666-9EFC-4C3E-838B-3635FF47E270}" presName="sibTrans" presStyleLbl="sibTrans2D1" presStyleIdx="0" presStyleCnt="3"/>
      <dgm:spPr/>
    </dgm:pt>
    <dgm:pt modelId="{8AAF049C-0EFE-45AE-97CF-87F2B7F6398A}" type="pres">
      <dgm:prSet presAssocID="{B3873666-9EFC-4C3E-838B-3635FF47E270}" presName="connectorText" presStyleLbl="sibTrans2D1" presStyleIdx="0" presStyleCnt="3"/>
      <dgm:spPr/>
    </dgm:pt>
    <dgm:pt modelId="{E3F08F4E-F62D-49FD-983C-FC33631CE151}" type="pres">
      <dgm:prSet presAssocID="{BEF1AA6D-E2F9-4E4E-9B35-332DBE07B230}" presName="node" presStyleLbl="node1" presStyleIdx="1" presStyleCnt="3" custScaleX="146747" custRadScaleRad="124900" custRadScaleInc="-10669">
        <dgm:presLayoutVars>
          <dgm:bulletEnabled val="1"/>
        </dgm:presLayoutVars>
      </dgm:prSet>
      <dgm:spPr/>
    </dgm:pt>
    <dgm:pt modelId="{7FD791C0-002B-4020-A783-4ED1444B6E5D}" type="pres">
      <dgm:prSet presAssocID="{0BFD7E47-10DE-4174-874E-5F972215C1CE}" presName="sibTrans" presStyleLbl="sibTrans2D1" presStyleIdx="1" presStyleCnt="3"/>
      <dgm:spPr/>
    </dgm:pt>
    <dgm:pt modelId="{000B69C0-A6FB-4A88-941D-32AA37A4D371}" type="pres">
      <dgm:prSet presAssocID="{0BFD7E47-10DE-4174-874E-5F972215C1CE}" presName="connectorText" presStyleLbl="sibTrans2D1" presStyleIdx="1" presStyleCnt="3"/>
      <dgm:spPr/>
    </dgm:pt>
    <dgm:pt modelId="{B57568AD-5F0E-4767-82D1-C8750E5A9170}" type="pres">
      <dgm:prSet presAssocID="{4D6B793A-D5B1-46C8-A493-34FD7E17920C}" presName="node" presStyleLbl="node1" presStyleIdx="2" presStyleCnt="3" custScaleX="131253" custRadScaleRad="119479" custRadScaleInc="8768">
        <dgm:presLayoutVars>
          <dgm:bulletEnabled val="1"/>
        </dgm:presLayoutVars>
      </dgm:prSet>
      <dgm:spPr/>
    </dgm:pt>
    <dgm:pt modelId="{9053C756-C3E6-43DC-B78C-4458D9BDB92F}" type="pres">
      <dgm:prSet presAssocID="{6DE1474C-8F30-46C8-8C61-53F0699DA80A}" presName="sibTrans" presStyleLbl="sibTrans2D1" presStyleIdx="2" presStyleCnt="3"/>
      <dgm:spPr/>
    </dgm:pt>
    <dgm:pt modelId="{436055CB-0DD7-4048-BF5D-AFEDA7DBF2FE}" type="pres">
      <dgm:prSet presAssocID="{6DE1474C-8F30-46C8-8C61-53F0699DA80A}" presName="connectorText" presStyleLbl="sibTrans2D1" presStyleIdx="2" presStyleCnt="3"/>
      <dgm:spPr/>
    </dgm:pt>
  </dgm:ptLst>
  <dgm:cxnLst>
    <dgm:cxn modelId="{8FA3750B-817B-4A40-AE49-D6855AB8F572}" srcId="{80563147-5659-4C4B-ADBA-A315B4149C70}" destId="{BEF1AA6D-E2F9-4E4E-9B35-332DBE07B230}" srcOrd="1" destOrd="0" parTransId="{043B81FF-9DD0-4BDB-A49B-46EB91B76C6C}" sibTransId="{0BFD7E47-10DE-4174-874E-5F972215C1CE}"/>
    <dgm:cxn modelId="{3F6B0B13-0AA1-4BB1-87B0-76E552874249}" type="presOf" srcId="{6DE1474C-8F30-46C8-8C61-53F0699DA80A}" destId="{436055CB-0DD7-4048-BF5D-AFEDA7DBF2FE}" srcOrd="1" destOrd="0" presId="urn:microsoft.com/office/officeart/2005/8/layout/cycle7"/>
    <dgm:cxn modelId="{5BD1D73B-4F1F-42A8-9D07-123F5CAA8B8E}" type="presOf" srcId="{0BFD7E47-10DE-4174-874E-5F972215C1CE}" destId="{7FD791C0-002B-4020-A783-4ED1444B6E5D}" srcOrd="0" destOrd="0" presId="urn:microsoft.com/office/officeart/2005/8/layout/cycle7"/>
    <dgm:cxn modelId="{D940455C-A53C-4B8C-84A0-7FA3C6C69F16}" type="presOf" srcId="{BEF1AA6D-E2F9-4E4E-9B35-332DBE07B230}" destId="{E3F08F4E-F62D-49FD-983C-FC33631CE151}" srcOrd="0" destOrd="0" presId="urn:microsoft.com/office/officeart/2005/8/layout/cycle7"/>
    <dgm:cxn modelId="{0B980D63-0036-4E7D-83E9-B67B04480B9A}" type="presOf" srcId="{80563147-5659-4C4B-ADBA-A315B4149C70}" destId="{AA04F1E9-E72F-44D8-9E04-373C73C65B5A}" srcOrd="0" destOrd="0" presId="urn:microsoft.com/office/officeart/2005/8/layout/cycle7"/>
    <dgm:cxn modelId="{C6A0CB71-1EBD-4B6C-A9F4-B4771B7F2B3C}" type="presOf" srcId="{B3873666-9EFC-4C3E-838B-3635FF47E270}" destId="{8AAF049C-0EFE-45AE-97CF-87F2B7F6398A}" srcOrd="1" destOrd="0" presId="urn:microsoft.com/office/officeart/2005/8/layout/cycle7"/>
    <dgm:cxn modelId="{04876482-9A29-4CF7-8C19-0F5FC9EE9A3D}" type="presOf" srcId="{4D6B793A-D5B1-46C8-A493-34FD7E17920C}" destId="{B57568AD-5F0E-4767-82D1-C8750E5A9170}" srcOrd="0" destOrd="0" presId="urn:microsoft.com/office/officeart/2005/8/layout/cycle7"/>
    <dgm:cxn modelId="{4339D984-F170-48A3-BACE-F4063CE8B3A0}" srcId="{80563147-5659-4C4B-ADBA-A315B4149C70}" destId="{3E1E8184-68E4-4015-A7D8-542811708446}" srcOrd="0" destOrd="0" parTransId="{1CABF823-AEAB-4D4E-8588-A148EB78B2F3}" sibTransId="{B3873666-9EFC-4C3E-838B-3635FF47E270}"/>
    <dgm:cxn modelId="{06EADC86-9F91-469A-890B-3785CB0E8575}" type="presOf" srcId="{6DE1474C-8F30-46C8-8C61-53F0699DA80A}" destId="{9053C756-C3E6-43DC-B78C-4458D9BDB92F}" srcOrd="0" destOrd="0" presId="urn:microsoft.com/office/officeart/2005/8/layout/cycle7"/>
    <dgm:cxn modelId="{76B03B9F-C533-4AED-A273-3FA8DCAC9DC6}" srcId="{80563147-5659-4C4B-ADBA-A315B4149C70}" destId="{4D6B793A-D5B1-46C8-A493-34FD7E17920C}" srcOrd="2" destOrd="0" parTransId="{341ED87B-2DB8-4342-92B9-871A41FEE733}" sibTransId="{6DE1474C-8F30-46C8-8C61-53F0699DA80A}"/>
    <dgm:cxn modelId="{93193CB8-78D2-4587-B8A2-7180387A1A9E}" type="presOf" srcId="{0BFD7E47-10DE-4174-874E-5F972215C1CE}" destId="{000B69C0-A6FB-4A88-941D-32AA37A4D371}" srcOrd="1" destOrd="0" presId="urn:microsoft.com/office/officeart/2005/8/layout/cycle7"/>
    <dgm:cxn modelId="{9AC139CE-FE02-4E0C-8DD7-0031B4BD1D74}" type="presOf" srcId="{B3873666-9EFC-4C3E-838B-3635FF47E270}" destId="{6CAD1E72-CF9F-41C5-8F1E-1B31F700DE96}" srcOrd="0" destOrd="0" presId="urn:microsoft.com/office/officeart/2005/8/layout/cycle7"/>
    <dgm:cxn modelId="{D19A30DF-4295-4C77-8660-D17F9FEA8C6A}" type="presOf" srcId="{3E1E8184-68E4-4015-A7D8-542811708446}" destId="{FD5E0FB4-D53C-4DE9-85D5-3B6C7FBD8DA4}" srcOrd="0" destOrd="0" presId="urn:microsoft.com/office/officeart/2005/8/layout/cycle7"/>
    <dgm:cxn modelId="{2C724C17-433D-4232-9C2E-6ADDCA67CE7A}" type="presParOf" srcId="{AA04F1E9-E72F-44D8-9E04-373C73C65B5A}" destId="{FD5E0FB4-D53C-4DE9-85D5-3B6C7FBD8DA4}" srcOrd="0" destOrd="0" presId="urn:microsoft.com/office/officeart/2005/8/layout/cycle7"/>
    <dgm:cxn modelId="{179BB519-00EA-4E22-B8EA-F650849E5BE7}" type="presParOf" srcId="{AA04F1E9-E72F-44D8-9E04-373C73C65B5A}" destId="{6CAD1E72-CF9F-41C5-8F1E-1B31F700DE96}" srcOrd="1" destOrd="0" presId="urn:microsoft.com/office/officeart/2005/8/layout/cycle7"/>
    <dgm:cxn modelId="{A8ED0A38-F559-4D02-BDFF-2E95161FB669}" type="presParOf" srcId="{6CAD1E72-CF9F-41C5-8F1E-1B31F700DE96}" destId="{8AAF049C-0EFE-45AE-97CF-87F2B7F6398A}" srcOrd="0" destOrd="0" presId="urn:microsoft.com/office/officeart/2005/8/layout/cycle7"/>
    <dgm:cxn modelId="{B82EACB6-49A5-4F71-BDF9-607508E1779B}" type="presParOf" srcId="{AA04F1E9-E72F-44D8-9E04-373C73C65B5A}" destId="{E3F08F4E-F62D-49FD-983C-FC33631CE151}" srcOrd="2" destOrd="0" presId="urn:microsoft.com/office/officeart/2005/8/layout/cycle7"/>
    <dgm:cxn modelId="{AE6E1D22-0AB6-44C5-BB54-C9014EA367F1}" type="presParOf" srcId="{AA04F1E9-E72F-44D8-9E04-373C73C65B5A}" destId="{7FD791C0-002B-4020-A783-4ED1444B6E5D}" srcOrd="3" destOrd="0" presId="urn:microsoft.com/office/officeart/2005/8/layout/cycle7"/>
    <dgm:cxn modelId="{4404FE86-4BC0-499C-83F0-F18C81ADD14A}" type="presParOf" srcId="{7FD791C0-002B-4020-A783-4ED1444B6E5D}" destId="{000B69C0-A6FB-4A88-941D-32AA37A4D371}" srcOrd="0" destOrd="0" presId="urn:microsoft.com/office/officeart/2005/8/layout/cycle7"/>
    <dgm:cxn modelId="{902FFCBB-505A-46D0-937E-2878CDFC6260}" type="presParOf" srcId="{AA04F1E9-E72F-44D8-9E04-373C73C65B5A}" destId="{B57568AD-5F0E-4767-82D1-C8750E5A9170}" srcOrd="4" destOrd="0" presId="urn:microsoft.com/office/officeart/2005/8/layout/cycle7"/>
    <dgm:cxn modelId="{BAF1B931-9814-40F5-8B36-53A2FA55418A}" type="presParOf" srcId="{AA04F1E9-E72F-44D8-9E04-373C73C65B5A}" destId="{9053C756-C3E6-43DC-B78C-4458D9BDB92F}" srcOrd="5" destOrd="0" presId="urn:microsoft.com/office/officeart/2005/8/layout/cycle7"/>
    <dgm:cxn modelId="{548F36C7-F56D-4EB5-854A-816AFAD251D2}" type="presParOf" srcId="{9053C756-C3E6-43DC-B78C-4458D9BDB92F}" destId="{436055CB-0DD7-4048-BF5D-AFEDA7DBF2FE}"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32720-6C61-4650-B393-BD2B27C9B320}">
      <dsp:nvSpPr>
        <dsp:cNvPr id="0" name=""/>
        <dsp:cNvSpPr/>
      </dsp:nvSpPr>
      <dsp:spPr>
        <a:xfrm>
          <a:off x="2808618" y="1225068"/>
          <a:ext cx="2839811" cy="2839811"/>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s-AR" sz="2700" kern="1200" dirty="0">
              <a:effectLst>
                <a:outerShdw blurRad="38100" dist="38100" dir="2700000" algn="tl">
                  <a:srgbClr val="000000">
                    <a:alpha val="43137"/>
                  </a:srgbClr>
                </a:outerShdw>
              </a:effectLst>
            </a:rPr>
            <a:t>comunicación responsable</a:t>
          </a:r>
        </a:p>
      </dsp:txBody>
      <dsp:txXfrm>
        <a:off x="3224499" y="1640949"/>
        <a:ext cx="2008049" cy="2008049"/>
      </dsp:txXfrm>
    </dsp:sp>
    <dsp:sp modelId="{88038D57-BACB-4AE1-B29C-547327D2BF83}">
      <dsp:nvSpPr>
        <dsp:cNvPr id="0" name=""/>
        <dsp:cNvSpPr/>
      </dsp:nvSpPr>
      <dsp:spPr>
        <a:xfrm>
          <a:off x="3364426" y="87614"/>
          <a:ext cx="1728195" cy="1419905"/>
        </a:xfrm>
        <a:prstGeom prst="ellipse">
          <a:avLst/>
        </a:prstGeom>
        <a:solidFill>
          <a:schemeClr val="accent2">
            <a:alpha val="50000"/>
            <a:hueOff val="-1708698"/>
            <a:satOff val="4992"/>
            <a:lumOff val="-94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AR" sz="2400" b="1" kern="1200" dirty="0"/>
            <a:t>salud mental</a:t>
          </a:r>
        </a:p>
      </dsp:txBody>
      <dsp:txXfrm>
        <a:off x="3617514" y="295554"/>
        <a:ext cx="1222019" cy="1004025"/>
      </dsp:txXfrm>
    </dsp:sp>
    <dsp:sp modelId="{114BB0EA-D183-47A9-8C59-720BDA19FA26}">
      <dsp:nvSpPr>
        <dsp:cNvPr id="0" name=""/>
        <dsp:cNvSpPr/>
      </dsp:nvSpPr>
      <dsp:spPr>
        <a:xfrm>
          <a:off x="5179888" y="1364146"/>
          <a:ext cx="2290676" cy="1419905"/>
        </a:xfrm>
        <a:prstGeom prst="ellipse">
          <a:avLst/>
        </a:prstGeom>
        <a:solidFill>
          <a:schemeClr val="accent2">
            <a:alpha val="50000"/>
            <a:hueOff val="-3417396"/>
            <a:satOff val="9985"/>
            <a:lumOff val="-188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AR" sz="2400" b="1" kern="1200" dirty="0"/>
            <a:t>niñez y juventudes</a:t>
          </a:r>
        </a:p>
      </dsp:txBody>
      <dsp:txXfrm>
        <a:off x="5515350" y="1572086"/>
        <a:ext cx="1619752" cy="1004025"/>
      </dsp:txXfrm>
    </dsp:sp>
    <dsp:sp modelId="{C8FB8148-FA09-4C7C-87B2-9B6ED647156A}">
      <dsp:nvSpPr>
        <dsp:cNvPr id="0" name=""/>
        <dsp:cNvSpPr/>
      </dsp:nvSpPr>
      <dsp:spPr>
        <a:xfrm>
          <a:off x="4382380" y="3361924"/>
          <a:ext cx="2296072" cy="1419905"/>
        </a:xfrm>
        <a:prstGeom prst="ellipse">
          <a:avLst/>
        </a:prstGeom>
        <a:solidFill>
          <a:schemeClr val="accent2">
            <a:alpha val="50000"/>
            <a:hueOff val="-5126094"/>
            <a:satOff val="14977"/>
            <a:lumOff val="-282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AR" sz="2400" b="1" kern="1200" dirty="0"/>
            <a:t>diversidad sexual</a:t>
          </a:r>
        </a:p>
      </dsp:txBody>
      <dsp:txXfrm>
        <a:off x="4718632" y="3569864"/>
        <a:ext cx="1623568" cy="1004025"/>
      </dsp:txXfrm>
    </dsp:sp>
    <dsp:sp modelId="{ECD9E130-995D-410D-9E0D-0B59AA422027}">
      <dsp:nvSpPr>
        <dsp:cNvPr id="0" name=""/>
        <dsp:cNvSpPr/>
      </dsp:nvSpPr>
      <dsp:spPr>
        <a:xfrm>
          <a:off x="1997945" y="3361930"/>
          <a:ext cx="2031075" cy="1419905"/>
        </a:xfrm>
        <a:prstGeom prst="ellipse">
          <a:avLst/>
        </a:prstGeom>
        <a:solidFill>
          <a:schemeClr val="accent2">
            <a:alpha val="50000"/>
            <a:hueOff val="-6834792"/>
            <a:satOff val="19970"/>
            <a:lumOff val="-376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AR" sz="2400" b="1" kern="1200" dirty="0" err="1"/>
            <a:t>adultxs</a:t>
          </a:r>
          <a:r>
            <a:rPr lang="es-AR" sz="2400" b="1" kern="1200" dirty="0"/>
            <a:t> mayores</a:t>
          </a:r>
        </a:p>
      </dsp:txBody>
      <dsp:txXfrm>
        <a:off x="2295389" y="3569870"/>
        <a:ext cx="1436187" cy="1004025"/>
      </dsp:txXfrm>
    </dsp:sp>
    <dsp:sp modelId="{119ACCDD-66A5-485A-A57E-69C0DDBD3F2D}">
      <dsp:nvSpPr>
        <dsp:cNvPr id="0" name=""/>
        <dsp:cNvSpPr/>
      </dsp:nvSpPr>
      <dsp:spPr>
        <a:xfrm>
          <a:off x="514405" y="1273680"/>
          <a:ext cx="2745572" cy="1419905"/>
        </a:xfrm>
        <a:prstGeom prst="ellipse">
          <a:avLst/>
        </a:prstGeom>
        <a:solidFill>
          <a:schemeClr val="accent2">
            <a:alpha val="50000"/>
            <a:hueOff val="-8543491"/>
            <a:satOff val="24962"/>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AR" sz="1800" b="1" kern="1200" dirty="0"/>
            <a:t>violencias de género - violencia contra las mujeres</a:t>
          </a:r>
        </a:p>
      </dsp:txBody>
      <dsp:txXfrm>
        <a:off x="916485" y="1481620"/>
        <a:ext cx="1941412" cy="10040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C1DA9-C680-4336-83C8-F7F3CB4FC075}">
      <dsp:nvSpPr>
        <dsp:cNvPr id="0" name=""/>
        <dsp:cNvSpPr/>
      </dsp:nvSpPr>
      <dsp:spPr>
        <a:xfrm>
          <a:off x="3487176" y="-11224"/>
          <a:ext cx="3252324" cy="2421628"/>
        </a:xfrm>
        <a:prstGeom prst="circularArrow">
          <a:avLst>
            <a:gd name="adj1" fmla="val 10980"/>
            <a:gd name="adj2" fmla="val 1142322"/>
            <a:gd name="adj3" fmla="val 4500000"/>
            <a:gd name="adj4" fmla="val 10800000"/>
            <a:gd name="adj5" fmla="val 12500"/>
          </a:avLst>
        </a:prstGeom>
        <a:solidFill>
          <a:schemeClr val="lt1"/>
        </a:solidFill>
        <a:ln w="190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sp>
    <dsp:sp modelId="{AD24DFAA-1D8F-4255-8C2A-9C5CED5601CF}">
      <dsp:nvSpPr>
        <dsp:cNvPr id="0" name=""/>
        <dsp:cNvSpPr/>
      </dsp:nvSpPr>
      <dsp:spPr>
        <a:xfrm>
          <a:off x="4032449" y="769638"/>
          <a:ext cx="2164053" cy="715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AR" sz="1400" b="1" kern="1200" dirty="0"/>
            <a:t>reconocer las relaciones de poder</a:t>
          </a:r>
          <a:r>
            <a:rPr lang="es-AR" sz="1400" kern="1200" dirty="0"/>
            <a:t> que se dan entre los géneros</a:t>
          </a:r>
        </a:p>
      </dsp:txBody>
      <dsp:txXfrm>
        <a:off x="4032449" y="769638"/>
        <a:ext cx="2164053" cy="715389"/>
      </dsp:txXfrm>
    </dsp:sp>
    <dsp:sp modelId="{A3A1E276-ECDE-4CF2-B571-3E6EEE603ABC}">
      <dsp:nvSpPr>
        <dsp:cNvPr id="0" name=""/>
        <dsp:cNvSpPr/>
      </dsp:nvSpPr>
      <dsp:spPr>
        <a:xfrm>
          <a:off x="2266003" y="1376832"/>
          <a:ext cx="4374612" cy="2376731"/>
        </a:xfrm>
        <a:prstGeom prst="leftCircularArrow">
          <a:avLst>
            <a:gd name="adj1" fmla="val 10980"/>
            <a:gd name="adj2" fmla="val 1142322"/>
            <a:gd name="adj3" fmla="val 6300000"/>
            <a:gd name="adj4" fmla="val 18900000"/>
            <a:gd name="adj5" fmla="val 12500"/>
          </a:avLst>
        </a:prstGeom>
        <a:solidFill>
          <a:schemeClr val="lt1"/>
        </a:solidFill>
        <a:ln w="1905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8579610B-8819-4759-9B6B-D9CDD460DE80}">
      <dsp:nvSpPr>
        <dsp:cNvPr id="0" name=""/>
        <dsp:cNvSpPr/>
      </dsp:nvSpPr>
      <dsp:spPr>
        <a:xfrm>
          <a:off x="2952326" y="2209799"/>
          <a:ext cx="2326634" cy="660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AR" sz="1400" b="0" kern="1200" dirty="0"/>
            <a:t>Advertir que estas relaciones </a:t>
          </a:r>
          <a:r>
            <a:rPr lang="es-AR" sz="1400" b="1" kern="1200" dirty="0"/>
            <a:t>han sido constituidas social e históricamente</a:t>
          </a:r>
          <a:endParaRPr lang="es-AR" sz="1400" kern="1200" dirty="0"/>
        </a:p>
      </dsp:txBody>
      <dsp:txXfrm>
        <a:off x="2952326" y="2209799"/>
        <a:ext cx="2326634" cy="660093"/>
      </dsp:txXfrm>
    </dsp:sp>
    <dsp:sp modelId="{12FC1C6D-2300-4BF1-A9C3-14427003C1A6}">
      <dsp:nvSpPr>
        <dsp:cNvPr id="0" name=""/>
        <dsp:cNvSpPr/>
      </dsp:nvSpPr>
      <dsp:spPr>
        <a:xfrm>
          <a:off x="2991194" y="2905860"/>
          <a:ext cx="4247858" cy="2042488"/>
        </a:xfrm>
        <a:prstGeom prst="blockArc">
          <a:avLst>
            <a:gd name="adj1" fmla="val 13500000"/>
            <a:gd name="adj2" fmla="val 10800000"/>
            <a:gd name="adj3" fmla="val 12740"/>
          </a:avLst>
        </a:prstGeom>
        <a:solidFill>
          <a:schemeClr val="lt1"/>
        </a:solidFill>
        <a:ln w="1905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4226DB43-85C0-40D2-9420-74814103A643}">
      <dsp:nvSpPr>
        <dsp:cNvPr id="0" name=""/>
        <dsp:cNvSpPr/>
      </dsp:nvSpPr>
      <dsp:spPr>
        <a:xfrm>
          <a:off x="3674838" y="3709948"/>
          <a:ext cx="2877891" cy="660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AR" sz="1400" b="0" kern="1200" dirty="0"/>
            <a:t>Comprender que dichas relaciones </a:t>
          </a:r>
          <a:r>
            <a:rPr lang="es-AR" sz="1400" b="1" kern="1200" dirty="0"/>
            <a:t>atraviesan los procesos de socialización y de subjetivación</a:t>
          </a:r>
          <a:endParaRPr lang="es-AR" sz="1400" kern="1200" dirty="0"/>
        </a:p>
      </dsp:txBody>
      <dsp:txXfrm>
        <a:off x="3674838" y="3709948"/>
        <a:ext cx="2877891" cy="6600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C1F5A-0FB7-4E11-935D-A4379166E297}">
      <dsp:nvSpPr>
        <dsp:cNvPr id="0" name=""/>
        <dsp:cNvSpPr/>
      </dsp:nvSpPr>
      <dsp:spPr>
        <a:xfrm>
          <a:off x="2680978" y="138602"/>
          <a:ext cx="2867642" cy="2867642"/>
        </a:xfrm>
        <a:prstGeom prst="ellipse">
          <a:avLst/>
        </a:prstGeom>
        <a:solidFill>
          <a:schemeClr val="accent1">
            <a:shade val="80000"/>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s-AR" sz="2000" kern="1200" dirty="0"/>
            <a:t>Es siempre </a:t>
          </a:r>
          <a:r>
            <a:rPr lang="es-AR" sz="2000" b="1" kern="1200" dirty="0"/>
            <a:t>relacional</a:t>
          </a:r>
        </a:p>
      </dsp:txBody>
      <dsp:txXfrm>
        <a:off x="3063330" y="640440"/>
        <a:ext cx="2102938" cy="1290439"/>
      </dsp:txXfrm>
    </dsp:sp>
    <dsp:sp modelId="{0BFC543D-C1FE-40F8-9BC7-246219D2C4AF}">
      <dsp:nvSpPr>
        <dsp:cNvPr id="0" name=""/>
        <dsp:cNvSpPr/>
      </dsp:nvSpPr>
      <dsp:spPr>
        <a:xfrm>
          <a:off x="3715719" y="1930879"/>
          <a:ext cx="2867642" cy="2867642"/>
        </a:xfrm>
        <a:prstGeom prst="ellipse">
          <a:avLst/>
        </a:prstGeom>
        <a:solidFill>
          <a:schemeClr val="accent1">
            <a:shade val="80000"/>
            <a:alpha val="50000"/>
            <a:hueOff val="70430"/>
            <a:satOff val="-1573"/>
            <a:lumOff val="2177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s-AR" sz="2000" kern="1200" dirty="0"/>
            <a:t>Jamás aparece en forma pura, sino </a:t>
          </a:r>
          <a:r>
            <a:rPr lang="es-AR" sz="2000" b="1" kern="1200" dirty="0"/>
            <a:t>enlazado con otros aspectos </a:t>
          </a:r>
          <a:r>
            <a:rPr lang="es-AR" sz="2000" kern="1200" dirty="0"/>
            <a:t>determinantes de la subjetividad humana</a:t>
          </a:r>
        </a:p>
      </dsp:txBody>
      <dsp:txXfrm>
        <a:off x="4592740" y="2671687"/>
        <a:ext cx="1720585" cy="1577203"/>
      </dsp:txXfrm>
    </dsp:sp>
    <dsp:sp modelId="{69618025-D509-4C39-8AB7-D12EB4A37967}">
      <dsp:nvSpPr>
        <dsp:cNvPr id="0" name=""/>
        <dsp:cNvSpPr/>
      </dsp:nvSpPr>
      <dsp:spPr>
        <a:xfrm>
          <a:off x="1646237" y="1930879"/>
          <a:ext cx="2867642" cy="2867642"/>
        </a:xfrm>
        <a:prstGeom prst="ellipse">
          <a:avLst/>
        </a:prstGeom>
        <a:solidFill>
          <a:schemeClr val="accent1">
            <a:shade val="80000"/>
            <a:alpha val="50000"/>
            <a:hueOff val="70430"/>
            <a:satOff val="-1573"/>
            <a:lumOff val="2177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s-AR" sz="2000" kern="1200" dirty="0"/>
            <a:t>Se trata de una construcción </a:t>
          </a:r>
          <a:r>
            <a:rPr lang="es-AR" sz="2000" b="1" kern="1200" dirty="0"/>
            <a:t>histórico - social</a:t>
          </a:r>
        </a:p>
      </dsp:txBody>
      <dsp:txXfrm>
        <a:off x="1916273" y="2671687"/>
        <a:ext cx="1720585" cy="15772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E0FB4-D53C-4DE9-85D5-3B6C7FBD8DA4}">
      <dsp:nvSpPr>
        <dsp:cNvPr id="0" name=""/>
        <dsp:cNvSpPr/>
      </dsp:nvSpPr>
      <dsp:spPr>
        <a:xfrm>
          <a:off x="1103968" y="79128"/>
          <a:ext cx="2095394" cy="55179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AR" sz="1800" b="1" kern="1200" dirty="0">
              <a:solidFill>
                <a:schemeClr val="tx1"/>
              </a:solidFill>
            </a:rPr>
            <a:t>JUVENTUD</a:t>
          </a:r>
        </a:p>
      </dsp:txBody>
      <dsp:txXfrm>
        <a:off x="1120129" y="95289"/>
        <a:ext cx="2063072" cy="519469"/>
      </dsp:txXfrm>
    </dsp:sp>
    <dsp:sp modelId="{6CAD1E72-CF9F-41C5-8F1E-1B31F700DE96}">
      <dsp:nvSpPr>
        <dsp:cNvPr id="0" name=""/>
        <dsp:cNvSpPr/>
      </dsp:nvSpPr>
      <dsp:spPr>
        <a:xfrm rot="3535464">
          <a:off x="2549999" y="1204800"/>
          <a:ext cx="377119" cy="248133"/>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AR" sz="1100" b="1" kern="1200">
            <a:solidFill>
              <a:schemeClr val="tx1"/>
            </a:solidFill>
          </a:endParaRPr>
        </a:p>
      </dsp:txBody>
      <dsp:txXfrm>
        <a:off x="2624439" y="1254427"/>
        <a:ext cx="228239" cy="148879"/>
      </dsp:txXfrm>
    </dsp:sp>
    <dsp:sp modelId="{E3F08F4E-F62D-49FD-983C-FC33631CE151}">
      <dsp:nvSpPr>
        <dsp:cNvPr id="0" name=""/>
        <dsp:cNvSpPr/>
      </dsp:nvSpPr>
      <dsp:spPr>
        <a:xfrm>
          <a:off x="2332442" y="2026812"/>
          <a:ext cx="2080733" cy="708952"/>
        </a:xfrm>
        <a:prstGeom prst="roundRect">
          <a:avLst>
            <a:gd name="adj" fmla="val 10000"/>
          </a:avLst>
        </a:prstGeom>
        <a:solidFill>
          <a:schemeClr val="accent2">
            <a:hueOff val="-4271745"/>
            <a:satOff val="12481"/>
            <a:lumOff val="-235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AR" sz="1600" b="1" kern="1200" dirty="0">
              <a:solidFill>
                <a:schemeClr val="tx1"/>
              </a:solidFill>
            </a:rPr>
            <a:t>CONSUMOS PROBLEMÁTICOS</a:t>
          </a:r>
        </a:p>
      </dsp:txBody>
      <dsp:txXfrm>
        <a:off x="2353206" y="2047576"/>
        <a:ext cx="2039205" cy="667424"/>
      </dsp:txXfrm>
    </dsp:sp>
    <dsp:sp modelId="{7FD791C0-002B-4020-A783-4ED1444B6E5D}">
      <dsp:nvSpPr>
        <dsp:cNvPr id="0" name=""/>
        <dsp:cNvSpPr/>
      </dsp:nvSpPr>
      <dsp:spPr>
        <a:xfrm rot="10800004">
          <a:off x="1908183" y="2257220"/>
          <a:ext cx="377119" cy="248133"/>
        </a:xfrm>
        <a:prstGeom prst="leftRightArrow">
          <a:avLst>
            <a:gd name="adj1" fmla="val 60000"/>
            <a:gd name="adj2" fmla="val 50000"/>
          </a:avLst>
        </a:prstGeom>
        <a:solidFill>
          <a:schemeClr val="accent2">
            <a:hueOff val="-4271745"/>
            <a:satOff val="12481"/>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AR" sz="1100" b="1" kern="1200">
            <a:solidFill>
              <a:schemeClr val="tx1"/>
            </a:solidFill>
          </a:endParaRPr>
        </a:p>
      </dsp:txBody>
      <dsp:txXfrm rot="10800000">
        <a:off x="1982623" y="2306847"/>
        <a:ext cx="228239" cy="148879"/>
      </dsp:txXfrm>
    </dsp:sp>
    <dsp:sp modelId="{B57568AD-5F0E-4767-82D1-C8750E5A9170}">
      <dsp:nvSpPr>
        <dsp:cNvPr id="0" name=""/>
        <dsp:cNvSpPr/>
      </dsp:nvSpPr>
      <dsp:spPr>
        <a:xfrm>
          <a:off x="0" y="2026810"/>
          <a:ext cx="1861043" cy="708952"/>
        </a:xfrm>
        <a:prstGeom prst="roundRect">
          <a:avLst>
            <a:gd name="adj" fmla="val 10000"/>
          </a:avLst>
        </a:prstGeom>
        <a:solidFill>
          <a:schemeClr val="accent2">
            <a:hueOff val="-8543491"/>
            <a:satOff val="24962"/>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AR" sz="1600" b="1" kern="1200" dirty="0">
              <a:solidFill>
                <a:schemeClr val="tx1"/>
              </a:solidFill>
            </a:rPr>
            <a:t>VAGANCIA</a:t>
          </a:r>
        </a:p>
      </dsp:txBody>
      <dsp:txXfrm>
        <a:off x="20764" y="2047574"/>
        <a:ext cx="1819515" cy="667424"/>
      </dsp:txXfrm>
    </dsp:sp>
    <dsp:sp modelId="{9053C756-C3E6-43DC-B78C-4458D9BDB92F}">
      <dsp:nvSpPr>
        <dsp:cNvPr id="0" name=""/>
        <dsp:cNvSpPr/>
      </dsp:nvSpPr>
      <dsp:spPr>
        <a:xfrm rot="18064538">
          <a:off x="1376212" y="1204798"/>
          <a:ext cx="377119" cy="248133"/>
        </a:xfrm>
        <a:prstGeom prst="leftRightArrow">
          <a:avLst>
            <a:gd name="adj1" fmla="val 60000"/>
            <a:gd name="adj2" fmla="val 50000"/>
          </a:avLst>
        </a:prstGeom>
        <a:solidFill>
          <a:schemeClr val="accent2">
            <a:hueOff val="-8543491"/>
            <a:satOff val="24962"/>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AR" sz="1100" b="1" kern="1200">
            <a:solidFill>
              <a:schemeClr val="tx1"/>
            </a:solidFill>
          </a:endParaRPr>
        </a:p>
      </dsp:txBody>
      <dsp:txXfrm>
        <a:off x="1450652" y="1254425"/>
        <a:ext cx="228239" cy="148879"/>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es-ES"/>
              <a:t>Haga clic para modificar el estilo de título del patrón</a:t>
            </a:r>
            <a:endParaRPr kumimoji="0" lang="en-US"/>
          </a:p>
        </p:txBody>
      </p:sp>
      <p:sp>
        <p:nvSpPr>
          <p:cNvPr id="9" name="8 Subtítulo"/>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28" name="27 Marcador de fecha"/>
          <p:cNvSpPr>
            <a:spLocks noGrp="1"/>
          </p:cNvSpPr>
          <p:nvPr>
            <p:ph type="dt" sz="half" idx="10"/>
          </p:nvPr>
        </p:nvSpPr>
        <p:spPr>
          <a:xfrm>
            <a:off x="8534400" y="6355080"/>
            <a:ext cx="3048000" cy="365760"/>
          </a:xfrm>
        </p:spPr>
        <p:txBody>
          <a:bodyPr/>
          <a:lstStyle>
            <a:lvl1pPr>
              <a:defRPr sz="1400"/>
            </a:lvl1pPr>
          </a:lstStyle>
          <a:p>
            <a:fld id="{2E94A093-5799-4E22-A973-2756BE247933}" type="datetimeFigureOut">
              <a:rPr lang="es-AR" smtClean="0"/>
              <a:t>19/10/2021</a:t>
            </a:fld>
            <a:endParaRPr lang="es-AR"/>
          </a:p>
        </p:txBody>
      </p:sp>
      <p:sp>
        <p:nvSpPr>
          <p:cNvPr id="17" name="16 Marcador de pie de página"/>
          <p:cNvSpPr>
            <a:spLocks noGrp="1"/>
          </p:cNvSpPr>
          <p:nvPr>
            <p:ph type="ftr" sz="quarter" idx="11"/>
          </p:nvPr>
        </p:nvSpPr>
        <p:spPr>
          <a:xfrm>
            <a:off x="3864864" y="6355080"/>
            <a:ext cx="4632960" cy="365760"/>
          </a:xfrm>
        </p:spPr>
        <p:txBody>
          <a:bodyPr/>
          <a:lstStyle/>
          <a:p>
            <a:endParaRPr lang="es-AR"/>
          </a:p>
        </p:txBody>
      </p:sp>
      <p:sp>
        <p:nvSpPr>
          <p:cNvPr id="29" name="28 Marcador de número de diapositiva"/>
          <p:cNvSpPr>
            <a:spLocks noGrp="1"/>
          </p:cNvSpPr>
          <p:nvPr>
            <p:ph type="sldNum" sz="quarter" idx="12"/>
          </p:nvPr>
        </p:nvSpPr>
        <p:spPr>
          <a:xfrm>
            <a:off x="1621536" y="6355080"/>
            <a:ext cx="1625600" cy="365760"/>
          </a:xfrm>
        </p:spPr>
        <p:txBody>
          <a:bodyPr/>
          <a:lstStyle/>
          <a:p>
            <a:fld id="{3A122B0F-7EA5-40E8-8876-2B72211C4FE4}" type="slidenum">
              <a:rPr lang="es-AR" smtClean="0"/>
              <a:t>‹Nº›</a:t>
            </a:fld>
            <a:endParaRPr lang="es-AR"/>
          </a:p>
        </p:txBody>
      </p:sp>
      <p:sp>
        <p:nvSpPr>
          <p:cNvPr id="21" name="20 Rectángulo"/>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3" name="32 Rectángulo"/>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21 Rectángulo"/>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2" name="31 Rectángulo"/>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2E94A093-5799-4E22-A973-2756BE247933}" type="datetimeFigureOut">
              <a:rPr lang="es-AR" smtClean="0"/>
              <a:t>19/10/2021</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3A122B0F-7EA5-40E8-8876-2B72211C4FE4}" type="slidenum">
              <a:rPr lang="es-AR" smtClean="0"/>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8026400" cy="5851525"/>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2E94A093-5799-4E22-A973-2756BE247933}" type="datetimeFigureOut">
              <a:rPr lang="es-AR" smtClean="0"/>
              <a:t>19/10/2021</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3A122B0F-7EA5-40E8-8876-2B72211C4FE4}" type="slidenum">
              <a:rPr lang="es-AR" smtClean="0"/>
              <a:t>‹Nº›</a:t>
            </a:fld>
            <a:endParaRPr lang="es-AR"/>
          </a:p>
        </p:txBody>
      </p:sp>
      <p:sp>
        <p:nvSpPr>
          <p:cNvPr id="7" name="6 Conector recto"/>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8" name="7 Triángulo isósceles"/>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8 Conector recto"/>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4" name="3 Marcador de fecha"/>
          <p:cNvSpPr>
            <a:spLocks noGrp="1"/>
          </p:cNvSpPr>
          <p:nvPr>
            <p:ph type="dt" sz="half" idx="10"/>
          </p:nvPr>
        </p:nvSpPr>
        <p:spPr/>
        <p:txBody>
          <a:bodyPr/>
          <a:lstStyle/>
          <a:p>
            <a:fld id="{2E94A093-5799-4E22-A973-2756BE247933}" type="datetimeFigureOut">
              <a:rPr lang="es-AR" smtClean="0"/>
              <a:t>19/10/2021</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3A122B0F-7EA5-40E8-8876-2B72211C4FE4}" type="slidenum">
              <a:rPr lang="es-AR" smtClean="0"/>
              <a:t>‹Nº›</a:t>
            </a:fld>
            <a:endParaRPr lang="es-AR"/>
          </a:p>
        </p:txBody>
      </p:sp>
      <p:sp>
        <p:nvSpPr>
          <p:cNvPr id="8" name="7 Marcador de contenido"/>
          <p:cNvSpPr>
            <a:spLocks noGrp="1"/>
          </p:cNvSpPr>
          <p:nvPr>
            <p:ph sz="quarter" idx="1"/>
          </p:nvPr>
        </p:nvSpPr>
        <p:spPr>
          <a:xfrm>
            <a:off x="609600" y="1219200"/>
            <a:ext cx="10972800" cy="493776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a:xfrm>
            <a:off x="8534400" y="6355080"/>
            <a:ext cx="3048000" cy="365760"/>
          </a:xfrm>
        </p:spPr>
        <p:txBody>
          <a:bodyPr/>
          <a:lstStyle/>
          <a:p>
            <a:fld id="{2E94A093-5799-4E22-A973-2756BE247933}" type="datetimeFigureOut">
              <a:rPr lang="es-AR" smtClean="0"/>
              <a:t>19/10/2021</a:t>
            </a:fld>
            <a:endParaRPr lang="es-AR"/>
          </a:p>
        </p:txBody>
      </p:sp>
      <p:sp>
        <p:nvSpPr>
          <p:cNvPr id="5" name="4 Marcador de pie de página"/>
          <p:cNvSpPr>
            <a:spLocks noGrp="1"/>
          </p:cNvSpPr>
          <p:nvPr>
            <p:ph type="ftr" sz="quarter" idx="11"/>
          </p:nvPr>
        </p:nvSpPr>
        <p:spPr>
          <a:xfrm>
            <a:off x="3864864" y="6355080"/>
            <a:ext cx="4632960" cy="365760"/>
          </a:xfrm>
        </p:spPr>
        <p:txBody>
          <a:bodyPr/>
          <a:lstStyle/>
          <a:p>
            <a:endParaRPr lang="es-AR"/>
          </a:p>
        </p:txBody>
      </p:sp>
      <p:sp>
        <p:nvSpPr>
          <p:cNvPr id="6" name="5 Marcador de número de diapositiva"/>
          <p:cNvSpPr>
            <a:spLocks noGrp="1"/>
          </p:cNvSpPr>
          <p:nvPr>
            <p:ph type="sldNum" sz="quarter" idx="12"/>
          </p:nvPr>
        </p:nvSpPr>
        <p:spPr>
          <a:xfrm>
            <a:off x="1426464" y="6355080"/>
            <a:ext cx="2027936" cy="365760"/>
          </a:xfrm>
        </p:spPr>
        <p:txBody>
          <a:bodyPr/>
          <a:lstStyle/>
          <a:p>
            <a:fld id="{3A122B0F-7EA5-40E8-8876-2B72211C4FE4}" type="slidenum">
              <a:rPr lang="es-AR" smtClean="0"/>
              <a:t>‹Nº›</a:t>
            </a:fld>
            <a:endParaRPr lang="es-AR"/>
          </a:p>
        </p:txBody>
      </p:sp>
      <p:sp>
        <p:nvSpPr>
          <p:cNvPr id="7" name="6 Rectángulo"/>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7 Rectángulo"/>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28600"/>
            <a:ext cx="10972800" cy="914400"/>
          </a:xfrm>
        </p:spPr>
        <p:txBody>
          <a:bodyPr/>
          <a:lstStyle/>
          <a:p>
            <a:r>
              <a:rPr kumimoji="0" lang="es-ES"/>
              <a:t>Haga clic para modificar el estilo de título del patrón</a:t>
            </a:r>
            <a:endParaRPr kumimoji="0" lang="en-US"/>
          </a:p>
        </p:txBody>
      </p:sp>
      <p:sp>
        <p:nvSpPr>
          <p:cNvPr id="5" name="4 Marcador de fecha"/>
          <p:cNvSpPr>
            <a:spLocks noGrp="1"/>
          </p:cNvSpPr>
          <p:nvPr>
            <p:ph type="dt" sz="half" idx="10"/>
          </p:nvPr>
        </p:nvSpPr>
        <p:spPr/>
        <p:txBody>
          <a:bodyPr/>
          <a:lstStyle/>
          <a:p>
            <a:fld id="{2E94A093-5799-4E22-A973-2756BE247933}" type="datetimeFigureOut">
              <a:rPr lang="es-AR" smtClean="0"/>
              <a:t>19/10/2021</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3A122B0F-7EA5-40E8-8876-2B72211C4FE4}" type="slidenum">
              <a:rPr lang="es-AR" smtClean="0"/>
              <a:t>‹Nº›</a:t>
            </a:fld>
            <a:endParaRPr lang="es-AR"/>
          </a:p>
        </p:txBody>
      </p:sp>
      <p:sp>
        <p:nvSpPr>
          <p:cNvPr id="9" name="8 Marcador de contenido"/>
          <p:cNvSpPr>
            <a:spLocks noGrp="1"/>
          </p:cNvSpPr>
          <p:nvPr>
            <p:ph sz="quarter" idx="1"/>
          </p:nvPr>
        </p:nvSpPr>
        <p:spPr>
          <a:xfrm>
            <a:off x="609600" y="1219200"/>
            <a:ext cx="5388864" cy="493776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1" name="10 Marcador de contenido"/>
          <p:cNvSpPr>
            <a:spLocks noGrp="1"/>
          </p:cNvSpPr>
          <p:nvPr>
            <p:ph sz="quarter" idx="2"/>
          </p:nvPr>
        </p:nvSpPr>
        <p:spPr>
          <a:xfrm>
            <a:off x="6176264" y="1216152"/>
            <a:ext cx="5388864" cy="493776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28600"/>
            <a:ext cx="10972800" cy="914400"/>
          </a:xfrm>
        </p:spPr>
        <p:txBody>
          <a:bodyPr anchor="ctr"/>
          <a:lstStyle>
            <a:lvl1pPr>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7" name="6 Marcador de fecha"/>
          <p:cNvSpPr>
            <a:spLocks noGrp="1"/>
          </p:cNvSpPr>
          <p:nvPr>
            <p:ph type="dt" sz="half" idx="10"/>
          </p:nvPr>
        </p:nvSpPr>
        <p:spPr/>
        <p:txBody>
          <a:bodyPr/>
          <a:lstStyle/>
          <a:p>
            <a:fld id="{2E94A093-5799-4E22-A973-2756BE247933}" type="datetimeFigureOut">
              <a:rPr lang="es-AR" smtClean="0"/>
              <a:t>19/10/2021</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3A122B0F-7EA5-40E8-8876-2B72211C4FE4}" type="slidenum">
              <a:rPr lang="es-AR" smtClean="0"/>
              <a:t>‹Nº›</a:t>
            </a:fld>
            <a:endParaRPr lang="es-AR"/>
          </a:p>
        </p:txBody>
      </p:sp>
      <p:sp>
        <p:nvSpPr>
          <p:cNvPr id="11" name="10 Marcador de contenido"/>
          <p:cNvSpPr>
            <a:spLocks noGrp="1"/>
          </p:cNvSpPr>
          <p:nvPr>
            <p:ph sz="quarter" idx="2"/>
          </p:nvPr>
        </p:nvSpPr>
        <p:spPr>
          <a:xfrm>
            <a:off x="609600" y="2133600"/>
            <a:ext cx="5384800" cy="40386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3" name="12 Marcador de contenido"/>
          <p:cNvSpPr>
            <a:spLocks noGrp="1"/>
          </p:cNvSpPr>
          <p:nvPr>
            <p:ph sz="quarter" idx="4"/>
          </p:nvPr>
        </p:nvSpPr>
        <p:spPr>
          <a:xfrm>
            <a:off x="6197600" y="2133600"/>
            <a:ext cx="5384800" cy="40386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28600"/>
            <a:ext cx="10972800" cy="914400"/>
          </a:xfrm>
        </p:spPr>
        <p:txBody>
          <a:body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2E94A093-5799-4E22-A973-2756BE247933}" type="datetimeFigureOut">
              <a:rPr lang="es-AR" smtClean="0"/>
              <a:t>19/10/2021</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3A122B0F-7EA5-40E8-8876-2B72211C4FE4}" type="slidenum">
              <a:rPr lang="es-AR" smtClean="0"/>
              <a:t>‹Nº›</a:t>
            </a:fld>
            <a:endParaRPr lang="es-AR"/>
          </a:p>
        </p:txBody>
      </p:sp>
      <p:sp>
        <p:nvSpPr>
          <p:cNvPr id="6" name="5 Triángulo isósceles"/>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E94A093-5799-4E22-A973-2756BE247933}" type="datetimeFigureOut">
              <a:rPr lang="es-AR" smtClean="0"/>
              <a:t>19/10/2021</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3A122B0F-7EA5-40E8-8876-2B72211C4FE4}" type="slidenum">
              <a:rPr lang="es-AR" smtClean="0"/>
              <a:t>‹Nº›</a:t>
            </a:fld>
            <a:endParaRPr lang="es-AR"/>
          </a:p>
        </p:txBody>
      </p:sp>
      <p:sp>
        <p:nvSpPr>
          <p:cNvPr id="5" name="4 Conector recto"/>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6" name="5 Triángulo isósceles"/>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p:txBody>
          <a:bodyPr/>
          <a:lstStyle/>
          <a:p>
            <a:fld id="{2E94A093-5799-4E22-A973-2756BE247933}" type="datetimeFigureOut">
              <a:rPr lang="es-AR" smtClean="0"/>
              <a:t>19/10/2021</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3A122B0F-7EA5-40E8-8876-2B72211C4FE4}" type="slidenum">
              <a:rPr lang="es-AR" smtClean="0"/>
              <a:t>‹Nº›</a:t>
            </a:fld>
            <a:endParaRPr lang="es-AR"/>
          </a:p>
        </p:txBody>
      </p:sp>
      <p:sp>
        <p:nvSpPr>
          <p:cNvPr id="8" name="7 Conector recto"/>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9 Conector recto"/>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8 Triángulo isósceles"/>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11 Marcador de contenido"/>
          <p:cNvSpPr>
            <a:spLocks noGrp="1"/>
          </p:cNvSpPr>
          <p:nvPr>
            <p:ph sz="quarter" idx="1"/>
          </p:nvPr>
        </p:nvSpPr>
        <p:spPr>
          <a:xfrm>
            <a:off x="406400" y="304800"/>
            <a:ext cx="7620000" cy="5715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es-ES"/>
              <a:t>Haga clic para modificar el estilo de título del patrón</a:t>
            </a:r>
            <a:endParaRPr kumimoji="0" lang="en-US"/>
          </a:p>
        </p:txBody>
      </p:sp>
      <p:sp>
        <p:nvSpPr>
          <p:cNvPr id="3" name="2 Marcador de posición de imagen"/>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es-ES"/>
              <a:t>Haga clic en el icono para agregar una imagen</a:t>
            </a:r>
            <a:endParaRPr kumimoji="0" lang="en-US" dirty="0"/>
          </a:p>
        </p:txBody>
      </p:sp>
      <p:sp>
        <p:nvSpPr>
          <p:cNvPr id="4" name="3 Marcador de texto"/>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p:txBody>
          <a:bodyPr/>
          <a:lstStyle/>
          <a:p>
            <a:fld id="{2E94A093-5799-4E22-A973-2756BE247933}" type="datetimeFigureOut">
              <a:rPr lang="es-AR" smtClean="0"/>
              <a:t>19/10/2021</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3A122B0F-7EA5-40E8-8876-2B72211C4FE4}" type="slidenum">
              <a:rPr lang="es-AR" smtClean="0"/>
              <a:t>‹Nº›</a:t>
            </a:fld>
            <a:endParaRPr lang="es-AR"/>
          </a:p>
        </p:txBody>
      </p:sp>
      <p:sp>
        <p:nvSpPr>
          <p:cNvPr id="8" name="7 Conector recto"/>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9" name="8 Triángulo isósceles"/>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9 Rectángulo"/>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152400"/>
            <a:ext cx="10972800" cy="990600"/>
          </a:xfrm>
          <a:prstGeom prst="rect">
            <a:avLst/>
          </a:prstGeom>
        </p:spPr>
        <p:txBody>
          <a:bodyPr vert="horz" anchor="b" anchorCtr="0">
            <a:normAutofit/>
          </a:body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4" name="13 Marcador de fecha"/>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fld id="{2E94A093-5799-4E22-A973-2756BE247933}" type="datetimeFigureOut">
              <a:rPr lang="es-AR" smtClean="0"/>
              <a:t>19/10/2021</a:t>
            </a:fld>
            <a:endParaRPr lang="es-AR"/>
          </a:p>
        </p:txBody>
      </p:sp>
      <p:sp>
        <p:nvSpPr>
          <p:cNvPr id="3" name="2 Marcador de pie de página"/>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endParaRPr lang="es-AR"/>
          </a:p>
        </p:txBody>
      </p:sp>
      <p:sp>
        <p:nvSpPr>
          <p:cNvPr id="23" name="22 Marcador de número de diapositiva"/>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fld id="{3A122B0F-7EA5-40E8-8876-2B72211C4FE4}" type="slidenum">
              <a:rPr lang="es-AR" smtClean="0"/>
              <a:t>‹Nº›</a:t>
            </a:fld>
            <a:endParaRPr lang="es-AR"/>
          </a:p>
        </p:txBody>
      </p:sp>
      <p:sp>
        <p:nvSpPr>
          <p:cNvPr id="28" name="27 Conector recto"/>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29" name="28 Conector recto"/>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9 Triángulo isósceles"/>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xgZevjAbLls?feature=oembed"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4O-g9jXuJm0?feature=oembed"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t599wBhqWcQ?feature=oembed"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2783632" y="3933056"/>
            <a:ext cx="6858000" cy="648072"/>
          </a:xfrm>
        </p:spPr>
        <p:txBody>
          <a:bodyPr>
            <a:normAutofit/>
          </a:bodyPr>
          <a:lstStyle/>
          <a:p>
            <a:pPr lvl="0"/>
            <a:r>
              <a:rPr lang="es-ES" b="1" dirty="0"/>
              <a:t>Comunicación y sentido</a:t>
            </a:r>
            <a:endParaRPr lang="es-AR" dirty="0"/>
          </a:p>
        </p:txBody>
      </p:sp>
      <p:sp>
        <p:nvSpPr>
          <p:cNvPr id="3" name="2 Subtítulo"/>
          <p:cNvSpPr>
            <a:spLocks noGrp="1"/>
          </p:cNvSpPr>
          <p:nvPr>
            <p:ph type="subTitle" idx="1"/>
          </p:nvPr>
        </p:nvSpPr>
        <p:spPr>
          <a:xfrm>
            <a:off x="2279576" y="5013176"/>
            <a:ext cx="7321624" cy="680814"/>
          </a:xfrm>
        </p:spPr>
        <p:txBody>
          <a:bodyPr>
            <a:noAutofit/>
          </a:bodyPr>
          <a:lstStyle/>
          <a:p>
            <a:pPr>
              <a:spcBef>
                <a:spcPts val="0"/>
              </a:spcBef>
            </a:pPr>
            <a:r>
              <a:rPr lang="es-AR" dirty="0">
                <a:solidFill>
                  <a:schemeClr val="tx1"/>
                </a:solidFill>
              </a:rPr>
              <a:t>Psicología Social – UCSF</a:t>
            </a:r>
            <a:endParaRPr lang="es-AR" dirty="0">
              <a:solidFill>
                <a:schemeClr val="tx1"/>
              </a:solidFill>
              <a:cs typeface="Times New Roman"/>
            </a:endParaRPr>
          </a:p>
          <a:p>
            <a:pPr>
              <a:spcBef>
                <a:spcPts val="0"/>
              </a:spcBef>
            </a:pPr>
            <a:r>
              <a:rPr lang="es-AR" dirty="0">
                <a:solidFill>
                  <a:schemeClr val="tx1"/>
                </a:solidFill>
                <a:cs typeface="Times New Roman"/>
              </a:rPr>
              <a:t>2do año – 2021</a:t>
            </a:r>
            <a:endParaRPr lang="es-AR" dirty="0">
              <a:solidFill>
                <a:schemeClr val="tx1"/>
              </a:solidFill>
            </a:endParaRPr>
          </a:p>
        </p:txBody>
      </p:sp>
    </p:spTree>
    <p:extLst>
      <p:ext uri="{BB962C8B-B14F-4D97-AF65-F5344CB8AC3E}">
        <p14:creationId xmlns:p14="http://schemas.microsoft.com/office/powerpoint/2010/main" val="2814295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83880CB-871B-4275-9277-C7564AED3D23}"/>
              </a:ext>
            </a:extLst>
          </p:cNvPr>
          <p:cNvSpPr>
            <a:spLocks noGrp="1"/>
          </p:cNvSpPr>
          <p:nvPr>
            <p:ph sz="quarter" idx="1"/>
          </p:nvPr>
        </p:nvSpPr>
        <p:spPr/>
        <p:txBody>
          <a:bodyPr/>
          <a:lstStyle/>
          <a:p>
            <a:pPr marL="0" indent="0">
              <a:buNone/>
            </a:pPr>
            <a:r>
              <a:rPr lang="es-MX" dirty="0"/>
              <a:t>Ejemplos televisivos que dan cuenta del desarrollo de esta tendencia en los medios de comunicación. </a:t>
            </a:r>
          </a:p>
          <a:p>
            <a:pPr marL="0" indent="0">
              <a:buNone/>
            </a:pPr>
            <a:r>
              <a:rPr lang="es-MX" dirty="0"/>
              <a:t>La noticia titulada: “Un loco suelto en Mataderos. Héctor tiene serios problemas psiquiátricos” (27/10/2012), que fuera denunciada ante la Defensoría del Público (Actuación N°4/2012). La cobertura de la nota consiste en la realización de entrevistas a “vecinos” que relatan diferentes episodios acerca de la pérdida de “razón” o “cordura” de esta persona, que, como refieren, pone en peligro su integridad y la de su comunidad. </a:t>
            </a:r>
            <a:endParaRPr lang="es-AR" dirty="0"/>
          </a:p>
        </p:txBody>
      </p:sp>
    </p:spTree>
    <p:extLst>
      <p:ext uri="{BB962C8B-B14F-4D97-AF65-F5344CB8AC3E}">
        <p14:creationId xmlns:p14="http://schemas.microsoft.com/office/powerpoint/2010/main" val="2248015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16B55C0-0429-4987-83BD-5644F122A77C}"/>
              </a:ext>
            </a:extLst>
          </p:cNvPr>
          <p:cNvSpPr>
            <a:spLocks noGrp="1"/>
          </p:cNvSpPr>
          <p:nvPr>
            <p:ph sz="quarter" idx="1"/>
          </p:nvPr>
        </p:nvSpPr>
        <p:spPr>
          <a:xfrm>
            <a:off x="911424" y="620688"/>
            <a:ext cx="10081120" cy="5536272"/>
          </a:xfrm>
        </p:spPr>
        <p:txBody>
          <a:bodyPr>
            <a:normAutofit fontScale="92500"/>
          </a:bodyPr>
          <a:lstStyle/>
          <a:p>
            <a:pPr marL="0" indent="0">
              <a:buNone/>
            </a:pPr>
            <a:r>
              <a:rPr lang="es-MX" dirty="0"/>
              <a:t>2. La medicalización, la exclusión social y la internación son reinstaladas simbólicamente por los medios de comunicación como modalidades de tratamiento del padecimiento mental deseables y necesarias.</a:t>
            </a:r>
          </a:p>
          <a:p>
            <a:pPr marL="0" indent="0">
              <a:buNone/>
            </a:pPr>
            <a:endParaRPr lang="es-MX" dirty="0"/>
          </a:p>
          <a:p>
            <a:pPr marL="0" indent="0">
              <a:buNone/>
            </a:pPr>
            <a:r>
              <a:rPr lang="es-MX" dirty="0"/>
              <a:t>. En ambos casos se exponen tanto los pedidos de vecinos para que los medios, policías y jueces “vengan a retirar” a la persona con padecimiento mental, como los intentos de personal del SAME para convencer a la persona de internarse o la mostración de un traslado policial. </a:t>
            </a:r>
          </a:p>
          <a:p>
            <a:pPr marL="0" indent="0">
              <a:buNone/>
            </a:pPr>
            <a:r>
              <a:rPr lang="es-MX" dirty="0"/>
              <a:t>Todas modalidades que no son puestas en contexto ni son objeto de análisis por parte de las/os periodistas que, de este modo, desarrollan sus enfoques en la mostración de casos extremos y caracterizados como peligrosos para la comunidad. Durante el encuentro de reflexión y debate con especialistas se subrayó que esta tendencia profundiza las miradas estigmatizantes, discriminatorias y violatorias de derechos de las personas representadas</a:t>
            </a:r>
          </a:p>
          <a:p>
            <a:pPr marL="0" indent="0">
              <a:buNone/>
            </a:pPr>
            <a:endParaRPr lang="es-MX" dirty="0"/>
          </a:p>
        </p:txBody>
      </p:sp>
    </p:spTree>
    <p:extLst>
      <p:ext uri="{BB962C8B-B14F-4D97-AF65-F5344CB8AC3E}">
        <p14:creationId xmlns:p14="http://schemas.microsoft.com/office/powerpoint/2010/main" val="2390731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D6576F4-AC4F-43FD-9835-56B76F087196}"/>
              </a:ext>
            </a:extLst>
          </p:cNvPr>
          <p:cNvSpPr>
            <a:spLocks noGrp="1"/>
          </p:cNvSpPr>
          <p:nvPr>
            <p:ph sz="quarter" idx="1"/>
          </p:nvPr>
        </p:nvSpPr>
        <p:spPr>
          <a:xfrm>
            <a:off x="1271464" y="260648"/>
            <a:ext cx="10009112" cy="5824304"/>
          </a:xfrm>
        </p:spPr>
        <p:txBody>
          <a:bodyPr>
            <a:normAutofit fontScale="92500" lnSpcReduction="20000"/>
          </a:bodyPr>
          <a:lstStyle/>
          <a:p>
            <a:pPr marL="0" indent="0">
              <a:buNone/>
            </a:pPr>
            <a:r>
              <a:rPr lang="es-MX" dirty="0"/>
              <a:t>3. Las conductas violentas y delictivas suelen ser vinculadas con el padecimiento mental.</a:t>
            </a:r>
          </a:p>
          <a:p>
            <a:pPr marL="0" indent="0">
              <a:buNone/>
            </a:pPr>
            <a:endParaRPr lang="es-MX" dirty="0"/>
          </a:p>
          <a:p>
            <a:pPr marL="0" indent="0">
              <a:buNone/>
            </a:pPr>
            <a:r>
              <a:rPr lang="es-MX" dirty="0"/>
              <a:t>Las categorías clasificatorias y distintos términos del campo de la Salud Mental son utilizados para referir a situaciones de distinta temática y en un sentido peyorativo. En la Mesa de Debate con especialistas se citó el uso mediático de ciertas expresiones emblemáticas: “tienen actitudes bipolares”, “las locas de la Plaza de Mayo”, “el gobierno es autista”. </a:t>
            </a:r>
          </a:p>
          <a:p>
            <a:pPr marL="0" indent="0">
              <a:buNone/>
            </a:pPr>
            <a:r>
              <a:rPr lang="es-MX" dirty="0"/>
              <a:t>Estos usos no sólo dan cuenta de una representación peyorativa, sino que a su vez muestran el ingreso de las figuras retóricas de la salud mental a los medios no como una temática a ser abordada de un modo responsable y en profundidad, sino como un tema que muta en forma de adjetivación y descripción de noticias que pertenecen a otros campos semántico.</a:t>
            </a:r>
            <a:endParaRPr lang="es-AR" dirty="0"/>
          </a:p>
          <a:p>
            <a:pPr marL="0" indent="0">
              <a:buNone/>
            </a:pPr>
            <a:endParaRPr lang="es-MX" dirty="0"/>
          </a:p>
          <a:p>
            <a:pPr marL="0" indent="0">
              <a:buNone/>
            </a:pPr>
            <a:r>
              <a:rPr lang="es-MX" dirty="0"/>
              <a:t>Dentro de esta tendencia también se inscriben ciertos usos </a:t>
            </a:r>
            <a:r>
              <a:rPr lang="es-MX" dirty="0" err="1"/>
              <a:t>banalizantes</a:t>
            </a:r>
            <a:r>
              <a:rPr lang="es-MX" dirty="0"/>
              <a:t> y </a:t>
            </a:r>
            <a:r>
              <a:rPr lang="es-MX" dirty="0" err="1"/>
              <a:t>espectacularizantes</a:t>
            </a:r>
            <a:r>
              <a:rPr lang="es-MX" dirty="0"/>
              <a:t> del término “loco” que también refuerzan las representaciones erróneas y negativas sobre la salud mental. </a:t>
            </a:r>
            <a:endParaRPr lang="es-AR" dirty="0"/>
          </a:p>
        </p:txBody>
      </p:sp>
    </p:spTree>
    <p:extLst>
      <p:ext uri="{BB962C8B-B14F-4D97-AF65-F5344CB8AC3E}">
        <p14:creationId xmlns:p14="http://schemas.microsoft.com/office/powerpoint/2010/main" val="2087739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E2AC6BBE-966C-4189-A6CD-CDAD194D7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18" y="2708920"/>
            <a:ext cx="7025799" cy="4367808"/>
          </a:xfrm>
          <a:prstGeom prst="rect">
            <a:avLst/>
          </a:prstGeom>
        </p:spPr>
      </p:pic>
      <p:pic>
        <p:nvPicPr>
          <p:cNvPr id="23" name="Imagen 22">
            <a:extLst>
              <a:ext uri="{FF2B5EF4-FFF2-40B4-BE49-F238E27FC236}">
                <a16:creationId xmlns:a16="http://schemas.microsoft.com/office/drawing/2014/main" id="{34E769C6-D8F0-408D-8C7D-95F510DCF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424" y="2799253"/>
            <a:ext cx="5184576" cy="4058747"/>
          </a:xfrm>
          <a:prstGeom prst="rect">
            <a:avLst/>
          </a:prstGeom>
        </p:spPr>
      </p:pic>
      <p:pic>
        <p:nvPicPr>
          <p:cNvPr id="17" name="Marcador de contenido 16">
            <a:extLst>
              <a:ext uri="{FF2B5EF4-FFF2-40B4-BE49-F238E27FC236}">
                <a16:creationId xmlns:a16="http://schemas.microsoft.com/office/drawing/2014/main" id="{0ABCF975-B4CD-4AE3-A113-959BE4F624BF}"/>
              </a:ext>
            </a:extLst>
          </p:cNvPr>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3359696" y="1340768"/>
            <a:ext cx="5365104" cy="3777066"/>
          </a:xfrm>
        </p:spPr>
      </p:pic>
      <p:pic>
        <p:nvPicPr>
          <p:cNvPr id="27" name="Imagen 26">
            <a:extLst>
              <a:ext uri="{FF2B5EF4-FFF2-40B4-BE49-F238E27FC236}">
                <a16:creationId xmlns:a16="http://schemas.microsoft.com/office/drawing/2014/main" id="{3EAC8C26-6D06-4BF8-94D9-A595F591DD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581"/>
            <a:ext cx="5137222" cy="3168352"/>
          </a:xfrm>
          <a:prstGeom prst="rect">
            <a:avLst/>
          </a:prstGeom>
        </p:spPr>
      </p:pic>
      <p:pic>
        <p:nvPicPr>
          <p:cNvPr id="25" name="Imagen 24">
            <a:extLst>
              <a:ext uri="{FF2B5EF4-FFF2-40B4-BE49-F238E27FC236}">
                <a16:creationId xmlns:a16="http://schemas.microsoft.com/office/drawing/2014/main" id="{C216E315-45F7-4256-B656-20362B52E9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4072" y="0"/>
            <a:ext cx="6048672" cy="3384376"/>
          </a:xfrm>
          <a:prstGeom prst="rect">
            <a:avLst/>
          </a:prstGeom>
        </p:spPr>
      </p:pic>
    </p:spTree>
    <p:extLst>
      <p:ext uri="{BB962C8B-B14F-4D97-AF65-F5344CB8AC3E}">
        <p14:creationId xmlns:p14="http://schemas.microsoft.com/office/powerpoint/2010/main" val="612955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1844824"/>
            <a:ext cx="8229600" cy="4312136"/>
          </a:xfrm>
        </p:spPr>
        <p:txBody>
          <a:bodyPr>
            <a:normAutofit fontScale="85000" lnSpcReduction="20000"/>
          </a:bodyPr>
          <a:lstStyle/>
          <a:p>
            <a:pPr marL="0" indent="0">
              <a:buNone/>
            </a:pPr>
            <a:endParaRPr lang="es-AR" dirty="0"/>
          </a:p>
          <a:p>
            <a:r>
              <a:rPr lang="es-AR" b="1" dirty="0"/>
              <a:t>1 Enunciar la información desde una perspectiva de derechos</a:t>
            </a:r>
          </a:p>
          <a:p>
            <a:pPr marL="0" indent="0">
              <a:buNone/>
            </a:pPr>
            <a:r>
              <a:rPr lang="es-AR" dirty="0"/>
              <a:t>- Incorporar y desarrollar temas de salud mental </a:t>
            </a:r>
            <a:r>
              <a:rPr lang="es-AR" u="sng" dirty="0"/>
              <a:t>bajo la categoría “salud pública” y no exclusivamente “policiales</a:t>
            </a:r>
            <a:r>
              <a:rPr lang="es-AR" dirty="0"/>
              <a:t>”, ya que los padecimientos mentales no son delitos.</a:t>
            </a:r>
          </a:p>
          <a:p>
            <a:pPr marL="0" indent="0">
              <a:buNone/>
            </a:pPr>
            <a:r>
              <a:rPr lang="es-AR" dirty="0"/>
              <a:t>- La salud mental es una parte integral de la salud. Resulta adecuado o positivo </a:t>
            </a:r>
            <a:r>
              <a:rPr lang="es-AR" u="sng" dirty="0"/>
              <a:t>incluir en la agenda las actividades y programas de promoción, prevención, tratamiento y rehabilitación en salud mental </a:t>
            </a:r>
            <a:r>
              <a:rPr lang="es-AR" dirty="0"/>
              <a:t>que se desarrollan en el país.</a:t>
            </a:r>
          </a:p>
          <a:p>
            <a:pPr marL="0" indent="0">
              <a:buNone/>
            </a:pPr>
            <a:r>
              <a:rPr lang="es-AR" dirty="0"/>
              <a:t>- A su vez, es conveniente </a:t>
            </a:r>
            <a:r>
              <a:rPr lang="es-AR" u="sng" dirty="0"/>
              <a:t>contribuir a concientizar a la población sobre el cambio de paradigma que establece la nueva Ley de Salud Mental </a:t>
            </a:r>
            <a:r>
              <a:rPr lang="es-AR" dirty="0"/>
              <a:t>y comunicar los derechos de las personas con padecimiento mental.</a:t>
            </a:r>
          </a:p>
        </p:txBody>
      </p:sp>
      <p:sp>
        <p:nvSpPr>
          <p:cNvPr id="6" name="1 Título"/>
          <p:cNvSpPr txBox="1">
            <a:spLocks/>
          </p:cNvSpPr>
          <p:nvPr/>
        </p:nvSpPr>
        <p:spPr>
          <a:xfrm>
            <a:off x="1981200" y="710208"/>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br>
              <a:rPr lang="es-ES" sz="2100" dirty="0"/>
            </a:br>
            <a:r>
              <a:rPr lang="es-MX" sz="2800" dirty="0"/>
              <a:t>Decálogo para el tratamiento mediático responsable de la Salud Mental</a:t>
            </a:r>
            <a:endParaRPr lang="es-AR" sz="2400" dirty="0"/>
          </a:p>
        </p:txBody>
      </p:sp>
    </p:spTree>
    <p:extLst>
      <p:ext uri="{BB962C8B-B14F-4D97-AF65-F5344CB8AC3E}">
        <p14:creationId xmlns:p14="http://schemas.microsoft.com/office/powerpoint/2010/main" val="1725601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2060848"/>
            <a:ext cx="8229600" cy="3880088"/>
          </a:xfrm>
        </p:spPr>
        <p:txBody>
          <a:bodyPr>
            <a:normAutofit fontScale="85000" lnSpcReduction="20000"/>
          </a:bodyPr>
          <a:lstStyle/>
          <a:p>
            <a:pPr marL="0" indent="0">
              <a:buNone/>
            </a:pPr>
            <a:endParaRPr lang="es-AR" dirty="0"/>
          </a:p>
          <a:p>
            <a:r>
              <a:rPr lang="es-AR" b="1" dirty="0"/>
              <a:t>2 Promover una comunicación integral a partir de una diversidad de fuentes </a:t>
            </a:r>
          </a:p>
          <a:p>
            <a:pPr marL="0" indent="0">
              <a:buNone/>
            </a:pPr>
            <a:r>
              <a:rPr lang="es-AR" dirty="0"/>
              <a:t>Incorporar las voces de las personas usuarias del sistema de salud mental para contribuir a desarticular estereotipos y afianzar un enfoque de derechos humanos en el que se los reconozca como sujetos de derecho. </a:t>
            </a:r>
          </a:p>
          <a:p>
            <a:pPr marL="0" indent="0">
              <a:buNone/>
            </a:pPr>
            <a:r>
              <a:rPr lang="es-AR" dirty="0"/>
              <a:t>Al hacerlo, ser respetuoso, en lugar de temeroso y privilegiar las preguntas abiertas y no invasivas. </a:t>
            </a:r>
          </a:p>
          <a:p>
            <a:pPr marL="0" indent="0">
              <a:buNone/>
            </a:pPr>
            <a:r>
              <a:rPr lang="es-AR" dirty="0"/>
              <a:t>Es recomendable incluir voces de especialistas, jerarquizándolas para contextualizar los casos, desarticular los mitos y profundizar el análisis de las problemáticas de salud mental ante la audiencia.</a:t>
            </a:r>
          </a:p>
        </p:txBody>
      </p:sp>
      <p:sp>
        <p:nvSpPr>
          <p:cNvPr id="5" name="1 Título">
            <a:extLst>
              <a:ext uri="{FF2B5EF4-FFF2-40B4-BE49-F238E27FC236}">
                <a16:creationId xmlns:a16="http://schemas.microsoft.com/office/drawing/2014/main" id="{8F3DC845-70F8-468B-B1A8-D04B4E320A9C}"/>
              </a:ext>
            </a:extLst>
          </p:cNvPr>
          <p:cNvSpPr txBox="1">
            <a:spLocks noGrp="1"/>
          </p:cNvSpPr>
          <p:nvPr>
            <p:ph type="title"/>
          </p:nvPr>
        </p:nvSpPr>
        <p:spPr>
          <a:xfrm>
            <a:off x="1981200" y="709613"/>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br>
              <a:rPr lang="es-ES" sz="2100" dirty="0"/>
            </a:br>
            <a:r>
              <a:rPr lang="es-MX" sz="2800" dirty="0"/>
              <a:t>Decálogo para el tratamiento mediático responsable de la Salud Mental</a:t>
            </a:r>
            <a:endParaRPr lang="es-AR" sz="2400" dirty="0"/>
          </a:p>
        </p:txBody>
      </p:sp>
    </p:spTree>
    <p:extLst>
      <p:ext uri="{BB962C8B-B14F-4D97-AF65-F5344CB8AC3E}">
        <p14:creationId xmlns:p14="http://schemas.microsoft.com/office/powerpoint/2010/main" val="2634662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1988840"/>
            <a:ext cx="8229600" cy="4168120"/>
          </a:xfrm>
        </p:spPr>
        <p:txBody>
          <a:bodyPr>
            <a:normAutofit/>
          </a:bodyPr>
          <a:lstStyle/>
          <a:p>
            <a:pPr marL="0" indent="0">
              <a:buNone/>
            </a:pPr>
            <a:endParaRPr lang="es-AR" dirty="0"/>
          </a:p>
          <a:p>
            <a:r>
              <a:rPr lang="es-AR" sz="2400" b="1" dirty="0"/>
              <a:t>3 Evitar representaciones negativas y estigmatizantes</a:t>
            </a:r>
          </a:p>
          <a:p>
            <a:pPr marL="0" indent="0">
              <a:buNone/>
            </a:pPr>
            <a:r>
              <a:rPr lang="es-AR" dirty="0"/>
              <a:t>Es necesario propiciar abordajes que no asocien el padecimiento mental con la peligrosidad, la anormalidad, la incapacidad o como causa de acciones violentas y delictivas, ya que estas conductas no son </a:t>
            </a:r>
            <a:r>
              <a:rPr lang="es-AR" dirty="0" err="1"/>
              <a:t>uni</a:t>
            </a:r>
            <a:r>
              <a:rPr lang="es-AR" dirty="0"/>
              <a:t>-causales.</a:t>
            </a:r>
          </a:p>
          <a:p>
            <a:pPr marL="0" indent="0">
              <a:buNone/>
            </a:pPr>
            <a:r>
              <a:rPr lang="es-AR" dirty="0"/>
              <a:t>Asimismo, es conveniente recordar que el diagnóstico en el campo de la salud mental no habilita la presunción de daño. </a:t>
            </a:r>
          </a:p>
        </p:txBody>
      </p:sp>
      <p:sp>
        <p:nvSpPr>
          <p:cNvPr id="5" name="1 Título">
            <a:extLst>
              <a:ext uri="{FF2B5EF4-FFF2-40B4-BE49-F238E27FC236}">
                <a16:creationId xmlns:a16="http://schemas.microsoft.com/office/drawing/2014/main" id="{5B9CDE18-3AF2-4176-828A-247BAE6C7ABD}"/>
              </a:ext>
            </a:extLst>
          </p:cNvPr>
          <p:cNvSpPr txBox="1">
            <a:spLocks/>
          </p:cNvSpPr>
          <p:nvPr/>
        </p:nvSpPr>
        <p:spPr>
          <a:xfrm>
            <a:off x="2133600" y="862608"/>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br>
              <a:rPr lang="es-ES" sz="2100" dirty="0"/>
            </a:br>
            <a:r>
              <a:rPr lang="es-MX" sz="2800" dirty="0"/>
              <a:t>Decálogo para el tratamiento mediático responsable de la Salud Mental</a:t>
            </a:r>
            <a:endParaRPr lang="es-AR" sz="2400" dirty="0"/>
          </a:p>
        </p:txBody>
      </p:sp>
    </p:spTree>
    <p:extLst>
      <p:ext uri="{BB962C8B-B14F-4D97-AF65-F5344CB8AC3E}">
        <p14:creationId xmlns:p14="http://schemas.microsoft.com/office/powerpoint/2010/main" val="1462800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1916832"/>
            <a:ext cx="8229600" cy="4240128"/>
          </a:xfrm>
        </p:spPr>
        <p:txBody>
          <a:bodyPr>
            <a:normAutofit fontScale="92500" lnSpcReduction="20000"/>
          </a:bodyPr>
          <a:lstStyle/>
          <a:p>
            <a:endParaRPr lang="es-AR" dirty="0"/>
          </a:p>
          <a:p>
            <a:r>
              <a:rPr lang="es-AR" b="1" dirty="0"/>
              <a:t>4 Construir una comunicación no </a:t>
            </a:r>
            <a:r>
              <a:rPr lang="es-AR" b="1" dirty="0" err="1"/>
              <a:t>espectacularizante</a:t>
            </a:r>
            <a:endParaRPr lang="es-AR" b="1" dirty="0"/>
          </a:p>
          <a:p>
            <a:pPr marL="0" indent="0">
              <a:buNone/>
            </a:pPr>
            <a:r>
              <a:rPr lang="es-AR" dirty="0"/>
              <a:t>Evitar la difusión mediática de los casos más extremos por el s imple fin de crear impacto en la audiencia (personas en plena crisis y/o que no reciben un tratamiento médico adecuado). </a:t>
            </a:r>
          </a:p>
          <a:p>
            <a:pPr marL="0" indent="0">
              <a:buNone/>
            </a:pPr>
            <a:r>
              <a:rPr lang="es-AR" dirty="0"/>
              <a:t>La mediatización puede ser positiva al procurar contribuir a la obtención de la asistencia necesaria; pero si se invade la intimidad o se sobredimensiona el hecho de que el protagonista de una noticia vivencie un padecimiento mental, se pueden vulnerar derechos. </a:t>
            </a:r>
          </a:p>
          <a:p>
            <a:pPr marL="0" indent="0">
              <a:buNone/>
            </a:pPr>
            <a:r>
              <a:rPr lang="es-AR" dirty="0"/>
              <a:t>Para ello, es conveniente no anclar el relato en el padecimiento, sino en enfatizar las potencialidades, avances y logros de la persona. </a:t>
            </a:r>
          </a:p>
        </p:txBody>
      </p:sp>
      <p:sp>
        <p:nvSpPr>
          <p:cNvPr id="5" name="1 Título">
            <a:extLst>
              <a:ext uri="{FF2B5EF4-FFF2-40B4-BE49-F238E27FC236}">
                <a16:creationId xmlns:a16="http://schemas.microsoft.com/office/drawing/2014/main" id="{8A791AC1-FA3C-4D17-9098-2151FCBDFB2B}"/>
              </a:ext>
            </a:extLst>
          </p:cNvPr>
          <p:cNvSpPr txBox="1">
            <a:spLocks noGrp="1"/>
          </p:cNvSpPr>
          <p:nvPr>
            <p:ph type="title"/>
          </p:nvPr>
        </p:nvSpPr>
        <p:spPr>
          <a:xfrm>
            <a:off x="1981200" y="709613"/>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br>
              <a:rPr lang="es-ES" sz="2100" dirty="0"/>
            </a:br>
            <a:r>
              <a:rPr lang="es-MX" sz="2800" dirty="0"/>
              <a:t>Decálogo para el tratamiento mediático responsable de la Salud Mental</a:t>
            </a:r>
            <a:endParaRPr lang="es-AR" sz="2400" dirty="0"/>
          </a:p>
        </p:txBody>
      </p:sp>
    </p:spTree>
    <p:extLst>
      <p:ext uri="{BB962C8B-B14F-4D97-AF65-F5344CB8AC3E}">
        <p14:creationId xmlns:p14="http://schemas.microsoft.com/office/powerpoint/2010/main" val="3480550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1916832"/>
            <a:ext cx="8229600" cy="4240128"/>
          </a:xfrm>
        </p:spPr>
        <p:txBody>
          <a:bodyPr>
            <a:normAutofit fontScale="92500" lnSpcReduction="20000"/>
          </a:bodyPr>
          <a:lstStyle/>
          <a:p>
            <a:pPr marL="0" indent="0">
              <a:buNone/>
            </a:pPr>
            <a:endParaRPr lang="es-AR" dirty="0"/>
          </a:p>
          <a:p>
            <a:r>
              <a:rPr lang="es-AR" b="1" dirty="0"/>
              <a:t>5 Procurar abordajes rigurosos </a:t>
            </a:r>
          </a:p>
          <a:p>
            <a:pPr marL="0" indent="0">
              <a:buNone/>
            </a:pPr>
            <a:r>
              <a:rPr lang="es-AR" dirty="0"/>
              <a:t>Resulta conveniente mencionar los problemas de salud mental, tanto en titulares como en el desarrollo de las notas, sólo cuando sea un dato imprescindible para comprender los hechos que comunica la noticia.</a:t>
            </a:r>
          </a:p>
          <a:p>
            <a:pPr marL="0" indent="0">
              <a:buNone/>
            </a:pPr>
            <a:r>
              <a:rPr lang="es-AR" dirty="0"/>
              <a:t>Es importante procurar no sustantivar a la persona a partir de su patología, sino priorizar que se trata de personas con un diagnóstico determinado (por ejemplo, “persona con depresión”).</a:t>
            </a:r>
          </a:p>
          <a:p>
            <a:pPr marL="0" indent="0">
              <a:buNone/>
            </a:pPr>
            <a:r>
              <a:rPr lang="es-AR" dirty="0"/>
              <a:t>Es clave describir los hechos directamente observables y las circunstancias contextuales de cada caso sin trazar y/o anclar en conjeturas personales carentes de rigurosidad. </a:t>
            </a:r>
          </a:p>
        </p:txBody>
      </p:sp>
      <p:sp>
        <p:nvSpPr>
          <p:cNvPr id="6" name="1 Título">
            <a:extLst>
              <a:ext uri="{FF2B5EF4-FFF2-40B4-BE49-F238E27FC236}">
                <a16:creationId xmlns:a16="http://schemas.microsoft.com/office/drawing/2014/main" id="{C28BE892-3687-4944-B7CE-337C4C24AC18}"/>
              </a:ext>
            </a:extLst>
          </p:cNvPr>
          <p:cNvSpPr txBox="1">
            <a:spLocks noGrp="1"/>
          </p:cNvSpPr>
          <p:nvPr>
            <p:ph type="title"/>
          </p:nvPr>
        </p:nvSpPr>
        <p:spPr>
          <a:xfrm>
            <a:off x="1981200" y="709613"/>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br>
              <a:rPr lang="es-ES" sz="2100" dirty="0"/>
            </a:br>
            <a:r>
              <a:rPr lang="es-MX" sz="2800" dirty="0"/>
              <a:t>Decálogo para el tratamiento mediático responsable de la Salud Mental</a:t>
            </a:r>
            <a:endParaRPr lang="es-AR" sz="2400" dirty="0"/>
          </a:p>
        </p:txBody>
      </p:sp>
    </p:spTree>
    <p:extLst>
      <p:ext uri="{BB962C8B-B14F-4D97-AF65-F5344CB8AC3E}">
        <p14:creationId xmlns:p14="http://schemas.microsoft.com/office/powerpoint/2010/main" val="4094263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2420888"/>
            <a:ext cx="8229600" cy="3736072"/>
          </a:xfrm>
        </p:spPr>
        <p:txBody>
          <a:bodyPr>
            <a:normAutofit/>
          </a:bodyPr>
          <a:lstStyle/>
          <a:p>
            <a:pPr marL="0" indent="0">
              <a:buNone/>
            </a:pPr>
            <a:endParaRPr lang="es-AR" dirty="0"/>
          </a:p>
          <a:p>
            <a:r>
              <a:rPr lang="es-AR" b="1" dirty="0"/>
              <a:t>6 Considerar la información como servicio</a:t>
            </a:r>
          </a:p>
          <a:p>
            <a:pPr marL="0" indent="0">
              <a:buNone/>
            </a:pPr>
            <a:r>
              <a:rPr lang="es-AR" dirty="0"/>
              <a:t>Complementar la descripción de los casos con la difusión de información socialmente relevante: presentación de análisis y distinción de patologías que estén sustentados en informaciones científicas, datos sobre centros de asistencia, signos que requieren atención y modalidades de procedimiento ante los mismos.</a:t>
            </a:r>
          </a:p>
        </p:txBody>
      </p:sp>
      <p:sp>
        <p:nvSpPr>
          <p:cNvPr id="5" name="1 Título">
            <a:extLst>
              <a:ext uri="{FF2B5EF4-FFF2-40B4-BE49-F238E27FC236}">
                <a16:creationId xmlns:a16="http://schemas.microsoft.com/office/drawing/2014/main" id="{19BBF096-0F36-4BC0-A32C-DED1628635DA}"/>
              </a:ext>
            </a:extLst>
          </p:cNvPr>
          <p:cNvSpPr txBox="1">
            <a:spLocks noGrp="1"/>
          </p:cNvSpPr>
          <p:nvPr>
            <p:ph type="title"/>
          </p:nvPr>
        </p:nvSpPr>
        <p:spPr>
          <a:xfrm>
            <a:off x="1981200" y="709613"/>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br>
              <a:rPr lang="es-ES" sz="2100" dirty="0"/>
            </a:br>
            <a:r>
              <a:rPr lang="es-MX" sz="2800" dirty="0"/>
              <a:t>Decálogo para el tratamiento mediático responsable de la Salud Mental</a:t>
            </a:r>
            <a:endParaRPr lang="es-AR" sz="2400" dirty="0"/>
          </a:p>
        </p:txBody>
      </p:sp>
    </p:spTree>
    <p:extLst>
      <p:ext uri="{BB962C8B-B14F-4D97-AF65-F5344CB8AC3E}">
        <p14:creationId xmlns:p14="http://schemas.microsoft.com/office/powerpoint/2010/main" val="4136871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307546" y="1219200"/>
            <a:ext cx="6964918" cy="4937760"/>
          </a:xfrm>
        </p:spPr>
        <p:txBody>
          <a:bodyPr>
            <a:normAutofit/>
          </a:bodyPr>
          <a:lstStyle/>
          <a:p>
            <a:pPr marL="0" indent="0" algn="r">
              <a:buNone/>
            </a:pPr>
            <a:endParaRPr lang="es-ES" sz="2000" b="1" dirty="0"/>
          </a:p>
          <a:p>
            <a:pPr marL="0" indent="0" algn="r">
              <a:buNone/>
            </a:pPr>
            <a:r>
              <a:rPr lang="es-ES" sz="3200" b="1" dirty="0"/>
              <a:t>Comunicación externa </a:t>
            </a:r>
            <a:endParaRPr lang="es-ES" sz="3200" dirty="0"/>
          </a:p>
          <a:p>
            <a:pPr marL="0" indent="0" algn="r">
              <a:buNone/>
            </a:pPr>
            <a:r>
              <a:rPr lang="es-ES" sz="3200" dirty="0">
                <a:solidFill>
                  <a:schemeClr val="accent2">
                    <a:lumMod val="50000"/>
                  </a:schemeClr>
                </a:solidFill>
              </a:rPr>
              <a:t>¿Cómo plantear temas para la agenda? </a:t>
            </a:r>
          </a:p>
          <a:p>
            <a:pPr marL="0" indent="0" algn="r">
              <a:buNone/>
            </a:pPr>
            <a:endParaRPr lang="es-ES" sz="2000" dirty="0"/>
          </a:p>
          <a:p>
            <a:pPr marL="0" indent="0" algn="r">
              <a:buNone/>
            </a:pPr>
            <a:r>
              <a:rPr lang="es-AR" sz="2400" dirty="0"/>
              <a:t>El presente nos demanda a referentes de salud y </a:t>
            </a:r>
            <a:r>
              <a:rPr lang="es-AR" sz="2400" dirty="0" err="1"/>
              <a:t>comunicadorxs</a:t>
            </a:r>
            <a:r>
              <a:rPr lang="es-AR" sz="2400" dirty="0"/>
              <a:t> a </a:t>
            </a:r>
            <a:r>
              <a:rPr lang="es-AR" sz="2400" b="1" dirty="0"/>
              <a:t>comprometernos en el hacer cotidiano de trabajar en pos de la deconstrucción </a:t>
            </a:r>
            <a:r>
              <a:rPr lang="es-AR" sz="2400" dirty="0"/>
              <a:t>de los viejos relatos, con sus consecuentes estereotipos aún vigentes en el discurso mediático, ya sea en el </a:t>
            </a:r>
            <a:r>
              <a:rPr lang="es-AR" sz="2400" b="1" dirty="0"/>
              <a:t>género periodístico como de la ficción; tanto en el medio audiovisual, radial, gráfico y en las redes sociales</a:t>
            </a:r>
            <a:r>
              <a:rPr lang="es-AR" sz="2400" dirty="0"/>
              <a:t>.</a:t>
            </a:r>
            <a:endParaRPr lang="es-ES" sz="2400" dirty="0"/>
          </a:p>
        </p:txBody>
      </p:sp>
      <p:pic>
        <p:nvPicPr>
          <p:cNvPr id="1026" name="Picture 2" descr="C:\Users\Paula\Documents\RISaM\6. Comunicación y Salud\Ciclo 2018\clase 10.09\televis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15458" flipH="1">
            <a:off x="1753628" y="1337078"/>
            <a:ext cx="1233400" cy="11639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aula\Documents\RISaM\6. Comunicación y Salud\Ciclo 2018\clase 10.09\diari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71226">
            <a:off x="1775783" y="4046531"/>
            <a:ext cx="1457258" cy="10222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aula\Documents\RISaM\6. Comunicación y Salud\Ciclo 2018\clase 10.09\radi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467399">
            <a:off x="1690047" y="2615911"/>
            <a:ext cx="1445954" cy="144595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Paula\Documents\RISaM\6. Comunicación y Salud\Ciclo 2018\clase 10.09\we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8612" y="5157193"/>
            <a:ext cx="1301357" cy="1301357"/>
          </a:xfrm>
          <a:prstGeom prst="rect">
            <a:avLst/>
          </a:prstGeom>
          <a:noFill/>
          <a:extLst>
            <a:ext uri="{909E8E84-426E-40DD-AFC4-6F175D3DCCD1}">
              <a14:hiddenFill xmlns:a14="http://schemas.microsoft.com/office/drawing/2010/main">
                <a:solidFill>
                  <a:srgbClr val="FFFFFF"/>
                </a:solidFill>
              </a14:hiddenFill>
            </a:ext>
          </a:extLst>
        </p:spPr>
      </p:pic>
      <p:sp>
        <p:nvSpPr>
          <p:cNvPr id="11" name="1 Título"/>
          <p:cNvSpPr txBox="1">
            <a:spLocks/>
          </p:cNvSpPr>
          <p:nvPr/>
        </p:nvSpPr>
        <p:spPr>
          <a:xfrm>
            <a:off x="1981200" y="566192"/>
            <a:ext cx="8229600" cy="990600"/>
          </a:xfrm>
          <a:prstGeom prst="rect">
            <a:avLst/>
          </a:prstGeom>
        </p:spPr>
        <p:txBody>
          <a:bodyPr vert="horz" anchor="b" anchorCtr="0">
            <a:normAutofit lnSpcReduction="10000"/>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t>Recomendaciones para el tratamiento mediático responsable</a:t>
            </a:r>
            <a:br>
              <a:rPr lang="es-ES" sz="2100" dirty="0"/>
            </a:br>
            <a:endParaRPr lang="es-AR" sz="2100" dirty="0"/>
          </a:p>
        </p:txBody>
      </p:sp>
    </p:spTree>
    <p:extLst>
      <p:ext uri="{BB962C8B-B14F-4D97-AF65-F5344CB8AC3E}">
        <p14:creationId xmlns:p14="http://schemas.microsoft.com/office/powerpoint/2010/main" val="2152408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2060848"/>
            <a:ext cx="8229600" cy="4096112"/>
          </a:xfrm>
        </p:spPr>
        <p:txBody>
          <a:bodyPr>
            <a:normAutofit fontScale="92500"/>
          </a:bodyPr>
          <a:lstStyle/>
          <a:p>
            <a:pPr marL="0" indent="0">
              <a:buNone/>
            </a:pPr>
            <a:endParaRPr lang="es-AR" dirty="0"/>
          </a:p>
          <a:p>
            <a:r>
              <a:rPr lang="es-AR" b="1" dirty="0"/>
              <a:t>7 Conocer los términos recomendados </a:t>
            </a:r>
          </a:p>
          <a:p>
            <a:pPr marL="0" indent="0">
              <a:buNone/>
            </a:pPr>
            <a:r>
              <a:rPr lang="es-AR" dirty="0"/>
              <a:t>Es fundamental tener presente que el padecimiento mental es transitorio, no así la superación de la estigmatización y sus efectos. </a:t>
            </a:r>
          </a:p>
          <a:p>
            <a:pPr marL="0" indent="0">
              <a:buNone/>
            </a:pPr>
            <a:r>
              <a:rPr lang="es-AR" dirty="0"/>
              <a:t>Los términos recomendados por los estándares nacionales e internacionales en materia de derechos humanos para referir a quienes padecen problemáticas de salud mental son: “persona con padecimiento mental”, “persona con discapacidad psicosocial” y “persona usuaria de los servicios de salud mental”. </a:t>
            </a:r>
          </a:p>
        </p:txBody>
      </p:sp>
      <p:sp>
        <p:nvSpPr>
          <p:cNvPr id="5" name="1 Título">
            <a:extLst>
              <a:ext uri="{FF2B5EF4-FFF2-40B4-BE49-F238E27FC236}">
                <a16:creationId xmlns:a16="http://schemas.microsoft.com/office/drawing/2014/main" id="{DF46896C-F8F8-4FC0-B5A3-22470DEF739E}"/>
              </a:ext>
            </a:extLst>
          </p:cNvPr>
          <p:cNvSpPr txBox="1">
            <a:spLocks noGrp="1"/>
          </p:cNvSpPr>
          <p:nvPr>
            <p:ph type="title"/>
          </p:nvPr>
        </p:nvSpPr>
        <p:spPr>
          <a:xfrm>
            <a:off x="1981200" y="709613"/>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br>
              <a:rPr lang="es-ES" sz="2100" dirty="0"/>
            </a:br>
            <a:r>
              <a:rPr lang="es-MX" sz="2800" dirty="0"/>
              <a:t>Decálogo para el tratamiento mediático responsable de la Salud Mental</a:t>
            </a:r>
            <a:endParaRPr lang="es-AR" sz="2400" dirty="0"/>
          </a:p>
        </p:txBody>
      </p:sp>
    </p:spTree>
    <p:extLst>
      <p:ext uri="{BB962C8B-B14F-4D97-AF65-F5344CB8AC3E}">
        <p14:creationId xmlns:p14="http://schemas.microsoft.com/office/powerpoint/2010/main" val="4262582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1988840"/>
            <a:ext cx="8229600" cy="4168120"/>
          </a:xfrm>
        </p:spPr>
        <p:txBody>
          <a:bodyPr>
            <a:normAutofit lnSpcReduction="10000"/>
          </a:bodyPr>
          <a:lstStyle/>
          <a:p>
            <a:endParaRPr lang="es-AR" dirty="0"/>
          </a:p>
          <a:p>
            <a:r>
              <a:rPr lang="es-AR" b="1" dirty="0"/>
              <a:t>8 Utilizar los términos en su contexto</a:t>
            </a:r>
          </a:p>
          <a:p>
            <a:pPr marL="0" indent="0">
              <a:buNone/>
            </a:pPr>
            <a:r>
              <a:rPr lang="es-AR" dirty="0"/>
              <a:t>Prescindir del uso de categorías clasificatorias y términos del campo de la salud mental como modalidad de adjetivación para destacar o </a:t>
            </a:r>
            <a:r>
              <a:rPr lang="es-AR" dirty="0" err="1"/>
              <a:t>espectacularizar</a:t>
            </a:r>
            <a:r>
              <a:rPr lang="es-AR" dirty="0"/>
              <a:t> el carácter extravagante o negativo de temas ajenos a la salud pública (“tienen actitudes bipolares”, “a los locos hay que decirles que sí”, “el gobierno es autista”).</a:t>
            </a:r>
          </a:p>
          <a:p>
            <a:pPr marL="0" indent="0">
              <a:buNone/>
            </a:pPr>
            <a:r>
              <a:rPr lang="es-AR" dirty="0"/>
              <a:t>Este tipo de asociaciones contribuyen a reforzar las representaciones erróneas y peyorativas de la salud mental. </a:t>
            </a:r>
          </a:p>
        </p:txBody>
      </p:sp>
      <p:sp>
        <p:nvSpPr>
          <p:cNvPr id="5" name="1 Título">
            <a:extLst>
              <a:ext uri="{FF2B5EF4-FFF2-40B4-BE49-F238E27FC236}">
                <a16:creationId xmlns:a16="http://schemas.microsoft.com/office/drawing/2014/main" id="{3D93E81A-EF08-492D-BAD5-21CC481D4E21}"/>
              </a:ext>
            </a:extLst>
          </p:cNvPr>
          <p:cNvSpPr txBox="1">
            <a:spLocks noGrp="1"/>
          </p:cNvSpPr>
          <p:nvPr>
            <p:ph type="title"/>
          </p:nvPr>
        </p:nvSpPr>
        <p:spPr>
          <a:xfrm>
            <a:off x="1981200" y="709613"/>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br>
              <a:rPr lang="es-ES" sz="2100" dirty="0"/>
            </a:br>
            <a:r>
              <a:rPr lang="es-MX" sz="2800" dirty="0"/>
              <a:t>Decálogo para el tratamiento mediático responsable de la Salud Mental</a:t>
            </a:r>
            <a:endParaRPr lang="es-AR" sz="2400" dirty="0"/>
          </a:p>
        </p:txBody>
      </p:sp>
    </p:spTree>
    <p:extLst>
      <p:ext uri="{BB962C8B-B14F-4D97-AF65-F5344CB8AC3E}">
        <p14:creationId xmlns:p14="http://schemas.microsoft.com/office/powerpoint/2010/main" val="2180623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1700808"/>
            <a:ext cx="8229600" cy="4608512"/>
          </a:xfrm>
        </p:spPr>
        <p:txBody>
          <a:bodyPr>
            <a:noAutofit/>
          </a:bodyPr>
          <a:lstStyle/>
          <a:p>
            <a:pPr marL="0" indent="0">
              <a:buNone/>
            </a:pPr>
            <a:endParaRPr lang="es-AR" sz="2400" dirty="0"/>
          </a:p>
          <a:p>
            <a:r>
              <a:rPr lang="es-AR" sz="2400" b="1" dirty="0"/>
              <a:t>9 Procurar el uso de imágenes inclusivas y no estigmatizantes </a:t>
            </a:r>
          </a:p>
          <a:p>
            <a:pPr marL="0" indent="0">
              <a:buNone/>
            </a:pPr>
            <a:r>
              <a:rPr lang="es-AR" sz="2400" dirty="0"/>
              <a:t>Mostrar y representar visualmente a las personas con padecimiento mental de un modo integrador, por ejemplo, con imágenes que las muestren en contextos y situaciones compartidas con el resto de la comunidad. </a:t>
            </a:r>
          </a:p>
          <a:p>
            <a:pPr marL="0" indent="0">
              <a:buNone/>
            </a:pPr>
            <a:r>
              <a:rPr lang="es-AR" sz="2400" dirty="0"/>
              <a:t>Es necesario evitar la difusión de imágenes que impliquen una invasión de la privacidad. No es recomendable la difusión de imágenes que contribuyan a reforzar estereotipos: imágenes de personas solitarias, con la mirada perdida y realizando acciones violentas. </a:t>
            </a:r>
          </a:p>
        </p:txBody>
      </p:sp>
      <p:sp>
        <p:nvSpPr>
          <p:cNvPr id="5" name="1 Título">
            <a:extLst>
              <a:ext uri="{FF2B5EF4-FFF2-40B4-BE49-F238E27FC236}">
                <a16:creationId xmlns:a16="http://schemas.microsoft.com/office/drawing/2014/main" id="{713051CF-F06D-4B00-A5C7-A1B5C0DEAAA7}"/>
              </a:ext>
            </a:extLst>
          </p:cNvPr>
          <p:cNvSpPr txBox="1">
            <a:spLocks noGrp="1"/>
          </p:cNvSpPr>
          <p:nvPr>
            <p:ph type="title"/>
          </p:nvPr>
        </p:nvSpPr>
        <p:spPr>
          <a:xfrm>
            <a:off x="1981200" y="709613"/>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br>
              <a:rPr lang="es-ES" sz="2100" dirty="0"/>
            </a:br>
            <a:r>
              <a:rPr lang="es-MX" sz="2800" dirty="0"/>
              <a:t>Decálogo para el tratamiento mediático responsable de la Salud Mental</a:t>
            </a:r>
            <a:endParaRPr lang="es-AR" sz="2400" dirty="0"/>
          </a:p>
        </p:txBody>
      </p:sp>
    </p:spTree>
    <p:extLst>
      <p:ext uri="{BB962C8B-B14F-4D97-AF65-F5344CB8AC3E}">
        <p14:creationId xmlns:p14="http://schemas.microsoft.com/office/powerpoint/2010/main" val="2310367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1916832"/>
            <a:ext cx="8229600" cy="4240128"/>
          </a:xfrm>
        </p:spPr>
        <p:txBody>
          <a:bodyPr>
            <a:normAutofit/>
          </a:bodyPr>
          <a:lstStyle/>
          <a:p>
            <a:pPr marL="0" indent="0">
              <a:buNone/>
            </a:pPr>
            <a:endParaRPr lang="es-AR" dirty="0"/>
          </a:p>
          <a:p>
            <a:r>
              <a:rPr lang="es-AR" sz="2400" b="1" dirty="0"/>
              <a:t>10 Promover representaciones ficcionales respetuosas</a:t>
            </a:r>
          </a:p>
          <a:p>
            <a:pPr marL="0" indent="0">
              <a:buNone/>
            </a:pPr>
            <a:r>
              <a:rPr lang="es-AR" dirty="0"/>
              <a:t>En programas de ficción, es recomendable evitar la representación estereotipada de personajes con alguna discapacidad psicosocial, como así también la incorporación de las problemáticas de salud mental como una modalidad para enfatizar el carácter negativo de los personajes antagonistas. Estas tendencias pueden contribuir a naturalizar el imaginario social negativo en torno a los padecimientos mentales. </a:t>
            </a:r>
          </a:p>
        </p:txBody>
      </p:sp>
      <p:sp>
        <p:nvSpPr>
          <p:cNvPr id="5" name="1 Título">
            <a:extLst>
              <a:ext uri="{FF2B5EF4-FFF2-40B4-BE49-F238E27FC236}">
                <a16:creationId xmlns:a16="http://schemas.microsoft.com/office/drawing/2014/main" id="{3F9E109D-273A-4614-9700-187CC30C3536}"/>
              </a:ext>
            </a:extLst>
          </p:cNvPr>
          <p:cNvSpPr txBox="1">
            <a:spLocks noGrp="1"/>
          </p:cNvSpPr>
          <p:nvPr>
            <p:ph type="title"/>
          </p:nvPr>
        </p:nvSpPr>
        <p:spPr>
          <a:xfrm>
            <a:off x="1981200" y="709613"/>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br>
              <a:rPr lang="es-ES" sz="2100" dirty="0"/>
            </a:br>
            <a:r>
              <a:rPr lang="es-MX" sz="2800" dirty="0"/>
              <a:t>Decálogo para el tratamiento mediático responsable de la Salud Mental</a:t>
            </a:r>
            <a:endParaRPr lang="es-AR" sz="2400" dirty="0"/>
          </a:p>
        </p:txBody>
      </p:sp>
    </p:spTree>
    <p:extLst>
      <p:ext uri="{BB962C8B-B14F-4D97-AF65-F5344CB8AC3E}">
        <p14:creationId xmlns:p14="http://schemas.microsoft.com/office/powerpoint/2010/main" val="2896164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148880" y="1484784"/>
            <a:ext cx="8229600" cy="2880320"/>
          </a:xfrm>
        </p:spPr>
        <p:txBody>
          <a:bodyPr>
            <a:normAutofit/>
          </a:bodyPr>
          <a:lstStyle/>
          <a:p>
            <a:pPr marL="0" indent="0" algn="ctr">
              <a:buNone/>
            </a:pPr>
            <a:r>
              <a:rPr lang="es-AR" sz="3200" b="1" dirty="0">
                <a:solidFill>
                  <a:srgbClr val="00B050"/>
                </a:solidFill>
              </a:rPr>
              <a:t>Caso resuelto</a:t>
            </a:r>
            <a:r>
              <a:rPr lang="es-AR" sz="3200" dirty="0"/>
              <a:t>: cobertura mediática </a:t>
            </a:r>
          </a:p>
          <a:p>
            <a:pPr marL="0" indent="0" algn="ctr">
              <a:buNone/>
            </a:pPr>
            <a:r>
              <a:rPr lang="es-AR" sz="3200" dirty="0"/>
              <a:t>de la situación de Matías Ale</a:t>
            </a:r>
          </a:p>
        </p:txBody>
      </p:sp>
      <p:pic>
        <p:nvPicPr>
          <p:cNvPr id="2" name="Elementos multimedia en línea 1" title="Caso Resuelto- Salud Mental- TV Pública">
            <a:hlinkClick r:id="" action="ppaction://media"/>
            <a:extLst>
              <a:ext uri="{FF2B5EF4-FFF2-40B4-BE49-F238E27FC236}">
                <a16:creationId xmlns:a16="http://schemas.microsoft.com/office/drawing/2014/main" id="{8F65CC06-D6A6-4CDB-9FAC-E945B1EAD3CF}"/>
              </a:ext>
            </a:extLst>
          </p:cNvPr>
          <p:cNvPicPr>
            <a:picLocks noRot="1" noChangeAspect="1"/>
          </p:cNvPicPr>
          <p:nvPr>
            <a:videoFile r:link="rId1"/>
          </p:nvPr>
        </p:nvPicPr>
        <p:blipFill>
          <a:blip r:embed="rId3"/>
          <a:stretch>
            <a:fillRect/>
          </a:stretch>
        </p:blipFill>
        <p:spPr>
          <a:xfrm>
            <a:off x="3048000" y="2780928"/>
            <a:ext cx="6096000" cy="3429000"/>
          </a:xfrm>
          <a:prstGeom prst="rect">
            <a:avLst/>
          </a:prstGeom>
        </p:spPr>
      </p:pic>
    </p:spTree>
    <p:extLst>
      <p:ext uri="{BB962C8B-B14F-4D97-AF65-F5344CB8AC3E}">
        <p14:creationId xmlns:p14="http://schemas.microsoft.com/office/powerpoint/2010/main" val="1843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4" name="1 Título"/>
          <p:cNvSpPr>
            <a:spLocks noGrp="1"/>
          </p:cNvSpPr>
          <p:nvPr>
            <p:ph type="title"/>
          </p:nvPr>
        </p:nvSpPr>
        <p:spPr>
          <a:xfrm>
            <a:off x="1981200" y="710208"/>
            <a:ext cx="8229600" cy="990600"/>
          </a:xfrm>
        </p:spPr>
        <p:txBody>
          <a:bodyPr>
            <a:noAutofit/>
          </a:bodyPr>
          <a:lstStyle/>
          <a:p>
            <a:pPr algn="ctr">
              <a:lnSpc>
                <a:spcPct val="150000"/>
              </a:lnSpc>
              <a:spcBef>
                <a:spcPts val="0"/>
              </a:spcBef>
            </a:pPr>
            <a:r>
              <a:rPr lang="es-ES" sz="2100" dirty="0"/>
              <a:t>Recomendaciones para el tratamiento mediático responsable</a:t>
            </a:r>
            <a:br>
              <a:rPr lang="es-ES" sz="2100" dirty="0"/>
            </a:br>
            <a:r>
              <a:rPr lang="es-AR" sz="2400" b="1" dirty="0"/>
              <a:t>SUICIDIO</a:t>
            </a:r>
            <a:endParaRPr lang="es-AR" sz="2400" dirty="0"/>
          </a:p>
        </p:txBody>
      </p:sp>
      <p:pic>
        <p:nvPicPr>
          <p:cNvPr id="2050" name="Picture 2" descr="C:\Users\Paula\Documents\RISaM\6. Comunicación y Salud\Ciclo 2018\clase 10.09\tratamiento suicidio.PNG"/>
          <p:cNvPicPr>
            <a:picLocks noChangeAspect="1" noChangeArrowheads="1"/>
          </p:cNvPicPr>
          <p:nvPr/>
        </p:nvPicPr>
        <p:blipFill rotWithShape="1">
          <a:blip r:embed="rId2">
            <a:extLst>
              <a:ext uri="{28A0092B-C50C-407E-A947-70E740481C1C}">
                <a14:useLocalDpi xmlns:a14="http://schemas.microsoft.com/office/drawing/2010/main" val="0"/>
              </a:ext>
            </a:extLst>
          </a:blip>
          <a:srcRect b="59201"/>
          <a:stretch/>
        </p:blipFill>
        <p:spPr bwMode="auto">
          <a:xfrm>
            <a:off x="2371546" y="1885478"/>
            <a:ext cx="7612887" cy="3559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118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4" name="1 Título"/>
          <p:cNvSpPr>
            <a:spLocks noGrp="1"/>
          </p:cNvSpPr>
          <p:nvPr>
            <p:ph type="title"/>
          </p:nvPr>
        </p:nvSpPr>
        <p:spPr>
          <a:xfrm>
            <a:off x="1981200" y="710208"/>
            <a:ext cx="8229600" cy="990600"/>
          </a:xfrm>
        </p:spPr>
        <p:txBody>
          <a:bodyPr>
            <a:noAutofit/>
          </a:bodyPr>
          <a:lstStyle/>
          <a:p>
            <a:pPr algn="ctr">
              <a:lnSpc>
                <a:spcPct val="150000"/>
              </a:lnSpc>
              <a:spcBef>
                <a:spcPts val="0"/>
              </a:spcBef>
            </a:pPr>
            <a:r>
              <a:rPr lang="es-ES" sz="2100" dirty="0"/>
              <a:t>Recomendaciones para el tratamiento mediático responsable</a:t>
            </a:r>
            <a:br>
              <a:rPr lang="es-ES" sz="2100" dirty="0"/>
            </a:br>
            <a:r>
              <a:rPr lang="es-AR" sz="2400" b="1" dirty="0"/>
              <a:t>SUICIDIO</a:t>
            </a:r>
            <a:endParaRPr lang="es-AR" sz="2400" dirty="0"/>
          </a:p>
        </p:txBody>
      </p:sp>
      <p:pic>
        <p:nvPicPr>
          <p:cNvPr id="3075" name="Picture 3" descr="C:\Users\Paula\Documents\RISaM\6. Comunicación y Salud\Ciclo 2018\clase 10.09\tratamiento suicidio.PNG"/>
          <p:cNvPicPr>
            <a:picLocks noChangeAspect="1" noChangeArrowheads="1"/>
          </p:cNvPicPr>
          <p:nvPr/>
        </p:nvPicPr>
        <p:blipFill rotWithShape="1">
          <a:blip r:embed="rId2">
            <a:extLst>
              <a:ext uri="{28A0092B-C50C-407E-A947-70E740481C1C}">
                <a14:useLocalDpi xmlns:a14="http://schemas.microsoft.com/office/drawing/2010/main" val="0"/>
              </a:ext>
            </a:extLst>
          </a:blip>
          <a:srcRect t="40387"/>
          <a:stretch/>
        </p:blipFill>
        <p:spPr bwMode="auto">
          <a:xfrm>
            <a:off x="2999656" y="2204865"/>
            <a:ext cx="6480720" cy="44277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Paula\Documents\RISaM\6. Comunicación y Salud\Ciclo 2018\clase 10.09\tratamiento suicidio.PNG"/>
          <p:cNvPicPr>
            <a:picLocks noChangeAspect="1" noChangeArrowheads="1"/>
          </p:cNvPicPr>
          <p:nvPr/>
        </p:nvPicPr>
        <p:blipFill rotWithShape="1">
          <a:blip r:embed="rId2">
            <a:extLst>
              <a:ext uri="{28A0092B-C50C-407E-A947-70E740481C1C}">
                <a14:useLocalDpi xmlns:a14="http://schemas.microsoft.com/office/drawing/2010/main" val="0"/>
              </a:ext>
            </a:extLst>
          </a:blip>
          <a:srcRect b="91347"/>
          <a:stretch/>
        </p:blipFill>
        <p:spPr bwMode="auto">
          <a:xfrm>
            <a:off x="2999656" y="1628800"/>
            <a:ext cx="6480720" cy="64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931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1844824"/>
            <a:ext cx="8229600" cy="4312136"/>
          </a:xfrm>
        </p:spPr>
        <p:txBody>
          <a:bodyPr>
            <a:normAutofit fontScale="62500" lnSpcReduction="20000"/>
          </a:bodyPr>
          <a:lstStyle/>
          <a:p>
            <a:pPr marL="0" indent="0" algn="ctr">
              <a:buNone/>
            </a:pPr>
            <a:r>
              <a:rPr lang="es-AR" sz="3600" dirty="0"/>
              <a:t>Los medios son actores sociales, políticos y económicos, con un rol fundamental en la construcción de valores, mitos, saberes y con incidencia en la instalación de aquellos </a:t>
            </a:r>
            <a:r>
              <a:rPr lang="es-AR" sz="3600" b="1" dirty="0"/>
              <a:t>temas que se consideran importantes en el imaginario colectivo</a:t>
            </a:r>
            <a:r>
              <a:rPr lang="es-AR" sz="3600" dirty="0"/>
              <a:t>.</a:t>
            </a:r>
          </a:p>
          <a:p>
            <a:pPr marL="0" indent="0" algn="ctr">
              <a:buNone/>
            </a:pPr>
            <a:r>
              <a:rPr lang="es-AR" sz="3600" dirty="0"/>
              <a:t>Se trata de proponer a las/os colegas, el desafío de </a:t>
            </a:r>
            <a:r>
              <a:rPr lang="es-AR" sz="3600" b="1" dirty="0"/>
              <a:t>reaprender algunas prácticas profesionales, promoviendo una cobertura inclusiva basada en el respeto a los derechos humanos</a:t>
            </a:r>
            <a:r>
              <a:rPr lang="es-AR" sz="3600" dirty="0"/>
              <a:t>, y posicionando la violencia de género –considerada erróneamente como una cuestión privada– como lo que es: un </a:t>
            </a:r>
            <a:r>
              <a:rPr lang="pt-BR" sz="3600" dirty="0"/>
              <a:t>flagelo social, de índole público, que </a:t>
            </a:r>
            <a:r>
              <a:rPr lang="es-AR" sz="3600" dirty="0"/>
              <a:t>nos interpela a todas y todos.</a:t>
            </a:r>
          </a:p>
          <a:p>
            <a:pPr marL="0" indent="0" algn="ctr">
              <a:buNone/>
            </a:pPr>
            <a:endParaRPr lang="es-AR" sz="3600" b="1" dirty="0"/>
          </a:p>
          <a:p>
            <a:pPr marL="0" indent="0" algn="ctr">
              <a:lnSpc>
                <a:spcPct val="120000"/>
              </a:lnSpc>
              <a:spcBef>
                <a:spcPts val="0"/>
              </a:spcBef>
              <a:buNone/>
            </a:pPr>
            <a:r>
              <a:rPr lang="es-AR" sz="2900" b="1" dirty="0"/>
              <a:t>PAR (2008)</a:t>
            </a:r>
            <a:endParaRPr lang="es-AR" sz="2900" dirty="0"/>
          </a:p>
          <a:p>
            <a:pPr marL="0" indent="0" algn="ctr">
              <a:lnSpc>
                <a:spcPct val="120000"/>
              </a:lnSpc>
              <a:spcBef>
                <a:spcPts val="0"/>
              </a:spcBef>
              <a:buNone/>
            </a:pPr>
            <a:r>
              <a:rPr lang="es-AR" sz="2900" dirty="0"/>
              <a:t>Periodistas de Argentina en Red por una comunicación no sexista</a:t>
            </a:r>
          </a:p>
          <a:p>
            <a:pPr marL="0" indent="0" algn="ctr">
              <a:lnSpc>
                <a:spcPct val="120000"/>
              </a:lnSpc>
              <a:spcBef>
                <a:spcPts val="0"/>
              </a:spcBef>
              <a:buNone/>
            </a:pPr>
            <a:r>
              <a:rPr lang="it-IT" sz="2900" dirty="0"/>
              <a:t>(Liliana Hendel, Marcela Espíndola, Gabriela Barcaglioni, Luis Otero, Silvina Molina)</a:t>
            </a:r>
            <a:endParaRPr lang="es-AR" sz="2900" dirty="0"/>
          </a:p>
        </p:txBody>
      </p:sp>
      <p:sp>
        <p:nvSpPr>
          <p:cNvPr id="4" name="1 Título"/>
          <p:cNvSpPr txBox="1">
            <a:spLocks/>
          </p:cNvSpPr>
          <p:nvPr/>
        </p:nvSpPr>
        <p:spPr>
          <a:xfrm>
            <a:off x="1981200" y="710208"/>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t>Recomendaciones para el tratamiento mediático responsable</a:t>
            </a:r>
            <a:br>
              <a:rPr lang="es-ES" sz="2100" dirty="0"/>
            </a:br>
            <a:r>
              <a:rPr lang="es-AR" sz="2400" b="1" dirty="0">
                <a:solidFill>
                  <a:srgbClr val="7030A0"/>
                </a:solidFill>
              </a:rPr>
              <a:t>VIOLENCIA CONTRA LAS MUJERES</a:t>
            </a:r>
            <a:endParaRPr lang="es-AR" sz="2400" dirty="0">
              <a:solidFill>
                <a:srgbClr val="7030A0"/>
              </a:solidFill>
            </a:endParaRPr>
          </a:p>
        </p:txBody>
      </p:sp>
    </p:spTree>
    <p:extLst>
      <p:ext uri="{BB962C8B-B14F-4D97-AF65-F5344CB8AC3E}">
        <p14:creationId xmlns:p14="http://schemas.microsoft.com/office/powerpoint/2010/main" val="594251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1844824"/>
            <a:ext cx="8229600" cy="4312136"/>
          </a:xfrm>
        </p:spPr>
        <p:txBody>
          <a:bodyPr>
            <a:normAutofit fontScale="77500" lnSpcReduction="20000"/>
          </a:bodyPr>
          <a:lstStyle/>
          <a:p>
            <a:pPr marL="0" indent="0">
              <a:buNone/>
            </a:pPr>
            <a:r>
              <a:rPr lang="es-AR" sz="2100" b="1" dirty="0"/>
              <a:t>UNO</a:t>
            </a:r>
            <a:endParaRPr lang="es-AR" b="1" dirty="0"/>
          </a:p>
          <a:p>
            <a:pPr marL="0" indent="0">
              <a:buNone/>
            </a:pPr>
            <a:r>
              <a:rPr lang="es-AR" dirty="0"/>
              <a:t>Es correcto utilizar los siguientes términos: violencia contra las mujeres, violencia de género y violencia machista. Puede incluirse la definición del</a:t>
            </a:r>
          </a:p>
          <a:p>
            <a:pPr marL="0" indent="0">
              <a:buNone/>
            </a:pPr>
            <a:r>
              <a:rPr lang="es-AR" dirty="0"/>
              <a:t>término «femicidio</a:t>
            </a:r>
            <a:r>
              <a:rPr lang="es-AR" dirty="0">
                <a:latin typeface="Times New Roman"/>
                <a:cs typeface="Times New Roman"/>
              </a:rPr>
              <a:t>».</a:t>
            </a:r>
            <a:endParaRPr lang="es-AR" dirty="0"/>
          </a:p>
          <a:p>
            <a:pPr marL="0" indent="0">
              <a:buNone/>
            </a:pPr>
            <a:endParaRPr lang="es-AR" sz="800" b="1" dirty="0"/>
          </a:p>
          <a:p>
            <a:pPr marL="0" indent="0">
              <a:buNone/>
            </a:pPr>
            <a:r>
              <a:rPr lang="es-AR" sz="2100" b="1" dirty="0"/>
              <a:t>DOS</a:t>
            </a:r>
            <a:endParaRPr lang="es-AR" b="1" dirty="0"/>
          </a:p>
          <a:p>
            <a:pPr marL="0" indent="0">
              <a:buNone/>
            </a:pPr>
            <a:r>
              <a:rPr lang="es-AR" dirty="0"/>
              <a:t>La violencia de género es un delito, en tanto y en cuanto constituye una conducta antijurídica que debe ser prevenida y sancionada. Es un problema social, un atentado contra el derecho a la vida, la dignidad, la integración física y psíquica de las mujeres. Es en definitiva, una cuestión concerniente a la defensa de los derechos humanos.</a:t>
            </a:r>
          </a:p>
          <a:p>
            <a:pPr marL="0" indent="0">
              <a:buNone/>
            </a:pPr>
            <a:endParaRPr lang="es-AR" sz="800" b="1" dirty="0"/>
          </a:p>
          <a:p>
            <a:pPr marL="0" indent="0">
              <a:buNone/>
            </a:pPr>
            <a:r>
              <a:rPr lang="es-AR" sz="2100" b="1" dirty="0"/>
              <a:t>TRES</a:t>
            </a:r>
            <a:endParaRPr lang="es-AR" b="1" dirty="0"/>
          </a:p>
          <a:p>
            <a:pPr marL="0" indent="0">
              <a:buNone/>
            </a:pPr>
            <a:r>
              <a:rPr lang="es-AR" dirty="0"/>
              <a:t>Desterramos de nuestras redacciones la figura de «crimen pasional» para referirnos al asesinato de mujeres víctimas de la violencia de género. Los crímenes pasionales no existen.</a:t>
            </a:r>
          </a:p>
        </p:txBody>
      </p:sp>
      <p:sp>
        <p:nvSpPr>
          <p:cNvPr id="7" name="1 Título"/>
          <p:cNvSpPr txBox="1">
            <a:spLocks/>
          </p:cNvSpPr>
          <p:nvPr/>
        </p:nvSpPr>
        <p:spPr>
          <a:xfrm>
            <a:off x="1981200" y="710208"/>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t>Recomendaciones para el tratamiento mediático responsable</a:t>
            </a:r>
            <a:br>
              <a:rPr lang="es-ES" sz="2100" dirty="0"/>
            </a:br>
            <a:r>
              <a:rPr lang="es-AR" sz="2400" b="1" dirty="0">
                <a:solidFill>
                  <a:srgbClr val="7030A0"/>
                </a:solidFill>
              </a:rPr>
              <a:t>VIOLENCIA CONTRA LAS MUJERES</a:t>
            </a:r>
            <a:endParaRPr lang="es-AR" sz="2400" dirty="0">
              <a:solidFill>
                <a:srgbClr val="7030A0"/>
              </a:solidFill>
            </a:endParaRPr>
          </a:p>
        </p:txBody>
      </p:sp>
    </p:spTree>
    <p:extLst>
      <p:ext uri="{BB962C8B-B14F-4D97-AF65-F5344CB8AC3E}">
        <p14:creationId xmlns:p14="http://schemas.microsoft.com/office/powerpoint/2010/main" val="7771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1556792"/>
            <a:ext cx="8229600" cy="5157192"/>
          </a:xfrm>
        </p:spPr>
        <p:txBody>
          <a:bodyPr>
            <a:noAutofit/>
          </a:bodyPr>
          <a:lstStyle/>
          <a:p>
            <a:pPr marL="0" indent="0">
              <a:spcBef>
                <a:spcPts val="0"/>
              </a:spcBef>
              <a:buNone/>
            </a:pPr>
            <a:r>
              <a:rPr lang="es-AR" sz="1600" b="1" dirty="0"/>
              <a:t>CUATRO</a:t>
            </a:r>
            <a:endParaRPr lang="es-AR" sz="1950" b="1" dirty="0"/>
          </a:p>
          <a:p>
            <a:pPr marL="0" indent="0">
              <a:spcBef>
                <a:spcPts val="0"/>
              </a:spcBef>
              <a:buNone/>
            </a:pPr>
            <a:r>
              <a:rPr lang="es-AR" sz="1900" dirty="0"/>
              <a:t>Lo importante es proteger la identidad de la víctima, no la del agresor.  Dejar en claro quién es el agresor y quién es la víctima, y señalar cuáles pueden ser las actitudes y situaciones que ponen en riesgo a la mujer en una relación violenta.</a:t>
            </a:r>
          </a:p>
          <a:p>
            <a:pPr marL="0" indent="0">
              <a:spcBef>
                <a:spcPts val="0"/>
              </a:spcBef>
              <a:buNone/>
            </a:pPr>
            <a:endParaRPr lang="es-AR" sz="600" b="1" dirty="0"/>
          </a:p>
          <a:p>
            <a:pPr marL="0" indent="0">
              <a:spcBef>
                <a:spcPts val="0"/>
              </a:spcBef>
              <a:buNone/>
            </a:pPr>
            <a:endParaRPr lang="es-AR" sz="600" b="1" dirty="0"/>
          </a:p>
          <a:p>
            <a:pPr marL="0" indent="0">
              <a:spcBef>
                <a:spcPts val="0"/>
              </a:spcBef>
              <a:buNone/>
            </a:pPr>
            <a:r>
              <a:rPr lang="es-AR" sz="1600" b="1" dirty="0"/>
              <a:t>CINCO</a:t>
            </a:r>
            <a:endParaRPr lang="es-AR" sz="2000" b="1" dirty="0"/>
          </a:p>
          <a:p>
            <a:pPr marL="0" indent="0">
              <a:buNone/>
            </a:pPr>
            <a:r>
              <a:rPr lang="es-AR" sz="1900" dirty="0"/>
              <a:t>Hay informaciones que pueden perjudicar a la víctima y a su entorno. No siempre es conveniente identificarla. Es ofensivo para la víctima utilizar diminutivos, apócopes, apodos, etc. para nombrarla. Trazar la Ruta Crítica de las mujeres víctimas de violencia. De esa manera se evitará caer en el prejuicio de que no hacen nada, de que «por algo se quedan», de que «les gusta».</a:t>
            </a:r>
          </a:p>
          <a:p>
            <a:pPr marL="0" indent="0">
              <a:spcBef>
                <a:spcPts val="0"/>
              </a:spcBef>
              <a:buNone/>
            </a:pPr>
            <a:endParaRPr lang="es-AR" sz="600" b="1" dirty="0"/>
          </a:p>
          <a:p>
            <a:pPr marL="0" indent="0">
              <a:spcBef>
                <a:spcPts val="0"/>
              </a:spcBef>
              <a:buNone/>
            </a:pPr>
            <a:endParaRPr lang="es-AR" sz="600" b="1" dirty="0"/>
          </a:p>
          <a:p>
            <a:pPr marL="0" indent="0">
              <a:spcBef>
                <a:spcPts val="0"/>
              </a:spcBef>
              <a:buNone/>
            </a:pPr>
            <a:r>
              <a:rPr lang="es-AR" sz="1600" b="1" dirty="0"/>
              <a:t>SEIS</a:t>
            </a:r>
            <a:endParaRPr lang="es-AR" sz="2000" b="1" dirty="0"/>
          </a:p>
          <a:p>
            <a:pPr marL="0" indent="0">
              <a:spcBef>
                <a:spcPts val="0"/>
              </a:spcBef>
              <a:buNone/>
            </a:pPr>
            <a:r>
              <a:rPr lang="es-AR" sz="2000" dirty="0"/>
              <a:t>Nunca buscaremos justificaciones o motivos que distraigan la atención del punto central: la violencia.</a:t>
            </a:r>
          </a:p>
          <a:p>
            <a:pPr marL="0" indent="0">
              <a:spcBef>
                <a:spcPts val="0"/>
              </a:spcBef>
              <a:buNone/>
            </a:pPr>
            <a:endParaRPr lang="es-AR" sz="600" b="1" dirty="0"/>
          </a:p>
          <a:p>
            <a:pPr marL="0" indent="0">
              <a:spcBef>
                <a:spcPts val="0"/>
              </a:spcBef>
              <a:buNone/>
            </a:pPr>
            <a:endParaRPr lang="es-AR" sz="600" b="1" dirty="0"/>
          </a:p>
          <a:p>
            <a:pPr marL="0" indent="0">
              <a:spcBef>
                <a:spcPts val="0"/>
              </a:spcBef>
              <a:buNone/>
            </a:pPr>
            <a:r>
              <a:rPr lang="es-AR" sz="1600" b="1" dirty="0"/>
              <a:t>SIETE</a:t>
            </a:r>
            <a:endParaRPr lang="es-AR" sz="2000" b="1" dirty="0"/>
          </a:p>
          <a:p>
            <a:pPr marL="0" indent="0">
              <a:spcBef>
                <a:spcPts val="0"/>
              </a:spcBef>
              <a:buNone/>
            </a:pPr>
            <a:r>
              <a:rPr lang="es-AR" sz="2000" dirty="0"/>
              <a:t>Es imprescindible chequear las fuentes, sobre todo las oficiales.</a:t>
            </a:r>
          </a:p>
        </p:txBody>
      </p:sp>
      <p:sp>
        <p:nvSpPr>
          <p:cNvPr id="5" name="1 Título"/>
          <p:cNvSpPr txBox="1">
            <a:spLocks/>
          </p:cNvSpPr>
          <p:nvPr/>
        </p:nvSpPr>
        <p:spPr>
          <a:xfrm>
            <a:off x="1981200" y="710208"/>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t>Recomendaciones para el tratamiento mediático responsable</a:t>
            </a:r>
            <a:br>
              <a:rPr lang="es-ES" sz="2100" dirty="0"/>
            </a:br>
            <a:r>
              <a:rPr lang="es-AR" sz="2400" b="1" dirty="0">
                <a:solidFill>
                  <a:srgbClr val="7030A0"/>
                </a:solidFill>
              </a:rPr>
              <a:t>VIOLENCIA CONTRA LAS MUJERES</a:t>
            </a:r>
            <a:endParaRPr lang="es-AR" sz="2400" dirty="0">
              <a:solidFill>
                <a:srgbClr val="7030A0"/>
              </a:solidFill>
            </a:endParaRPr>
          </a:p>
        </p:txBody>
      </p:sp>
    </p:spTree>
    <p:extLst>
      <p:ext uri="{BB962C8B-B14F-4D97-AF65-F5344CB8AC3E}">
        <p14:creationId xmlns:p14="http://schemas.microsoft.com/office/powerpoint/2010/main" val="1893923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1196752"/>
            <a:ext cx="8229600" cy="4937760"/>
          </a:xfrm>
        </p:spPr>
        <p:txBody>
          <a:bodyPr>
            <a:normAutofit fontScale="92500" lnSpcReduction="20000"/>
          </a:bodyPr>
          <a:lstStyle/>
          <a:p>
            <a:pPr marL="0" indent="0">
              <a:buNone/>
            </a:pPr>
            <a:endParaRPr lang="es-AR" dirty="0"/>
          </a:p>
          <a:p>
            <a:pPr marL="0" indent="0" algn="r">
              <a:buNone/>
            </a:pPr>
            <a:endParaRPr lang="es-AR" b="1" dirty="0"/>
          </a:p>
          <a:p>
            <a:pPr marL="0" indent="0" algn="r">
              <a:buNone/>
            </a:pPr>
            <a:endParaRPr lang="es-AR" b="1" dirty="0"/>
          </a:p>
          <a:p>
            <a:pPr marL="0" indent="0" algn="r">
              <a:buNone/>
            </a:pPr>
            <a:endParaRPr lang="es-AR" b="1" dirty="0"/>
          </a:p>
          <a:p>
            <a:pPr marL="0" indent="0" algn="ctr">
              <a:buNone/>
            </a:pPr>
            <a:r>
              <a:rPr lang="es-AR" sz="1700" b="1" dirty="0"/>
              <a:t>LEY DE SERVICIOS DE COMUNICACIÓN AUDIOVISUAL</a:t>
            </a:r>
          </a:p>
          <a:p>
            <a:pPr marL="0" indent="0" algn="ctr">
              <a:buNone/>
            </a:pPr>
            <a:endParaRPr lang="es-AR" dirty="0"/>
          </a:p>
          <a:p>
            <a:pPr marL="0" indent="0" algn="ctr">
              <a:buNone/>
            </a:pPr>
            <a:r>
              <a:rPr lang="es-AR" dirty="0"/>
              <a:t> Promover, difundir y defender el derecho a la </a:t>
            </a:r>
            <a:r>
              <a:rPr lang="es-AR" b="1" dirty="0"/>
              <a:t>comunicación democrática </a:t>
            </a:r>
            <a:r>
              <a:rPr lang="es-AR" dirty="0"/>
              <a:t>de las audiencias de los medios de comunicación audiovisual en todo el territorio nacional.</a:t>
            </a:r>
          </a:p>
          <a:p>
            <a:pPr marL="0" indent="0" algn="ctr">
              <a:buNone/>
            </a:pPr>
            <a:endParaRPr lang="es-AR" dirty="0"/>
          </a:p>
          <a:p>
            <a:pPr marL="0" indent="0" algn="ctr">
              <a:buNone/>
            </a:pPr>
            <a:r>
              <a:rPr lang="es-AR" dirty="0"/>
              <a:t>Su existencia se sustenta en una concepción del derecho a la libertad de expresión que contempla las facultades y obligaciones de quienes producen y emiten y también de quienes son receptores/as de medios. </a:t>
            </a:r>
          </a:p>
        </p:txBody>
      </p:sp>
      <p:sp>
        <p:nvSpPr>
          <p:cNvPr id="4" name="1 Título"/>
          <p:cNvSpPr txBox="1">
            <a:spLocks/>
          </p:cNvSpPr>
          <p:nvPr/>
        </p:nvSpPr>
        <p:spPr>
          <a:xfrm>
            <a:off x="1981200" y="566192"/>
            <a:ext cx="8229600" cy="990600"/>
          </a:xfrm>
          <a:prstGeom prst="rect">
            <a:avLst/>
          </a:prstGeom>
        </p:spPr>
        <p:txBody>
          <a:bodyPr vert="horz" anchor="b" anchorCtr="0">
            <a:normAutofit lnSpcReduction="10000"/>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t>Recomendaciones para el tratamiento mediático responsable</a:t>
            </a:r>
            <a:br>
              <a:rPr lang="es-ES" sz="2100" dirty="0"/>
            </a:br>
            <a:endParaRPr lang="es-AR" sz="2100" dirty="0"/>
          </a:p>
        </p:txBody>
      </p:sp>
      <p:pic>
        <p:nvPicPr>
          <p:cNvPr id="5" name="Picture 2" descr="C:\Users\Paula\Documents\RISaM\6. Comunicación y Salud\Ciclo 2018\clase 10.09\imágenes\defensoríadelpúblico-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4121" y="1497514"/>
            <a:ext cx="2592288" cy="995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811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1700808"/>
            <a:ext cx="8229600" cy="4608512"/>
          </a:xfrm>
        </p:spPr>
        <p:txBody>
          <a:bodyPr>
            <a:normAutofit fontScale="70000" lnSpcReduction="20000"/>
          </a:bodyPr>
          <a:lstStyle/>
          <a:p>
            <a:pPr marL="0" indent="0">
              <a:buNone/>
            </a:pPr>
            <a:r>
              <a:rPr lang="es-AR" sz="2300" b="1" dirty="0"/>
              <a:t>OCHO</a:t>
            </a:r>
            <a:endParaRPr lang="es-AR" sz="2700" b="1" dirty="0"/>
          </a:p>
          <a:p>
            <a:pPr marL="0" indent="0">
              <a:buNone/>
            </a:pPr>
            <a:r>
              <a:rPr lang="es-AR" sz="2700" dirty="0"/>
              <a:t>Mantener el tema en agenda, denunciando la violencia en todas sus expresiones: psicológica, económica, emocional, sin esperar la muerte de las mujeres. Abordar el relato de los hechos tomando en consideración su singularidad, pero también aquello que lo asemeja a otros casos. Eso permitirá abandonar consideraciones tales como «otro caso de», «un caso más de», evitando un efecto anestesiante.</a:t>
            </a:r>
          </a:p>
          <a:p>
            <a:pPr marL="0" indent="0">
              <a:buNone/>
            </a:pPr>
            <a:endParaRPr lang="es-AR" sz="900" b="1" dirty="0"/>
          </a:p>
          <a:p>
            <a:pPr marL="0" indent="0">
              <a:buNone/>
            </a:pPr>
            <a:r>
              <a:rPr lang="es-AR" sz="2300" b="1" dirty="0"/>
              <a:t>NUEVE</a:t>
            </a:r>
            <a:endParaRPr lang="es-AR" sz="2900" b="1" dirty="0"/>
          </a:p>
          <a:p>
            <a:pPr marL="0" indent="0">
              <a:buNone/>
            </a:pPr>
            <a:r>
              <a:rPr lang="es-AR" sz="2900" dirty="0"/>
              <a:t>Tener especial cuidado con las fotos e imágenes que acompañan las notas. Respetar a las víctimas y a sus familias, alejarse del sexismo, el sensacionalismo y la obscenidad. Nunca robar imágenes o audio a la víctima. Cuando se musicaliza, no usar temas que remitan al terror, ni que contengan letras que hablen de «amores enfermos» o celos</a:t>
            </a:r>
            <a:r>
              <a:rPr lang="es-AR" dirty="0"/>
              <a:t>.</a:t>
            </a:r>
          </a:p>
          <a:p>
            <a:pPr marL="0" indent="0">
              <a:buNone/>
            </a:pPr>
            <a:endParaRPr lang="es-AR" sz="900" b="1" dirty="0"/>
          </a:p>
          <a:p>
            <a:pPr marL="0" indent="0">
              <a:buNone/>
            </a:pPr>
            <a:r>
              <a:rPr lang="es-AR" sz="2300" b="1" dirty="0"/>
              <a:t>DIEZ</a:t>
            </a:r>
            <a:endParaRPr lang="es-AR" sz="2900" b="1" dirty="0"/>
          </a:p>
          <a:p>
            <a:pPr marL="0" indent="0">
              <a:buNone/>
            </a:pPr>
            <a:r>
              <a:rPr lang="es-AR" sz="2900" dirty="0"/>
              <a:t>Siempre incluiremos en la noticia un teléfono gratuito de ayuda a las víctimas y cualquier otra información que les pueda ser útil.</a:t>
            </a:r>
          </a:p>
        </p:txBody>
      </p:sp>
      <p:sp>
        <p:nvSpPr>
          <p:cNvPr id="5" name="1 Título"/>
          <p:cNvSpPr txBox="1">
            <a:spLocks/>
          </p:cNvSpPr>
          <p:nvPr/>
        </p:nvSpPr>
        <p:spPr>
          <a:xfrm>
            <a:off x="1981200" y="710208"/>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t>Recomendaciones para el tratamiento mediático responsable</a:t>
            </a:r>
            <a:br>
              <a:rPr lang="es-ES" sz="2100" dirty="0"/>
            </a:br>
            <a:r>
              <a:rPr lang="es-AR" sz="2400" b="1" dirty="0">
                <a:solidFill>
                  <a:srgbClr val="7030A0"/>
                </a:solidFill>
              </a:rPr>
              <a:t>VIOLENCIA CONTRA LAS MUJERES</a:t>
            </a:r>
            <a:endParaRPr lang="es-AR" sz="2400" dirty="0">
              <a:solidFill>
                <a:srgbClr val="7030A0"/>
              </a:solidFill>
            </a:endParaRPr>
          </a:p>
        </p:txBody>
      </p:sp>
    </p:spTree>
    <p:extLst>
      <p:ext uri="{BB962C8B-B14F-4D97-AF65-F5344CB8AC3E}">
        <p14:creationId xmlns:p14="http://schemas.microsoft.com/office/powerpoint/2010/main" val="2420782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2276872"/>
            <a:ext cx="8229600" cy="3880088"/>
          </a:xfrm>
        </p:spPr>
        <p:txBody>
          <a:bodyPr>
            <a:normAutofit fontScale="92500"/>
          </a:bodyPr>
          <a:lstStyle/>
          <a:p>
            <a:pPr marL="0" indent="0" algn="ctr">
              <a:buNone/>
            </a:pPr>
            <a:r>
              <a:rPr lang="es-AR" sz="2000" b="1" dirty="0"/>
              <a:t>¿CÓMO EVITAR REPRODUCIR ESTEREOTIPOS QUE NATURALIZAN LA DESIGUALDAD DE GÉNERO? </a:t>
            </a:r>
            <a:endParaRPr lang="es-AR" sz="2000" dirty="0"/>
          </a:p>
          <a:p>
            <a:endParaRPr lang="es-AR" dirty="0"/>
          </a:p>
          <a:p>
            <a:pPr marL="0" indent="0" algn="ctr">
              <a:buNone/>
            </a:pPr>
            <a:r>
              <a:rPr lang="es-AR" dirty="0"/>
              <a:t>Cuestionar los propios supuestos, utilizar </a:t>
            </a:r>
            <a:r>
              <a:rPr lang="es-AR" b="1" dirty="0"/>
              <a:t>lenguaje inclusivo</a:t>
            </a:r>
            <a:r>
              <a:rPr lang="es-AR" dirty="0"/>
              <a:t>, reflexionar sobre el uso de la música y las imágenes en la construcción discursiva son estrategias para producir desde una perspectiva de derechos. Además, es importante evaluar </a:t>
            </a:r>
            <a:r>
              <a:rPr lang="es-AR" b="1" dirty="0"/>
              <a:t>cómo se construyen las representaciones en diálogo con otras dimensiones</a:t>
            </a:r>
            <a:r>
              <a:rPr lang="es-AR" dirty="0"/>
              <a:t> de lo social como la pobreza, la etnia o la nacionalidad (</a:t>
            </a:r>
            <a:r>
              <a:rPr lang="es-AR" b="1" dirty="0"/>
              <a:t>INTERSECCIONALIDAD</a:t>
            </a:r>
            <a:r>
              <a:rPr lang="es-AR" dirty="0"/>
              <a:t>).</a:t>
            </a:r>
          </a:p>
        </p:txBody>
      </p:sp>
      <p:sp>
        <p:nvSpPr>
          <p:cNvPr id="5" name="1 Título"/>
          <p:cNvSpPr txBox="1">
            <a:spLocks/>
          </p:cNvSpPr>
          <p:nvPr/>
        </p:nvSpPr>
        <p:spPr>
          <a:xfrm>
            <a:off x="1981200" y="692696"/>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t>Recomendaciones para el tratamiento mediático responsable</a:t>
            </a:r>
            <a:br>
              <a:rPr lang="es-ES" sz="2100" dirty="0"/>
            </a:br>
            <a:r>
              <a:rPr lang="es-AR" sz="2400" b="1" dirty="0">
                <a:solidFill>
                  <a:schemeClr val="accent2">
                    <a:lumMod val="75000"/>
                  </a:schemeClr>
                </a:solidFill>
              </a:rPr>
              <a:t>EVITAR EL SEXISMO</a:t>
            </a:r>
            <a:endParaRPr lang="es-AR" sz="2400" dirty="0">
              <a:solidFill>
                <a:schemeClr val="accent2">
                  <a:lumMod val="75000"/>
                </a:schemeClr>
              </a:solidFill>
            </a:endParaRPr>
          </a:p>
        </p:txBody>
      </p:sp>
    </p:spTree>
    <p:extLst>
      <p:ext uri="{BB962C8B-B14F-4D97-AF65-F5344CB8AC3E}">
        <p14:creationId xmlns:p14="http://schemas.microsoft.com/office/powerpoint/2010/main" val="2826998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981200" y="332656"/>
            <a:ext cx="8229600" cy="630560"/>
          </a:xfrm>
        </p:spPr>
        <p:txBody>
          <a:bodyPr>
            <a:noAutofit/>
          </a:bodyPr>
          <a:lstStyle/>
          <a:p>
            <a:pPr algn="ctr"/>
            <a:r>
              <a:rPr lang="es-AR" sz="2800" b="1" dirty="0">
                <a:latin typeface="Cambria" pitchFamily="18" charset="0"/>
              </a:rPr>
              <a:t>¿Qué implica la perspectiva de género?</a:t>
            </a:r>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1389031812"/>
              </p:ext>
            </p:extLst>
          </p:nvPr>
        </p:nvGraphicFramePr>
        <p:xfrm>
          <a:off x="1415480" y="1219201"/>
          <a:ext cx="9505056"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4576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graphicFrame>
        <p:nvGraphicFramePr>
          <p:cNvPr id="8" name="7 Marcador de contenido"/>
          <p:cNvGraphicFramePr>
            <a:graphicFrameLocks noGrp="1"/>
          </p:cNvGraphicFramePr>
          <p:nvPr>
            <p:ph sz="quarter" idx="1"/>
            <p:extLst>
              <p:ext uri="{D42A27DB-BD31-4B8C-83A1-F6EECF244321}">
                <p14:modId xmlns:p14="http://schemas.microsoft.com/office/powerpoint/2010/main" val="3793335516"/>
              </p:ext>
            </p:extLst>
          </p:nvPr>
        </p:nvGraphicFramePr>
        <p:xfrm>
          <a:off x="2063552" y="1219201"/>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1 Título"/>
          <p:cNvSpPr txBox="1">
            <a:spLocks/>
          </p:cNvSpPr>
          <p:nvPr/>
        </p:nvSpPr>
        <p:spPr>
          <a:xfrm>
            <a:off x="1981200" y="530424"/>
            <a:ext cx="8229600" cy="450304"/>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es-AR" b="1" dirty="0">
                <a:latin typeface="Cambria" pitchFamily="18" charset="0"/>
              </a:rPr>
              <a:t> </a:t>
            </a:r>
            <a:r>
              <a:rPr lang="es-AR" sz="2800" b="1" dirty="0">
                <a:latin typeface="Cambria" pitchFamily="18" charset="0"/>
              </a:rPr>
              <a:t>Género como categoría de análisis</a:t>
            </a:r>
            <a:endParaRPr lang="es-AR" b="1" dirty="0">
              <a:latin typeface="Cambria" pitchFamily="18" charset="0"/>
            </a:endParaRPr>
          </a:p>
        </p:txBody>
      </p:sp>
      <p:sp>
        <p:nvSpPr>
          <p:cNvPr id="9" name="8 CuadroTexto"/>
          <p:cNvSpPr txBox="1"/>
          <p:nvPr/>
        </p:nvSpPr>
        <p:spPr>
          <a:xfrm>
            <a:off x="1981200" y="1340768"/>
            <a:ext cx="2448272" cy="1600438"/>
          </a:xfrm>
          <a:prstGeom prst="rect">
            <a:avLst/>
          </a:prstGeom>
          <a:noFill/>
          <a:ln>
            <a:solidFill>
              <a:schemeClr val="accent2"/>
            </a:solidFill>
          </a:ln>
        </p:spPr>
        <p:txBody>
          <a:bodyPr wrap="square" rtlCol="0">
            <a:spAutoFit/>
          </a:bodyPr>
          <a:lstStyle/>
          <a:p>
            <a:r>
              <a:rPr lang="es-AR" sz="1400" dirty="0"/>
              <a:t>Siempre aludimos a las relaciones entre el género femenino y el género masculino, así como a las relaciones intragénero.</a:t>
            </a:r>
          </a:p>
          <a:p>
            <a:r>
              <a:rPr lang="es-AR" sz="1400" dirty="0"/>
              <a:t>El énfasis está en que tales </a:t>
            </a:r>
            <a:r>
              <a:rPr lang="es-AR" sz="1400" b="1" dirty="0"/>
              <a:t>relaciones son de poder</a:t>
            </a:r>
            <a:r>
              <a:rPr lang="es-AR" sz="1400" dirty="0"/>
              <a:t>.</a:t>
            </a:r>
          </a:p>
        </p:txBody>
      </p:sp>
      <p:cxnSp>
        <p:nvCxnSpPr>
          <p:cNvPr id="11" name="10 Conector recto"/>
          <p:cNvCxnSpPr/>
          <p:nvPr/>
        </p:nvCxnSpPr>
        <p:spPr>
          <a:xfrm>
            <a:off x="4160168" y="1988840"/>
            <a:ext cx="10717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a:off x="1631504" y="4077073"/>
            <a:ext cx="2016224" cy="2246769"/>
          </a:xfrm>
          <a:prstGeom prst="rect">
            <a:avLst/>
          </a:prstGeom>
          <a:noFill/>
          <a:ln>
            <a:solidFill>
              <a:schemeClr val="accent2"/>
            </a:solidFill>
          </a:ln>
        </p:spPr>
        <p:txBody>
          <a:bodyPr wrap="square" rtlCol="0">
            <a:spAutoFit/>
          </a:bodyPr>
          <a:lstStyle/>
          <a:p>
            <a:r>
              <a:rPr lang="es-AR" sz="1400" b="1" dirty="0"/>
              <a:t>Ruptura con el pensamiento esencialista</a:t>
            </a:r>
            <a:r>
              <a:rPr lang="es-AR" sz="1400" dirty="0"/>
              <a:t>.</a:t>
            </a:r>
          </a:p>
          <a:p>
            <a:r>
              <a:rPr lang="es-AR" sz="1400" dirty="0"/>
              <a:t>Significatividad de instituciones tales como la religión, los criterios médicos y científicos, la familia y los aparatos jurídicos en esta configuración.</a:t>
            </a:r>
          </a:p>
        </p:txBody>
      </p:sp>
      <p:cxnSp>
        <p:nvCxnSpPr>
          <p:cNvPr id="18" name="17 Conector recto"/>
          <p:cNvCxnSpPr/>
          <p:nvPr/>
        </p:nvCxnSpPr>
        <p:spPr>
          <a:xfrm>
            <a:off x="3476092" y="5373216"/>
            <a:ext cx="6840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20 CuadroTexto"/>
          <p:cNvSpPr txBox="1"/>
          <p:nvPr/>
        </p:nvSpPr>
        <p:spPr>
          <a:xfrm>
            <a:off x="8328249" y="1196753"/>
            <a:ext cx="2191523" cy="2246769"/>
          </a:xfrm>
          <a:prstGeom prst="rect">
            <a:avLst/>
          </a:prstGeom>
          <a:noFill/>
          <a:ln>
            <a:solidFill>
              <a:schemeClr val="accent2"/>
            </a:solidFill>
          </a:ln>
        </p:spPr>
        <p:txBody>
          <a:bodyPr wrap="square" rtlCol="0">
            <a:spAutoFit/>
          </a:bodyPr>
          <a:lstStyle/>
          <a:p>
            <a:pPr algn="r"/>
            <a:r>
              <a:rPr lang="es-AR" sz="1400" b="1" dirty="0"/>
              <a:t>No es un concepto abstracto ni universal</a:t>
            </a:r>
            <a:r>
              <a:rPr lang="es-AR" sz="1400" dirty="0"/>
              <a:t>, en tanto se concreta en cada sociedad de acuerdo a contextos espaciales y temporales, a la vez que se redefine constantemente a la luz de otras realidades tales como clase, etnia, religión, edad, nacionalidad.</a:t>
            </a:r>
          </a:p>
        </p:txBody>
      </p:sp>
      <p:cxnSp>
        <p:nvCxnSpPr>
          <p:cNvPr id="22" name="21 Conector recto"/>
          <p:cNvCxnSpPr/>
          <p:nvPr/>
        </p:nvCxnSpPr>
        <p:spPr>
          <a:xfrm flipV="1">
            <a:off x="8431829" y="3356993"/>
            <a:ext cx="0" cy="7061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530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1755304"/>
            <a:ext cx="8229600" cy="4554016"/>
          </a:xfrm>
        </p:spPr>
        <p:txBody>
          <a:bodyPr>
            <a:noAutofit/>
          </a:bodyPr>
          <a:lstStyle/>
          <a:p>
            <a:pPr marL="0" indent="0" algn="ctr">
              <a:buNone/>
            </a:pPr>
            <a:r>
              <a:rPr lang="es-AR" sz="1900" dirty="0"/>
              <a:t>Para desmontar los estereotipos discriminatorios que toda persona tiene incorporados culturalmente y sobre los cuales muchas veces no se es consciente, se sugiere un </a:t>
            </a:r>
            <a:r>
              <a:rPr lang="es-AR" sz="1900" b="1" dirty="0"/>
              <a:t>ejercicio muy simple: invertir el planteo que se pretende realizar y evaluar el efecto de sentido que produce</a:t>
            </a:r>
            <a:r>
              <a:rPr lang="es-AR" sz="1900" dirty="0"/>
              <a:t>. </a:t>
            </a:r>
          </a:p>
          <a:p>
            <a:pPr marL="0" indent="0" algn="ctr">
              <a:buNone/>
            </a:pPr>
            <a:r>
              <a:rPr lang="es-AR" sz="1900" dirty="0"/>
              <a:t>Por ejemplo: </a:t>
            </a:r>
          </a:p>
          <a:p>
            <a:pPr marL="0" indent="0" algn="ctr">
              <a:buNone/>
            </a:pPr>
            <a:endParaRPr lang="es-AR" sz="1900" dirty="0"/>
          </a:p>
          <a:p>
            <a:r>
              <a:rPr lang="es-AR" sz="1800" b="1" dirty="0"/>
              <a:t>Zócalo televisivo</a:t>
            </a:r>
            <a:r>
              <a:rPr lang="es-AR" sz="1800" dirty="0"/>
              <a:t>: Homosexual conduce programa infantil / Heterosexual conduce programa infantil.</a:t>
            </a:r>
          </a:p>
          <a:p>
            <a:r>
              <a:rPr lang="es-AR" sz="1800" b="1" dirty="0"/>
              <a:t>Imagen publicitaria</a:t>
            </a:r>
            <a:r>
              <a:rPr lang="es-AR" sz="1800" dirty="0"/>
              <a:t>: Mujeres posando eróticamente alrededor de un auto en venta./ Hombres posando eróticamente alrededor de un auto en venta. </a:t>
            </a:r>
          </a:p>
          <a:p>
            <a:r>
              <a:rPr lang="es-AR" sz="1800" b="1" dirty="0"/>
              <a:t>Información política</a:t>
            </a:r>
            <a:r>
              <a:rPr lang="es-AR" sz="1800" dirty="0"/>
              <a:t>: La Diputada, que estaba sensualmente vestida, presentó un proyecto... / El Diputado, que estaba sensualmente vestido, presentó un proyecto... </a:t>
            </a:r>
          </a:p>
          <a:p>
            <a:r>
              <a:rPr lang="es-AR" sz="1800" b="1" dirty="0"/>
              <a:t>Utilizar lenguaje inclusivo</a:t>
            </a:r>
            <a:r>
              <a:rPr lang="es-AR" sz="1800" dirty="0"/>
              <a:t>. El lenguaje expresa una visión de mundo determinada, es una construcción social que está en permanente transformación. </a:t>
            </a:r>
          </a:p>
        </p:txBody>
      </p:sp>
      <p:sp>
        <p:nvSpPr>
          <p:cNvPr id="4" name="1 Título"/>
          <p:cNvSpPr txBox="1">
            <a:spLocks/>
          </p:cNvSpPr>
          <p:nvPr/>
        </p:nvSpPr>
        <p:spPr>
          <a:xfrm>
            <a:off x="1981200" y="764704"/>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t>Recomendaciones para el tratamiento mediático responsable</a:t>
            </a:r>
            <a:br>
              <a:rPr lang="es-ES" sz="2100" dirty="0"/>
            </a:br>
            <a:r>
              <a:rPr lang="es-AR" sz="2400" b="1" dirty="0">
                <a:solidFill>
                  <a:schemeClr val="accent2">
                    <a:lumMod val="75000"/>
                  </a:schemeClr>
                </a:solidFill>
              </a:rPr>
              <a:t>EVITAR EL SEXISMO</a:t>
            </a:r>
            <a:endParaRPr lang="es-AR" sz="2400" dirty="0">
              <a:solidFill>
                <a:schemeClr val="accent2">
                  <a:lumMod val="75000"/>
                </a:schemeClr>
              </a:solidFill>
            </a:endParaRPr>
          </a:p>
        </p:txBody>
      </p:sp>
    </p:spTree>
    <p:extLst>
      <p:ext uri="{BB962C8B-B14F-4D97-AF65-F5344CB8AC3E}">
        <p14:creationId xmlns:p14="http://schemas.microsoft.com/office/powerpoint/2010/main" val="39313225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603612" y="1700808"/>
            <a:ext cx="6984776" cy="1224136"/>
          </a:xfrm>
        </p:spPr>
        <p:txBody>
          <a:bodyPr>
            <a:noAutofit/>
          </a:bodyPr>
          <a:lstStyle/>
          <a:p>
            <a:pPr marL="0" indent="0" algn="ctr">
              <a:buNone/>
            </a:pPr>
            <a:r>
              <a:rPr lang="es-AR" sz="2800" b="1" dirty="0">
                <a:solidFill>
                  <a:srgbClr val="00B050"/>
                </a:solidFill>
              </a:rPr>
              <a:t>Análisis crítico de publicidades</a:t>
            </a:r>
          </a:p>
          <a:p>
            <a:pPr marL="0" indent="0" algn="ctr">
              <a:buNone/>
            </a:pPr>
            <a:r>
              <a:rPr lang="es-AR" sz="2800" dirty="0"/>
              <a:t>El desafío de producir publicidades no sexistas</a:t>
            </a:r>
          </a:p>
        </p:txBody>
      </p:sp>
      <p:pic>
        <p:nvPicPr>
          <p:cNvPr id="4" name="Elementos multimedia en línea 3" title="anuncios machistas">
            <a:hlinkClick r:id="" action="ppaction://media"/>
            <a:extLst>
              <a:ext uri="{FF2B5EF4-FFF2-40B4-BE49-F238E27FC236}">
                <a16:creationId xmlns:a16="http://schemas.microsoft.com/office/drawing/2014/main" id="{6CC612CD-6731-49CC-80DF-7BFFA2C5E151}"/>
              </a:ext>
            </a:extLst>
          </p:cNvPr>
          <p:cNvPicPr>
            <a:picLocks noRot="1" noChangeAspect="1"/>
          </p:cNvPicPr>
          <p:nvPr>
            <a:videoFile r:link="rId1"/>
          </p:nvPr>
        </p:nvPicPr>
        <p:blipFill>
          <a:blip r:embed="rId3"/>
          <a:stretch>
            <a:fillRect/>
          </a:stretch>
        </p:blipFill>
        <p:spPr>
          <a:xfrm>
            <a:off x="3215680" y="2890664"/>
            <a:ext cx="6096000" cy="3429000"/>
          </a:xfrm>
          <a:prstGeom prst="rect">
            <a:avLst/>
          </a:prstGeom>
        </p:spPr>
      </p:pic>
    </p:spTree>
    <p:extLst>
      <p:ext uri="{BB962C8B-B14F-4D97-AF65-F5344CB8AC3E}">
        <p14:creationId xmlns:p14="http://schemas.microsoft.com/office/powerpoint/2010/main" val="313228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197224" y="1772816"/>
            <a:ext cx="8147248" cy="4464496"/>
          </a:xfrm>
        </p:spPr>
        <p:txBody>
          <a:bodyPr>
            <a:normAutofit fontScale="62500" lnSpcReduction="20000"/>
          </a:bodyPr>
          <a:lstStyle/>
          <a:p>
            <a:pPr marL="0" indent="0" algn="r">
              <a:buNone/>
            </a:pPr>
            <a:r>
              <a:rPr lang="es-AR" b="1" dirty="0"/>
              <a:t>Principios de Yogyakarta </a:t>
            </a:r>
            <a:r>
              <a:rPr lang="es-AR" dirty="0"/>
              <a:t>(2006)</a:t>
            </a:r>
          </a:p>
          <a:p>
            <a:pPr marL="0" indent="0" algn="r">
              <a:buNone/>
            </a:pPr>
            <a:r>
              <a:rPr lang="es-AR" b="1" dirty="0"/>
              <a:t>Ley Nacional N° 26.618 de Matrimonio Igualitario </a:t>
            </a:r>
            <a:r>
              <a:rPr lang="es-AR" dirty="0"/>
              <a:t>(2010) </a:t>
            </a:r>
          </a:p>
          <a:p>
            <a:pPr marL="0" indent="0" algn="r">
              <a:buNone/>
            </a:pPr>
            <a:r>
              <a:rPr lang="es-AR" b="1" dirty="0"/>
              <a:t>Ley N° 26.743 de Identidad de Género </a:t>
            </a:r>
            <a:r>
              <a:rPr lang="es-AR" dirty="0"/>
              <a:t>(2012)</a:t>
            </a:r>
          </a:p>
          <a:p>
            <a:pPr marL="0" indent="0" algn="r">
              <a:buNone/>
            </a:pPr>
            <a:r>
              <a:rPr lang="es-AR" b="1" dirty="0"/>
              <a:t>Ley N° 26.862 de Reproducción Médicamente Asistida </a:t>
            </a:r>
            <a:r>
              <a:rPr lang="es-AR" dirty="0"/>
              <a:t>(2013)</a:t>
            </a:r>
          </a:p>
          <a:p>
            <a:pPr marL="0" indent="0" algn="ctr">
              <a:buNone/>
            </a:pPr>
            <a:endParaRPr lang="es-AR" b="1" dirty="0"/>
          </a:p>
          <a:p>
            <a:pPr marL="0" indent="0" algn="ctr">
              <a:buNone/>
            </a:pPr>
            <a:endParaRPr lang="es-AR" b="1" dirty="0"/>
          </a:p>
          <a:p>
            <a:pPr marL="0" indent="0" algn="ctr">
              <a:buNone/>
            </a:pPr>
            <a:r>
              <a:rPr lang="es-AR" sz="3800" b="1" dirty="0"/>
              <a:t>Proceso de reconocimiento de los derechos de la </a:t>
            </a:r>
          </a:p>
          <a:p>
            <a:pPr marL="0" indent="0" algn="ctr">
              <a:buNone/>
            </a:pPr>
            <a:r>
              <a:rPr lang="es-AR" sz="3800" b="1" dirty="0"/>
              <a:t>comunidad LGTTTBIQ (de diversidad sexual)</a:t>
            </a:r>
          </a:p>
          <a:p>
            <a:pPr marL="0" indent="0" algn="ctr">
              <a:buNone/>
            </a:pPr>
            <a:endParaRPr lang="es-AR" sz="1000" b="1" dirty="0"/>
          </a:p>
          <a:p>
            <a:pPr marL="0" indent="0" algn="ctr">
              <a:buNone/>
            </a:pPr>
            <a:endParaRPr lang="es-AR" sz="1000" b="1" dirty="0"/>
          </a:p>
          <a:p>
            <a:pPr marL="0" indent="0" algn="ctr">
              <a:buNone/>
            </a:pPr>
            <a:endParaRPr lang="es-AR" sz="1000" b="1" dirty="0"/>
          </a:p>
          <a:p>
            <a:pPr marL="0" indent="0" algn="ctr">
              <a:buNone/>
            </a:pPr>
            <a:r>
              <a:rPr lang="es-AR" sz="3200" dirty="0"/>
              <a:t>Una comunicación en la que la </a:t>
            </a:r>
            <a:r>
              <a:rPr lang="es-AR" sz="3200" b="1" dirty="0"/>
              <a:t>diversidad de géneros, de sexualidades, de orientaciones y corporalidades </a:t>
            </a:r>
            <a:r>
              <a:rPr lang="es-AR" sz="3200" dirty="0"/>
              <a:t>pueda y deba ser visible de un modo respetuoso de la identidad y la privacidad; con la que se contribuya a </a:t>
            </a:r>
            <a:r>
              <a:rPr lang="es-AR" sz="3200" b="1" dirty="0"/>
              <a:t>superar el morbo, la </a:t>
            </a:r>
            <a:r>
              <a:rPr lang="es-AR" sz="3200" b="1" dirty="0" err="1"/>
              <a:t>estereotipación</a:t>
            </a:r>
            <a:r>
              <a:rPr lang="es-AR" sz="3200" b="1" dirty="0"/>
              <a:t> excluyente y la mirada </a:t>
            </a:r>
            <a:r>
              <a:rPr lang="es-AR" sz="3200" b="1" dirty="0" err="1"/>
              <a:t>heteropatriarcal</a:t>
            </a:r>
            <a:r>
              <a:rPr lang="es-AR" sz="3200" dirty="0"/>
              <a:t> que han atravesado, históricamente, las formas discriminatorias respecto de la población LGTTTBIQ en el país y los medios.</a:t>
            </a:r>
          </a:p>
        </p:txBody>
      </p:sp>
      <p:sp>
        <p:nvSpPr>
          <p:cNvPr id="4" name="1 Título"/>
          <p:cNvSpPr txBox="1">
            <a:spLocks/>
          </p:cNvSpPr>
          <p:nvPr/>
        </p:nvSpPr>
        <p:spPr>
          <a:xfrm>
            <a:off x="1981200" y="548680"/>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t>Recomendaciones para el tratamiento mediático responsable</a:t>
            </a:r>
            <a:br>
              <a:rPr lang="es-ES" sz="2100" dirty="0"/>
            </a:br>
            <a:r>
              <a:rPr lang="es-AR" sz="1600" b="1" dirty="0">
                <a:solidFill>
                  <a:srgbClr val="C00000"/>
                </a:solidFill>
              </a:rPr>
              <a:t>IDENTIDADES DE GÉNEROS, ORIENTACIÓN SEXUAL E INTERSEXUALIDAD</a:t>
            </a:r>
            <a:endParaRPr lang="es-AR" sz="1600" dirty="0">
              <a:solidFill>
                <a:srgbClr val="C0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44285">
            <a:off x="1455195" y="1658429"/>
            <a:ext cx="2729188" cy="1439668"/>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5782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287688" y="692696"/>
            <a:ext cx="5410944" cy="2376264"/>
          </a:xfrm>
        </p:spPr>
        <p:txBody>
          <a:bodyPr>
            <a:noAutofit/>
          </a:bodyPr>
          <a:lstStyle/>
          <a:p>
            <a:pPr marL="0" indent="0" algn="ctr">
              <a:buNone/>
            </a:pPr>
            <a:r>
              <a:rPr lang="es-AR" sz="3200" b="1" dirty="0">
                <a:solidFill>
                  <a:srgbClr val="00B050"/>
                </a:solidFill>
              </a:rPr>
              <a:t>Una publicidad denunciada:</a:t>
            </a:r>
          </a:p>
          <a:p>
            <a:pPr marL="0" indent="0" algn="ctr">
              <a:buNone/>
            </a:pPr>
            <a:r>
              <a:rPr lang="es-AR" sz="3200" dirty="0"/>
              <a:t>El spot televisivo de </a:t>
            </a:r>
            <a:r>
              <a:rPr lang="es-AR" sz="3200" dirty="0" err="1"/>
              <a:t>TyC</a:t>
            </a:r>
            <a:r>
              <a:rPr lang="es-AR" sz="3200" dirty="0"/>
              <a:t> </a:t>
            </a:r>
            <a:r>
              <a:rPr lang="es-AR" sz="3200" dirty="0" err="1"/>
              <a:t>Sports</a:t>
            </a:r>
            <a:r>
              <a:rPr lang="es-AR" sz="3200" dirty="0"/>
              <a:t> </a:t>
            </a:r>
          </a:p>
          <a:p>
            <a:pPr marL="0" indent="0" algn="ctr">
              <a:buNone/>
            </a:pPr>
            <a:r>
              <a:rPr lang="es-AR" sz="3200" dirty="0"/>
              <a:t>del mundial en Rusia</a:t>
            </a:r>
          </a:p>
        </p:txBody>
      </p:sp>
      <p:pic>
        <p:nvPicPr>
          <p:cNvPr id="2" name="Elementos multimedia en línea 1" title="PUTIN || Spot TyC Sport - Mundial Rusia 2018">
            <a:hlinkClick r:id="" action="ppaction://media"/>
            <a:extLst>
              <a:ext uri="{FF2B5EF4-FFF2-40B4-BE49-F238E27FC236}">
                <a16:creationId xmlns:a16="http://schemas.microsoft.com/office/drawing/2014/main" id="{A2903DD6-4A50-4396-9850-5D77FC67EB51}"/>
              </a:ext>
            </a:extLst>
          </p:cNvPr>
          <p:cNvPicPr>
            <a:picLocks noRot="1" noChangeAspect="1"/>
          </p:cNvPicPr>
          <p:nvPr>
            <a:videoFile r:link="rId1"/>
          </p:nvPr>
        </p:nvPicPr>
        <p:blipFill>
          <a:blip r:embed="rId3"/>
          <a:stretch>
            <a:fillRect/>
          </a:stretch>
        </p:blipFill>
        <p:spPr>
          <a:xfrm>
            <a:off x="3048000" y="2771898"/>
            <a:ext cx="6096000" cy="3429000"/>
          </a:xfrm>
          <a:prstGeom prst="rect">
            <a:avLst/>
          </a:prstGeom>
        </p:spPr>
      </p:pic>
    </p:spTree>
    <p:extLst>
      <p:ext uri="{BB962C8B-B14F-4D97-AF65-F5344CB8AC3E}">
        <p14:creationId xmlns:p14="http://schemas.microsoft.com/office/powerpoint/2010/main" val="232636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2060848"/>
            <a:ext cx="8229600" cy="4096112"/>
          </a:xfrm>
        </p:spPr>
        <p:txBody>
          <a:bodyPr>
            <a:normAutofit/>
          </a:bodyPr>
          <a:lstStyle/>
          <a:p>
            <a:pPr marL="514350" indent="-514350">
              <a:buAutoNum type="arabicPeriod"/>
            </a:pPr>
            <a:r>
              <a:rPr lang="es-AR" sz="2000" b="1" dirty="0"/>
              <a:t>Respetar el principio de autodeterminación de las identidades y orientaciones sexuales</a:t>
            </a:r>
            <a:r>
              <a:rPr lang="es-AR" sz="2000" dirty="0"/>
              <a:t> y promover discursos mediáticos que eviten juzgar o desacreditar la autonomía de las personas para definirse.</a:t>
            </a:r>
          </a:p>
          <a:p>
            <a:pPr marL="514350" indent="-514350">
              <a:buAutoNum type="arabicPeriod"/>
            </a:pPr>
            <a:r>
              <a:rPr lang="es-AR" sz="2000" b="1" dirty="0"/>
              <a:t>Preguntar a las personas el modo y el pronombre con los que prefieren ser nombradas</a:t>
            </a:r>
            <a:r>
              <a:rPr lang="es-AR" sz="2000" dirty="0"/>
              <a:t> y respetar lo que ellas indican al respecto. Hacer mención de su identidad de género, su cuerpo u orientación sexual sólo cuando tenga interés informativo.</a:t>
            </a:r>
          </a:p>
          <a:p>
            <a:pPr marL="514350" indent="-514350">
              <a:buAutoNum type="arabicPeriod"/>
            </a:pPr>
            <a:r>
              <a:rPr lang="es-AR" sz="2000" b="1" dirty="0"/>
              <a:t>Utilizar terminología representativa, respetuosa y precisa del colectivo LGTTTBIQ</a:t>
            </a:r>
            <a:r>
              <a:rPr lang="es-AR" sz="2000" dirty="0"/>
              <a:t>. En los abordajes sobre temáticas de cuerpos, géneros, identidades y diversidad sexual es imprescindible tener presente que sexo y género son dos aspectos distintos de las personas. No plantear la cadena sexo-género-deseo como algo lineal.</a:t>
            </a:r>
          </a:p>
          <a:p>
            <a:pPr marL="514350" indent="-514350">
              <a:buAutoNum type="arabicPeriod"/>
            </a:pPr>
            <a:endParaRPr lang="es-AR" sz="2000" dirty="0"/>
          </a:p>
        </p:txBody>
      </p:sp>
      <p:sp>
        <p:nvSpPr>
          <p:cNvPr id="5" name="1 Título"/>
          <p:cNvSpPr txBox="1">
            <a:spLocks/>
          </p:cNvSpPr>
          <p:nvPr/>
        </p:nvSpPr>
        <p:spPr>
          <a:xfrm>
            <a:off x="1981200" y="548680"/>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t>Recomendaciones para el tratamiento mediático responsable</a:t>
            </a:r>
            <a:br>
              <a:rPr lang="es-ES" sz="2100" dirty="0"/>
            </a:br>
            <a:r>
              <a:rPr lang="es-AR" sz="1600" b="1" dirty="0">
                <a:solidFill>
                  <a:srgbClr val="C00000"/>
                </a:solidFill>
              </a:rPr>
              <a:t>IDENTIDADES DE GÉNEROS, ORIENTACIÓN SEXUAL E INTERSEXUALIDAD</a:t>
            </a:r>
            <a:endParaRPr lang="es-AR" sz="1600" dirty="0">
              <a:solidFill>
                <a:srgbClr val="C00000"/>
              </a:solidFill>
            </a:endParaRPr>
          </a:p>
        </p:txBody>
      </p:sp>
    </p:spTree>
    <p:extLst>
      <p:ext uri="{BB962C8B-B14F-4D97-AF65-F5344CB8AC3E}">
        <p14:creationId xmlns:p14="http://schemas.microsoft.com/office/powerpoint/2010/main" val="29288530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1916832"/>
            <a:ext cx="8229600" cy="4240128"/>
          </a:xfrm>
        </p:spPr>
        <p:txBody>
          <a:bodyPr>
            <a:normAutofit lnSpcReduction="10000"/>
          </a:bodyPr>
          <a:lstStyle/>
          <a:p>
            <a:pPr marL="514350" indent="-514350">
              <a:buFont typeface="+mj-lt"/>
              <a:buAutoNum type="arabicPeriod" startAt="4"/>
            </a:pPr>
            <a:r>
              <a:rPr lang="es-AR" sz="2000" b="1" dirty="0"/>
              <a:t>Eludir la presentación mediática de la comunidad LGTTTBIQ a través de formas estereotipadas que deriven en discursos violentos, discriminatorios y/o estigmatizantes</a:t>
            </a:r>
            <a:r>
              <a:rPr lang="es-AR" sz="2000" dirty="0"/>
              <a:t>.  “Trans” como sinónimo de la noche, lo raro, la inseguridad, el delito y la prostitución. Utilización de términos denigrantes, como: “</a:t>
            </a:r>
            <a:r>
              <a:rPr lang="es-AR" sz="2000" dirty="0" err="1"/>
              <a:t>trava</a:t>
            </a:r>
            <a:r>
              <a:rPr lang="es-AR" sz="2000" dirty="0"/>
              <a:t>”, “trabuco”, “travesaño”, “marica”, “bombero”, “camionera”, “torta”, “tortillera”, “</a:t>
            </a:r>
            <a:r>
              <a:rPr lang="es-AR" sz="2000" dirty="0" err="1"/>
              <a:t>trolo</a:t>
            </a:r>
            <a:r>
              <a:rPr lang="es-AR" sz="2000" dirty="0"/>
              <a:t>” o “afeminado” (Área Queer, 2007).</a:t>
            </a:r>
          </a:p>
          <a:p>
            <a:pPr marL="514350" indent="-514350">
              <a:buFont typeface="+mj-lt"/>
              <a:buAutoNum type="arabicPeriod" startAt="4"/>
            </a:pPr>
            <a:r>
              <a:rPr lang="es-AR" sz="2000" dirty="0"/>
              <a:t>Evitar la tematización del colectivo LGTTTBIQ desde </a:t>
            </a:r>
            <a:r>
              <a:rPr lang="es-AR" sz="2000" b="1" dirty="0"/>
              <a:t>perspectivas médicas y/o enfoques que </a:t>
            </a:r>
            <a:r>
              <a:rPr lang="es-AR" sz="2000" b="1" dirty="0" err="1"/>
              <a:t>patologicen</a:t>
            </a:r>
            <a:r>
              <a:rPr lang="es-AR" sz="2000" b="1" dirty="0"/>
              <a:t> la diversidad sexual y de género.</a:t>
            </a:r>
          </a:p>
          <a:p>
            <a:pPr marL="514350" indent="-514350">
              <a:buFont typeface="+mj-lt"/>
              <a:buAutoNum type="arabicPeriod" startAt="4"/>
            </a:pPr>
            <a:r>
              <a:rPr lang="es-AR" sz="2000" b="1" dirty="0"/>
              <a:t>Promover enfoques que visibilicen la diversidad y que cuestionen la dicotomía varón / mujer y la heterosexualidad obligatoria </a:t>
            </a:r>
            <a:r>
              <a:rPr lang="es-AR" sz="2000" dirty="0"/>
              <a:t>como único modelo legítimo de cuerpos, identidades, relaciones y familias.</a:t>
            </a:r>
          </a:p>
          <a:p>
            <a:pPr marL="514350" indent="-514350">
              <a:buFont typeface="+mj-lt"/>
              <a:buAutoNum type="arabicPeriod" startAt="4"/>
            </a:pPr>
            <a:endParaRPr lang="es-AR" b="1" dirty="0"/>
          </a:p>
          <a:p>
            <a:pPr marL="514350" indent="-514350">
              <a:buFont typeface="+mj-lt"/>
              <a:buAutoNum type="arabicPeriod" startAt="4"/>
            </a:pPr>
            <a:endParaRPr lang="es-AR" b="1" dirty="0"/>
          </a:p>
          <a:p>
            <a:pPr marL="0" indent="0">
              <a:buNone/>
            </a:pPr>
            <a:endParaRPr lang="es-AR" dirty="0"/>
          </a:p>
        </p:txBody>
      </p:sp>
      <p:sp>
        <p:nvSpPr>
          <p:cNvPr id="5" name="1 Título"/>
          <p:cNvSpPr txBox="1">
            <a:spLocks/>
          </p:cNvSpPr>
          <p:nvPr/>
        </p:nvSpPr>
        <p:spPr>
          <a:xfrm>
            <a:off x="1981200" y="548680"/>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t>Recomendaciones para el tratamiento mediático responsable</a:t>
            </a:r>
            <a:br>
              <a:rPr lang="es-ES" sz="2100" dirty="0"/>
            </a:br>
            <a:r>
              <a:rPr lang="es-AR" sz="1600" b="1" dirty="0">
                <a:solidFill>
                  <a:srgbClr val="C00000"/>
                </a:solidFill>
              </a:rPr>
              <a:t>IDENTIDADES DE GÉNEROS, ORIENTACIÓN SEXUAL E INTERSEXUALIDAD</a:t>
            </a:r>
            <a:endParaRPr lang="es-AR" sz="1600" dirty="0">
              <a:solidFill>
                <a:srgbClr val="C00000"/>
              </a:solidFill>
            </a:endParaRPr>
          </a:p>
        </p:txBody>
      </p:sp>
    </p:spTree>
    <p:extLst>
      <p:ext uri="{BB962C8B-B14F-4D97-AF65-F5344CB8AC3E}">
        <p14:creationId xmlns:p14="http://schemas.microsoft.com/office/powerpoint/2010/main" val="1087997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8CF957A-D1F5-434F-A316-1E0EF6E3DD0F}"/>
              </a:ext>
            </a:extLst>
          </p:cNvPr>
          <p:cNvSpPr>
            <a:spLocks noGrp="1"/>
          </p:cNvSpPr>
          <p:nvPr>
            <p:ph sz="quarter" idx="1"/>
          </p:nvPr>
        </p:nvSpPr>
        <p:spPr>
          <a:xfrm>
            <a:off x="609600" y="2060848"/>
            <a:ext cx="10972800" cy="4096112"/>
          </a:xfrm>
        </p:spPr>
        <p:txBody>
          <a:bodyPr/>
          <a:lstStyle/>
          <a:p>
            <a:r>
              <a:rPr lang="es-MX" dirty="0"/>
              <a:t>Ley de Servicios de Comunicación Audiovisual, que destaca, entre otros aspectos relevantes, que los medios de comunicación deben </a:t>
            </a:r>
            <a:r>
              <a:rPr lang="es-MX" u="sng" dirty="0"/>
              <a:t>evitar la promoción o incitación del trato discriminatorio basado en la presencia de discapacidades (art.70)</a:t>
            </a:r>
            <a:r>
              <a:rPr lang="es-MX" dirty="0"/>
              <a:t> y procurar </a:t>
            </a:r>
            <a:r>
              <a:rPr lang="es-MX" u="sng" dirty="0"/>
              <a:t>“la defensa de la persona humana y el respeto a los derechos personalísimos</a:t>
            </a:r>
            <a:r>
              <a:rPr lang="es-MX" dirty="0"/>
              <a:t>” (art. 3°, d)</a:t>
            </a:r>
            <a:endParaRPr lang="es-AR" dirty="0"/>
          </a:p>
        </p:txBody>
      </p:sp>
    </p:spTree>
    <p:extLst>
      <p:ext uri="{BB962C8B-B14F-4D97-AF65-F5344CB8AC3E}">
        <p14:creationId xmlns:p14="http://schemas.microsoft.com/office/powerpoint/2010/main" val="20118305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1988840"/>
            <a:ext cx="8229600" cy="4168120"/>
          </a:xfrm>
        </p:spPr>
        <p:txBody>
          <a:bodyPr>
            <a:noAutofit/>
          </a:bodyPr>
          <a:lstStyle/>
          <a:p>
            <a:pPr marL="514350" indent="-514350">
              <a:buFont typeface="+mj-lt"/>
              <a:buAutoNum type="arabicPeriod" startAt="7"/>
            </a:pPr>
            <a:r>
              <a:rPr lang="es-AR" sz="2200" b="1" dirty="0"/>
              <a:t>Difundir representaciones positivas de las personas LGTTTBIQ en la agenda mediática.</a:t>
            </a:r>
          </a:p>
          <a:p>
            <a:pPr marL="514350" indent="-514350">
              <a:buFont typeface="+mj-lt"/>
              <a:buAutoNum type="arabicPeriod" startAt="7"/>
            </a:pPr>
            <a:r>
              <a:rPr lang="es-AR" sz="2200" b="1" dirty="0"/>
              <a:t>Promover el conocimiento de los derechos </a:t>
            </a:r>
            <a:r>
              <a:rPr lang="es-AR" sz="2200" dirty="0"/>
              <a:t>civiles, reproductivos, sexuales y comunicacionales de las personas LGTTTBIQ y brindar información sobre la forma en que son respetados o no.</a:t>
            </a:r>
          </a:p>
          <a:p>
            <a:pPr marL="514350" indent="-514350">
              <a:buFont typeface="+mj-lt"/>
              <a:buAutoNum type="arabicPeriod" startAt="7"/>
            </a:pPr>
            <a:r>
              <a:rPr lang="es-AR" sz="2200" b="1" dirty="0"/>
              <a:t>Evitar la espectacularización de las personas LGTTTBIQ</a:t>
            </a:r>
            <a:r>
              <a:rPr lang="es-AR" sz="2200" dirty="0"/>
              <a:t> y de las temáticas vinculadas a las identidades de género, la orientación y la diversidad sexual.</a:t>
            </a:r>
          </a:p>
          <a:p>
            <a:pPr marL="514350" indent="-514350">
              <a:buFont typeface="+mj-lt"/>
              <a:buAutoNum type="arabicPeriod" startAt="7"/>
            </a:pPr>
            <a:r>
              <a:rPr lang="es-AR" sz="2200" b="1" dirty="0"/>
              <a:t>Evitar la </a:t>
            </a:r>
            <a:r>
              <a:rPr lang="es-AR" sz="2200" b="1" dirty="0" err="1"/>
              <a:t>policialización</a:t>
            </a:r>
            <a:r>
              <a:rPr lang="es-AR" sz="2200" b="1" dirty="0"/>
              <a:t> de los casos de violencia </a:t>
            </a:r>
            <a:r>
              <a:rPr lang="es-AR" sz="2200" dirty="0"/>
              <a:t>contra personas LGTTTBIQ. </a:t>
            </a:r>
          </a:p>
        </p:txBody>
      </p:sp>
      <p:sp>
        <p:nvSpPr>
          <p:cNvPr id="5" name="1 Título"/>
          <p:cNvSpPr txBox="1">
            <a:spLocks/>
          </p:cNvSpPr>
          <p:nvPr/>
        </p:nvSpPr>
        <p:spPr>
          <a:xfrm>
            <a:off x="1981200" y="548680"/>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t>Recomendaciones para el tratamiento mediático responsable</a:t>
            </a:r>
            <a:br>
              <a:rPr lang="es-ES" sz="2100" dirty="0"/>
            </a:br>
            <a:r>
              <a:rPr lang="es-AR" sz="1600" b="1" dirty="0">
                <a:solidFill>
                  <a:srgbClr val="C00000"/>
                </a:solidFill>
              </a:rPr>
              <a:t>IDENTIDADES DE GÉNEROS, ORIENTACIÓN SEXUAL E INTERSEXUALIDAD</a:t>
            </a:r>
            <a:endParaRPr lang="es-AR" sz="1600" dirty="0">
              <a:solidFill>
                <a:srgbClr val="C00000"/>
              </a:solidFill>
            </a:endParaRPr>
          </a:p>
        </p:txBody>
      </p:sp>
    </p:spTree>
    <p:extLst>
      <p:ext uri="{BB962C8B-B14F-4D97-AF65-F5344CB8AC3E}">
        <p14:creationId xmlns:p14="http://schemas.microsoft.com/office/powerpoint/2010/main" val="1835482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1988840"/>
            <a:ext cx="8229600" cy="4168120"/>
          </a:xfrm>
        </p:spPr>
        <p:txBody>
          <a:bodyPr>
            <a:normAutofit/>
          </a:bodyPr>
          <a:lstStyle/>
          <a:p>
            <a:pPr marL="0" indent="0">
              <a:buNone/>
            </a:pPr>
            <a:r>
              <a:rPr lang="es-AR" b="1" dirty="0"/>
              <a:t>Ley N° 27.360 / 17</a:t>
            </a:r>
          </a:p>
          <a:p>
            <a:pPr marL="0" indent="0">
              <a:buNone/>
            </a:pPr>
            <a:r>
              <a:rPr lang="es-AR" dirty="0"/>
              <a:t>Establece la vigencia de la </a:t>
            </a:r>
            <a:r>
              <a:rPr lang="es-AR" b="1" dirty="0"/>
              <a:t>Convención Interamericana de Protección de los Derechos Humanos de las Personas Mayores </a:t>
            </a:r>
            <a:r>
              <a:rPr lang="es-AR" dirty="0"/>
              <a:t>que tiene como objetivo promover y proteger las libertades fundamentales de la persona mayor para contribuir a su plena inclusión, integración y participación en la sociedad.</a:t>
            </a:r>
          </a:p>
        </p:txBody>
      </p:sp>
      <p:sp>
        <p:nvSpPr>
          <p:cNvPr id="4" name="1 Título"/>
          <p:cNvSpPr txBox="1">
            <a:spLocks/>
          </p:cNvSpPr>
          <p:nvPr/>
        </p:nvSpPr>
        <p:spPr>
          <a:xfrm>
            <a:off x="1970856" y="710208"/>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solidFill>
                  <a:srgbClr val="464653"/>
                </a:solidFill>
              </a:rPr>
              <a:t>Recomendaciones para el tratamiento mediático responsable</a:t>
            </a:r>
            <a:br>
              <a:rPr lang="es-ES" sz="2100" dirty="0">
                <a:solidFill>
                  <a:srgbClr val="464653"/>
                </a:solidFill>
              </a:rPr>
            </a:br>
            <a:r>
              <a:rPr lang="es-AR" sz="2400" b="1" dirty="0">
                <a:solidFill>
                  <a:schemeClr val="accent3">
                    <a:lumMod val="50000"/>
                  </a:schemeClr>
                </a:solidFill>
              </a:rPr>
              <a:t>PERSONAS MAYORES</a:t>
            </a:r>
            <a:endParaRPr lang="es-AR" sz="2400" dirty="0">
              <a:solidFill>
                <a:schemeClr val="accent3">
                  <a:lumMod val="50000"/>
                </a:schemeClr>
              </a:solidFill>
            </a:endParaRPr>
          </a:p>
        </p:txBody>
      </p:sp>
      <p:pic>
        <p:nvPicPr>
          <p:cNvPr id="1026" name="Picture 2" descr="C:\Users\Paula\Documents\RISaM\6. Comunicación y Salud\Ciclo 2018\clase 10.09\imágenes\adulto mayor.jp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7176121" y="4653137"/>
            <a:ext cx="2905125" cy="157162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151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1988840"/>
            <a:ext cx="8229600" cy="4168120"/>
          </a:xfrm>
        </p:spPr>
        <p:txBody>
          <a:bodyPr>
            <a:normAutofit fontScale="85000" lnSpcReduction="10000"/>
          </a:bodyPr>
          <a:lstStyle/>
          <a:p>
            <a:r>
              <a:rPr lang="es-AR" dirty="0"/>
              <a:t>Utilizar la </a:t>
            </a:r>
            <a:r>
              <a:rPr lang="es-AR" b="1" dirty="0"/>
              <a:t>expresión “personas mayores”</a:t>
            </a:r>
            <a:r>
              <a:rPr lang="es-AR" dirty="0"/>
              <a:t> y evitar el uso descontextualizado de los términos “abuelo/a” o “jubilado/a” para referirse a los miembros de este grupo social integrado por personas de 60 años o más. </a:t>
            </a:r>
          </a:p>
          <a:p>
            <a:endParaRPr lang="es-AR" sz="700" dirty="0"/>
          </a:p>
          <a:p>
            <a:r>
              <a:rPr lang="es-AR" dirty="0"/>
              <a:t>Brindar información sobre las </a:t>
            </a:r>
            <a:r>
              <a:rPr lang="es-AR" b="1" dirty="0"/>
              <a:t>características del contexto de envejecimiento</a:t>
            </a:r>
            <a:r>
              <a:rPr lang="es-AR" dirty="0"/>
              <a:t> en Argentina y en el mundo.</a:t>
            </a:r>
          </a:p>
          <a:p>
            <a:endParaRPr lang="es-AR" sz="700" dirty="0"/>
          </a:p>
          <a:p>
            <a:r>
              <a:rPr lang="es-AR" dirty="0"/>
              <a:t>Visibilizar la </a:t>
            </a:r>
            <a:r>
              <a:rPr lang="es-AR" b="1" dirty="0"/>
              <a:t>convivencia de múltiples formas de transitar la vejez</a:t>
            </a:r>
            <a:r>
              <a:rPr lang="es-AR" dirty="0"/>
              <a:t> y resaltar la heterogeneidad de las personas mayores. </a:t>
            </a:r>
          </a:p>
          <a:p>
            <a:endParaRPr lang="es-AR" sz="700" dirty="0"/>
          </a:p>
          <a:p>
            <a:r>
              <a:rPr lang="es-AR" b="1" dirty="0"/>
              <a:t>Evitar las coberturas mediáticas que privilegian una mirada estrictamente médica y las posturas paternalistas e </a:t>
            </a:r>
            <a:r>
              <a:rPr lang="es-AR" b="1" dirty="0" err="1"/>
              <a:t>infantilistas</a:t>
            </a:r>
            <a:r>
              <a:rPr lang="es-AR" b="1" dirty="0"/>
              <a:t> </a:t>
            </a:r>
            <a:r>
              <a:rPr lang="es-AR" dirty="0"/>
              <a:t>hacia las personas mayores. </a:t>
            </a:r>
          </a:p>
        </p:txBody>
      </p:sp>
      <p:sp>
        <p:nvSpPr>
          <p:cNvPr id="5" name="1 Título"/>
          <p:cNvSpPr txBox="1">
            <a:spLocks/>
          </p:cNvSpPr>
          <p:nvPr/>
        </p:nvSpPr>
        <p:spPr>
          <a:xfrm>
            <a:off x="1970856" y="710208"/>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solidFill>
                  <a:srgbClr val="464653"/>
                </a:solidFill>
              </a:rPr>
              <a:t>Recomendaciones para el tratamiento mediático responsable</a:t>
            </a:r>
            <a:br>
              <a:rPr lang="es-ES" sz="2100" dirty="0">
                <a:solidFill>
                  <a:srgbClr val="464653"/>
                </a:solidFill>
              </a:rPr>
            </a:br>
            <a:r>
              <a:rPr lang="es-AR" sz="2400" b="1" dirty="0">
                <a:solidFill>
                  <a:schemeClr val="accent3">
                    <a:lumMod val="50000"/>
                  </a:schemeClr>
                </a:solidFill>
              </a:rPr>
              <a:t>PERSONAS MAYORES</a:t>
            </a:r>
            <a:endParaRPr lang="es-AR" sz="2400" dirty="0">
              <a:solidFill>
                <a:schemeClr val="accent3">
                  <a:lumMod val="50000"/>
                </a:schemeClr>
              </a:solidFill>
            </a:endParaRPr>
          </a:p>
        </p:txBody>
      </p:sp>
    </p:spTree>
    <p:extLst>
      <p:ext uri="{BB962C8B-B14F-4D97-AF65-F5344CB8AC3E}">
        <p14:creationId xmlns:p14="http://schemas.microsoft.com/office/powerpoint/2010/main" val="2034069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2132856"/>
            <a:ext cx="8229600" cy="3880088"/>
          </a:xfrm>
        </p:spPr>
        <p:txBody>
          <a:bodyPr>
            <a:normAutofit/>
          </a:bodyPr>
          <a:lstStyle/>
          <a:p>
            <a:r>
              <a:rPr lang="es-AR" sz="2200" dirty="0"/>
              <a:t>Incluir el </a:t>
            </a:r>
            <a:r>
              <a:rPr lang="es-AR" sz="2200" b="1" dirty="0"/>
              <a:t>testimonio de las personas mayores e incorporar nuevas y diversas temáticas e imágenes </a:t>
            </a:r>
            <a:r>
              <a:rPr lang="es-AR" sz="2200" dirty="0"/>
              <a:t>vinculadas a este grupo en las agendas mediáticas para ampliar las representaciones de la vejez. </a:t>
            </a:r>
          </a:p>
          <a:p>
            <a:endParaRPr lang="es-AR" sz="600" dirty="0"/>
          </a:p>
          <a:p>
            <a:r>
              <a:rPr lang="es-AR" sz="2200" dirty="0"/>
              <a:t>Evitar el uso de expresiones que asocien a las personas mayores con </a:t>
            </a:r>
            <a:r>
              <a:rPr lang="es-AR" sz="2200" b="1" dirty="0"/>
              <a:t>la pasividad, la inactividad, la tristeza y el aislamiento.</a:t>
            </a:r>
          </a:p>
          <a:p>
            <a:endParaRPr lang="es-AR" sz="600" b="1" dirty="0"/>
          </a:p>
          <a:p>
            <a:r>
              <a:rPr lang="es-AR" sz="2200" b="1" dirty="0"/>
              <a:t>Visibilizar la sexualidad y la diversidad sexual durante la vejez</a:t>
            </a:r>
            <a:r>
              <a:rPr lang="es-AR" sz="2200" dirty="0"/>
              <a:t>, respetando las orientaciones sexuales y el principio de autodeterminación de las identidades de las personas mayores. </a:t>
            </a:r>
          </a:p>
          <a:p>
            <a:endParaRPr lang="es-AR" sz="2200" dirty="0"/>
          </a:p>
        </p:txBody>
      </p:sp>
      <p:sp>
        <p:nvSpPr>
          <p:cNvPr id="5" name="1 Título"/>
          <p:cNvSpPr txBox="1">
            <a:spLocks/>
          </p:cNvSpPr>
          <p:nvPr/>
        </p:nvSpPr>
        <p:spPr>
          <a:xfrm>
            <a:off x="1970856" y="710208"/>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solidFill>
                  <a:srgbClr val="464653"/>
                </a:solidFill>
              </a:rPr>
              <a:t>Recomendaciones para el tratamiento mediático responsable</a:t>
            </a:r>
            <a:br>
              <a:rPr lang="es-ES" sz="2100" dirty="0">
                <a:solidFill>
                  <a:srgbClr val="464653"/>
                </a:solidFill>
              </a:rPr>
            </a:br>
            <a:r>
              <a:rPr lang="es-AR" sz="2400" b="1" dirty="0">
                <a:solidFill>
                  <a:schemeClr val="accent3">
                    <a:lumMod val="50000"/>
                  </a:schemeClr>
                </a:solidFill>
              </a:rPr>
              <a:t>PERSONAS MAYORES</a:t>
            </a:r>
            <a:endParaRPr lang="es-AR" sz="2400" dirty="0">
              <a:solidFill>
                <a:schemeClr val="accent3">
                  <a:lumMod val="50000"/>
                </a:schemeClr>
              </a:solidFill>
            </a:endParaRPr>
          </a:p>
        </p:txBody>
      </p:sp>
    </p:spTree>
    <p:extLst>
      <p:ext uri="{BB962C8B-B14F-4D97-AF65-F5344CB8AC3E}">
        <p14:creationId xmlns:p14="http://schemas.microsoft.com/office/powerpoint/2010/main" val="33751889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2132856"/>
            <a:ext cx="8229600" cy="4024104"/>
          </a:xfrm>
        </p:spPr>
        <p:txBody>
          <a:bodyPr>
            <a:normAutofit/>
          </a:bodyPr>
          <a:lstStyle/>
          <a:p>
            <a:r>
              <a:rPr lang="es-AR" sz="2200" b="1" dirty="0"/>
              <a:t>Identificar los distintos tipos de discriminación y/o maltrato que pueden sufrir las personas mayores, entre ellos, el </a:t>
            </a:r>
            <a:r>
              <a:rPr lang="es-AR" sz="2200" b="1" dirty="0" err="1"/>
              <a:t>viejismo</a:t>
            </a:r>
            <a:r>
              <a:rPr lang="es-AR" sz="2200" b="1" dirty="0"/>
              <a:t> </a:t>
            </a:r>
            <a:r>
              <a:rPr lang="es-AR" sz="2200" dirty="0"/>
              <a:t>(discriminación basada en la edad y puede operar de manera inconsciente, sin intención de dañar o discriminar).</a:t>
            </a:r>
          </a:p>
          <a:p>
            <a:endParaRPr lang="es-AR" sz="600" dirty="0"/>
          </a:p>
          <a:p>
            <a:r>
              <a:rPr lang="es-AR" sz="2200" dirty="0"/>
              <a:t>Incorporar en las agendas informativas el 1° de octubre, Día internacional de las Personas Mayores, </a:t>
            </a:r>
            <a:r>
              <a:rPr lang="es-AR" sz="2200" b="1" dirty="0"/>
              <a:t>y difundir los derechos de este grupo social.</a:t>
            </a:r>
          </a:p>
          <a:p>
            <a:endParaRPr lang="es-AR" sz="600" b="1" dirty="0"/>
          </a:p>
          <a:p>
            <a:r>
              <a:rPr lang="es-AR" sz="2200" b="1" dirty="0"/>
              <a:t>Garantizar la accesibilidad para promover la independencia y la autonomía de las personas mayores.</a:t>
            </a:r>
            <a:endParaRPr lang="es-AR" sz="2200" dirty="0"/>
          </a:p>
        </p:txBody>
      </p:sp>
      <p:sp>
        <p:nvSpPr>
          <p:cNvPr id="5" name="1 Título"/>
          <p:cNvSpPr txBox="1">
            <a:spLocks/>
          </p:cNvSpPr>
          <p:nvPr/>
        </p:nvSpPr>
        <p:spPr>
          <a:xfrm>
            <a:off x="1970856" y="710208"/>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solidFill>
                  <a:srgbClr val="464653"/>
                </a:solidFill>
              </a:rPr>
              <a:t>Recomendaciones para el tratamiento mediático responsable</a:t>
            </a:r>
            <a:br>
              <a:rPr lang="es-ES" sz="2100" dirty="0">
                <a:solidFill>
                  <a:srgbClr val="464653"/>
                </a:solidFill>
              </a:rPr>
            </a:br>
            <a:r>
              <a:rPr lang="es-AR" sz="2400" b="1" dirty="0">
                <a:solidFill>
                  <a:schemeClr val="accent3">
                    <a:lumMod val="50000"/>
                  </a:schemeClr>
                </a:solidFill>
              </a:rPr>
              <a:t>PERSONAS MAYORES</a:t>
            </a:r>
            <a:endParaRPr lang="es-AR" sz="2400" dirty="0">
              <a:solidFill>
                <a:schemeClr val="accent3">
                  <a:lumMod val="50000"/>
                </a:schemeClr>
              </a:solidFill>
            </a:endParaRPr>
          </a:p>
        </p:txBody>
      </p:sp>
    </p:spTree>
    <p:extLst>
      <p:ext uri="{BB962C8B-B14F-4D97-AF65-F5344CB8AC3E}">
        <p14:creationId xmlns:p14="http://schemas.microsoft.com/office/powerpoint/2010/main" val="34461327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1988840"/>
            <a:ext cx="8229600" cy="4428877"/>
          </a:xfrm>
        </p:spPr>
        <p:txBody>
          <a:bodyPr>
            <a:normAutofit fontScale="92500" lnSpcReduction="20000"/>
          </a:bodyPr>
          <a:lstStyle/>
          <a:p>
            <a:pPr marL="0" indent="0" algn="r">
              <a:spcBef>
                <a:spcPts val="0"/>
              </a:spcBef>
              <a:buNone/>
            </a:pPr>
            <a:endParaRPr lang="es-AR" dirty="0"/>
          </a:p>
          <a:p>
            <a:pPr marL="0" indent="0" algn="r">
              <a:spcBef>
                <a:spcPts val="0"/>
              </a:spcBef>
              <a:buNone/>
            </a:pPr>
            <a:r>
              <a:rPr lang="es-AR" dirty="0"/>
              <a:t>Fortalecer el derecho a la comunicación desde la infancia,</a:t>
            </a:r>
          </a:p>
          <a:p>
            <a:pPr marL="0" indent="0" algn="r">
              <a:spcBef>
                <a:spcPts val="0"/>
              </a:spcBef>
              <a:buNone/>
            </a:pPr>
            <a:r>
              <a:rPr lang="es-AR" dirty="0"/>
              <a:t> incluye al mismo tiempo el </a:t>
            </a:r>
            <a:r>
              <a:rPr lang="es-AR" b="1" dirty="0"/>
              <a:t>derecho a la información </a:t>
            </a:r>
          </a:p>
          <a:p>
            <a:pPr marL="0" indent="0" algn="r">
              <a:spcBef>
                <a:spcPts val="0"/>
              </a:spcBef>
              <a:buNone/>
            </a:pPr>
            <a:r>
              <a:rPr lang="es-AR" b="1" dirty="0"/>
              <a:t>y a la libertad de expresión</a:t>
            </a:r>
            <a:r>
              <a:rPr lang="es-AR" dirty="0"/>
              <a:t>, </a:t>
            </a:r>
          </a:p>
          <a:p>
            <a:pPr marL="0" indent="0" algn="r">
              <a:spcBef>
                <a:spcPts val="0"/>
              </a:spcBef>
              <a:buNone/>
            </a:pPr>
            <a:r>
              <a:rPr lang="es-AR" dirty="0"/>
              <a:t>pero también presupone la comunicación </a:t>
            </a:r>
          </a:p>
          <a:p>
            <a:pPr marL="0" indent="0" algn="r">
              <a:spcBef>
                <a:spcPts val="0"/>
              </a:spcBef>
              <a:buNone/>
            </a:pPr>
            <a:r>
              <a:rPr lang="es-AR" b="1" dirty="0"/>
              <a:t>respetuosa, accesible y con calidad </a:t>
            </a:r>
          </a:p>
          <a:p>
            <a:pPr marL="0" indent="0" algn="r">
              <a:spcBef>
                <a:spcPts val="0"/>
              </a:spcBef>
              <a:buNone/>
            </a:pPr>
            <a:r>
              <a:rPr lang="es-AR" dirty="0"/>
              <a:t>de los temas que impactan </a:t>
            </a:r>
          </a:p>
          <a:p>
            <a:pPr marL="0" indent="0" algn="r">
              <a:spcBef>
                <a:spcPts val="0"/>
              </a:spcBef>
              <a:buNone/>
            </a:pPr>
            <a:r>
              <a:rPr lang="es-AR" dirty="0"/>
              <a:t>en las infancias y adolescencias </a:t>
            </a:r>
          </a:p>
          <a:p>
            <a:pPr marL="0" indent="0" algn="r">
              <a:spcBef>
                <a:spcPts val="0"/>
              </a:spcBef>
              <a:buNone/>
            </a:pPr>
            <a:r>
              <a:rPr lang="es-AR" dirty="0"/>
              <a:t>de todos los grupos sociales.</a:t>
            </a:r>
          </a:p>
          <a:p>
            <a:pPr marL="0" indent="0" algn="r">
              <a:spcBef>
                <a:spcPts val="0"/>
              </a:spcBef>
              <a:buNone/>
            </a:pPr>
            <a:endParaRPr lang="es-AR" sz="600" dirty="0"/>
          </a:p>
          <a:p>
            <a:pPr marL="0" indent="0" algn="r">
              <a:spcBef>
                <a:spcPts val="0"/>
              </a:spcBef>
              <a:buNone/>
            </a:pPr>
            <a:endParaRPr lang="es-AR" sz="600" dirty="0"/>
          </a:p>
          <a:p>
            <a:pPr marL="0" indent="0" algn="r">
              <a:spcBef>
                <a:spcPts val="0"/>
              </a:spcBef>
              <a:buNone/>
            </a:pPr>
            <a:endParaRPr lang="es-AR" sz="600" dirty="0"/>
          </a:p>
          <a:p>
            <a:pPr marL="0" indent="0" algn="r">
              <a:spcBef>
                <a:spcPts val="0"/>
              </a:spcBef>
              <a:buNone/>
            </a:pPr>
            <a:endParaRPr lang="es-AR" sz="600" dirty="0"/>
          </a:p>
          <a:p>
            <a:pPr marL="0" indent="0" algn="r">
              <a:spcBef>
                <a:spcPts val="0"/>
              </a:spcBef>
              <a:buNone/>
            </a:pPr>
            <a:endParaRPr lang="es-AR" sz="600" dirty="0"/>
          </a:p>
          <a:p>
            <a:pPr marL="0" indent="0" algn="r">
              <a:spcBef>
                <a:spcPts val="0"/>
              </a:spcBef>
              <a:buNone/>
            </a:pPr>
            <a:endParaRPr lang="es-AR" sz="600" dirty="0"/>
          </a:p>
          <a:p>
            <a:pPr marL="0" indent="0" algn="r">
              <a:spcBef>
                <a:spcPts val="0"/>
              </a:spcBef>
              <a:buNone/>
            </a:pPr>
            <a:endParaRPr lang="es-AR" sz="600" dirty="0"/>
          </a:p>
          <a:p>
            <a:pPr marL="0" indent="0" algn="r">
              <a:spcBef>
                <a:spcPts val="0"/>
              </a:spcBef>
              <a:buNone/>
            </a:pPr>
            <a:endParaRPr lang="es-AR" sz="600" dirty="0"/>
          </a:p>
          <a:p>
            <a:pPr marL="0" indent="0" algn="r">
              <a:spcBef>
                <a:spcPts val="0"/>
              </a:spcBef>
              <a:buNone/>
            </a:pPr>
            <a:r>
              <a:rPr lang="es-AR" sz="1900" dirty="0"/>
              <a:t>Comunicación, infancia y adolescencia: </a:t>
            </a:r>
          </a:p>
          <a:p>
            <a:pPr marL="0" indent="0" algn="r">
              <a:spcBef>
                <a:spcPts val="0"/>
              </a:spcBef>
              <a:buNone/>
            </a:pPr>
            <a:r>
              <a:rPr lang="es-AR" sz="1900" dirty="0"/>
              <a:t>Guías para periodistas</a:t>
            </a:r>
          </a:p>
          <a:p>
            <a:pPr marL="0" indent="0" algn="r">
              <a:spcBef>
                <a:spcPts val="0"/>
              </a:spcBef>
              <a:buNone/>
            </a:pPr>
            <a:r>
              <a:rPr lang="es-AR" sz="1900" dirty="0"/>
              <a:t>(UNICEF, 2017).</a:t>
            </a:r>
          </a:p>
        </p:txBody>
      </p:sp>
      <p:sp>
        <p:nvSpPr>
          <p:cNvPr id="4" name="1 Título"/>
          <p:cNvSpPr txBox="1">
            <a:spLocks/>
          </p:cNvSpPr>
          <p:nvPr/>
        </p:nvSpPr>
        <p:spPr>
          <a:xfrm>
            <a:off x="1970856" y="710208"/>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t>Recomendaciones para el tratamiento mediático responsable</a:t>
            </a:r>
            <a:br>
              <a:rPr lang="es-ES" sz="2100" dirty="0"/>
            </a:br>
            <a:r>
              <a:rPr lang="es-AR" sz="2400" b="1" dirty="0">
                <a:solidFill>
                  <a:schemeClr val="accent4">
                    <a:lumMod val="50000"/>
                  </a:schemeClr>
                </a:solidFill>
              </a:rPr>
              <a:t>NIÑOS, NIÑAS Y ADOLESCENTES</a:t>
            </a:r>
            <a:endParaRPr lang="es-AR" sz="2400" dirty="0">
              <a:solidFill>
                <a:schemeClr val="accent4">
                  <a:lumMod val="50000"/>
                </a:schemeClr>
              </a:solidFill>
            </a:endParaRPr>
          </a:p>
        </p:txBody>
      </p:sp>
      <p:pic>
        <p:nvPicPr>
          <p:cNvPr id="5122" name="Picture 2" descr="C:\Users\Paula\Documents\RISaM\6. Comunicación y Salud\Ciclo 2018\clase 10.09\niñxs diversxs.jpg"/>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957802" y="3573017"/>
            <a:ext cx="2698038" cy="2710083"/>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930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2213208"/>
            <a:ext cx="8229600" cy="3592056"/>
          </a:xfrm>
        </p:spPr>
        <p:txBody>
          <a:bodyPr>
            <a:normAutofit lnSpcReduction="10000"/>
          </a:bodyPr>
          <a:lstStyle/>
          <a:p>
            <a:pPr marL="0" indent="0" algn="ctr">
              <a:buNone/>
            </a:pPr>
            <a:r>
              <a:rPr lang="es-AR" b="1" dirty="0"/>
              <a:t>Ley N° 26.061 de Protección Integral de los Derechos de las Niñas, Niños y Adolescentes </a:t>
            </a:r>
            <a:r>
              <a:rPr lang="es-AR" dirty="0"/>
              <a:t>(2005)</a:t>
            </a:r>
          </a:p>
          <a:p>
            <a:pPr marL="0" indent="0" algn="ctr">
              <a:buNone/>
            </a:pPr>
            <a:endParaRPr lang="es-AR" dirty="0"/>
          </a:p>
          <a:p>
            <a:pPr marL="0" indent="0" algn="ctr">
              <a:buNone/>
            </a:pPr>
            <a:r>
              <a:rPr lang="es-AR" dirty="0"/>
              <a:t>Entre otros avances, esta ley introduce un aspecto central en cuanto a participación pública, acción constitutiva de la ciudadanía. Garantiza el derecho de niños, niñas y adolescentes </a:t>
            </a:r>
            <a:r>
              <a:rPr lang="es-AR" b="1" dirty="0"/>
              <a:t>a la libertad, a participar, a asociarse, a dar su opinión en las cosas que afectan su vida y a que esa opinión sea tenida en cuenta</a:t>
            </a:r>
            <a:r>
              <a:rPr lang="es-AR" dirty="0"/>
              <a:t>.</a:t>
            </a:r>
          </a:p>
          <a:p>
            <a:pPr marL="0" indent="0" algn="ctr">
              <a:buNone/>
            </a:pPr>
            <a:endParaRPr lang="es-AR" dirty="0"/>
          </a:p>
        </p:txBody>
      </p:sp>
      <p:sp>
        <p:nvSpPr>
          <p:cNvPr id="5" name="1 Título"/>
          <p:cNvSpPr txBox="1">
            <a:spLocks/>
          </p:cNvSpPr>
          <p:nvPr/>
        </p:nvSpPr>
        <p:spPr>
          <a:xfrm>
            <a:off x="1970856" y="710208"/>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t>Recomendaciones para el tratamiento mediático responsable</a:t>
            </a:r>
            <a:br>
              <a:rPr lang="es-ES" sz="2100" dirty="0"/>
            </a:br>
            <a:r>
              <a:rPr lang="es-AR" sz="2400" b="1" dirty="0">
                <a:solidFill>
                  <a:schemeClr val="accent4">
                    <a:lumMod val="50000"/>
                  </a:schemeClr>
                </a:solidFill>
              </a:rPr>
              <a:t>NIÑOS, NIÑAS Y ADOLESCENTES</a:t>
            </a:r>
            <a:endParaRPr lang="es-AR" sz="2400" dirty="0">
              <a:solidFill>
                <a:schemeClr val="accent4">
                  <a:lumMod val="50000"/>
                </a:schemeClr>
              </a:solidFill>
            </a:endParaRPr>
          </a:p>
        </p:txBody>
      </p:sp>
    </p:spTree>
    <p:extLst>
      <p:ext uri="{BB962C8B-B14F-4D97-AF65-F5344CB8AC3E}">
        <p14:creationId xmlns:p14="http://schemas.microsoft.com/office/powerpoint/2010/main" val="35239812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sz="quarter" idx="1"/>
            <p:extLst>
              <p:ext uri="{D42A27DB-BD31-4B8C-83A1-F6EECF244321}">
                <p14:modId xmlns:p14="http://schemas.microsoft.com/office/powerpoint/2010/main" val="1427826633"/>
              </p:ext>
            </p:extLst>
          </p:nvPr>
        </p:nvGraphicFramePr>
        <p:xfrm>
          <a:off x="1970856" y="1988842"/>
          <a:ext cx="4413176" cy="2736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Rectángulo"/>
          <p:cNvSpPr/>
          <p:nvPr/>
        </p:nvSpPr>
        <p:spPr>
          <a:xfrm>
            <a:off x="6600056" y="1916833"/>
            <a:ext cx="3816424" cy="3293209"/>
          </a:xfrm>
          <a:prstGeom prst="rect">
            <a:avLst/>
          </a:prstGeom>
        </p:spPr>
        <p:txBody>
          <a:bodyPr wrap="square">
            <a:spAutoFit/>
          </a:bodyPr>
          <a:lstStyle/>
          <a:p>
            <a:pPr algn="r"/>
            <a:r>
              <a:rPr lang="es-AR" sz="1600" dirty="0"/>
              <a:t>“Se está buscando una moto blanca, que era la que trasladaba a estos dos menores. Digo menores porque generalmente es así, seguramente 17, 18, 16 años (…) no hay inteligencia previa en la mayoría de los casos. ¿Ven?, como pasó ahora, dos adolescentes que estaban en una esquina, a veces uno se resiste, otras veces no, pero no tienen problema en cargarse una persona y lo matan, aunque sea un pibe. Y huyen, ¿a dónde? A esos lugares laberínticos, como son muchas de estas villas de emergencia”</a:t>
            </a:r>
          </a:p>
        </p:txBody>
      </p:sp>
      <p:sp>
        <p:nvSpPr>
          <p:cNvPr id="8" name="7 Rectángulo"/>
          <p:cNvSpPr/>
          <p:nvPr/>
        </p:nvSpPr>
        <p:spPr>
          <a:xfrm>
            <a:off x="1850976" y="5088086"/>
            <a:ext cx="4101008" cy="1077218"/>
          </a:xfrm>
          <a:prstGeom prst="rect">
            <a:avLst/>
          </a:prstGeom>
        </p:spPr>
        <p:txBody>
          <a:bodyPr wrap="square">
            <a:spAutoFit/>
          </a:bodyPr>
          <a:lstStyle/>
          <a:p>
            <a:r>
              <a:rPr lang="es-AR" sz="1600" dirty="0"/>
              <a:t>“Dramático: los chicos juegan al ‘narcotráfico’. Muelen tizas para simular consumir cocaína. </a:t>
            </a:r>
          </a:p>
          <a:p>
            <a:r>
              <a:rPr lang="es-AR" sz="1600" dirty="0"/>
              <a:t>Los chicos suelen jugar a lo que quieren ser cuando son grandes”</a:t>
            </a:r>
          </a:p>
        </p:txBody>
      </p:sp>
      <p:sp>
        <p:nvSpPr>
          <p:cNvPr id="9" name="1 Título"/>
          <p:cNvSpPr txBox="1">
            <a:spLocks/>
          </p:cNvSpPr>
          <p:nvPr/>
        </p:nvSpPr>
        <p:spPr>
          <a:xfrm>
            <a:off x="1970856" y="710208"/>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t>Recomendaciones para el tratamiento mediático responsable</a:t>
            </a:r>
            <a:br>
              <a:rPr lang="es-ES" sz="2100" dirty="0"/>
            </a:br>
            <a:r>
              <a:rPr lang="es-AR" sz="2400" b="1" dirty="0">
                <a:solidFill>
                  <a:schemeClr val="accent4">
                    <a:lumMod val="50000"/>
                  </a:schemeClr>
                </a:solidFill>
              </a:rPr>
              <a:t>NIÑOS, NIÑAS Y ADOLESCENTES</a:t>
            </a:r>
            <a:endParaRPr lang="es-AR" sz="2400" dirty="0">
              <a:solidFill>
                <a:schemeClr val="accent4">
                  <a:lumMod val="50000"/>
                </a:schemeClr>
              </a:solidFill>
            </a:endParaRPr>
          </a:p>
        </p:txBody>
      </p:sp>
    </p:spTree>
    <p:extLst>
      <p:ext uri="{BB962C8B-B14F-4D97-AF65-F5344CB8AC3E}">
        <p14:creationId xmlns:p14="http://schemas.microsoft.com/office/powerpoint/2010/main" val="37024420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1916832"/>
            <a:ext cx="8229600" cy="1152128"/>
          </a:xfrm>
        </p:spPr>
        <p:txBody>
          <a:bodyPr>
            <a:normAutofit lnSpcReduction="10000"/>
          </a:bodyPr>
          <a:lstStyle/>
          <a:p>
            <a:pPr marL="0" indent="0" algn="ctr">
              <a:buNone/>
            </a:pPr>
            <a:r>
              <a:rPr lang="es-AR" sz="2300" b="1" dirty="0"/>
              <a:t>Demandas y propuestas de los y las jóvenes de todo el país </a:t>
            </a:r>
          </a:p>
          <a:p>
            <a:pPr marL="0" indent="0" algn="ctr">
              <a:buNone/>
            </a:pPr>
            <a:r>
              <a:rPr lang="es-AR" sz="2000" dirty="0"/>
              <a:t>Audiencias Públicas 2014 </a:t>
            </a:r>
          </a:p>
          <a:p>
            <a:pPr marL="0" indent="0" algn="ctr">
              <a:buNone/>
            </a:pPr>
            <a:r>
              <a:rPr lang="es-AR" sz="2000" dirty="0"/>
              <a:t>Defensoría del Público de Servicios de Comunicación Audiovisual</a:t>
            </a:r>
          </a:p>
          <a:p>
            <a:pPr marL="0" indent="0">
              <a:buNone/>
            </a:pPr>
            <a:endParaRPr lang="es-AR" sz="2000" dirty="0"/>
          </a:p>
        </p:txBody>
      </p:sp>
      <p:sp>
        <p:nvSpPr>
          <p:cNvPr id="5" name="2 Marcador de contenido"/>
          <p:cNvSpPr txBox="1">
            <a:spLocks/>
          </p:cNvSpPr>
          <p:nvPr/>
        </p:nvSpPr>
        <p:spPr>
          <a:xfrm>
            <a:off x="1981200" y="3653368"/>
            <a:ext cx="8229600" cy="2583944"/>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s-AR" sz="2000" b="1" dirty="0"/>
              <a:t>DIFUNDIR EL DERECHO HUMANO A LA COMUNICACIÓN</a:t>
            </a:r>
            <a:r>
              <a:rPr lang="es-AR" sz="2000" dirty="0"/>
              <a:t>,</a:t>
            </a:r>
            <a:r>
              <a:rPr lang="es-AR" sz="2000" b="1" dirty="0"/>
              <a:t> </a:t>
            </a:r>
            <a:r>
              <a:rPr lang="es-AR" sz="2000" dirty="0"/>
              <a:t>promover y garantizar su ejercicio pleno por parte de niñas, niños y adolescentes.</a:t>
            </a:r>
          </a:p>
          <a:p>
            <a:pPr marL="0" indent="0">
              <a:buNone/>
            </a:pPr>
            <a:endParaRPr lang="es-AR" sz="600" dirty="0"/>
          </a:p>
          <a:p>
            <a:r>
              <a:rPr lang="es-AR" sz="2000" b="1" dirty="0"/>
              <a:t>VISIBILIZAR JUVENTUDES CON MIRADA Y VOZ PROPIA</a:t>
            </a:r>
            <a:r>
              <a:rPr lang="es-AR" sz="2000" dirty="0"/>
              <a:t>, promover la participación de las y los jóvenes en los medios de comunicación audiovisual. Fomentar la creación de espacios mediáticos gestionados, producidos y protagonizados por jóvenes.</a:t>
            </a:r>
          </a:p>
        </p:txBody>
      </p:sp>
      <p:sp>
        <p:nvSpPr>
          <p:cNvPr id="6" name="1 Título"/>
          <p:cNvSpPr txBox="1">
            <a:spLocks/>
          </p:cNvSpPr>
          <p:nvPr/>
        </p:nvSpPr>
        <p:spPr>
          <a:xfrm>
            <a:off x="1970856" y="710208"/>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t>Recomendaciones para el tratamiento mediático responsable</a:t>
            </a:r>
            <a:br>
              <a:rPr lang="es-ES" sz="2100" dirty="0"/>
            </a:br>
            <a:r>
              <a:rPr lang="es-AR" sz="2400" b="1" dirty="0">
                <a:solidFill>
                  <a:schemeClr val="accent4">
                    <a:lumMod val="50000"/>
                  </a:schemeClr>
                </a:solidFill>
              </a:rPr>
              <a:t>NIÑOS, NIÑAS Y ADOLESCENTES</a:t>
            </a:r>
            <a:endParaRPr lang="es-AR" sz="2400" dirty="0">
              <a:solidFill>
                <a:schemeClr val="accent4">
                  <a:lumMod val="50000"/>
                </a:schemeClr>
              </a:solidFill>
            </a:endParaRPr>
          </a:p>
        </p:txBody>
      </p:sp>
    </p:spTree>
    <p:extLst>
      <p:ext uri="{BB962C8B-B14F-4D97-AF65-F5344CB8AC3E}">
        <p14:creationId xmlns:p14="http://schemas.microsoft.com/office/powerpoint/2010/main" val="4924006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2060848"/>
            <a:ext cx="8229600" cy="3528392"/>
          </a:xfrm>
        </p:spPr>
        <p:txBody>
          <a:bodyPr>
            <a:normAutofit/>
          </a:bodyPr>
          <a:lstStyle/>
          <a:p>
            <a:r>
              <a:rPr lang="es-AR" sz="2000" b="1" dirty="0"/>
              <a:t>MULTIPLICAR LOS NUEVOS MEDIOS</a:t>
            </a:r>
            <a:r>
              <a:rPr lang="es-AR" sz="2000" dirty="0"/>
              <a:t>, fomentar, apoyar y consolidar su creación en la perspectiva de los DDHH como espacios estratégicos de participación, aprendizaje y ejercicio de los derechos comunicacionales de NNyA. Acompañar la conformación de redes y vínculos entre ellos, ofrecer capacitación, apoyo económico y técnico.</a:t>
            </a:r>
          </a:p>
          <a:p>
            <a:endParaRPr lang="es-AR" sz="600" dirty="0"/>
          </a:p>
          <a:p>
            <a:r>
              <a:rPr lang="es-AR" sz="2000" b="1" dirty="0"/>
              <a:t>PROTEGER SIN EXCLUIR</a:t>
            </a:r>
            <a:r>
              <a:rPr lang="es-AR" sz="2000" dirty="0"/>
              <a:t>, ampliar, complejizar y hacer respetar los mecanismos de protección para NNyA en relación a los medios de comunicación audiovisual atendiendo especialmente a que no se tornen restrictivos del acceso a informaciones útiles y necesarias para el ejercicio pleno de la ciudadanía por parte de niñas, niños y adolescentes. </a:t>
            </a:r>
          </a:p>
        </p:txBody>
      </p:sp>
      <p:sp>
        <p:nvSpPr>
          <p:cNvPr id="5" name="1 Título"/>
          <p:cNvSpPr txBox="1">
            <a:spLocks/>
          </p:cNvSpPr>
          <p:nvPr/>
        </p:nvSpPr>
        <p:spPr>
          <a:xfrm>
            <a:off x="1970856" y="710208"/>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t>Recomendaciones para el tratamiento mediático responsable</a:t>
            </a:r>
            <a:br>
              <a:rPr lang="es-ES" sz="2100" dirty="0"/>
            </a:br>
            <a:r>
              <a:rPr lang="es-AR" sz="2400" b="1" dirty="0">
                <a:solidFill>
                  <a:schemeClr val="accent4">
                    <a:lumMod val="50000"/>
                  </a:schemeClr>
                </a:solidFill>
              </a:rPr>
              <a:t>NIÑOS, NIÑAS Y ADOLESCENTES</a:t>
            </a:r>
            <a:endParaRPr lang="es-AR" sz="2400" dirty="0">
              <a:solidFill>
                <a:schemeClr val="accent4">
                  <a:lumMod val="50000"/>
                </a:schemeClr>
              </a:solidFill>
            </a:endParaRPr>
          </a:p>
        </p:txBody>
      </p:sp>
    </p:spTree>
    <p:extLst>
      <p:ext uri="{BB962C8B-B14F-4D97-AF65-F5344CB8AC3E}">
        <p14:creationId xmlns:p14="http://schemas.microsoft.com/office/powerpoint/2010/main" val="2772994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1196752"/>
            <a:ext cx="8229600" cy="4937760"/>
          </a:xfrm>
        </p:spPr>
        <p:txBody>
          <a:bodyPr>
            <a:normAutofit fontScale="85000" lnSpcReduction="10000"/>
          </a:bodyPr>
          <a:lstStyle/>
          <a:p>
            <a:pPr marL="0" indent="0">
              <a:lnSpc>
                <a:spcPct val="110000"/>
              </a:lnSpc>
              <a:buNone/>
            </a:pPr>
            <a:endParaRPr lang="es-AR" dirty="0"/>
          </a:p>
          <a:p>
            <a:pPr marL="0" indent="0" algn="ctr">
              <a:lnSpc>
                <a:spcPct val="110000"/>
              </a:lnSpc>
              <a:buNone/>
            </a:pPr>
            <a:endParaRPr lang="es-AR" dirty="0"/>
          </a:p>
          <a:p>
            <a:pPr marL="0" indent="0" algn="ctr">
              <a:lnSpc>
                <a:spcPct val="110000"/>
              </a:lnSpc>
              <a:buNone/>
            </a:pPr>
            <a:endParaRPr lang="es-AR" dirty="0"/>
          </a:p>
          <a:p>
            <a:pPr marL="0" indent="0" algn="ctr">
              <a:lnSpc>
                <a:spcPct val="110000"/>
              </a:lnSpc>
              <a:buNone/>
            </a:pPr>
            <a:r>
              <a:rPr lang="es-AR" sz="2800" dirty="0"/>
              <a:t> </a:t>
            </a:r>
          </a:p>
          <a:p>
            <a:pPr marL="0" indent="0" algn="ctr">
              <a:lnSpc>
                <a:spcPct val="110000"/>
              </a:lnSpc>
              <a:buNone/>
            </a:pPr>
            <a:r>
              <a:rPr lang="es-AR" sz="2800" dirty="0"/>
              <a:t>¿Qué es “la audiencia” para la Defensoría?</a:t>
            </a:r>
          </a:p>
          <a:p>
            <a:pPr marL="0" indent="0" algn="ctr">
              <a:lnSpc>
                <a:spcPct val="110000"/>
              </a:lnSpc>
              <a:buNone/>
            </a:pPr>
            <a:r>
              <a:rPr lang="es-AR" sz="2800" dirty="0"/>
              <a:t>Reconocimiento de las audiencias en tanto </a:t>
            </a:r>
            <a:r>
              <a:rPr lang="es-AR" sz="2800" b="1" dirty="0"/>
              <a:t>ciudadanas y ciudadanos sujetos de derecho</a:t>
            </a:r>
            <a:r>
              <a:rPr lang="es-AR" sz="2800" dirty="0"/>
              <a:t>.</a:t>
            </a:r>
          </a:p>
          <a:p>
            <a:pPr marL="0" indent="0" algn="ctr">
              <a:lnSpc>
                <a:spcPct val="110000"/>
              </a:lnSpc>
              <a:buNone/>
            </a:pPr>
            <a:r>
              <a:rPr lang="es-AR" sz="2800" dirty="0"/>
              <a:t>Significa cuestionar las concepciones que asimilan al público con puntos de rating, con consumidores pasivos, y reconocerlos/as como </a:t>
            </a:r>
            <a:r>
              <a:rPr lang="es-AR" sz="2800" b="1" dirty="0"/>
              <a:t>personas y comunidades con capacidad de analizar críticamente lo que ven, leen y escuchan</a:t>
            </a:r>
            <a:r>
              <a:rPr lang="es-AR" sz="2800" dirty="0"/>
              <a:t>, que demandan que sus derechos como audiencias sean respetados.</a:t>
            </a:r>
          </a:p>
        </p:txBody>
      </p:sp>
      <p:sp>
        <p:nvSpPr>
          <p:cNvPr id="4" name="1 Título"/>
          <p:cNvSpPr txBox="1">
            <a:spLocks/>
          </p:cNvSpPr>
          <p:nvPr/>
        </p:nvSpPr>
        <p:spPr>
          <a:xfrm>
            <a:off x="1981200" y="566192"/>
            <a:ext cx="8229600" cy="990600"/>
          </a:xfrm>
          <a:prstGeom prst="rect">
            <a:avLst/>
          </a:prstGeom>
        </p:spPr>
        <p:txBody>
          <a:bodyPr vert="horz" anchor="b" anchorCtr="0">
            <a:normAutofit lnSpcReduction="10000"/>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t>Recomendaciones para el tratamiento mediático responsable</a:t>
            </a:r>
            <a:br>
              <a:rPr lang="es-ES" sz="2100" dirty="0"/>
            </a:br>
            <a:endParaRPr lang="es-AR" sz="2100" dirty="0"/>
          </a:p>
        </p:txBody>
      </p:sp>
      <p:pic>
        <p:nvPicPr>
          <p:cNvPr id="5" name="Picture 2" descr="C:\Users\Paula\Documents\RISaM\6. Comunicación y Salud\Ciclo 2018\clase 10.09\imágenes\defensoríadelpúblico-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4121" y="1497514"/>
            <a:ext cx="2592288" cy="995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4614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1916832"/>
            <a:ext cx="8229600" cy="4240128"/>
          </a:xfrm>
        </p:spPr>
        <p:txBody>
          <a:bodyPr>
            <a:noAutofit/>
          </a:bodyPr>
          <a:lstStyle/>
          <a:p>
            <a:r>
              <a:rPr lang="es-AR" sz="2000" b="1" dirty="0"/>
              <a:t>EVITAR ESTEREOTIPOS NEGATIVOS, COMPLEJIZAR LAS REPRESENTACIONES</a:t>
            </a:r>
            <a:r>
              <a:rPr lang="es-AR" sz="2000" dirty="0"/>
              <a:t>, trabajar sobre las representaciones que se construyen en relación a NNyA evitando la construcción de estereotipos negativos y la demonización de los y las jóvenes en situación de vulnerabilidad. </a:t>
            </a:r>
          </a:p>
          <a:p>
            <a:pPr marL="0" indent="0">
              <a:buNone/>
            </a:pPr>
            <a:endParaRPr lang="es-AR" sz="600" dirty="0"/>
          </a:p>
          <a:p>
            <a:r>
              <a:rPr lang="es-AR" sz="2000" b="1" dirty="0"/>
              <a:t>RESPETAR LA PROPIA IMAGEN</a:t>
            </a:r>
            <a:r>
              <a:rPr lang="es-AR" sz="2000" dirty="0"/>
              <a:t>, proteger el derecho a la intimidad, a la confidencialidad y a la propia imagen de niñas, niños y adolescentes atendiendo especialmente a las prácticas desarrolladas en el ejercicio del periodismo en medios audiovisuales. </a:t>
            </a:r>
          </a:p>
          <a:p>
            <a:endParaRPr lang="es-AR" sz="600" dirty="0"/>
          </a:p>
          <a:p>
            <a:r>
              <a:rPr lang="es-AR" sz="2000" b="1" dirty="0"/>
              <a:t>PROMOVER PROGRAMACIONES PARA AUDIENCIAS CON DERECHOS</a:t>
            </a:r>
            <a:r>
              <a:rPr lang="es-AR" sz="2000" dirty="0"/>
              <a:t>,</a:t>
            </a:r>
            <a:r>
              <a:rPr lang="es-AR" sz="2000" b="1" dirty="0"/>
              <a:t> </a:t>
            </a:r>
            <a:r>
              <a:rPr lang="es-AR" sz="2000" dirty="0"/>
              <a:t>ampliar y mejorar el tipo y calidad de las propuestas que los servicios de comunicación audiovisual ofrecen a las y los jóvenes. </a:t>
            </a:r>
          </a:p>
        </p:txBody>
      </p:sp>
      <p:sp>
        <p:nvSpPr>
          <p:cNvPr id="5" name="1 Título"/>
          <p:cNvSpPr txBox="1">
            <a:spLocks/>
          </p:cNvSpPr>
          <p:nvPr/>
        </p:nvSpPr>
        <p:spPr>
          <a:xfrm>
            <a:off x="1970856" y="710208"/>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t>Recomendaciones para el tratamiento mediático responsable</a:t>
            </a:r>
            <a:br>
              <a:rPr lang="es-ES" sz="2100" dirty="0"/>
            </a:br>
            <a:r>
              <a:rPr lang="es-AR" sz="2400" b="1" dirty="0">
                <a:solidFill>
                  <a:schemeClr val="accent4">
                    <a:lumMod val="50000"/>
                  </a:schemeClr>
                </a:solidFill>
              </a:rPr>
              <a:t>NIÑOS, NIÑAS Y ADOLESCENTES</a:t>
            </a:r>
            <a:endParaRPr lang="es-AR" sz="2400" dirty="0">
              <a:solidFill>
                <a:schemeClr val="accent4">
                  <a:lumMod val="50000"/>
                </a:schemeClr>
              </a:solidFill>
            </a:endParaRPr>
          </a:p>
        </p:txBody>
      </p:sp>
    </p:spTree>
    <p:extLst>
      <p:ext uri="{BB962C8B-B14F-4D97-AF65-F5344CB8AC3E}">
        <p14:creationId xmlns:p14="http://schemas.microsoft.com/office/powerpoint/2010/main" val="25544329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2276872"/>
            <a:ext cx="8229600" cy="3880088"/>
          </a:xfrm>
        </p:spPr>
        <p:txBody>
          <a:bodyPr>
            <a:normAutofit lnSpcReduction="10000"/>
          </a:bodyPr>
          <a:lstStyle/>
          <a:p>
            <a:r>
              <a:rPr lang="es-AR" sz="2000" b="1" dirty="0"/>
              <a:t>GARANTIZAR LA PERSPECTIVA FEDERAL Y LA PRODUCCIÓN LOCAL</a:t>
            </a:r>
            <a:r>
              <a:rPr lang="es-AR" sz="2000" dirty="0"/>
              <a:t>,</a:t>
            </a:r>
            <a:r>
              <a:rPr lang="es-AR" sz="2000" b="1" dirty="0"/>
              <a:t> </a:t>
            </a:r>
            <a:r>
              <a:rPr lang="es-AR" sz="2000" dirty="0"/>
              <a:t>fomentar la creación y el fortalecimiento de medios locales y la descentralización del sistema de medios audiovisuales.</a:t>
            </a:r>
          </a:p>
          <a:p>
            <a:endParaRPr lang="es-AR" sz="600" dirty="0"/>
          </a:p>
          <a:p>
            <a:r>
              <a:rPr lang="es-AR" sz="2000" b="1" dirty="0"/>
              <a:t>PROMOVER LA INCLUSIÓN Y LA ACCESIBILIDAD</a:t>
            </a:r>
            <a:r>
              <a:rPr lang="es-AR" sz="2000" dirty="0"/>
              <a:t>, atender especialmente a las necesidades y demandas de las y los jóvenes de sectores sociales históricamente marginados con especial hincapié en la accesibilidad y en las representaciones, estereotipos, inclusiones y exclusiones que se generan desde los medios de comunicación audiovisual. </a:t>
            </a:r>
          </a:p>
          <a:p>
            <a:pPr marL="0" indent="0">
              <a:buNone/>
            </a:pPr>
            <a:endParaRPr lang="es-AR" sz="600" dirty="0"/>
          </a:p>
          <a:p>
            <a:r>
              <a:rPr lang="es-AR" sz="2000" b="1" dirty="0"/>
              <a:t>GENERAR ESPACIOS DE CIUDADANÍA</a:t>
            </a:r>
            <a:r>
              <a:rPr lang="es-AR" sz="2000" dirty="0"/>
              <a:t>, fomentar, apoyar, ampliar y consolidar los espacios estatales y no estatales de expresión de NNyA respecto de los servicios de comunicación audiovisual. </a:t>
            </a:r>
          </a:p>
        </p:txBody>
      </p:sp>
      <p:sp>
        <p:nvSpPr>
          <p:cNvPr id="5" name="1 Título"/>
          <p:cNvSpPr txBox="1">
            <a:spLocks/>
          </p:cNvSpPr>
          <p:nvPr/>
        </p:nvSpPr>
        <p:spPr>
          <a:xfrm>
            <a:off x="1970856" y="710208"/>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t>Recomendaciones para el tratamiento mediático responsable</a:t>
            </a:r>
            <a:br>
              <a:rPr lang="es-ES" sz="2100" dirty="0"/>
            </a:br>
            <a:r>
              <a:rPr lang="es-AR" sz="2400" b="1" dirty="0">
                <a:solidFill>
                  <a:schemeClr val="accent4">
                    <a:lumMod val="50000"/>
                  </a:schemeClr>
                </a:solidFill>
              </a:rPr>
              <a:t>NIÑOS, NIÑAS Y ADOLESCENTES</a:t>
            </a:r>
            <a:endParaRPr lang="es-AR" sz="2400" dirty="0">
              <a:solidFill>
                <a:schemeClr val="accent4">
                  <a:lumMod val="50000"/>
                </a:schemeClr>
              </a:solidFill>
            </a:endParaRPr>
          </a:p>
        </p:txBody>
      </p:sp>
    </p:spTree>
    <p:extLst>
      <p:ext uri="{BB962C8B-B14F-4D97-AF65-F5344CB8AC3E}">
        <p14:creationId xmlns:p14="http://schemas.microsoft.com/office/powerpoint/2010/main" val="6620864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1700808"/>
            <a:ext cx="8229600" cy="4392488"/>
          </a:xfrm>
        </p:spPr>
        <p:txBody>
          <a:bodyPr>
            <a:normAutofit fontScale="92500" lnSpcReduction="10000"/>
          </a:bodyPr>
          <a:lstStyle/>
          <a:p>
            <a:pPr marL="0" indent="0" algn="ctr">
              <a:buNone/>
            </a:pPr>
            <a:r>
              <a:rPr lang="es-AR" dirty="0"/>
              <a:t>La experiencia cultural contemporánea es también una </a:t>
            </a:r>
            <a:r>
              <a:rPr lang="es-AR" b="1" dirty="0"/>
              <a:t>experiencia crecientemente audiovisual </a:t>
            </a:r>
            <a:r>
              <a:rPr lang="es-AR" dirty="0"/>
              <a:t>en la que el proceso de construcción visual de lo social requiere abordar la realidad también como realidad de representaciones.</a:t>
            </a:r>
          </a:p>
          <a:p>
            <a:pPr marL="0" indent="0" algn="ctr">
              <a:buNone/>
            </a:pPr>
            <a:r>
              <a:rPr lang="es-AR" sz="2200" dirty="0"/>
              <a:t>Jesús Martín Barbero, 2003</a:t>
            </a:r>
          </a:p>
          <a:p>
            <a:pPr marL="0" indent="0" algn="ctr">
              <a:buNone/>
            </a:pPr>
            <a:endParaRPr lang="es-AR" dirty="0"/>
          </a:p>
          <a:p>
            <a:pPr marL="0" indent="0" algn="ctr">
              <a:buNone/>
            </a:pPr>
            <a:r>
              <a:rPr lang="es-AR" dirty="0"/>
              <a:t>La práctica periodística </a:t>
            </a:r>
            <a:r>
              <a:rPr lang="es-AR" dirty="0">
                <a:solidFill>
                  <a:schemeClr val="accent2">
                    <a:lumMod val="50000"/>
                  </a:schemeClr>
                </a:solidFill>
              </a:rPr>
              <a:t>(y, diremos, toda práctica de comunicación) </a:t>
            </a:r>
            <a:r>
              <a:rPr lang="es-AR" dirty="0"/>
              <a:t>puede </a:t>
            </a:r>
            <a:r>
              <a:rPr lang="es-AR" b="1" dirty="0"/>
              <a:t>problematizar y desarticular los estereotipos </a:t>
            </a:r>
            <a:r>
              <a:rPr lang="es-AR" dirty="0"/>
              <a:t>negativos que se producen y reproducen en torno a estos grupos en pos de mediatizar representaciones integrales, que den cuenta de la </a:t>
            </a:r>
            <a:r>
              <a:rPr lang="es-AR" b="1" dirty="0"/>
              <a:t>diversidad y multiplicidad de dimensiones que atraviesan la experiencia humana</a:t>
            </a:r>
            <a:r>
              <a:rPr lang="es-AR" dirty="0"/>
              <a:t>.</a:t>
            </a:r>
          </a:p>
        </p:txBody>
      </p:sp>
      <p:sp>
        <p:nvSpPr>
          <p:cNvPr id="4" name="1 Título"/>
          <p:cNvSpPr txBox="1">
            <a:spLocks/>
          </p:cNvSpPr>
          <p:nvPr/>
        </p:nvSpPr>
        <p:spPr>
          <a:xfrm>
            <a:off x="1970856" y="620688"/>
            <a:ext cx="8229600" cy="4953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t>para finalizar</a:t>
            </a:r>
            <a:endParaRPr lang="es-AR" sz="2400" dirty="0"/>
          </a:p>
        </p:txBody>
      </p:sp>
    </p:spTree>
    <p:extLst>
      <p:ext uri="{BB962C8B-B14F-4D97-AF65-F5344CB8AC3E}">
        <p14:creationId xmlns:p14="http://schemas.microsoft.com/office/powerpoint/2010/main" val="14471843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2400" dirty="0">
                <a:latin typeface="+mn-lt"/>
              </a:rPr>
              <a:t>Bibliografía y materiales de referencia</a:t>
            </a:r>
          </a:p>
        </p:txBody>
      </p:sp>
      <p:sp>
        <p:nvSpPr>
          <p:cNvPr id="3" name="2 Marcador de contenido"/>
          <p:cNvSpPr>
            <a:spLocks noGrp="1"/>
          </p:cNvSpPr>
          <p:nvPr>
            <p:ph sz="quarter" idx="1"/>
          </p:nvPr>
        </p:nvSpPr>
        <p:spPr>
          <a:xfrm>
            <a:off x="1981200" y="1147192"/>
            <a:ext cx="8435280" cy="5234136"/>
          </a:xfrm>
        </p:spPr>
        <p:txBody>
          <a:bodyPr>
            <a:noAutofit/>
          </a:bodyPr>
          <a:lstStyle/>
          <a:p>
            <a:pPr marL="0" indent="0">
              <a:spcBef>
                <a:spcPts val="1200"/>
              </a:spcBef>
              <a:buNone/>
            </a:pPr>
            <a:r>
              <a:rPr lang="es-AR" sz="1300" b="1" dirty="0"/>
              <a:t>Barbero, Jesús Martín </a:t>
            </a:r>
            <a:r>
              <a:rPr lang="es-AR" sz="1300" dirty="0"/>
              <a:t>(2003). </a:t>
            </a:r>
            <a:r>
              <a:rPr lang="es-AR" sz="1300" i="1" dirty="0"/>
              <a:t>Estética de los medios audiovisuales</a:t>
            </a:r>
            <a:r>
              <a:rPr lang="es-AR" sz="1300" dirty="0"/>
              <a:t>. En: XIRAU, Ramón; SOBREVILLA, David. Madrid: </a:t>
            </a:r>
            <a:r>
              <a:rPr lang="es-AR" sz="1300" dirty="0" err="1"/>
              <a:t>Trotta</a:t>
            </a:r>
            <a:r>
              <a:rPr lang="es-AR" sz="1300" dirty="0"/>
              <a:t>.</a:t>
            </a:r>
          </a:p>
          <a:p>
            <a:pPr marL="0" indent="0">
              <a:spcBef>
                <a:spcPts val="1200"/>
              </a:spcBef>
              <a:buNone/>
            </a:pPr>
            <a:r>
              <a:rPr lang="es-ES" sz="1300" b="1" dirty="0"/>
              <a:t>Defensoría del Público de Servicios de Comunicación Audiovisual</a:t>
            </a:r>
            <a:r>
              <a:rPr lang="es-ES" sz="1300" dirty="0"/>
              <a:t> (2013). </a:t>
            </a:r>
            <a:r>
              <a:rPr lang="es-AR" sz="1300" i="1" dirty="0"/>
              <a:t>Tratamiento de la violencia de género en la radio y la televisión </a:t>
            </a:r>
            <a:r>
              <a:rPr lang="es-ES" sz="1300" dirty="0"/>
              <a:t>. Ciudad Autónoma de Buenos Aires: </a:t>
            </a:r>
            <a:r>
              <a:rPr lang="es-ES" sz="1300" dirty="0" err="1"/>
              <a:t>Eudeba</a:t>
            </a:r>
            <a:r>
              <a:rPr lang="es-ES" sz="1300" dirty="0"/>
              <a:t>.</a:t>
            </a:r>
            <a:endParaRPr lang="es-ES" sz="1300" b="1" dirty="0"/>
          </a:p>
          <a:p>
            <a:pPr marL="0" indent="0">
              <a:spcBef>
                <a:spcPts val="1200"/>
              </a:spcBef>
              <a:buNone/>
            </a:pPr>
            <a:r>
              <a:rPr lang="es-ES" sz="1300" b="1" dirty="0"/>
              <a:t>Defensoría del Público de Servicios de Comunicación Audiovisual</a:t>
            </a:r>
            <a:r>
              <a:rPr lang="es-ES" sz="1300" dirty="0"/>
              <a:t> (2014). </a:t>
            </a:r>
            <a:r>
              <a:rPr lang="es-ES" sz="1300" i="1" dirty="0"/>
              <a:t>Guía para el tratamiento mediático responsable de la salud mental</a:t>
            </a:r>
            <a:r>
              <a:rPr lang="es-ES" sz="1300" dirty="0"/>
              <a:t>. Ciudad Autónoma de Buenos Aires: </a:t>
            </a:r>
            <a:r>
              <a:rPr lang="es-ES" sz="1300" dirty="0" err="1"/>
              <a:t>Eudeba</a:t>
            </a:r>
            <a:r>
              <a:rPr lang="es-ES" sz="1300" dirty="0"/>
              <a:t>.</a:t>
            </a:r>
          </a:p>
          <a:p>
            <a:pPr marL="0" indent="0">
              <a:spcBef>
                <a:spcPts val="1200"/>
              </a:spcBef>
              <a:buNone/>
            </a:pPr>
            <a:r>
              <a:rPr lang="es-ES" sz="1300" b="1" dirty="0"/>
              <a:t>Defensoría del Público de Servicios de Comunicación Audiovisual</a:t>
            </a:r>
            <a:r>
              <a:rPr lang="es-ES" sz="1300" dirty="0"/>
              <a:t> (2014). </a:t>
            </a:r>
            <a:r>
              <a:rPr lang="es-AR" sz="1300" i="1" dirty="0"/>
              <a:t>Declaración sobre la juventud y los medios audiovisuales. Encuentro nacional: conclusiones de las audiencias públicas 2014</a:t>
            </a:r>
            <a:r>
              <a:rPr lang="es-ES" sz="1300" dirty="0"/>
              <a:t>. Ciudad Autónoma de Buenos Aires.</a:t>
            </a:r>
            <a:endParaRPr lang="es-AR" sz="1300" dirty="0"/>
          </a:p>
          <a:p>
            <a:pPr marL="0" indent="0">
              <a:spcBef>
                <a:spcPts val="1200"/>
              </a:spcBef>
              <a:buNone/>
            </a:pPr>
            <a:r>
              <a:rPr lang="es-ES" sz="1300" b="1" dirty="0"/>
              <a:t>Defensoría del Público de Servicios de Comunicación Audiovisual</a:t>
            </a:r>
            <a:r>
              <a:rPr lang="es-ES" sz="1300" dirty="0"/>
              <a:t> (2016). </a:t>
            </a:r>
            <a:r>
              <a:rPr lang="es-ES" sz="1300" i="1" dirty="0"/>
              <a:t>Guía para el tratamiento de identidades de géneros, orientación sexual e intersexualidad</a:t>
            </a:r>
            <a:r>
              <a:rPr lang="es-ES" sz="1300" dirty="0"/>
              <a:t>. Ciudad Autónoma de Buenos Aires.</a:t>
            </a:r>
            <a:endParaRPr lang="es-AR" sz="1300" dirty="0"/>
          </a:p>
          <a:p>
            <a:pPr marL="0" indent="0">
              <a:spcBef>
                <a:spcPts val="1200"/>
              </a:spcBef>
              <a:buNone/>
            </a:pPr>
            <a:r>
              <a:rPr lang="es-ES" sz="1300" b="1" dirty="0"/>
              <a:t>Defensoría del Público de Servicios de Comunicación Audiovisual</a:t>
            </a:r>
            <a:r>
              <a:rPr lang="es-ES" sz="1300" dirty="0"/>
              <a:t> (2017). </a:t>
            </a:r>
            <a:r>
              <a:rPr lang="es-ES" sz="1300" i="1" dirty="0"/>
              <a:t>Guía para el tratamiento mediático responsable de la niñez y la adolescencia</a:t>
            </a:r>
            <a:r>
              <a:rPr lang="es-ES" sz="1300" dirty="0"/>
              <a:t>. Ciudad Autónoma de Buenos Aires.</a:t>
            </a:r>
          </a:p>
          <a:p>
            <a:pPr marL="0" indent="0">
              <a:spcBef>
                <a:spcPts val="1200"/>
              </a:spcBef>
              <a:buNone/>
            </a:pPr>
            <a:r>
              <a:rPr lang="es-ES" sz="1300" b="1" dirty="0"/>
              <a:t>Defensoría del Público de Servicios de Comunicación Audiovisual</a:t>
            </a:r>
            <a:r>
              <a:rPr lang="es-ES" sz="1300" dirty="0"/>
              <a:t> (2017). </a:t>
            </a:r>
            <a:r>
              <a:rPr lang="es-ES" sz="1300" i="1" dirty="0"/>
              <a:t>Recomendaciones para el t</a:t>
            </a:r>
            <a:r>
              <a:rPr lang="es-AR" sz="1300" i="1" dirty="0" err="1"/>
              <a:t>ratamiento</a:t>
            </a:r>
            <a:r>
              <a:rPr lang="es-AR" sz="1300" i="1" dirty="0"/>
              <a:t> respetuoso y responsable sobre las personas mayores en los medios audiovisuales</a:t>
            </a:r>
            <a:r>
              <a:rPr lang="es-AR" sz="1300" dirty="0"/>
              <a:t>. </a:t>
            </a:r>
            <a:r>
              <a:rPr lang="es-ES" sz="1300" dirty="0"/>
              <a:t>Ciudad Autónoma de Buenos Aires.</a:t>
            </a:r>
          </a:p>
          <a:p>
            <a:pPr marL="0" indent="0">
              <a:spcBef>
                <a:spcPts val="1200"/>
              </a:spcBef>
              <a:buNone/>
            </a:pPr>
            <a:r>
              <a:rPr lang="es-ES" sz="1300" b="1" dirty="0" err="1"/>
              <a:t>Demasi</a:t>
            </a:r>
            <a:r>
              <a:rPr lang="es-ES" sz="1300" b="1" dirty="0"/>
              <a:t>, Andrea</a:t>
            </a:r>
            <a:r>
              <a:rPr lang="es-ES" sz="1300" dirty="0"/>
              <a:t> (2013). Comunicación responsable. Recomendaciones para el Tratamiento de Temas de Salud Mental en los Medios. Equipo de Comunicación Social de la Dirección Nacional de Salud Mental y Adicciones. Ministerio de Salud.</a:t>
            </a:r>
            <a:endParaRPr lang="es-AR" sz="1300" dirty="0"/>
          </a:p>
          <a:p>
            <a:pPr marL="0" indent="0">
              <a:spcBef>
                <a:spcPts val="1200"/>
              </a:spcBef>
              <a:buNone/>
            </a:pPr>
            <a:r>
              <a:rPr lang="es-ES" sz="1300" b="1" dirty="0" err="1"/>
              <a:t>Hendel</a:t>
            </a:r>
            <a:r>
              <a:rPr lang="es-ES" sz="1300" b="1" dirty="0"/>
              <a:t>, L.; </a:t>
            </a:r>
            <a:r>
              <a:rPr lang="es-ES" sz="1300" b="1" dirty="0" err="1"/>
              <a:t>Espíndola</a:t>
            </a:r>
            <a:r>
              <a:rPr lang="es-ES" sz="1300" b="1" dirty="0"/>
              <a:t>, M.; </a:t>
            </a:r>
            <a:r>
              <a:rPr lang="es-ES" sz="1300" b="1" dirty="0" err="1"/>
              <a:t>Barcaglioni</a:t>
            </a:r>
            <a:r>
              <a:rPr lang="es-ES" sz="1300" b="1" dirty="0"/>
              <a:t>, G.; Otero, L. y Molina, S.</a:t>
            </a:r>
            <a:r>
              <a:rPr lang="es-ES" sz="1300" dirty="0"/>
              <a:t> (2008). </a:t>
            </a:r>
            <a:r>
              <a:rPr lang="es-ES" sz="1300" i="1" dirty="0"/>
              <a:t>Decálogo para el tratamiento periodístico de la violencia contra las mujeres</a:t>
            </a:r>
            <a:r>
              <a:rPr lang="es-ES" sz="1300" dirty="0"/>
              <a:t>. Periodistas de Argentina en Red por una comunicación no sexista [PAR].</a:t>
            </a:r>
            <a:endParaRPr lang="es-AR" sz="1300" dirty="0"/>
          </a:p>
          <a:p>
            <a:pPr marL="0" indent="0">
              <a:spcBef>
                <a:spcPts val="1200"/>
              </a:spcBef>
              <a:buNone/>
            </a:pPr>
            <a:r>
              <a:rPr lang="es-ES" sz="1300" b="1" dirty="0"/>
              <a:t>UNICEF</a:t>
            </a:r>
            <a:r>
              <a:rPr lang="es-ES" sz="1300" dirty="0"/>
              <a:t>. </a:t>
            </a:r>
            <a:r>
              <a:rPr lang="es-ES" sz="1300" i="1" dirty="0"/>
              <a:t>Comunicación, infancia y adolescencia: guía para periodistas</a:t>
            </a:r>
            <a:r>
              <a:rPr lang="es-ES" sz="1300" dirty="0"/>
              <a:t>. Títulos de la serie: Perspectiva de Género, Abuso Sexual, Uso de estadísticas, Protección de datos, Suicidio, Violencia y Salud adolescente. Disponibles en https://www.unicef.org/</a:t>
            </a:r>
            <a:endParaRPr lang="es-AR" sz="1300" dirty="0"/>
          </a:p>
        </p:txBody>
      </p:sp>
    </p:spTree>
    <p:extLst>
      <p:ext uri="{BB962C8B-B14F-4D97-AF65-F5344CB8AC3E}">
        <p14:creationId xmlns:p14="http://schemas.microsoft.com/office/powerpoint/2010/main" val="1400091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17A764F-0CED-484F-B704-7548F9040326}"/>
              </a:ext>
            </a:extLst>
          </p:cNvPr>
          <p:cNvSpPr>
            <a:spLocks noGrp="1"/>
          </p:cNvSpPr>
          <p:nvPr>
            <p:ph sz="quarter" idx="1"/>
          </p:nvPr>
        </p:nvSpPr>
        <p:spPr>
          <a:xfrm>
            <a:off x="479376" y="1484784"/>
            <a:ext cx="11089232" cy="5112568"/>
          </a:xfrm>
        </p:spPr>
        <p:txBody>
          <a:bodyPr>
            <a:normAutofit/>
          </a:bodyPr>
          <a:lstStyle/>
          <a:p>
            <a:pPr marL="0" indent="0">
              <a:buNone/>
            </a:pPr>
            <a:r>
              <a:rPr lang="es-MX" dirty="0"/>
              <a:t>Estos documentos se proponen como una herramienta de trabajo para quienes se desempeñan en el ámbito de la comunicación social, y sirve de marco formativo para </a:t>
            </a:r>
            <a:r>
              <a:rPr lang="es-MX" b="1" dirty="0"/>
              <a:t>abordar las temáticas de salud mental de un modo integral</a:t>
            </a:r>
            <a:r>
              <a:rPr lang="es-MX" dirty="0"/>
              <a:t>, utilizando </a:t>
            </a:r>
            <a:r>
              <a:rPr lang="es-MX" b="1" dirty="0"/>
              <a:t>conceptos y perspectivas adecuadas</a:t>
            </a:r>
            <a:r>
              <a:rPr lang="es-MX" dirty="0"/>
              <a:t>, y brindando información precisa y socialmente necesaria que responda a las complejidades de la problemática. </a:t>
            </a:r>
          </a:p>
          <a:p>
            <a:pPr marL="0" indent="0">
              <a:buNone/>
            </a:pPr>
            <a:endParaRPr lang="es-MX" dirty="0"/>
          </a:p>
          <a:p>
            <a:pPr marL="0" indent="0">
              <a:buNone/>
            </a:pPr>
            <a:r>
              <a:rPr lang="es-MX" dirty="0">
                <a:highlight>
                  <a:srgbClr val="C0C0C0"/>
                </a:highlight>
              </a:rPr>
              <a:t>En otras palabras, una Guía de creación colectiva que permita </a:t>
            </a:r>
            <a:r>
              <a:rPr lang="es-MX" b="1" dirty="0">
                <a:highlight>
                  <a:srgbClr val="C0C0C0"/>
                </a:highlight>
              </a:rPr>
              <a:t>conjugar el derecho a la libertad de expresión </a:t>
            </a:r>
            <a:r>
              <a:rPr lang="es-MX" dirty="0">
                <a:highlight>
                  <a:srgbClr val="C0C0C0"/>
                </a:highlight>
              </a:rPr>
              <a:t>con la responsabilidad social de las y los periodistas, </a:t>
            </a:r>
            <a:r>
              <a:rPr lang="es-MX" b="1" dirty="0">
                <a:highlight>
                  <a:srgbClr val="C0C0C0"/>
                </a:highlight>
              </a:rPr>
              <a:t>el derecho de las audiencias a recibir información relevant</a:t>
            </a:r>
            <a:r>
              <a:rPr lang="es-MX" dirty="0">
                <a:highlight>
                  <a:srgbClr val="C0C0C0"/>
                </a:highlight>
              </a:rPr>
              <a:t>e y el </a:t>
            </a:r>
            <a:r>
              <a:rPr lang="es-MX" b="1" dirty="0">
                <a:highlight>
                  <a:srgbClr val="C0C0C0"/>
                </a:highlight>
              </a:rPr>
              <a:t>derecho de las personas afectadas a recibir un tratamiento mediático respetuoso y no discriminatorio</a:t>
            </a:r>
            <a:endParaRPr lang="es-AR" b="1" dirty="0">
              <a:highlight>
                <a:srgbClr val="C0C0C0"/>
              </a:highlight>
            </a:endParaRPr>
          </a:p>
        </p:txBody>
      </p:sp>
      <p:pic>
        <p:nvPicPr>
          <p:cNvPr id="4" name="Picture 2" descr="C:\Users\Paula\Documents\RISaM\6. Comunicación y Salud\Ciclo 2018\clase 10.09\imágenes\defensoríadelpúblico-logo.jpg">
            <a:extLst>
              <a:ext uri="{FF2B5EF4-FFF2-40B4-BE49-F238E27FC236}">
                <a16:creationId xmlns:a16="http://schemas.microsoft.com/office/drawing/2014/main" id="{D0A416D3-550C-4934-80F8-B14D1BE86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9856" y="332656"/>
            <a:ext cx="2592288"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668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
            <p:extLst>
              <p:ext uri="{D42A27DB-BD31-4B8C-83A1-F6EECF244321}">
                <p14:modId xmlns:p14="http://schemas.microsoft.com/office/powerpoint/2010/main" val="3131827259"/>
              </p:ext>
            </p:extLst>
          </p:nvPr>
        </p:nvGraphicFramePr>
        <p:xfrm>
          <a:off x="1981200" y="1219201"/>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1 Título"/>
          <p:cNvSpPr txBox="1">
            <a:spLocks/>
          </p:cNvSpPr>
          <p:nvPr/>
        </p:nvSpPr>
        <p:spPr>
          <a:xfrm>
            <a:off x="1981200" y="188640"/>
            <a:ext cx="8229600"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t>Recomendaciones para el tratamiento mediático responsable</a:t>
            </a:r>
            <a:endParaRPr lang="es-AR" sz="2100" dirty="0"/>
          </a:p>
        </p:txBody>
      </p:sp>
    </p:spTree>
    <p:extLst>
      <p:ext uri="{BB962C8B-B14F-4D97-AF65-F5344CB8AC3E}">
        <p14:creationId xmlns:p14="http://schemas.microsoft.com/office/powerpoint/2010/main" val="3620953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2060848"/>
            <a:ext cx="8229600" cy="4096112"/>
          </a:xfrm>
        </p:spPr>
        <p:txBody>
          <a:bodyPr/>
          <a:lstStyle/>
          <a:p>
            <a:pPr marL="0" indent="0" algn="ctr">
              <a:buNone/>
            </a:pPr>
            <a:r>
              <a:rPr lang="es-AR" sz="2800" dirty="0"/>
              <a:t>A pesar de los avances científicos y de las reformas sociales y legislativas, </a:t>
            </a:r>
            <a:r>
              <a:rPr lang="es-AR" sz="2800" b="1" dirty="0"/>
              <a:t>el padecimiento mental sigue considerándose un estigma </a:t>
            </a:r>
            <a:r>
              <a:rPr lang="es-AR" sz="2800" dirty="0"/>
              <a:t>a partir del cual la persona es etiquetada como loco y marginal, como una persona que puede ser peligrosa y por lo tanto debe ser encerrada, apartándola así de su comunidad.</a:t>
            </a:r>
          </a:p>
          <a:p>
            <a:pPr marL="0" indent="0" algn="ctr">
              <a:buNone/>
            </a:pPr>
            <a:endParaRPr lang="es-AR" sz="2800" dirty="0"/>
          </a:p>
          <a:p>
            <a:pPr marL="0" indent="0" algn="ctr">
              <a:buNone/>
            </a:pPr>
            <a:r>
              <a:rPr lang="es-AR" sz="2000" dirty="0"/>
              <a:t>Andrea </a:t>
            </a:r>
            <a:r>
              <a:rPr lang="es-AR" sz="2000" dirty="0" err="1"/>
              <a:t>Demasi</a:t>
            </a:r>
            <a:r>
              <a:rPr lang="es-AR" sz="2000" dirty="0"/>
              <a:t> (2013)</a:t>
            </a:r>
          </a:p>
          <a:p>
            <a:pPr marL="0" indent="0">
              <a:buNone/>
            </a:pPr>
            <a:endParaRPr lang="es-AR" dirty="0"/>
          </a:p>
        </p:txBody>
      </p:sp>
      <p:sp>
        <p:nvSpPr>
          <p:cNvPr id="4" name="1 Título"/>
          <p:cNvSpPr>
            <a:spLocks noGrp="1"/>
          </p:cNvSpPr>
          <p:nvPr>
            <p:ph type="title"/>
          </p:nvPr>
        </p:nvSpPr>
        <p:spPr>
          <a:xfrm>
            <a:off x="1981200" y="710208"/>
            <a:ext cx="8229600" cy="990600"/>
          </a:xfrm>
        </p:spPr>
        <p:txBody>
          <a:bodyPr>
            <a:noAutofit/>
          </a:bodyPr>
          <a:lstStyle/>
          <a:p>
            <a:pPr algn="ctr">
              <a:lnSpc>
                <a:spcPct val="150000"/>
              </a:lnSpc>
              <a:spcBef>
                <a:spcPts val="0"/>
              </a:spcBef>
            </a:pPr>
            <a:r>
              <a:rPr lang="es-ES" sz="2100" dirty="0"/>
              <a:t>Recomendaciones para el tratamiento mediático responsable</a:t>
            </a:r>
            <a:br>
              <a:rPr lang="es-ES" sz="2100" dirty="0"/>
            </a:br>
            <a:r>
              <a:rPr lang="es-AR" sz="2400" b="1" dirty="0"/>
              <a:t>SALUD MENTAL</a:t>
            </a:r>
            <a:endParaRPr lang="es-AR" sz="2400" dirty="0"/>
          </a:p>
        </p:txBody>
      </p:sp>
      <p:pic>
        <p:nvPicPr>
          <p:cNvPr id="5" name="Picture 4" descr="C:\Users\Paula\Desktop\1-aplicacion-de-la-l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70358">
            <a:off x="2091885" y="4829407"/>
            <a:ext cx="2185053" cy="1649714"/>
          </a:xfrm>
          <a:prstGeom prst="rect">
            <a:avLst/>
          </a:prstGeom>
          <a:ln>
            <a:noFill/>
          </a:ln>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212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540B1B-9D70-4E26-A8F8-C00B751ACFF4}"/>
              </a:ext>
            </a:extLst>
          </p:cNvPr>
          <p:cNvSpPr>
            <a:spLocks noGrp="1"/>
          </p:cNvSpPr>
          <p:nvPr>
            <p:ph type="title"/>
          </p:nvPr>
        </p:nvSpPr>
        <p:spPr>
          <a:xfrm>
            <a:off x="2063552" y="620688"/>
            <a:ext cx="8424936" cy="990600"/>
          </a:xfrm>
        </p:spPr>
        <p:txBody>
          <a:bodyPr>
            <a:normAutofit fontScale="90000"/>
          </a:bodyPr>
          <a:lstStyle/>
          <a:p>
            <a:pPr algn="ctr"/>
            <a:r>
              <a:rPr lang="es-MX" dirty="0"/>
              <a:t>Las Representaciones habituales de la Salud Mental en los servicios de comunicación audiovisual</a:t>
            </a:r>
            <a:endParaRPr lang="es-AR" dirty="0"/>
          </a:p>
        </p:txBody>
      </p:sp>
      <p:sp>
        <p:nvSpPr>
          <p:cNvPr id="3" name="Marcador de contenido 2">
            <a:extLst>
              <a:ext uri="{FF2B5EF4-FFF2-40B4-BE49-F238E27FC236}">
                <a16:creationId xmlns:a16="http://schemas.microsoft.com/office/drawing/2014/main" id="{4819E6D6-55D7-4B6D-96DA-D4D4423C599E}"/>
              </a:ext>
            </a:extLst>
          </p:cNvPr>
          <p:cNvSpPr>
            <a:spLocks noGrp="1"/>
          </p:cNvSpPr>
          <p:nvPr>
            <p:ph sz="quarter" idx="1"/>
          </p:nvPr>
        </p:nvSpPr>
        <p:spPr>
          <a:xfrm>
            <a:off x="1981200" y="1628800"/>
            <a:ext cx="8229600" cy="4528160"/>
          </a:xfrm>
        </p:spPr>
        <p:txBody>
          <a:bodyPr/>
          <a:lstStyle/>
          <a:p>
            <a:pPr marL="0" indent="0">
              <a:buNone/>
            </a:pPr>
            <a:r>
              <a:rPr lang="es-MX" dirty="0"/>
              <a:t>1. Las personas con padecimiento mental son presentadas bajo el estigma de la: .</a:t>
            </a:r>
          </a:p>
          <a:p>
            <a:pPr marL="514350" indent="-514350">
              <a:buAutoNum type="alphaLcParenR"/>
            </a:pPr>
            <a:r>
              <a:rPr lang="es-MX" dirty="0"/>
              <a:t>Anormalidad, denotando la necesidad de “normalizarlas”, .</a:t>
            </a:r>
          </a:p>
          <a:p>
            <a:pPr marL="514350" indent="-514350">
              <a:buAutoNum type="alphaLcParenR"/>
            </a:pPr>
            <a:r>
              <a:rPr lang="es-MX" dirty="0"/>
              <a:t>Incapacidad, destacando su imposibilidad para tomar decisiones, </a:t>
            </a:r>
          </a:p>
          <a:p>
            <a:pPr marL="514350" indent="-514350">
              <a:buAutoNum type="alphaLcParenR"/>
            </a:pPr>
            <a:r>
              <a:rPr lang="es-MX" dirty="0"/>
              <a:t>Peligrosidad, promoviendo una desconfianza hacia la persona al referir al supuesto carácter violento e impredecible de sus actos. </a:t>
            </a:r>
            <a:endParaRPr lang="es-AR" dirty="0"/>
          </a:p>
        </p:txBody>
      </p:sp>
    </p:spTree>
    <p:extLst>
      <p:ext uri="{BB962C8B-B14F-4D97-AF65-F5344CB8AC3E}">
        <p14:creationId xmlns:p14="http://schemas.microsoft.com/office/powerpoint/2010/main" val="31900506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n">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e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4923</TotalTime>
  <Words>5187</Words>
  <Application>Microsoft Office PowerPoint</Application>
  <PresentationFormat>Panorámica</PresentationFormat>
  <Paragraphs>307</Paragraphs>
  <Slides>53</Slides>
  <Notes>0</Notes>
  <HiddenSlides>0</HiddenSlides>
  <MMClips>3</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53</vt:i4>
      </vt:variant>
    </vt:vector>
  </HeadingPairs>
  <TitlesOfParts>
    <vt:vector size="60" baseType="lpstr">
      <vt:lpstr>Bookman Old Style</vt:lpstr>
      <vt:lpstr>Cambria</vt:lpstr>
      <vt:lpstr>Gill Sans MT</vt:lpstr>
      <vt:lpstr>Times New Roman</vt:lpstr>
      <vt:lpstr>Wingdings</vt:lpstr>
      <vt:lpstr>Wingdings 3</vt:lpstr>
      <vt:lpstr>Origen</vt:lpstr>
      <vt:lpstr>Comunicación y sentido</vt:lpstr>
      <vt:lpstr>Presentación de PowerPoint</vt:lpstr>
      <vt:lpstr>Presentación de PowerPoint</vt:lpstr>
      <vt:lpstr>Presentación de PowerPoint</vt:lpstr>
      <vt:lpstr>Presentación de PowerPoint</vt:lpstr>
      <vt:lpstr>Presentación de PowerPoint</vt:lpstr>
      <vt:lpstr>Presentación de PowerPoint</vt:lpstr>
      <vt:lpstr>Recomendaciones para el tratamiento mediático responsable SALUD MENTAL</vt:lpstr>
      <vt:lpstr>Las Representaciones habituales de la Salud Mental en los servicios de comunicación audiovisual</vt:lpstr>
      <vt:lpstr>Presentación de PowerPoint</vt:lpstr>
      <vt:lpstr>Presentación de PowerPoint</vt:lpstr>
      <vt:lpstr>Presentación de PowerPoint</vt:lpstr>
      <vt:lpstr>Presentación de PowerPoint</vt:lpstr>
      <vt:lpstr>Presentación de PowerPoint</vt:lpstr>
      <vt:lpstr> Decálogo para el tratamiento mediático responsable de la Salud Mental</vt:lpstr>
      <vt:lpstr>Presentación de PowerPoint</vt:lpstr>
      <vt:lpstr> Decálogo para el tratamiento mediático responsable de la Salud Mental</vt:lpstr>
      <vt:lpstr> Decálogo para el tratamiento mediático responsable de la Salud Mental</vt:lpstr>
      <vt:lpstr> Decálogo para el tratamiento mediático responsable de la Salud Mental</vt:lpstr>
      <vt:lpstr> Decálogo para el tratamiento mediático responsable de la Salud Mental</vt:lpstr>
      <vt:lpstr> Decálogo para el tratamiento mediático responsable de la Salud Mental</vt:lpstr>
      <vt:lpstr> Decálogo para el tratamiento mediático responsable de la Salud Mental</vt:lpstr>
      <vt:lpstr> Decálogo para el tratamiento mediático responsable de la Salud Mental</vt:lpstr>
      <vt:lpstr>Presentación de PowerPoint</vt:lpstr>
      <vt:lpstr>Recomendaciones para el tratamiento mediático responsable SUICIDIO</vt:lpstr>
      <vt:lpstr>Recomendaciones para el tratamiento mediático responsable SUICIDIO</vt:lpstr>
      <vt:lpstr>Presentación de PowerPoint</vt:lpstr>
      <vt:lpstr>Presentación de PowerPoint</vt:lpstr>
      <vt:lpstr>Presentación de PowerPoint</vt:lpstr>
      <vt:lpstr>Presentación de PowerPoint</vt:lpstr>
      <vt:lpstr>Presentación de PowerPoint</vt:lpstr>
      <vt:lpstr>¿Qué implica la perspectiva de género?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Bibliografía y materiales de referencia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EJE 3 | Comunicación y sentido</dc:title>
  <dc:creator>Paula</dc:creator>
  <cp:lastModifiedBy>Fiorella Giorgi</cp:lastModifiedBy>
  <cp:revision>59</cp:revision>
  <dcterms:created xsi:type="dcterms:W3CDTF">2018-09-09T13:40:24Z</dcterms:created>
  <dcterms:modified xsi:type="dcterms:W3CDTF">2021-10-19T17:30:43Z</dcterms:modified>
</cp:coreProperties>
</file>