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93" r:id="rId2"/>
    <p:sldId id="256" r:id="rId3"/>
    <p:sldId id="257" r:id="rId4"/>
    <p:sldId id="259" r:id="rId5"/>
    <p:sldId id="260" r:id="rId6"/>
    <p:sldId id="258" r:id="rId7"/>
    <p:sldId id="261" r:id="rId8"/>
    <p:sldId id="262" r:id="rId9"/>
    <p:sldId id="264" r:id="rId10"/>
    <p:sldId id="263" r:id="rId11"/>
    <p:sldId id="295" r:id="rId12"/>
    <p:sldId id="265" r:id="rId13"/>
    <p:sldId id="266" r:id="rId14"/>
    <p:sldId id="267" r:id="rId15"/>
    <p:sldId id="268" r:id="rId16"/>
    <p:sldId id="270" r:id="rId17"/>
    <p:sldId id="269" r:id="rId18"/>
    <p:sldId id="273" r:id="rId19"/>
    <p:sldId id="274" r:id="rId20"/>
    <p:sldId id="271" r:id="rId21"/>
    <p:sldId id="272" r:id="rId22"/>
    <p:sldId id="294" r:id="rId23"/>
    <p:sldId id="276" r:id="rId24"/>
    <p:sldId id="277" r:id="rId25"/>
    <p:sldId id="278" r:id="rId26"/>
    <p:sldId id="279" r:id="rId27"/>
    <p:sldId id="280" r:id="rId28"/>
    <p:sldId id="281" r:id="rId29"/>
    <p:sldId id="282" r:id="rId30"/>
    <p:sldId id="283" r:id="rId31"/>
    <p:sldId id="285" r:id="rId32"/>
    <p:sldId id="286" r:id="rId33"/>
    <p:sldId id="287" r:id="rId34"/>
    <p:sldId id="288" r:id="rId35"/>
    <p:sldId id="289" r:id="rId36"/>
    <p:sldId id="290" r:id="rId37"/>
    <p:sldId id="296" r:id="rId38"/>
    <p:sldId id="291" r:id="rId39"/>
    <p:sldId id="292" r:id="rId40"/>
    <p:sldId id="302" r:id="rId41"/>
    <p:sldId id="297" r:id="rId42"/>
    <p:sldId id="298" r:id="rId43"/>
    <p:sldId id="299" r:id="rId44"/>
    <p:sldId id="300" r:id="rId45"/>
    <p:sldId id="301"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7/31/2018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7/31/2018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40730" y="1170720"/>
            <a:ext cx="8915399" cy="878277"/>
          </a:xfrm>
        </p:spPr>
        <p:txBody>
          <a:bodyPr>
            <a:noAutofit/>
          </a:bodyPr>
          <a:lstStyle/>
          <a:p>
            <a:r>
              <a:rPr lang="es-ES" sz="4000" b="1" dirty="0">
                <a:solidFill>
                  <a:schemeClr val="accent1"/>
                </a:solidFill>
              </a:rPr>
              <a:t>Derecho Civil 1 “Parte General”</a:t>
            </a:r>
            <a:r>
              <a:rPr lang="es-MX" sz="4000" b="1" dirty="0">
                <a:solidFill>
                  <a:schemeClr val="accent1"/>
                </a:solidFill>
              </a:rPr>
              <a:t/>
            </a:r>
            <a:br>
              <a:rPr lang="es-MX" sz="4000" b="1" dirty="0">
                <a:solidFill>
                  <a:schemeClr val="accent1"/>
                </a:solidFill>
              </a:rPr>
            </a:br>
            <a:endParaRPr lang="es-MX" sz="4000" dirty="0"/>
          </a:p>
        </p:txBody>
      </p:sp>
      <p:sp>
        <p:nvSpPr>
          <p:cNvPr id="3" name="Subtítulo 2"/>
          <p:cNvSpPr>
            <a:spLocks noGrp="1"/>
          </p:cNvSpPr>
          <p:nvPr>
            <p:ph type="subTitle" idx="1"/>
          </p:nvPr>
        </p:nvSpPr>
        <p:spPr>
          <a:xfrm>
            <a:off x="1148623" y="1609858"/>
            <a:ext cx="9894754" cy="4984124"/>
          </a:xfrm>
        </p:spPr>
        <p:txBody>
          <a:bodyPr>
            <a:normAutofit fontScale="92500" lnSpcReduction="10000"/>
          </a:bodyPr>
          <a:lstStyle/>
          <a:p>
            <a:pPr algn="ctr"/>
            <a:endParaRPr lang="es-ES" sz="4900" dirty="0" smtClean="0">
              <a:solidFill>
                <a:srgbClr val="DE7E18"/>
              </a:solidFill>
              <a:latin typeface="Arial Black" panose="020B0A04020102020204" pitchFamily="34" charset="0"/>
            </a:endParaRPr>
          </a:p>
          <a:p>
            <a:pPr algn="ctr"/>
            <a:r>
              <a:rPr lang="es-ES" sz="4900" dirty="0" smtClean="0">
                <a:solidFill>
                  <a:srgbClr val="DE7E18"/>
                </a:solidFill>
                <a:latin typeface="Arial Black" panose="020B0A04020102020204" pitchFamily="34" charset="0"/>
              </a:rPr>
              <a:t>Unidad 9</a:t>
            </a:r>
          </a:p>
          <a:p>
            <a:pPr algn="ctr"/>
            <a:r>
              <a:rPr lang="es-ES" sz="4900" b="1" dirty="0" smtClean="0">
                <a:solidFill>
                  <a:schemeClr val="tx1"/>
                </a:solidFill>
                <a:latin typeface="Arial Black" panose="020B0A04020102020204" pitchFamily="34" charset="0"/>
              </a:rPr>
              <a:t>CAPACIDAD-continuación</a:t>
            </a:r>
            <a:r>
              <a:rPr lang="es-ES" sz="4900" b="1" dirty="0">
                <a:solidFill>
                  <a:schemeClr val="tx1"/>
                </a:solidFill>
                <a:latin typeface="Arial Black" panose="020B0A04020102020204" pitchFamily="34" charset="0"/>
              </a:rPr>
              <a:t>: </a:t>
            </a:r>
            <a:endParaRPr lang="es-AR" sz="4900" dirty="0" smtClean="0">
              <a:solidFill>
                <a:srgbClr val="DE7E18"/>
              </a:solidFill>
              <a:latin typeface="Arial Black" panose="020B0A04020102020204" pitchFamily="34" charset="0"/>
            </a:endParaRPr>
          </a:p>
          <a:p>
            <a:pPr algn="ctr"/>
            <a:r>
              <a:rPr lang="es-AR" sz="4000" dirty="0" smtClean="0">
                <a:solidFill>
                  <a:srgbClr val="C00000"/>
                </a:solidFill>
                <a:latin typeface="Arial Black" panose="020B0A04020102020204" pitchFamily="34" charset="0"/>
              </a:rPr>
              <a:t>PERSONAS INCAPACES Y</a:t>
            </a:r>
          </a:p>
          <a:p>
            <a:pPr algn="ctr"/>
            <a:r>
              <a:rPr lang="es-AR" sz="4000" dirty="0" smtClean="0">
                <a:solidFill>
                  <a:srgbClr val="C00000"/>
                </a:solidFill>
                <a:latin typeface="Arial Black" panose="020B0A04020102020204" pitchFamily="34" charset="0"/>
              </a:rPr>
              <a:t> </a:t>
            </a:r>
          </a:p>
          <a:p>
            <a:pPr algn="ctr"/>
            <a:r>
              <a:rPr lang="es-AR" sz="4000" dirty="0" smtClean="0">
                <a:solidFill>
                  <a:srgbClr val="C00000"/>
                </a:solidFill>
                <a:latin typeface="Arial Black" panose="020B0A04020102020204" pitchFamily="34" charset="0"/>
              </a:rPr>
              <a:t>CON CAPACIDAD RESTRINGIDA</a:t>
            </a:r>
            <a:r>
              <a:rPr lang="es-ES" sz="4000" b="1" dirty="0">
                <a:solidFill>
                  <a:srgbClr val="C00000"/>
                </a:solidFill>
                <a:latin typeface="Arial Black" panose="020B0A04020102020204" pitchFamily="34" charset="0"/>
              </a:rPr>
              <a:t/>
            </a:r>
            <a:br>
              <a:rPr lang="es-ES" sz="4000" b="1" dirty="0">
                <a:solidFill>
                  <a:srgbClr val="C00000"/>
                </a:solidFill>
                <a:latin typeface="Arial Black" panose="020B0A04020102020204" pitchFamily="34" charset="0"/>
              </a:rPr>
            </a:br>
            <a:r>
              <a:rPr lang="es-AR" sz="4900" b="1" u="sng" dirty="0">
                <a:solidFill>
                  <a:srgbClr val="DE7E18"/>
                </a:solidFill>
                <a:latin typeface="Arial Black" panose="020B0A04020102020204" pitchFamily="34" charset="0"/>
              </a:rPr>
              <a:t/>
            </a:r>
            <a:br>
              <a:rPr lang="es-AR" sz="4900" b="1" u="sng" dirty="0">
                <a:solidFill>
                  <a:srgbClr val="DE7E18"/>
                </a:solidFill>
                <a:latin typeface="Arial Black" panose="020B0A04020102020204" pitchFamily="34" charset="0"/>
              </a:rPr>
            </a:br>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515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AR" sz="2800" b="1" dirty="0" smtClean="0">
                <a:solidFill>
                  <a:srgbClr val="C00000"/>
                </a:solidFill>
              </a:rPr>
              <a:t>Presupuesto para la declaración de </a:t>
            </a:r>
            <a:r>
              <a:rPr lang="es-AR" sz="2800" b="1" u="sng" dirty="0" smtClean="0">
                <a:solidFill>
                  <a:srgbClr val="C00000"/>
                </a:solidFill>
              </a:rPr>
              <a:t>capacidad </a:t>
            </a:r>
            <a:r>
              <a:rPr lang="es-AR" sz="2800" b="1" u="sng" dirty="0">
                <a:solidFill>
                  <a:srgbClr val="C00000"/>
                </a:solidFill>
              </a:rPr>
              <a:t>restringida </a:t>
            </a:r>
            <a:endParaRPr lang="es-MX" sz="2800" u="sng" dirty="0"/>
          </a:p>
        </p:txBody>
      </p:sp>
      <p:sp>
        <p:nvSpPr>
          <p:cNvPr id="3" name="Subtítulo 2"/>
          <p:cNvSpPr>
            <a:spLocks noGrp="1"/>
          </p:cNvSpPr>
          <p:nvPr>
            <p:ph type="subTitle" idx="1"/>
          </p:nvPr>
        </p:nvSpPr>
        <p:spPr>
          <a:xfrm>
            <a:off x="1815922" y="1379716"/>
            <a:ext cx="9791722" cy="5478284"/>
          </a:xfrm>
        </p:spPr>
        <p:txBody>
          <a:bodyPr>
            <a:normAutofit/>
          </a:bodyPr>
          <a:lstStyle/>
          <a:p>
            <a:pPr algn="just"/>
            <a:r>
              <a:rPr lang="es-AR" sz="2800" dirty="0"/>
              <a:t>Manteniendo el criterio </a:t>
            </a:r>
            <a:r>
              <a:rPr lang="es-AR" sz="2800" u="sng" dirty="0">
                <a:solidFill>
                  <a:srgbClr val="C00000"/>
                </a:solidFill>
              </a:rPr>
              <a:t>biológico-jurídico</a:t>
            </a:r>
            <a:r>
              <a:rPr lang="es-AR" sz="2800" dirty="0">
                <a:solidFill>
                  <a:srgbClr val="C00000"/>
                </a:solidFill>
              </a:rPr>
              <a:t>,</a:t>
            </a:r>
            <a:r>
              <a:rPr lang="es-AR" sz="2800" dirty="0"/>
              <a:t> la norma prevé </a:t>
            </a:r>
            <a:r>
              <a:rPr lang="es-AR" sz="2800" dirty="0" smtClean="0"/>
              <a:t>los requisitos para que proceda la restricción de la capacidad</a:t>
            </a:r>
          </a:p>
          <a:p>
            <a:pPr marL="457200" indent="-457200" algn="just">
              <a:buFont typeface="+mj-lt"/>
              <a:buAutoNum type="alphaLcParenR"/>
            </a:pPr>
            <a:r>
              <a:rPr lang="es-AR" sz="2800" dirty="0" smtClean="0"/>
              <a:t>Que la persona sea mayor de  </a:t>
            </a:r>
            <a:r>
              <a:rPr lang="es-AR" sz="2800" dirty="0"/>
              <a:t>trece </a:t>
            </a:r>
            <a:r>
              <a:rPr lang="es-AR" sz="2800" dirty="0" smtClean="0"/>
              <a:t>años;</a:t>
            </a:r>
          </a:p>
          <a:p>
            <a:pPr marL="457200" indent="-457200" algn="just">
              <a:buFont typeface="+mj-lt"/>
              <a:buAutoNum type="alphaLcParenR"/>
            </a:pPr>
            <a:r>
              <a:rPr lang="es-AR" sz="2800" dirty="0" smtClean="0"/>
              <a:t>Padecer una </a:t>
            </a:r>
            <a:r>
              <a:rPr lang="es-AR" sz="2800" dirty="0"/>
              <a:t>adicción o una alteración mental permanente o prolongada -no circunstancial-, de suficiente gravedad </a:t>
            </a:r>
            <a:r>
              <a:rPr lang="es-AR" sz="2800" dirty="0">
                <a:solidFill>
                  <a:srgbClr val="C00000"/>
                </a:solidFill>
              </a:rPr>
              <a:t>(elemento biológico</a:t>
            </a:r>
            <a:r>
              <a:rPr lang="es-AR" sz="2800" dirty="0" smtClean="0"/>
              <a:t>);</a:t>
            </a:r>
          </a:p>
          <a:p>
            <a:pPr marL="457200" indent="-457200" algn="just">
              <a:buFont typeface="+mj-lt"/>
              <a:buAutoNum type="alphaLcParenR"/>
            </a:pPr>
            <a:r>
              <a:rPr lang="es-AR" sz="2800" dirty="0" smtClean="0"/>
              <a:t>Que del ejercicio de </a:t>
            </a:r>
            <a:r>
              <a:rPr lang="es-AR" sz="2800" dirty="0"/>
              <a:t>su plena capacidad puede resultar un daño a su persona o a sus bienes </a:t>
            </a:r>
            <a:r>
              <a:rPr lang="es-AR" sz="2800" dirty="0">
                <a:solidFill>
                  <a:srgbClr val="C00000"/>
                </a:solidFill>
              </a:rPr>
              <a:t>(elemento jurídico</a:t>
            </a:r>
            <a:r>
              <a:rPr lang="es-AR" sz="2800" dirty="0"/>
              <a:t>); </a:t>
            </a:r>
            <a:endParaRPr lang="es-AR" sz="2800" dirty="0" smtClean="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2795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54559" y="347729"/>
            <a:ext cx="8915399" cy="878277"/>
          </a:xfrm>
        </p:spPr>
        <p:txBody>
          <a:bodyPr>
            <a:noAutofit/>
          </a:bodyPr>
          <a:lstStyle/>
          <a:p>
            <a:r>
              <a:rPr lang="es-AR" sz="2800" b="1" dirty="0" smtClean="0">
                <a:solidFill>
                  <a:srgbClr val="C00000"/>
                </a:solidFill>
              </a:rPr>
              <a:t>Presupuesto para la declaración de </a:t>
            </a:r>
            <a:r>
              <a:rPr lang="es-AR" sz="2800" b="1" u="sng" dirty="0">
                <a:solidFill>
                  <a:srgbClr val="C00000"/>
                </a:solidFill>
              </a:rPr>
              <a:t>incapacidad</a:t>
            </a:r>
            <a:endParaRPr lang="es-MX" sz="2800" u="sng" dirty="0"/>
          </a:p>
        </p:txBody>
      </p:sp>
      <p:sp>
        <p:nvSpPr>
          <p:cNvPr id="3" name="Subtítulo 2"/>
          <p:cNvSpPr>
            <a:spLocks noGrp="1"/>
          </p:cNvSpPr>
          <p:nvPr>
            <p:ph type="subTitle" idx="1"/>
          </p:nvPr>
        </p:nvSpPr>
        <p:spPr>
          <a:xfrm>
            <a:off x="1854559" y="1830477"/>
            <a:ext cx="9791722" cy="4222594"/>
          </a:xfrm>
        </p:spPr>
        <p:txBody>
          <a:bodyPr/>
          <a:lstStyle/>
          <a:p>
            <a:pPr algn="just"/>
            <a:r>
              <a:rPr lang="es-AR" sz="2400" dirty="0" smtClean="0"/>
              <a:t> </a:t>
            </a:r>
            <a:r>
              <a:rPr lang="es-AR" sz="2800" dirty="0" smtClean="0"/>
              <a:t>La </a:t>
            </a:r>
            <a:r>
              <a:rPr lang="es-AR" sz="2800" dirty="0"/>
              <a:t>norma </a:t>
            </a:r>
            <a:r>
              <a:rPr lang="es-AR" sz="2800" dirty="0" smtClean="0"/>
              <a:t>prevé, como excepción, la posibilidad de </a:t>
            </a:r>
            <a:r>
              <a:rPr lang="es-AR" sz="2800" dirty="0">
                <a:solidFill>
                  <a:srgbClr val="C00000"/>
                </a:solidFill>
              </a:rPr>
              <a:t>declarar su incapacidad </a:t>
            </a:r>
            <a:r>
              <a:rPr lang="es-AR" sz="2800" dirty="0" smtClean="0">
                <a:solidFill>
                  <a:srgbClr val="C00000"/>
                </a:solidFill>
              </a:rPr>
              <a:t>:</a:t>
            </a:r>
            <a:endParaRPr lang="es-AR" sz="2800" dirty="0" smtClean="0"/>
          </a:p>
          <a:p>
            <a:pPr algn="just"/>
            <a:r>
              <a:rPr lang="es-AR" sz="2800" dirty="0" smtClean="0">
                <a:solidFill>
                  <a:srgbClr val="C00000"/>
                </a:solidFill>
              </a:rPr>
              <a:t>			a) </a:t>
            </a:r>
            <a:r>
              <a:rPr lang="es-AR" sz="2800" dirty="0" smtClean="0"/>
              <a:t>cuando </a:t>
            </a:r>
            <a:r>
              <a:rPr lang="es-AR" sz="2800" dirty="0"/>
              <a:t>la persona se encuentre absolutamente imposibilitada de interaccionar con su entorno y expresar su voluntad por cualquier modo, medio o formato adecuado y el sistema de apoyos resulte </a:t>
            </a:r>
            <a:r>
              <a:rPr lang="es-AR" sz="2800" dirty="0" smtClean="0"/>
              <a:t>ineficaz.</a:t>
            </a:r>
            <a:endParaRPr lang="es-MX" sz="28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3859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96030" y="586408"/>
            <a:ext cx="8915399" cy="878277"/>
          </a:xfrm>
        </p:spPr>
        <p:txBody>
          <a:bodyPr>
            <a:noAutofit/>
          </a:bodyPr>
          <a:lstStyle/>
          <a:p>
            <a:r>
              <a:rPr lang="es-AR" sz="3200" b="1" dirty="0" smtClean="0">
                <a:solidFill>
                  <a:srgbClr val="C00000"/>
                </a:solidFill>
              </a:rPr>
              <a:t>1) Capacidad </a:t>
            </a:r>
            <a:r>
              <a:rPr lang="es-AR" sz="3200" b="1" dirty="0">
                <a:solidFill>
                  <a:srgbClr val="C00000"/>
                </a:solidFill>
              </a:rPr>
              <a:t>restringida</a:t>
            </a:r>
            <a:br>
              <a:rPr lang="es-AR" sz="3200" b="1" dirty="0">
                <a:solidFill>
                  <a:srgbClr val="C00000"/>
                </a:solidFill>
              </a:rPr>
            </a:br>
            <a:endParaRPr lang="es-MX" sz="3200" b="1" dirty="0">
              <a:solidFill>
                <a:srgbClr val="C00000"/>
              </a:solidFill>
            </a:endParaRPr>
          </a:p>
        </p:txBody>
      </p:sp>
      <p:sp>
        <p:nvSpPr>
          <p:cNvPr id="3" name="Subtítulo 2"/>
          <p:cNvSpPr>
            <a:spLocks noGrp="1"/>
          </p:cNvSpPr>
          <p:nvPr>
            <p:ph type="subTitle" idx="1"/>
          </p:nvPr>
        </p:nvSpPr>
        <p:spPr>
          <a:xfrm>
            <a:off x="1828801" y="1025545"/>
            <a:ext cx="9981126" cy="5542679"/>
          </a:xfrm>
        </p:spPr>
        <p:txBody>
          <a:bodyPr>
            <a:noAutofit/>
          </a:bodyPr>
          <a:lstStyle/>
          <a:p>
            <a:pPr marL="342900" indent="-342900">
              <a:buSzPct val="150000"/>
              <a:buFont typeface="Arial" panose="020B0604020202020204" pitchFamily="34" charset="0"/>
              <a:buChar char="•"/>
            </a:pPr>
            <a:r>
              <a:rPr lang="es-AR" sz="2400" dirty="0" smtClean="0"/>
              <a:t>En </a:t>
            </a:r>
            <a:r>
              <a:rPr lang="es-AR" sz="2400" dirty="0"/>
              <a:t>principio se la considerará </a:t>
            </a:r>
            <a:r>
              <a:rPr lang="es-AR" sz="2400" b="1" dirty="0">
                <a:solidFill>
                  <a:schemeClr val="tx1"/>
                </a:solidFill>
              </a:rPr>
              <a:t>una persona capaz</a:t>
            </a:r>
            <a:r>
              <a:rPr lang="es-AR" sz="2400" dirty="0"/>
              <a:t>, </a:t>
            </a:r>
            <a:r>
              <a:rPr lang="es-AR" sz="2400" u="sng" dirty="0"/>
              <a:t>aunque</a:t>
            </a:r>
            <a:r>
              <a:rPr lang="es-AR" sz="2400" dirty="0"/>
              <a:t> </a:t>
            </a:r>
            <a:r>
              <a:rPr lang="es-AR" sz="2400" b="1" dirty="0"/>
              <a:t>con incapacidad para ejercer por sí sola determinados actos que se especifiquen en la sentencia</a:t>
            </a:r>
            <a:r>
              <a:rPr lang="es-AR" sz="2400" dirty="0"/>
              <a:t> (art. 24 inc. c), </a:t>
            </a:r>
            <a:endParaRPr lang="es-AR" sz="2400" dirty="0" smtClean="0"/>
          </a:p>
          <a:p>
            <a:pPr marL="342900" indent="-342900">
              <a:buSzPct val="150000"/>
              <a:buFont typeface="Arial" panose="020B0604020202020204" pitchFamily="34" charset="0"/>
              <a:buChar char="•"/>
            </a:pPr>
            <a:r>
              <a:rPr lang="es-AR" sz="2400" dirty="0" smtClean="0"/>
              <a:t>Allí </a:t>
            </a:r>
            <a:r>
              <a:rPr lang="es-AR" sz="2400" dirty="0"/>
              <a:t>el juez fijará las funciones de </a:t>
            </a:r>
            <a:r>
              <a:rPr lang="es-AR" sz="2400" b="1" dirty="0"/>
              <a:t>los apoyos </a:t>
            </a:r>
            <a:r>
              <a:rPr lang="es-AR" sz="2400" dirty="0"/>
              <a:t>que se designen, quienes en el ejercicio de </a:t>
            </a:r>
            <a:r>
              <a:rPr lang="es-AR" sz="2400" u="sng" dirty="0"/>
              <a:t>su función </a:t>
            </a:r>
            <a:r>
              <a:rPr lang="es-AR" sz="2400" dirty="0"/>
              <a:t>deberán actuar de modo de promover la autonomía y favorecer las decisiones que respondan a las preferencias de la persona protegida. </a:t>
            </a:r>
            <a:endParaRPr lang="es-AR" sz="2400" dirty="0" smtClean="0"/>
          </a:p>
          <a:p>
            <a:pPr marL="342900" indent="-342900">
              <a:buSzPct val="150000"/>
              <a:buFont typeface="Arial" panose="020B0604020202020204" pitchFamily="34" charset="0"/>
              <a:buChar char="•"/>
            </a:pPr>
            <a:r>
              <a:rPr lang="es-AR" sz="2400" b="1" dirty="0" smtClean="0"/>
              <a:t>El </a:t>
            </a:r>
            <a:r>
              <a:rPr lang="es-AR" sz="2400" b="1" dirty="0"/>
              <a:t>apoyo </a:t>
            </a:r>
            <a:r>
              <a:rPr lang="es-AR" sz="2400" dirty="0"/>
              <a:t>no debe sustituir la voluntad de la persona protegida por aquello que el apoyo pudiera considerar que es más beneficioso de acuerdo al punto de vista de éste. </a:t>
            </a:r>
            <a:endParaRPr lang="es-AR" sz="2400" dirty="0" smtClean="0"/>
          </a:p>
          <a:p>
            <a:pPr marL="342900" indent="-342900">
              <a:buSzPct val="150000"/>
              <a:buFont typeface="Arial" panose="020B0604020202020204" pitchFamily="34" charset="0"/>
              <a:buChar char="•"/>
            </a:pPr>
            <a:r>
              <a:rPr lang="es-AR" sz="2400" u="sng" dirty="0" smtClean="0"/>
              <a:t>Los </a:t>
            </a:r>
            <a:r>
              <a:rPr lang="es-AR" sz="2400" u="sng" dirty="0"/>
              <a:t>alcances de las funciones de los apoyos </a:t>
            </a:r>
            <a:r>
              <a:rPr lang="es-AR" sz="2400" dirty="0"/>
              <a:t>surgen del art. 43 y han sido incorporados al sistema del Código en virtud de lo normado en el art. 123 de la Convención sobre los Derechos de las Personas con Discapacidad.</a:t>
            </a:r>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2621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99061" y="641430"/>
            <a:ext cx="8915399" cy="878277"/>
          </a:xfrm>
        </p:spPr>
        <p:txBody>
          <a:bodyPr>
            <a:noAutofit/>
          </a:bodyPr>
          <a:lstStyle/>
          <a:p>
            <a:r>
              <a:rPr lang="es-AR" sz="3600" b="1" dirty="0" smtClean="0">
                <a:solidFill>
                  <a:srgbClr val="C00000"/>
                </a:solidFill>
              </a:rPr>
              <a:t>2) Incapacidad</a:t>
            </a:r>
            <a:r>
              <a:rPr lang="es-AR" sz="3600" b="1" dirty="0">
                <a:solidFill>
                  <a:srgbClr val="C00000"/>
                </a:solidFill>
              </a:rPr>
              <a:t>. Curatela</a:t>
            </a:r>
            <a:br>
              <a:rPr lang="es-AR" sz="3600" b="1" dirty="0">
                <a:solidFill>
                  <a:srgbClr val="C00000"/>
                </a:solidFill>
              </a:rPr>
            </a:br>
            <a:endParaRPr lang="es-MX" sz="3600" b="1" dirty="0">
              <a:solidFill>
                <a:srgbClr val="C00000"/>
              </a:solidFill>
            </a:endParaRPr>
          </a:p>
        </p:txBody>
      </p:sp>
      <p:sp>
        <p:nvSpPr>
          <p:cNvPr id="3" name="Subtítulo 2"/>
          <p:cNvSpPr>
            <a:spLocks noGrp="1"/>
          </p:cNvSpPr>
          <p:nvPr>
            <p:ph type="subTitle" idx="1"/>
          </p:nvPr>
        </p:nvSpPr>
        <p:spPr>
          <a:xfrm>
            <a:off x="1712891" y="1519707"/>
            <a:ext cx="9791722" cy="4984124"/>
          </a:xfrm>
        </p:spPr>
        <p:txBody>
          <a:bodyPr>
            <a:normAutofit/>
          </a:bodyPr>
          <a:lstStyle/>
          <a:p>
            <a:pPr algn="just"/>
            <a:r>
              <a:rPr lang="es-AR" sz="2400" dirty="0" smtClean="0">
                <a:solidFill>
                  <a:srgbClr val="C00000"/>
                </a:solidFill>
              </a:rPr>
              <a:t>Persona </a:t>
            </a:r>
            <a:r>
              <a:rPr lang="es-AR" sz="2400" dirty="0">
                <a:solidFill>
                  <a:srgbClr val="C00000"/>
                </a:solidFill>
              </a:rPr>
              <a:t>incapaz de ejercicio</a:t>
            </a:r>
            <a:r>
              <a:rPr lang="es-AR" sz="2400" dirty="0"/>
              <a:t>, </a:t>
            </a:r>
            <a:r>
              <a:rPr lang="es-AR" sz="2400" dirty="0" smtClean="0"/>
              <a:t>en este caso </a:t>
            </a:r>
            <a:r>
              <a:rPr lang="es-AR" sz="2400" u="sng" dirty="0" smtClean="0"/>
              <a:t>se </a:t>
            </a:r>
            <a:r>
              <a:rPr lang="es-AR" sz="2400" u="sng" dirty="0"/>
              <a:t>le designará </a:t>
            </a:r>
            <a:r>
              <a:rPr lang="es-AR" sz="2400" b="1" dirty="0"/>
              <a:t>un curador</a:t>
            </a:r>
            <a:r>
              <a:rPr lang="es-AR" sz="2400" dirty="0"/>
              <a:t> </a:t>
            </a:r>
            <a:r>
              <a:rPr lang="es-AR" sz="2400" u="sng" dirty="0"/>
              <a:t>que </a:t>
            </a:r>
            <a:r>
              <a:rPr lang="es-AR" sz="2400" u="sng" dirty="0" smtClean="0"/>
              <a:t>la represente </a:t>
            </a:r>
            <a:r>
              <a:rPr lang="es-AR" sz="2400" dirty="0" smtClean="0"/>
              <a:t>(</a:t>
            </a:r>
            <a:r>
              <a:rPr lang="es-AR" sz="2400" dirty="0"/>
              <a:t>art. 101 inc. c, in fine). </a:t>
            </a:r>
            <a:endParaRPr lang="es-AR" sz="2400" dirty="0" smtClean="0"/>
          </a:p>
          <a:p>
            <a:pPr algn="just"/>
            <a:r>
              <a:rPr lang="es-AR" sz="2400" dirty="0" smtClean="0"/>
              <a:t>Hay </a:t>
            </a:r>
            <a:r>
              <a:rPr lang="es-AR" sz="2400" dirty="0"/>
              <a:t>dos </a:t>
            </a:r>
            <a:r>
              <a:rPr lang="es-AR" sz="2400" b="1" dirty="0"/>
              <a:t>requisitos </a:t>
            </a:r>
            <a:r>
              <a:rPr lang="es-AR" sz="2400" b="1" dirty="0" smtClean="0"/>
              <a:t>esenciales </a:t>
            </a:r>
            <a:r>
              <a:rPr lang="es-AR" sz="2400" b="1" dirty="0"/>
              <a:t>de procedencia</a:t>
            </a:r>
            <a:r>
              <a:rPr lang="es-AR" sz="2400" dirty="0"/>
              <a:t>: </a:t>
            </a:r>
            <a:endParaRPr lang="es-AR" sz="2400" dirty="0" smtClean="0"/>
          </a:p>
          <a:p>
            <a:pPr algn="just"/>
            <a:r>
              <a:rPr lang="es-AR" sz="2400" dirty="0"/>
              <a:t>	</a:t>
            </a:r>
            <a:r>
              <a:rPr lang="es-AR" sz="2400" dirty="0" smtClean="0"/>
              <a:t>		</a:t>
            </a:r>
            <a:r>
              <a:rPr lang="es-AR" sz="2400" dirty="0" smtClean="0">
                <a:solidFill>
                  <a:srgbClr val="C00000"/>
                </a:solidFill>
              </a:rPr>
              <a:t>1</a:t>
            </a:r>
            <a:r>
              <a:rPr lang="es-AR" sz="2400" dirty="0">
                <a:solidFill>
                  <a:srgbClr val="C00000"/>
                </a:solidFill>
              </a:rPr>
              <a:t>)</a:t>
            </a:r>
            <a:r>
              <a:rPr lang="es-AR" sz="2400" dirty="0"/>
              <a:t> imposibilidad absoluta de manifestación de la voluntad, aun utilizando tecnologías adecuadas; </a:t>
            </a:r>
            <a:endParaRPr lang="es-AR" sz="2400" dirty="0" smtClean="0"/>
          </a:p>
          <a:p>
            <a:pPr algn="just"/>
            <a:r>
              <a:rPr lang="es-AR" sz="2400" dirty="0"/>
              <a:t>	</a:t>
            </a:r>
            <a:r>
              <a:rPr lang="es-AR" sz="2400" dirty="0" smtClean="0"/>
              <a:t>		</a:t>
            </a:r>
            <a:r>
              <a:rPr lang="es-AR" sz="2400" dirty="0" smtClean="0">
                <a:solidFill>
                  <a:srgbClr val="C00000"/>
                </a:solidFill>
              </a:rPr>
              <a:t>2</a:t>
            </a:r>
            <a:r>
              <a:rPr lang="es-AR" sz="2400" dirty="0">
                <a:solidFill>
                  <a:srgbClr val="C00000"/>
                </a:solidFill>
              </a:rPr>
              <a:t>)</a:t>
            </a:r>
            <a:r>
              <a:rPr lang="es-AR" sz="2400" dirty="0"/>
              <a:t> que el sistema de apoyos resulte ineficaz. </a:t>
            </a:r>
            <a:endParaRPr lang="es-AR" sz="2400" dirty="0" smtClean="0"/>
          </a:p>
          <a:p>
            <a:pPr algn="just"/>
            <a:r>
              <a:rPr lang="es-AR" sz="2400" dirty="0" smtClean="0"/>
              <a:t>Caso </a:t>
            </a:r>
            <a:r>
              <a:rPr lang="es-AR" sz="2400" dirty="0"/>
              <a:t>contrario corresponderá, eventualmente, una sentencia de capacidad restringida y la consecuente designación de apoyos. </a:t>
            </a:r>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lecha derecha 5"/>
          <p:cNvSpPr/>
          <p:nvPr/>
        </p:nvSpPr>
        <p:spPr>
          <a:xfrm>
            <a:off x="1829552" y="283924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Flecha derecha 6"/>
          <p:cNvSpPr/>
          <p:nvPr/>
        </p:nvSpPr>
        <p:spPr>
          <a:xfrm>
            <a:off x="1829552" y="376301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626988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3200" dirty="0" smtClean="0">
                <a:solidFill>
                  <a:srgbClr val="C00000"/>
                </a:solidFill>
              </a:rPr>
              <a:t>Procedimiento para la declaración de incapacidad y de capacidad restringida.</a:t>
            </a:r>
            <a:endParaRPr lang="es-MX" sz="3200" dirty="0">
              <a:solidFill>
                <a:srgbClr val="C00000"/>
              </a:solidFill>
            </a:endParaRPr>
          </a:p>
        </p:txBody>
      </p:sp>
      <p:sp>
        <p:nvSpPr>
          <p:cNvPr id="3" name="Subtítulo 2"/>
          <p:cNvSpPr>
            <a:spLocks noGrp="1"/>
          </p:cNvSpPr>
          <p:nvPr>
            <p:ph type="subTitle" idx="1"/>
          </p:nvPr>
        </p:nvSpPr>
        <p:spPr>
          <a:xfrm>
            <a:off x="1712891" y="1519707"/>
            <a:ext cx="9791722" cy="4984124"/>
          </a:xfrm>
        </p:spPr>
        <p:txBody>
          <a:bodyPr/>
          <a:lstStyle/>
          <a:p>
            <a:pPr algn="just"/>
            <a:r>
              <a:rPr lang="es-MX" sz="3200" b="1" dirty="0" smtClean="0">
                <a:solidFill>
                  <a:srgbClr val="C00000"/>
                </a:solidFill>
              </a:rPr>
              <a:t>Legitimación:</a:t>
            </a:r>
            <a:endParaRPr lang="es-AR" sz="3200" b="1" dirty="0" smtClean="0">
              <a:solidFill>
                <a:srgbClr val="C00000"/>
              </a:solidFill>
            </a:endParaRPr>
          </a:p>
          <a:p>
            <a:pPr algn="just"/>
            <a:r>
              <a:rPr lang="es-AR" sz="2400" b="1" dirty="0" smtClean="0"/>
              <a:t>Art</a:t>
            </a:r>
            <a:r>
              <a:rPr lang="es-AR" sz="2400" b="1" dirty="0"/>
              <a:t>. 33.- Legitimados. </a:t>
            </a:r>
            <a:r>
              <a:rPr lang="es-AR" sz="2400" dirty="0"/>
              <a:t>Están legitimados para solicitar la declaración de incapacidad y de capacidad restringida: </a:t>
            </a:r>
            <a:endParaRPr lang="es-AR" sz="2400" dirty="0" smtClean="0"/>
          </a:p>
          <a:p>
            <a:pPr marL="457200" indent="-457200" algn="just">
              <a:buAutoNum type="alphaLcParenR"/>
            </a:pPr>
            <a:r>
              <a:rPr lang="es-AR" sz="2400" dirty="0" smtClean="0"/>
              <a:t>el </a:t>
            </a:r>
            <a:r>
              <a:rPr lang="es-AR" sz="2400" dirty="0"/>
              <a:t>propio interesado; </a:t>
            </a:r>
            <a:endParaRPr lang="es-AR" sz="2400" dirty="0" smtClean="0"/>
          </a:p>
          <a:p>
            <a:pPr marL="457200" indent="-457200" algn="just">
              <a:buAutoNum type="alphaLcParenR"/>
            </a:pPr>
            <a:r>
              <a:rPr lang="es-AR" sz="2400" dirty="0" smtClean="0"/>
              <a:t>el </a:t>
            </a:r>
            <a:r>
              <a:rPr lang="es-AR" sz="2400" dirty="0"/>
              <a:t>cónyuge no separado de hecho y el conviviente mientras la </a:t>
            </a:r>
            <a:r>
              <a:rPr lang="es-AR" sz="2400" dirty="0" smtClean="0"/>
              <a:t>convivencia no </a:t>
            </a:r>
            <a:r>
              <a:rPr lang="es-AR" sz="2400" dirty="0"/>
              <a:t>haya cesado; </a:t>
            </a:r>
            <a:endParaRPr lang="es-AR" sz="2400" dirty="0" smtClean="0"/>
          </a:p>
          <a:p>
            <a:pPr marL="457200" indent="-457200" algn="just">
              <a:buAutoNum type="alphaLcParenR"/>
            </a:pPr>
            <a:r>
              <a:rPr lang="es-AR" sz="2400" dirty="0" smtClean="0"/>
              <a:t>los </a:t>
            </a:r>
            <a:r>
              <a:rPr lang="es-AR" sz="2400" dirty="0"/>
              <a:t>parientes dentro del cuarto grado; si fueran por afinidad, dentro del segundo grado; </a:t>
            </a:r>
            <a:endParaRPr lang="es-AR" sz="2400" dirty="0" smtClean="0"/>
          </a:p>
          <a:p>
            <a:pPr marL="457200" indent="-457200" algn="just">
              <a:buAutoNum type="alphaLcParenR"/>
            </a:pPr>
            <a:r>
              <a:rPr lang="es-AR" sz="2400" dirty="0" smtClean="0"/>
              <a:t>el </a:t>
            </a:r>
            <a:r>
              <a:rPr lang="es-AR" sz="2400" dirty="0"/>
              <a:t>Ministerio Público.</a:t>
            </a:r>
          </a:p>
          <a:p>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3876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970467" y="0"/>
            <a:ext cx="8877322" cy="878277"/>
          </a:xfrm>
        </p:spPr>
        <p:txBody>
          <a:bodyPr>
            <a:noAutofit/>
          </a:bodyPr>
          <a:lstStyle/>
          <a:p>
            <a:r>
              <a:rPr lang="es-AR" sz="3200" b="1" dirty="0">
                <a:solidFill>
                  <a:srgbClr val="C00000"/>
                </a:solidFill>
                <a:ea typeface="+mn-ea"/>
                <a:cs typeface="+mn-cs"/>
              </a:rPr>
              <a:t>Intervención del </a:t>
            </a:r>
            <a:r>
              <a:rPr lang="es-AR" sz="3200" b="1" dirty="0" smtClean="0">
                <a:solidFill>
                  <a:srgbClr val="C00000"/>
                </a:solidFill>
                <a:ea typeface="+mn-ea"/>
                <a:cs typeface="+mn-cs"/>
              </a:rPr>
              <a:t>interesado </a:t>
            </a:r>
            <a:r>
              <a:rPr lang="es-AR" sz="3200" b="1" dirty="0">
                <a:solidFill>
                  <a:srgbClr val="C00000"/>
                </a:solidFill>
                <a:ea typeface="+mn-ea"/>
                <a:cs typeface="+mn-cs"/>
              </a:rPr>
              <a:t>en el proceso.</a:t>
            </a:r>
            <a:endParaRPr lang="es-MX" sz="3200" b="1" dirty="0">
              <a:solidFill>
                <a:srgbClr val="C00000"/>
              </a:solidFill>
            </a:endParaRPr>
          </a:p>
        </p:txBody>
      </p:sp>
      <p:sp>
        <p:nvSpPr>
          <p:cNvPr id="3" name="Subtítulo 2"/>
          <p:cNvSpPr>
            <a:spLocks noGrp="1"/>
          </p:cNvSpPr>
          <p:nvPr>
            <p:ph type="subTitle" idx="1"/>
          </p:nvPr>
        </p:nvSpPr>
        <p:spPr>
          <a:xfrm>
            <a:off x="1790163" y="1141457"/>
            <a:ext cx="9791722" cy="5478284"/>
          </a:xfrm>
        </p:spPr>
        <p:txBody>
          <a:bodyPr>
            <a:normAutofit/>
          </a:bodyPr>
          <a:lstStyle/>
          <a:p>
            <a:pPr marL="342900" indent="-342900" algn="just">
              <a:buSzPct val="140000"/>
              <a:buFont typeface="Arial" panose="020B0604020202020204" pitchFamily="34" charset="0"/>
              <a:buChar char="•"/>
            </a:pPr>
            <a:r>
              <a:rPr lang="es-MX" sz="2400" i="1" dirty="0" smtClean="0"/>
              <a:t>Art. 36. </a:t>
            </a:r>
            <a:r>
              <a:rPr lang="es-MX" sz="2400" b="1" i="1" dirty="0" smtClean="0"/>
              <a:t>Intervención del interesado en el proceso. Competencia</a:t>
            </a:r>
            <a:r>
              <a:rPr lang="es-MX" sz="2400" i="1" dirty="0" smtClean="0"/>
              <a:t>. </a:t>
            </a:r>
          </a:p>
          <a:p>
            <a:pPr marL="342900" indent="-342900" algn="just">
              <a:buSzPct val="140000"/>
              <a:buFont typeface="Arial" panose="020B0604020202020204" pitchFamily="34" charset="0"/>
              <a:buChar char="•"/>
            </a:pPr>
            <a:r>
              <a:rPr lang="es-MX" sz="2400" i="1" dirty="0" smtClean="0"/>
              <a:t>La persona en cuyo interés se lleva adelante el </a:t>
            </a:r>
            <a:r>
              <a:rPr lang="es-MX" sz="2400" i="1" dirty="0"/>
              <a:t>proceso es parte y puede aportar todas las pruebas que hacen a su defensa. </a:t>
            </a:r>
            <a:endParaRPr lang="es-MX" sz="2400" i="1" dirty="0" smtClean="0"/>
          </a:p>
          <a:p>
            <a:pPr marL="342900" indent="-342900" algn="just">
              <a:buSzPct val="140000"/>
              <a:buFont typeface="Arial" panose="020B0604020202020204" pitchFamily="34" charset="0"/>
              <a:buChar char="•"/>
            </a:pPr>
            <a:r>
              <a:rPr lang="es-MX" sz="2400" i="1" dirty="0" smtClean="0"/>
              <a:t>Interpuesta </a:t>
            </a:r>
            <a:r>
              <a:rPr lang="es-MX" sz="2400" i="1" dirty="0"/>
              <a:t>la solicitud de declaración de incapacidad o de restricción de la capacidad ante el juez correspondiente a su domicilio o del lugar de su internación, si la persona en cuyo interés se lleva adelante el proceso ha comparecido sin abogado, se le debe nombrar uno para que la represente y le preste asistencia letrada en el juicio</a:t>
            </a:r>
            <a:r>
              <a:rPr lang="es-MX" sz="2400" i="1" dirty="0" smtClean="0"/>
              <a:t>.</a:t>
            </a:r>
          </a:p>
          <a:p>
            <a:pPr marL="342900" indent="-342900" algn="just">
              <a:buSzPct val="140000"/>
              <a:buFont typeface="Arial" panose="020B0604020202020204" pitchFamily="34" charset="0"/>
              <a:buChar char="•"/>
            </a:pPr>
            <a:r>
              <a:rPr lang="es-MX" sz="2400" i="1" dirty="0" smtClean="0"/>
              <a:t> </a:t>
            </a:r>
            <a:r>
              <a:rPr lang="es-MX" sz="2400" i="1" dirty="0"/>
              <a:t>La persona que solicitó la declaración puede aportar toda clase de pruebas para acreditar los hechos invocados.</a:t>
            </a:r>
            <a:endParaRPr lang="es-AR" sz="2400" i="1" dirty="0" smtClean="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9074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150772" y="512773"/>
            <a:ext cx="9134899" cy="878277"/>
          </a:xfrm>
        </p:spPr>
        <p:txBody>
          <a:bodyPr>
            <a:noAutofit/>
          </a:bodyPr>
          <a:lstStyle/>
          <a:p>
            <a:r>
              <a:rPr lang="es-AR" sz="3200" b="1" dirty="0" smtClean="0">
                <a:solidFill>
                  <a:srgbClr val="C00000"/>
                </a:solidFill>
                <a:ea typeface="+mn-ea"/>
                <a:cs typeface="+mn-cs"/>
              </a:rPr>
              <a:t>Cont./ Intervención </a:t>
            </a:r>
            <a:r>
              <a:rPr lang="es-AR" sz="3200" b="1" dirty="0">
                <a:solidFill>
                  <a:srgbClr val="C00000"/>
                </a:solidFill>
                <a:ea typeface="+mn-ea"/>
                <a:cs typeface="+mn-cs"/>
              </a:rPr>
              <a:t>del interesado en el proceso.</a:t>
            </a:r>
            <a:endParaRPr lang="es-MX" sz="4000" dirty="0"/>
          </a:p>
        </p:txBody>
      </p:sp>
      <p:sp>
        <p:nvSpPr>
          <p:cNvPr id="3" name="Subtítulo 2"/>
          <p:cNvSpPr>
            <a:spLocks noGrp="1"/>
          </p:cNvSpPr>
          <p:nvPr>
            <p:ph type="subTitle" idx="1"/>
          </p:nvPr>
        </p:nvSpPr>
        <p:spPr>
          <a:xfrm>
            <a:off x="1725770" y="1661375"/>
            <a:ext cx="9791722" cy="4984124"/>
          </a:xfrm>
        </p:spPr>
        <p:txBody>
          <a:bodyPr>
            <a:normAutofit/>
          </a:bodyPr>
          <a:lstStyle/>
          <a:p>
            <a:pPr marL="342900" lvl="0" indent="-342900" algn="just">
              <a:buClr>
                <a:srgbClr val="A53010"/>
              </a:buClr>
              <a:buSzPct val="150000"/>
              <a:buFont typeface="Arial" panose="020B0604020202020204" pitchFamily="34" charset="0"/>
              <a:buChar char="•"/>
            </a:pPr>
            <a:r>
              <a:rPr lang="es-AR" sz="2400" dirty="0">
                <a:solidFill>
                  <a:prstClr val="black">
                    <a:lumMod val="65000"/>
                    <a:lumOff val="35000"/>
                  </a:prstClr>
                </a:solidFill>
              </a:rPr>
              <a:t>La norma prevé expresamente que la persona en cuyo interés se lleva adelante el proceso </a:t>
            </a:r>
            <a:r>
              <a:rPr lang="es-AR" sz="2400" u="sng" dirty="0">
                <a:solidFill>
                  <a:prstClr val="black">
                    <a:lumMod val="65000"/>
                    <a:lumOff val="35000"/>
                  </a:prstClr>
                </a:solidFill>
              </a:rPr>
              <a:t>reviste el carácter de parte </a:t>
            </a:r>
            <a:r>
              <a:rPr lang="es-AR" sz="2400" dirty="0">
                <a:solidFill>
                  <a:prstClr val="black">
                    <a:lumMod val="65000"/>
                    <a:lumOff val="35000"/>
                  </a:prstClr>
                </a:solidFill>
              </a:rPr>
              <a:t>en el mismo, para lo cual </a:t>
            </a:r>
            <a:r>
              <a:rPr lang="es-AR" sz="2400" u="sng" dirty="0">
                <a:solidFill>
                  <a:prstClr val="black">
                    <a:lumMod val="65000"/>
                    <a:lumOff val="35000"/>
                  </a:prstClr>
                </a:solidFill>
              </a:rPr>
              <a:t>deberá presentarse con abogado</a:t>
            </a:r>
            <a:r>
              <a:rPr lang="es-AR" sz="2400" dirty="0">
                <a:solidFill>
                  <a:prstClr val="black">
                    <a:lumMod val="65000"/>
                    <a:lumOff val="35000"/>
                  </a:prstClr>
                </a:solidFill>
              </a:rPr>
              <a:t>. </a:t>
            </a:r>
          </a:p>
          <a:p>
            <a:pPr marL="342900" lvl="0" indent="-342900" algn="just">
              <a:buClr>
                <a:srgbClr val="A53010"/>
              </a:buClr>
              <a:buSzPct val="150000"/>
              <a:buFont typeface="Arial" panose="020B0604020202020204" pitchFamily="34" charset="0"/>
              <a:buChar char="•"/>
            </a:pPr>
            <a:r>
              <a:rPr lang="es-AR" sz="2400" dirty="0">
                <a:solidFill>
                  <a:prstClr val="black">
                    <a:lumMod val="65000"/>
                    <a:lumOff val="35000"/>
                  </a:prstClr>
                </a:solidFill>
              </a:rPr>
              <a:t>De no hacerlo, se le deberá nombrar uno para que la represente y le preste asistencia letrada desde el inicio del juicio. </a:t>
            </a:r>
          </a:p>
          <a:p>
            <a:pPr marL="342900" lvl="0" indent="-342900" algn="just">
              <a:buClr>
                <a:srgbClr val="A53010"/>
              </a:buClr>
              <a:buSzPct val="150000"/>
              <a:buFont typeface="Arial" panose="020B0604020202020204" pitchFamily="34" charset="0"/>
              <a:buChar char="•"/>
            </a:pPr>
            <a:r>
              <a:rPr lang="es-AR" sz="2400" dirty="0">
                <a:solidFill>
                  <a:prstClr val="black">
                    <a:lumMod val="65000"/>
                    <a:lumOff val="35000"/>
                  </a:prstClr>
                </a:solidFill>
              </a:rPr>
              <a:t>A diferencia de lo que ocurría en el régimen anterior, en el cual el art. 147 del Código sustituido preveía la designación de un curador provisorio (también conocido como provisional o ad </a:t>
            </a:r>
            <a:r>
              <a:rPr lang="es-AR" sz="2400" dirty="0" err="1">
                <a:solidFill>
                  <a:prstClr val="black">
                    <a:lumMod val="65000"/>
                    <a:lumOff val="35000"/>
                  </a:prstClr>
                </a:solidFill>
              </a:rPr>
              <a:t>litem</a:t>
            </a:r>
            <a:r>
              <a:rPr lang="es-AR" sz="2400" dirty="0">
                <a:solidFill>
                  <a:prstClr val="black">
                    <a:lumMod val="65000"/>
                    <a:lumOff val="35000"/>
                  </a:prstClr>
                </a:solidFill>
              </a:rPr>
              <a:t>), sin perjuicio del derecho que le asistía a la persona a presentarse a su vez con su propio abogado, ahora la actuación será de carácter subsidiaria.</a:t>
            </a:r>
            <a:endParaRPr lang="es-MX" sz="2400" dirty="0">
              <a:solidFill>
                <a:prstClr val="black">
                  <a:lumMod val="65000"/>
                  <a:lumOff val="35000"/>
                </a:prstClr>
              </a:solidFill>
            </a:endParaRPr>
          </a:p>
          <a:p>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2344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82592" y="73634"/>
            <a:ext cx="8900910" cy="878277"/>
          </a:xfrm>
        </p:spPr>
        <p:txBody>
          <a:bodyPr>
            <a:noAutofit/>
          </a:bodyPr>
          <a:lstStyle/>
          <a:p>
            <a:r>
              <a:rPr lang="es-AR" sz="4000" b="1" i="1" dirty="0" smtClean="0">
                <a:solidFill>
                  <a:srgbClr val="C00000"/>
                </a:solidFill>
              </a:rPr>
              <a:t>Cont./ </a:t>
            </a:r>
            <a:r>
              <a:rPr lang="es-AR" sz="4000" b="1" dirty="0" smtClean="0">
                <a:solidFill>
                  <a:srgbClr val="C00000"/>
                </a:solidFill>
              </a:rPr>
              <a:t>Competencia. Prueba.-</a:t>
            </a:r>
            <a:endParaRPr lang="es-MX" sz="4000" b="1" dirty="0">
              <a:solidFill>
                <a:srgbClr val="C00000"/>
              </a:solidFill>
            </a:endParaRPr>
          </a:p>
        </p:txBody>
      </p:sp>
      <p:sp>
        <p:nvSpPr>
          <p:cNvPr id="3" name="Subtítulo 2"/>
          <p:cNvSpPr>
            <a:spLocks noGrp="1"/>
          </p:cNvSpPr>
          <p:nvPr>
            <p:ph type="subTitle" idx="1"/>
          </p:nvPr>
        </p:nvSpPr>
        <p:spPr>
          <a:xfrm>
            <a:off x="1712891" y="1097218"/>
            <a:ext cx="10225824" cy="5760782"/>
          </a:xfrm>
        </p:spPr>
        <p:txBody>
          <a:bodyPr>
            <a:normAutofit/>
          </a:bodyPr>
          <a:lstStyle/>
          <a:p>
            <a:pPr algn="just"/>
            <a:r>
              <a:rPr lang="es-MX" sz="2800" b="1" dirty="0" smtClean="0"/>
              <a:t>Prueba:</a:t>
            </a:r>
            <a:endParaRPr lang="es-MX" sz="2800" b="1" dirty="0"/>
          </a:p>
          <a:p>
            <a:pPr algn="just"/>
            <a:r>
              <a:rPr lang="es-MX" sz="2600" dirty="0" smtClean="0"/>
              <a:t>			Rige </a:t>
            </a:r>
            <a:r>
              <a:rPr lang="es-MX" sz="2600" dirty="0"/>
              <a:t>el principio de </a:t>
            </a:r>
            <a:r>
              <a:rPr lang="es-MX" sz="2600" u="sng" dirty="0"/>
              <a:t>amplitud probatoria</a:t>
            </a:r>
            <a:r>
              <a:rPr lang="es-MX" sz="2600" dirty="0"/>
              <a:t>. La persona en cuyo interés se lleva adelante el proceso puede aportar todas las pruebas que hacen a su defensa. </a:t>
            </a:r>
            <a:endParaRPr lang="es-MX" sz="2600" dirty="0" smtClean="0"/>
          </a:p>
          <a:p>
            <a:pPr algn="just"/>
            <a:r>
              <a:rPr lang="es-MX" sz="2600" dirty="0" smtClean="0"/>
              <a:t>Por </a:t>
            </a:r>
            <a:r>
              <a:rPr lang="es-MX" sz="2600" dirty="0"/>
              <a:t>su parte, quien solicitó la declaración de incapacidad o capacidad restringida puede aportar toda clase de pruebas para acreditar los hechos invocados.</a:t>
            </a:r>
          </a:p>
          <a:p>
            <a:pPr algn="just"/>
            <a:r>
              <a:rPr lang="es-MX" sz="2800" b="1" dirty="0" smtClean="0"/>
              <a:t>Juez competente:</a:t>
            </a:r>
            <a:endParaRPr lang="es-MX" sz="2800" b="1" dirty="0"/>
          </a:p>
          <a:p>
            <a:pPr algn="just"/>
            <a:r>
              <a:rPr lang="es-MX" sz="2600" dirty="0" smtClean="0"/>
              <a:t>			Siguiendo </a:t>
            </a:r>
            <a:r>
              <a:rPr lang="es-MX" sz="2600" dirty="0"/>
              <a:t>el criterio de inmediación territorial, el juez competente para entender en la causa es el correspondiente al </a:t>
            </a:r>
            <a:r>
              <a:rPr lang="es-MX" sz="2600" u="sng" dirty="0"/>
              <a:t>del domicilio de la persona </a:t>
            </a:r>
            <a:r>
              <a:rPr lang="es-MX" sz="2600" dirty="0"/>
              <a:t>o el de su lugar de </a:t>
            </a:r>
            <a:r>
              <a:rPr lang="es-MX" sz="2600" u="sng" dirty="0"/>
              <a:t>internación</a:t>
            </a:r>
            <a:r>
              <a:rPr lang="es-MX" sz="2600" dirty="0"/>
              <a:t>.</a:t>
            </a:r>
          </a:p>
          <a:p>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2791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4000" dirty="0">
                <a:solidFill>
                  <a:srgbClr val="C00000"/>
                </a:solidFill>
              </a:rPr>
              <a:t>Medidas </a:t>
            </a:r>
            <a:r>
              <a:rPr lang="es-MX" sz="4000" dirty="0" smtClean="0">
                <a:solidFill>
                  <a:srgbClr val="C00000"/>
                </a:solidFill>
              </a:rPr>
              <a:t>cautelares.</a:t>
            </a:r>
            <a:endParaRPr lang="es-MX" sz="4000" dirty="0">
              <a:solidFill>
                <a:srgbClr val="C00000"/>
              </a:solidFill>
            </a:endParaRPr>
          </a:p>
        </p:txBody>
      </p:sp>
      <p:sp>
        <p:nvSpPr>
          <p:cNvPr id="3" name="Subtítulo 2"/>
          <p:cNvSpPr>
            <a:spLocks noGrp="1"/>
          </p:cNvSpPr>
          <p:nvPr>
            <p:ph type="subTitle" idx="1"/>
          </p:nvPr>
        </p:nvSpPr>
        <p:spPr>
          <a:xfrm>
            <a:off x="1712891" y="1519707"/>
            <a:ext cx="9791722" cy="4984124"/>
          </a:xfrm>
        </p:spPr>
        <p:txBody>
          <a:bodyPr>
            <a:normAutofit/>
          </a:bodyPr>
          <a:lstStyle/>
          <a:p>
            <a:pPr algn="just"/>
            <a:r>
              <a:rPr lang="es-MX" sz="2400" b="1" dirty="0"/>
              <a:t>Art. 34. </a:t>
            </a:r>
            <a:r>
              <a:rPr lang="es-MX" sz="2400" b="1" dirty="0" smtClean="0"/>
              <a:t>Medidas cautelares</a:t>
            </a:r>
            <a:r>
              <a:rPr lang="es-MX" sz="2400" dirty="0" smtClean="0"/>
              <a:t>. </a:t>
            </a:r>
            <a:r>
              <a:rPr lang="es-MX" sz="2400" i="1" dirty="0" smtClean="0"/>
              <a:t>Durante </a:t>
            </a:r>
            <a:r>
              <a:rPr lang="es-MX" sz="2400" i="1" dirty="0"/>
              <a:t>el proceso, el juez debe ordenar las medidas necesarias para garantizar los derechos personales y patrimoniales de la persona. En tal caso, la decisión debe determinar qué actos requieren la asistencia de uno o varios apoyos, y cuáles la representación de un curador. También puede designar redes de apoyo y personas que actúen con funciones especificas según el caso</a:t>
            </a:r>
            <a:r>
              <a:rPr lang="es-MX" sz="2400" i="1" dirty="0" smtClean="0"/>
              <a:t>.</a:t>
            </a:r>
          </a:p>
          <a:p>
            <a:pPr marL="342900" indent="-342900" algn="just">
              <a:buFont typeface="Arial" panose="020B0604020202020204" pitchFamily="34" charset="0"/>
              <a:buChar char="•"/>
            </a:pPr>
            <a:r>
              <a:rPr lang="es-MX" sz="2400" dirty="0"/>
              <a:t>Hay veces que las circunstancias no ameritan mayores dilaciones y, aun con anterioridad al dictado de la sentencia definitiva, se abre la posibilidad de que se dicten medidas durante el proceso con el objeto de garantizar los derechos personales y patrimoniales del interesado.</a:t>
            </a:r>
          </a:p>
          <a:p>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3459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endParaRPr lang="es-MX" sz="4000" dirty="0"/>
          </a:p>
        </p:txBody>
      </p:sp>
      <p:sp>
        <p:nvSpPr>
          <p:cNvPr id="3" name="Subtítulo 2"/>
          <p:cNvSpPr>
            <a:spLocks noGrp="1"/>
          </p:cNvSpPr>
          <p:nvPr>
            <p:ph type="subTitle" idx="1"/>
          </p:nvPr>
        </p:nvSpPr>
        <p:spPr>
          <a:xfrm>
            <a:off x="1712891" y="1519707"/>
            <a:ext cx="9791722" cy="4984124"/>
          </a:xfrm>
        </p:spPr>
        <p:txBody>
          <a:bodyPr>
            <a:normAutofit lnSpcReduction="10000"/>
          </a:bodyPr>
          <a:lstStyle/>
          <a:p>
            <a:pPr algn="just"/>
            <a:r>
              <a:rPr lang="es-MX" sz="2400" b="1" dirty="0"/>
              <a:t>Art. 35. Entrevista personal</a:t>
            </a:r>
            <a:r>
              <a:rPr lang="es-MX" sz="2400" dirty="0"/>
              <a:t>. </a:t>
            </a:r>
            <a:r>
              <a:rPr lang="es-MX" sz="2400" i="1" dirty="0"/>
              <a:t>El juez debe garantizar la inmediatez con el interesado durante el proceso y entrevistarlo personalmente antes de dictar resolución alguna, asegurando la accesibilidad y los ajustes razonables del procedimiento de acuerdo a la situación de aquél. El Ministerio Público y, al menos, un letrado que preste asistencia al interesado, deben estar presentes en las audiencias.</a:t>
            </a:r>
          </a:p>
          <a:p>
            <a:pPr marL="342900" indent="-342900" algn="just">
              <a:buFont typeface="Arial" panose="020B0604020202020204" pitchFamily="34" charset="0"/>
              <a:buChar char="•"/>
            </a:pPr>
            <a:r>
              <a:rPr lang="es-MX" sz="2400" dirty="0"/>
              <a:t>Como una derivación del </a:t>
            </a:r>
            <a:r>
              <a:rPr lang="es-MX" sz="2400" u="sng" dirty="0"/>
              <a:t>principio procesal de inmediación </a:t>
            </a:r>
            <a:r>
              <a:rPr lang="es-MX" sz="2400" dirty="0"/>
              <a:t>-que obra una connotación especial en esta clase de proceso se ha previsto el contacto directo del juez con la persona</a:t>
            </a:r>
            <a:r>
              <a:rPr lang="es-MX" sz="2400" dirty="0" smtClean="0"/>
              <a:t>.</a:t>
            </a:r>
          </a:p>
          <a:p>
            <a:pPr marL="342900" indent="-342900" algn="just">
              <a:buFont typeface="Arial" panose="020B0604020202020204" pitchFamily="34" charset="0"/>
              <a:buChar char="•"/>
            </a:pPr>
            <a:r>
              <a:rPr lang="es-MX" sz="2400" dirty="0" smtClean="0"/>
              <a:t> </a:t>
            </a:r>
            <a:r>
              <a:rPr lang="es-MX" sz="2400" dirty="0"/>
              <a:t>Por lo tanto, la entrevista personal no será una mera facultad sino un deber indelegable del juez, quien deberá asegurarla en cada proceso.</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2679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4000" dirty="0" smtClean="0"/>
              <a:t> </a:t>
            </a:r>
            <a:r>
              <a:rPr lang="es-MX" sz="2400" b="1" dirty="0">
                <a:solidFill>
                  <a:srgbClr val="C00000"/>
                </a:solidFill>
              </a:rPr>
              <a:t>Persona con capacidad restringida y con incapacidad</a:t>
            </a:r>
            <a:r>
              <a:rPr lang="es-MX" sz="4000" b="1" dirty="0">
                <a:solidFill>
                  <a:srgbClr val="C00000"/>
                </a:solidFill>
              </a:rPr>
              <a:t>. </a:t>
            </a:r>
          </a:p>
        </p:txBody>
      </p:sp>
      <p:sp>
        <p:nvSpPr>
          <p:cNvPr id="3" name="Subtítulo 2"/>
          <p:cNvSpPr>
            <a:spLocks noGrp="1"/>
          </p:cNvSpPr>
          <p:nvPr>
            <p:ph type="subTitle" idx="1"/>
          </p:nvPr>
        </p:nvSpPr>
        <p:spPr>
          <a:xfrm>
            <a:off x="1932110" y="1481071"/>
            <a:ext cx="9791722" cy="4984124"/>
          </a:xfrm>
        </p:spPr>
        <p:txBody>
          <a:bodyPr/>
          <a:lstStyle/>
          <a:p>
            <a:pPr marL="342900" indent="-342900" algn="just">
              <a:buSzPct val="142000"/>
              <a:buFont typeface="Arial" panose="020B0604020202020204" pitchFamily="34" charset="0"/>
              <a:buChar char="•"/>
            </a:pPr>
            <a:r>
              <a:rPr lang="es-AR" sz="2400" b="1" dirty="0"/>
              <a:t>A partir </a:t>
            </a:r>
            <a:r>
              <a:rPr lang="es-AR" sz="2400" b="1" dirty="0" smtClean="0"/>
              <a:t>del artículo 31, </a:t>
            </a:r>
            <a:r>
              <a:rPr lang="es-AR" sz="2400" b="1" dirty="0"/>
              <a:t>el </a:t>
            </a:r>
            <a:r>
              <a:rPr lang="es-AR" sz="2400" b="1" dirty="0" err="1"/>
              <a:t>CCyC</a:t>
            </a:r>
            <a:r>
              <a:rPr lang="es-AR" sz="2400" b="1" dirty="0"/>
              <a:t> diseña el régimen de restricciones a la capacidad de las personas mayores de edad. </a:t>
            </a:r>
            <a:endParaRPr lang="es-AR" sz="2400" b="1" dirty="0" smtClean="0"/>
          </a:p>
          <a:p>
            <a:pPr marL="342900" indent="-342900" algn="just">
              <a:buSzPct val="142000"/>
              <a:buFont typeface="Arial" panose="020B0604020202020204" pitchFamily="34" charset="0"/>
              <a:buChar char="•"/>
            </a:pPr>
            <a:r>
              <a:rPr lang="es-AR" sz="2400" dirty="0" smtClean="0"/>
              <a:t>En </a:t>
            </a:r>
            <a:r>
              <a:rPr lang="es-AR" sz="2400" dirty="0"/>
              <a:t>la regulación tradicional de Vélez —con la posterior modificación de la ley 17.711—, </a:t>
            </a:r>
            <a:r>
              <a:rPr lang="es-AR" sz="2400" u="sng" dirty="0"/>
              <a:t>las personas mayores de edad que, por causa de salud mental,</a:t>
            </a:r>
            <a:r>
              <a:rPr lang="es-AR" sz="2400" dirty="0"/>
              <a:t> se ubicasen en situación de riesgo de otorgar actos perjudiciales a su persona y/o patrimonio </a:t>
            </a:r>
            <a:r>
              <a:rPr lang="es-AR" sz="2400" u="sng" dirty="0"/>
              <a:t>podían ser declaradas incapaces para todos los actos de la vida civil. </a:t>
            </a:r>
            <a:r>
              <a:rPr lang="es-AR" sz="2400" dirty="0"/>
              <a:t>La declaración de interdicción aparejaba como consecuencia la designación de un curador para la celebración de dichos actos </a:t>
            </a:r>
            <a:r>
              <a:rPr lang="es-AR" sz="2400" dirty="0" smtClean="0"/>
              <a:t> </a:t>
            </a:r>
            <a:r>
              <a:rPr lang="es-AR" sz="2400" dirty="0"/>
              <a:t>—todos—, ya que la incapacidad revestía carácter total. </a:t>
            </a:r>
            <a:endParaRPr lang="es-AR" sz="2400" dirty="0" smtClean="0"/>
          </a:p>
          <a:p>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97819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769517" y="586408"/>
            <a:ext cx="8915399" cy="878277"/>
          </a:xfrm>
        </p:spPr>
        <p:txBody>
          <a:bodyPr>
            <a:noAutofit/>
          </a:bodyPr>
          <a:lstStyle/>
          <a:p>
            <a:r>
              <a:rPr lang="es-MX" sz="4000" b="1" dirty="0">
                <a:solidFill>
                  <a:srgbClr val="C00000"/>
                </a:solidFill>
              </a:rPr>
              <a:t>Sentencia. </a:t>
            </a:r>
            <a:br>
              <a:rPr lang="es-MX" sz="4000" b="1" dirty="0">
                <a:solidFill>
                  <a:srgbClr val="C00000"/>
                </a:solidFill>
              </a:rPr>
            </a:br>
            <a:endParaRPr lang="es-MX" sz="4000" dirty="0">
              <a:solidFill>
                <a:srgbClr val="C00000"/>
              </a:solidFill>
            </a:endParaRPr>
          </a:p>
        </p:txBody>
      </p:sp>
      <p:sp>
        <p:nvSpPr>
          <p:cNvPr id="3" name="Subtítulo 2"/>
          <p:cNvSpPr>
            <a:spLocks noGrp="1"/>
          </p:cNvSpPr>
          <p:nvPr>
            <p:ph type="subTitle" idx="1"/>
          </p:nvPr>
        </p:nvSpPr>
        <p:spPr>
          <a:xfrm>
            <a:off x="1609860" y="1146220"/>
            <a:ext cx="9791722" cy="4984124"/>
          </a:xfrm>
        </p:spPr>
        <p:txBody>
          <a:bodyPr>
            <a:normAutofit/>
          </a:bodyPr>
          <a:lstStyle/>
          <a:p>
            <a:pPr algn="just"/>
            <a:r>
              <a:rPr lang="es-MX" sz="2400" b="1" dirty="0"/>
              <a:t>Art. 37. Sentencia. </a:t>
            </a:r>
            <a:r>
              <a:rPr lang="es-MX" sz="2400" i="1" dirty="0" smtClean="0"/>
              <a:t>La </a:t>
            </a:r>
            <a:r>
              <a:rPr lang="es-MX" sz="2400" i="1" dirty="0"/>
              <a:t>sentencia se debe pronunciar sobre los siguientes aspectos vinculados a la persona en cuyo interés se sigue el proceso</a:t>
            </a:r>
            <a:r>
              <a:rPr lang="es-MX" sz="2400" i="1" dirty="0" smtClean="0"/>
              <a:t>:</a:t>
            </a:r>
          </a:p>
          <a:p>
            <a:pPr algn="just"/>
            <a:r>
              <a:rPr lang="es-MX" sz="2400" i="1" dirty="0" smtClean="0"/>
              <a:t>a</a:t>
            </a:r>
            <a:r>
              <a:rPr lang="es-MX" sz="2400" i="1" dirty="0"/>
              <a:t>) diagnóstico y pronóstico;</a:t>
            </a:r>
          </a:p>
          <a:p>
            <a:pPr algn="just"/>
            <a:r>
              <a:rPr lang="es-MX" sz="2400" i="1" dirty="0"/>
              <a:t>b) época en que la situación se manifestó; </a:t>
            </a:r>
            <a:endParaRPr lang="es-MX" sz="2400" i="1" dirty="0" smtClean="0"/>
          </a:p>
          <a:p>
            <a:pPr algn="just"/>
            <a:r>
              <a:rPr lang="es-MX" sz="2400" i="1" dirty="0" smtClean="0"/>
              <a:t>c</a:t>
            </a:r>
            <a:r>
              <a:rPr lang="es-MX" sz="2400" i="1" dirty="0"/>
              <a:t>) recursos personales, familiares y sociales existentes; </a:t>
            </a:r>
            <a:endParaRPr lang="es-MX" sz="2400" i="1" dirty="0" smtClean="0"/>
          </a:p>
          <a:p>
            <a:pPr algn="just"/>
            <a:r>
              <a:rPr lang="es-MX" sz="2400" i="1" dirty="0" smtClean="0"/>
              <a:t>d</a:t>
            </a:r>
            <a:r>
              <a:rPr lang="es-MX" sz="2400" i="1" dirty="0"/>
              <a:t>) régimen para la protección, asistencia y promoción de la mayor autonomía posible. </a:t>
            </a:r>
            <a:endParaRPr lang="es-MX" sz="2400" i="1" dirty="0" smtClean="0"/>
          </a:p>
          <a:p>
            <a:pPr algn="just"/>
            <a:r>
              <a:rPr lang="es-MX" sz="2400" i="1" dirty="0" smtClean="0"/>
              <a:t>Para </a:t>
            </a:r>
            <a:r>
              <a:rPr lang="es-MX" sz="2400" i="1" dirty="0"/>
              <a:t>expedirse, es imprescindible el dictamen de un equipo interdisciplinario.</a:t>
            </a:r>
          </a:p>
          <a:p>
            <a:pPr algn="just"/>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3866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4000" b="1" i="1" dirty="0" smtClean="0">
                <a:solidFill>
                  <a:srgbClr val="C00000"/>
                </a:solidFill>
              </a:rPr>
              <a:t>Cont./</a:t>
            </a:r>
            <a:r>
              <a:rPr lang="es-MX" sz="4000" b="1" dirty="0" smtClean="0">
                <a:solidFill>
                  <a:srgbClr val="C00000"/>
                </a:solidFill>
              </a:rPr>
              <a:t>Contenido </a:t>
            </a:r>
            <a:r>
              <a:rPr lang="es-MX" sz="4000" b="1" dirty="0">
                <a:solidFill>
                  <a:srgbClr val="C00000"/>
                </a:solidFill>
              </a:rPr>
              <a:t>de la sentencia</a:t>
            </a:r>
          </a:p>
        </p:txBody>
      </p:sp>
      <p:sp>
        <p:nvSpPr>
          <p:cNvPr id="3" name="Subtítulo 2"/>
          <p:cNvSpPr>
            <a:spLocks noGrp="1"/>
          </p:cNvSpPr>
          <p:nvPr>
            <p:ph type="subTitle" idx="1"/>
          </p:nvPr>
        </p:nvSpPr>
        <p:spPr>
          <a:xfrm>
            <a:off x="1712891" y="1197735"/>
            <a:ext cx="9839458" cy="5306096"/>
          </a:xfrm>
        </p:spPr>
        <p:txBody>
          <a:bodyPr>
            <a:noAutofit/>
          </a:bodyPr>
          <a:lstStyle/>
          <a:p>
            <a:pPr marL="342900" indent="-342900" algn="just">
              <a:buSzPct val="140000"/>
              <a:buFont typeface="Arial" panose="020B0604020202020204" pitchFamily="34" charset="0"/>
              <a:buChar char="•"/>
            </a:pPr>
            <a:r>
              <a:rPr lang="es-MX" sz="2400" dirty="0" smtClean="0"/>
              <a:t>La </a:t>
            </a:r>
            <a:r>
              <a:rPr lang="es-MX" sz="2400" dirty="0"/>
              <a:t>sentencia a dictarse al finalizar el proceso deberá necesariamente pronunciarse sobre los cuatro incisos que componen la norma</a:t>
            </a:r>
            <a:r>
              <a:rPr lang="es-MX" sz="2400" dirty="0" smtClean="0"/>
              <a:t>.</a:t>
            </a:r>
          </a:p>
          <a:p>
            <a:pPr marL="342900" indent="-342900" algn="just">
              <a:buSzPct val="140000"/>
              <a:buFont typeface="Arial" panose="020B0604020202020204" pitchFamily="34" charset="0"/>
              <a:buChar char="•"/>
            </a:pPr>
            <a:r>
              <a:rPr lang="es-MX" sz="2400" dirty="0" smtClean="0"/>
              <a:t> </a:t>
            </a:r>
            <a:r>
              <a:rPr lang="es-MX" sz="2400" dirty="0"/>
              <a:t>Los </a:t>
            </a:r>
            <a:r>
              <a:rPr lang="es-MX" sz="2400" dirty="0" err="1"/>
              <a:t>incs</a:t>
            </a:r>
            <a:r>
              <a:rPr lang="es-MX" sz="2400" dirty="0"/>
              <a:t>. a), c) y d) de la norma se proyectan básicamente sobre la valoración que deberá realizar el juez en los fundamentos del fallo, a fin de determinar los alcances de las restricciones impuestas a través de la sentencia (art. 38), de lo cual surgirá la razonabilidad del decisorio, como así también para la </a:t>
            </a:r>
            <a:r>
              <a:rPr lang="es-MX" sz="2400" dirty="0" smtClean="0"/>
              <a:t>individualización de </a:t>
            </a:r>
            <a:r>
              <a:rPr lang="es-MX" sz="2400" dirty="0"/>
              <a:t>quiénes serán designados para ejercer el rol de curador o las funciones de apoyos</a:t>
            </a:r>
            <a:r>
              <a:rPr lang="es-MX" sz="2400" dirty="0" smtClean="0"/>
              <a:t>.</a:t>
            </a:r>
          </a:p>
          <a:p>
            <a:pPr marL="342900" indent="-342900" algn="just">
              <a:buSzPct val="140000"/>
              <a:buFont typeface="Arial" panose="020B0604020202020204" pitchFamily="34" charset="0"/>
              <a:buChar char="•"/>
            </a:pPr>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50655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03709" y="586408"/>
            <a:ext cx="8915399" cy="878277"/>
          </a:xfrm>
        </p:spPr>
        <p:txBody>
          <a:bodyPr>
            <a:noAutofit/>
          </a:bodyPr>
          <a:lstStyle/>
          <a:p>
            <a:r>
              <a:rPr lang="es-MX" sz="4000" b="1" i="1" dirty="0" smtClean="0">
                <a:solidFill>
                  <a:srgbClr val="C00000"/>
                </a:solidFill>
              </a:rPr>
              <a:t>Cont./</a:t>
            </a:r>
            <a:r>
              <a:rPr lang="es-MX" sz="4000" b="1" dirty="0" smtClean="0">
                <a:solidFill>
                  <a:srgbClr val="C00000"/>
                </a:solidFill>
              </a:rPr>
              <a:t>Contenido </a:t>
            </a:r>
            <a:r>
              <a:rPr lang="es-MX" sz="4000" b="1" dirty="0">
                <a:solidFill>
                  <a:srgbClr val="C00000"/>
                </a:solidFill>
              </a:rPr>
              <a:t>de la sentencia</a:t>
            </a:r>
          </a:p>
        </p:txBody>
      </p:sp>
      <p:sp>
        <p:nvSpPr>
          <p:cNvPr id="3" name="Subtítulo 2"/>
          <p:cNvSpPr>
            <a:spLocks noGrp="1"/>
          </p:cNvSpPr>
          <p:nvPr>
            <p:ph type="subTitle" idx="1"/>
          </p:nvPr>
        </p:nvSpPr>
        <p:spPr>
          <a:xfrm>
            <a:off x="1841680" y="1571223"/>
            <a:ext cx="9839458" cy="4108360"/>
          </a:xfrm>
        </p:spPr>
        <p:txBody>
          <a:bodyPr>
            <a:noAutofit/>
          </a:bodyPr>
          <a:lstStyle/>
          <a:p>
            <a:pPr marL="342900" indent="-342900" algn="just">
              <a:buSzPct val="141000"/>
              <a:buFont typeface="Arial" panose="020B0604020202020204" pitchFamily="34" charset="0"/>
              <a:buChar char="•"/>
            </a:pPr>
            <a:r>
              <a:rPr lang="es-MX" sz="2400" dirty="0" smtClean="0"/>
              <a:t>Por </a:t>
            </a:r>
            <a:r>
              <a:rPr lang="es-MX" sz="2400" dirty="0"/>
              <a:t>su parte, el pronunciamiento judicial acerca de la época en que la situación se manifestó (inc. b), reviste importancia a los fines de juzgar la eficacia de los actos realizados por la persona antes de que se le dicte sentencia de incapacidad o capacidad restringida, de acuerdo a lo normado en el art. 45 del Código</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9662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4000" dirty="0" smtClean="0">
                <a:solidFill>
                  <a:srgbClr val="C00000"/>
                </a:solidFill>
              </a:rPr>
              <a:t>Alcances de la sentencia</a:t>
            </a:r>
            <a:endParaRPr lang="es-MX" sz="4000" dirty="0">
              <a:solidFill>
                <a:srgbClr val="C00000"/>
              </a:solidFill>
            </a:endParaRPr>
          </a:p>
        </p:txBody>
      </p:sp>
      <p:sp>
        <p:nvSpPr>
          <p:cNvPr id="3" name="Subtítulo 2"/>
          <p:cNvSpPr>
            <a:spLocks noGrp="1"/>
          </p:cNvSpPr>
          <p:nvPr>
            <p:ph type="subTitle" idx="1"/>
          </p:nvPr>
        </p:nvSpPr>
        <p:spPr>
          <a:xfrm>
            <a:off x="1712891" y="1519707"/>
            <a:ext cx="10045520" cy="4984124"/>
          </a:xfrm>
        </p:spPr>
        <p:txBody>
          <a:bodyPr>
            <a:normAutofit/>
          </a:bodyPr>
          <a:lstStyle/>
          <a:p>
            <a:pPr algn="just"/>
            <a:r>
              <a:rPr lang="es-MX" sz="2400" dirty="0"/>
              <a:t>Art. 38. Alcances de la sentencia. </a:t>
            </a:r>
            <a:r>
              <a:rPr lang="es-MX" sz="2400" i="1" dirty="0"/>
              <a:t>La sentencia debe determinar la extensión y alcance de la restricción y especificar las funciones y actos que se limitan, procurando que la afectación de la autonomía personal sea la menor posible</a:t>
            </a:r>
            <a:r>
              <a:rPr lang="es-MX" sz="2400" i="1" dirty="0" smtClean="0"/>
              <a:t>.</a:t>
            </a:r>
          </a:p>
          <a:p>
            <a:pPr algn="just"/>
            <a:r>
              <a:rPr lang="es-MX" sz="2400" i="1" dirty="0" smtClean="0"/>
              <a:t>Asimismo</a:t>
            </a:r>
            <a:r>
              <a:rPr lang="es-MX" sz="2400" i="1" dirty="0"/>
              <a:t>, debe designar una o más personas de apoyo o curadores de acuerdo a lo establecido en el artículo 32 de este Código y señalar las condiciones de validez de los actos específicos sujetos a la restricción con indicación de la o las personas intervinientes y la modalidad de su actuación.</a:t>
            </a:r>
          </a:p>
          <a:p>
            <a:endParaRPr lang="es-MX" sz="2400"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73912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29359" y="73634"/>
            <a:ext cx="8915399" cy="878277"/>
          </a:xfrm>
        </p:spPr>
        <p:txBody>
          <a:bodyPr>
            <a:noAutofit/>
          </a:bodyPr>
          <a:lstStyle/>
          <a:p>
            <a:r>
              <a:rPr lang="es-MX" sz="4000" dirty="0">
                <a:solidFill>
                  <a:srgbClr val="C00000"/>
                </a:solidFill>
              </a:rPr>
              <a:t>Alcances de la sentencia</a:t>
            </a:r>
            <a:endParaRPr lang="es-MX" sz="4000" dirty="0"/>
          </a:p>
        </p:txBody>
      </p:sp>
      <p:sp>
        <p:nvSpPr>
          <p:cNvPr id="3" name="Subtítulo 2"/>
          <p:cNvSpPr>
            <a:spLocks noGrp="1"/>
          </p:cNvSpPr>
          <p:nvPr>
            <p:ph type="subTitle" idx="1"/>
          </p:nvPr>
        </p:nvSpPr>
        <p:spPr>
          <a:xfrm>
            <a:off x="1712890" y="1262130"/>
            <a:ext cx="10109915" cy="5241701"/>
          </a:xfrm>
        </p:spPr>
        <p:txBody>
          <a:bodyPr>
            <a:normAutofit/>
          </a:bodyPr>
          <a:lstStyle/>
          <a:p>
            <a:r>
              <a:rPr lang="es-MX" sz="2400" dirty="0"/>
              <a:t>La sentencia podrá: </a:t>
            </a:r>
            <a:endParaRPr lang="es-MX" sz="2400" dirty="0" smtClean="0"/>
          </a:p>
          <a:p>
            <a:pPr marL="457200" indent="-457200">
              <a:buAutoNum type="arabicParenR"/>
            </a:pPr>
            <a:r>
              <a:rPr lang="es-MX" sz="2400" dirty="0" smtClean="0"/>
              <a:t>desestimar </a:t>
            </a:r>
            <a:r>
              <a:rPr lang="es-MX" sz="2400" dirty="0"/>
              <a:t>la acción; </a:t>
            </a:r>
            <a:endParaRPr lang="es-MX" sz="2400" dirty="0" smtClean="0"/>
          </a:p>
          <a:p>
            <a:pPr marL="457200" indent="-457200">
              <a:buAutoNum type="arabicParenR"/>
            </a:pPr>
            <a:r>
              <a:rPr lang="es-MX" sz="2400" dirty="0" smtClean="0"/>
              <a:t>restringir </a:t>
            </a:r>
            <a:r>
              <a:rPr lang="es-MX" sz="2400" dirty="0"/>
              <a:t>la capacidad del sujeto (art. 32 párr. 10); </a:t>
            </a:r>
            <a:endParaRPr lang="es-MX" sz="2400" dirty="0" smtClean="0"/>
          </a:p>
          <a:p>
            <a:pPr marL="457200" indent="-457200">
              <a:buAutoNum type="arabicParenR"/>
            </a:pPr>
            <a:r>
              <a:rPr lang="es-MX" sz="2400" dirty="0" smtClean="0"/>
              <a:t>declarar </a:t>
            </a:r>
            <a:r>
              <a:rPr lang="es-MX" sz="2400" dirty="0"/>
              <a:t>la incapacidad (art. 32 párr. 4°).La sentencia que limite la capacidad, ya sea en forma total ("incapacidad") o parcial ("capacidad restringida"), </a:t>
            </a:r>
            <a:endParaRPr lang="es-MX" sz="2400" dirty="0" smtClean="0"/>
          </a:p>
          <a:p>
            <a:pPr marL="457200" indent="-457200">
              <a:buAutoNum type="arabicParenR"/>
            </a:pPr>
            <a:r>
              <a:rPr lang="es-MX" sz="2400" dirty="0" smtClean="0"/>
              <a:t>deberá indicar </a:t>
            </a:r>
            <a:r>
              <a:rPr lang="es-MX" sz="2400" dirty="0"/>
              <a:t>los curadores que se designan a la persona o los apoyos para la toma de decisiones, respectivamente. </a:t>
            </a:r>
            <a:endParaRPr lang="es-MX" sz="2400" dirty="0" smtClean="0"/>
          </a:p>
          <a:p>
            <a:pPr algn="just"/>
            <a:r>
              <a:rPr lang="es-MX" sz="2400" dirty="0" smtClean="0"/>
              <a:t>Es decir: </a:t>
            </a:r>
            <a:r>
              <a:rPr lang="es-MX" sz="2400" dirty="0"/>
              <a:t>la extensión y alcance de la restricción y la especificación de las funciones y actos que se limitan, equivale a la extensión de la incapacidad que menciona el art. 24 inc. c).</a:t>
            </a:r>
          </a:p>
          <a:p>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09438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4000" dirty="0">
                <a:solidFill>
                  <a:srgbClr val="C00000"/>
                </a:solidFill>
              </a:rPr>
              <a:t>Registración de la sentencia</a:t>
            </a:r>
          </a:p>
        </p:txBody>
      </p:sp>
      <p:sp>
        <p:nvSpPr>
          <p:cNvPr id="3" name="Subtítulo 2"/>
          <p:cNvSpPr>
            <a:spLocks noGrp="1"/>
          </p:cNvSpPr>
          <p:nvPr>
            <p:ph type="subTitle" idx="1"/>
          </p:nvPr>
        </p:nvSpPr>
        <p:spPr>
          <a:xfrm>
            <a:off x="1712891" y="1519707"/>
            <a:ext cx="9791722" cy="4984124"/>
          </a:xfrm>
        </p:spPr>
        <p:txBody>
          <a:bodyPr>
            <a:normAutofit/>
          </a:bodyPr>
          <a:lstStyle/>
          <a:p>
            <a:pPr algn="just"/>
            <a:r>
              <a:rPr lang="es-MX" sz="2400" b="1" dirty="0"/>
              <a:t>Art. 39. Registración de la sentencia. </a:t>
            </a:r>
            <a:r>
              <a:rPr lang="es-MX" sz="2400" i="1" dirty="0"/>
              <a:t>La sentencia debe ser inscripta en el Registro de Estado Civil y Capacidad de las Personas y se debe dejar constancia al margen del acta de nacimiento. Sin perjuicio de lo dispuesto en el artículo 45, los actos mencionados en este Capítulo producen efectos contra terceros recién a partir de la fecha de inscripción en el registro. Desaparecidas las restricciones, se procede a la inmediata cancelación </a:t>
            </a:r>
            <a:r>
              <a:rPr lang="es-MX" sz="2400" i="1" dirty="0" smtClean="0"/>
              <a:t>registral.</a:t>
            </a:r>
            <a:endParaRPr lang="es-MX" sz="2400"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2549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674254" y="420239"/>
            <a:ext cx="9791722" cy="6173743"/>
          </a:xfrm>
        </p:spPr>
        <p:txBody>
          <a:bodyPr>
            <a:normAutofit/>
          </a:bodyPr>
          <a:lstStyle/>
          <a:p>
            <a:pPr algn="just"/>
            <a:r>
              <a:rPr lang="es-MX" sz="2400" dirty="0"/>
              <a:t>La sentencia que restrinja la capacidad jurídica de una persona, ya sea en forma total (incapacidad) o parcial (capacidad restringida), </a:t>
            </a:r>
            <a:r>
              <a:rPr lang="es-MX" sz="2400" dirty="0" smtClean="0"/>
              <a:t>debe ser:</a:t>
            </a:r>
          </a:p>
          <a:p>
            <a:pPr marL="342900" indent="-342900" algn="just">
              <a:buSzPct val="131000"/>
              <a:buFont typeface="Wingdings" panose="05000000000000000000" pitchFamily="2" charset="2"/>
              <a:buChar char="§"/>
            </a:pPr>
            <a:r>
              <a:rPr lang="es-MX" sz="2400" dirty="0" smtClean="0"/>
              <a:t>ser </a:t>
            </a:r>
            <a:r>
              <a:rPr lang="es-MX" sz="2400" dirty="0"/>
              <a:t>inscripta en el Registro de Estado Civil y Capacidad de las Persona; y, </a:t>
            </a:r>
          </a:p>
          <a:p>
            <a:pPr marL="342900" indent="-342900" algn="just">
              <a:buSzPct val="131000"/>
              <a:buFont typeface="Wingdings" panose="05000000000000000000" pitchFamily="2" charset="2"/>
              <a:buChar char="§"/>
            </a:pPr>
            <a:r>
              <a:rPr lang="es-MX" sz="2400" dirty="0" smtClean="0"/>
              <a:t>deberá </a:t>
            </a:r>
            <a:r>
              <a:rPr lang="es-MX" sz="2400" dirty="0"/>
              <a:t>dejar constancia </a:t>
            </a:r>
            <a:r>
              <a:rPr lang="es-MX" sz="2400" dirty="0" smtClean="0"/>
              <a:t>como nota marginal en la partida de nacimiento de la persona. </a:t>
            </a:r>
          </a:p>
          <a:p>
            <a:pPr algn="just"/>
            <a:r>
              <a:rPr lang="es-MX" sz="2400" dirty="0" smtClean="0"/>
              <a:t>Este </a:t>
            </a:r>
            <a:r>
              <a:rPr lang="es-MX" sz="2400" dirty="0"/>
              <a:t>régimen procura dar </a:t>
            </a:r>
            <a:r>
              <a:rPr lang="es-MX" sz="2400" u="sng" dirty="0"/>
              <a:t>publicidad de la sentencia </a:t>
            </a:r>
            <a:r>
              <a:rPr lang="es-MX" sz="2400" dirty="0"/>
              <a:t>y, a su vez, </a:t>
            </a:r>
            <a:r>
              <a:rPr lang="es-MX" sz="2400" u="sng" dirty="0"/>
              <a:t>resguardar los derechos de terceros </a:t>
            </a:r>
            <a:r>
              <a:rPr lang="es-MX" sz="2400" dirty="0"/>
              <a:t>que contraten con la persona a la que se le ha restringido su capacidad jurídica</a:t>
            </a:r>
            <a:r>
              <a:rPr lang="es-MX" sz="2400" dirty="0" smtClean="0"/>
              <a:t>.</a:t>
            </a:r>
          </a:p>
          <a:p>
            <a:pPr algn="just"/>
            <a:r>
              <a:rPr lang="es-MX" sz="2400" dirty="0" smtClean="0"/>
              <a:t>En </a:t>
            </a:r>
            <a:r>
              <a:rPr lang="es-MX" sz="2400" dirty="0"/>
              <a:t>efecto, el art. 44 del Código establece que serán nulos los actos de la persona incapaz y con capacidad restringida que contrarían lo dispuesto en la sentencia realizados con posterioridad a su inscripción en el registro.</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413092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4000" b="1" i="1" dirty="0"/>
              <a:t>Revisión</a:t>
            </a:r>
            <a:r>
              <a:rPr lang="es-MX" sz="4000" i="1" dirty="0"/>
              <a:t>.</a:t>
            </a:r>
          </a:p>
        </p:txBody>
      </p:sp>
      <p:sp>
        <p:nvSpPr>
          <p:cNvPr id="3" name="Subtítulo 2"/>
          <p:cNvSpPr>
            <a:spLocks noGrp="1"/>
          </p:cNvSpPr>
          <p:nvPr>
            <p:ph type="subTitle" idx="1"/>
          </p:nvPr>
        </p:nvSpPr>
        <p:spPr>
          <a:xfrm>
            <a:off x="1712891" y="1519707"/>
            <a:ext cx="9791722" cy="4984124"/>
          </a:xfrm>
        </p:spPr>
        <p:txBody>
          <a:bodyPr>
            <a:normAutofit/>
          </a:bodyPr>
          <a:lstStyle/>
          <a:p>
            <a:pPr algn="just"/>
            <a:r>
              <a:rPr lang="es-MX" sz="2400" b="1" i="1" dirty="0"/>
              <a:t>Art. 40. Revisión</a:t>
            </a:r>
            <a:r>
              <a:rPr lang="es-MX" sz="2400" i="1" dirty="0"/>
              <a:t>. La revisión de la sentencia declarativa puede tener lugar en cualquier momento, a instancias del interesado. En el supuesto previsto en el artículo 32, la sentencia debe ser revisada por el juez en un plazo no superior a tres años, sobre la base de nuevos dictámenes interdisciplinarios y mediando la audiencia personal con el interesado</a:t>
            </a:r>
            <a:r>
              <a:rPr lang="es-MX" sz="2400" i="1" dirty="0" smtClean="0"/>
              <a:t>.</a:t>
            </a:r>
            <a:endParaRPr lang="es-MX" sz="2400" i="1" dirty="0"/>
          </a:p>
          <a:p>
            <a:pPr algn="just"/>
            <a:r>
              <a:rPr lang="es-MX" sz="2400" i="1" dirty="0"/>
              <a:t>Es deber del Ministerio Público fiscalizar el cumplimiento efectivo de la revisión judicial a que refiere el párrafo primero e instar, en su caso, a que ésta se lleve a cabo si el juez no la hubiere efectuado en el plazo allí establecido.</a:t>
            </a:r>
          </a:p>
          <a:p>
            <a:pPr algn="just"/>
            <a:endParaRPr lang="es-MX" sz="2400"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09207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627851" y="0"/>
            <a:ext cx="8915399" cy="878277"/>
          </a:xfrm>
        </p:spPr>
        <p:txBody>
          <a:bodyPr>
            <a:noAutofit/>
          </a:bodyPr>
          <a:lstStyle/>
          <a:p>
            <a:r>
              <a:rPr lang="es-MX" sz="4000" b="1" i="1" dirty="0" smtClean="0"/>
              <a:t> </a:t>
            </a:r>
            <a:r>
              <a:rPr lang="es-MX" sz="4000" b="1" i="1" dirty="0">
                <a:solidFill>
                  <a:srgbClr val="C00000"/>
                </a:solidFill>
              </a:rPr>
              <a:t>Internación.</a:t>
            </a:r>
            <a:endParaRPr lang="es-MX" sz="4000" dirty="0">
              <a:solidFill>
                <a:srgbClr val="C00000"/>
              </a:solidFill>
            </a:endParaRPr>
          </a:p>
        </p:txBody>
      </p:sp>
      <p:sp>
        <p:nvSpPr>
          <p:cNvPr id="3" name="Subtítulo 2"/>
          <p:cNvSpPr>
            <a:spLocks noGrp="1"/>
          </p:cNvSpPr>
          <p:nvPr>
            <p:ph type="subTitle" idx="1"/>
          </p:nvPr>
        </p:nvSpPr>
        <p:spPr>
          <a:xfrm>
            <a:off x="1751527" y="878277"/>
            <a:ext cx="10097035" cy="5705341"/>
          </a:xfrm>
        </p:spPr>
        <p:txBody>
          <a:bodyPr>
            <a:normAutofit fontScale="92500" lnSpcReduction="20000"/>
          </a:bodyPr>
          <a:lstStyle/>
          <a:p>
            <a:pPr algn="just"/>
            <a:r>
              <a:rPr lang="es-MX" sz="2400" b="1" i="1" dirty="0"/>
              <a:t>Art. 41. Internación. </a:t>
            </a:r>
            <a:r>
              <a:rPr lang="es-MX" sz="2400" i="1" dirty="0"/>
              <a:t>La internación sin consentimiento de una persona, tenga o no restringida su capacidad, procede sólo si se cumplen los recaudos previstos en la legislación especial y las reglas generales de esta Sección. En particular: </a:t>
            </a:r>
            <a:endParaRPr lang="es-MX" sz="2400" i="1" dirty="0" smtClean="0"/>
          </a:p>
          <a:p>
            <a:pPr marL="457200" indent="-457200" algn="just">
              <a:buAutoNum type="alphaLcParenR"/>
            </a:pPr>
            <a:r>
              <a:rPr lang="es-MX" sz="2400" i="1" dirty="0" smtClean="0"/>
              <a:t>debe </a:t>
            </a:r>
            <a:r>
              <a:rPr lang="es-MX" sz="2400" i="1" dirty="0"/>
              <a:t>estar fundada en una evaluación de un equipo interdisciplinario de acuerdo a lo dispuesto en el artículo 37, que señale los motivos que la justifican y la ausencia de una alternativa eficaz menos restrictiva de su libertad</a:t>
            </a:r>
            <a:r>
              <a:rPr lang="es-MX" sz="2400" i="1" dirty="0" smtClean="0"/>
              <a:t>;</a:t>
            </a:r>
          </a:p>
          <a:p>
            <a:pPr marL="457200" indent="-457200" algn="just">
              <a:buAutoNum type="alphaLcParenR"/>
            </a:pPr>
            <a:r>
              <a:rPr lang="es-MX" sz="2400" i="1" dirty="0" smtClean="0"/>
              <a:t>sólo </a:t>
            </a:r>
            <a:r>
              <a:rPr lang="es-MX" sz="2400" i="1" dirty="0"/>
              <a:t>procede ante la existencia de riesgo cierto e inminente de un daño de entidad para la persona protegida o para terceros; </a:t>
            </a:r>
            <a:endParaRPr lang="es-MX" sz="2400" i="1" dirty="0" smtClean="0"/>
          </a:p>
          <a:p>
            <a:pPr marL="457200" indent="-457200" algn="just">
              <a:buAutoNum type="alphaLcParenR"/>
            </a:pPr>
            <a:r>
              <a:rPr lang="es-MX" sz="2400" i="1" dirty="0" smtClean="0"/>
              <a:t>es </a:t>
            </a:r>
            <a:r>
              <a:rPr lang="es-MX" sz="2400" i="1" dirty="0"/>
              <a:t>considerada un recurso terapéutico de carácter restrictivo y por el tiempo más breve posible; debe ser supervisada periódicamente; </a:t>
            </a:r>
            <a:endParaRPr lang="es-MX" sz="2400" i="1" dirty="0" smtClean="0"/>
          </a:p>
          <a:p>
            <a:pPr marL="457200" indent="-457200" algn="just">
              <a:buAutoNum type="alphaLcParenR"/>
            </a:pPr>
            <a:r>
              <a:rPr lang="es-MX" sz="2400" i="1" dirty="0" smtClean="0"/>
              <a:t>debe </a:t>
            </a:r>
            <a:r>
              <a:rPr lang="es-MX" sz="2400" i="1" dirty="0"/>
              <a:t>garantizarse el debido proceso, el control judicial inmediato y el derecho de defensa mediante asistencia jurídica; </a:t>
            </a:r>
            <a:endParaRPr lang="es-MX" sz="2400" i="1" dirty="0" smtClean="0"/>
          </a:p>
          <a:p>
            <a:pPr marL="457200" indent="-457200" algn="just">
              <a:buAutoNum type="alphaLcParenR"/>
            </a:pPr>
            <a:r>
              <a:rPr lang="es-MX" sz="2400" i="1" dirty="0" smtClean="0"/>
              <a:t>la </a:t>
            </a:r>
            <a:r>
              <a:rPr lang="es-MX" sz="2400" i="1" dirty="0"/>
              <a:t>sentencia que aprueba la internación debe especificar su finalidad, duración y periodicidad de la revisión</a:t>
            </a:r>
            <a:r>
              <a:rPr lang="es-MX" sz="2400" i="1" dirty="0" smtClean="0"/>
              <a:t>.</a:t>
            </a:r>
          </a:p>
          <a:p>
            <a:pPr algn="just"/>
            <a:r>
              <a:rPr lang="es-MX" sz="2400" i="1" dirty="0" smtClean="0"/>
              <a:t> </a:t>
            </a:r>
            <a:r>
              <a:rPr lang="es-MX" sz="2400" i="1" dirty="0"/>
              <a:t>Toda persona con padecimientos mentales, se encuentre o no internada, goza de los derechos fundamentales y sus extensiones.</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480618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85623" y="1272494"/>
            <a:ext cx="8229601" cy="878277"/>
          </a:xfrm>
        </p:spPr>
        <p:txBody>
          <a:bodyPr>
            <a:noAutofit/>
          </a:bodyPr>
          <a:lstStyle/>
          <a:p>
            <a:r>
              <a:rPr lang="es-MX" sz="4000" b="1" dirty="0">
                <a:solidFill>
                  <a:srgbClr val="C00000"/>
                </a:solidFill>
              </a:rPr>
              <a:t>¿</a:t>
            </a:r>
            <a:r>
              <a:rPr lang="es-MX" sz="3600" b="1" dirty="0">
                <a:solidFill>
                  <a:srgbClr val="C00000"/>
                </a:solidFill>
              </a:rPr>
              <a:t>Qué se entiende por internación</a:t>
            </a:r>
            <a:r>
              <a:rPr lang="es-MX" sz="4000" b="1" dirty="0">
                <a:solidFill>
                  <a:srgbClr val="C00000"/>
                </a:solidFill>
              </a:rPr>
              <a:t>?</a:t>
            </a:r>
            <a:br>
              <a:rPr lang="es-MX" sz="4000" b="1" dirty="0">
                <a:solidFill>
                  <a:srgbClr val="C00000"/>
                </a:solidFill>
              </a:rPr>
            </a:br>
            <a:endParaRPr lang="es-MX" sz="4000" b="1" dirty="0">
              <a:solidFill>
                <a:srgbClr val="C00000"/>
              </a:solidFill>
            </a:endParaRPr>
          </a:p>
        </p:txBody>
      </p:sp>
      <p:sp>
        <p:nvSpPr>
          <p:cNvPr id="3" name="Subtítulo 2"/>
          <p:cNvSpPr>
            <a:spLocks noGrp="1"/>
          </p:cNvSpPr>
          <p:nvPr>
            <p:ph type="subTitle" idx="1"/>
          </p:nvPr>
        </p:nvSpPr>
        <p:spPr>
          <a:xfrm>
            <a:off x="1893196" y="2150771"/>
            <a:ext cx="9791722" cy="4984124"/>
          </a:xfrm>
        </p:spPr>
        <p:txBody>
          <a:bodyPr>
            <a:normAutofit/>
          </a:bodyPr>
          <a:lstStyle/>
          <a:p>
            <a:pPr algn="just"/>
            <a:r>
              <a:rPr lang="es-MX" sz="2400" dirty="0" smtClean="0"/>
              <a:t>Refiere </a:t>
            </a:r>
            <a:r>
              <a:rPr lang="es-MX" sz="2400" dirty="0"/>
              <a:t>a aquella en que la persona pasa las veinticuatro horas del día en el establecimiento, siendo irrelevante si éste es cerrado o de puertas abiertas, porque lo que importa es que la persona, reglamentariamente, está bajo control de sus autoridades el día y la noche enteros. </a:t>
            </a:r>
            <a:endParaRPr lang="es-MX" sz="2400" dirty="0" smtClean="0"/>
          </a:p>
          <a:p>
            <a:pPr algn="just"/>
            <a:r>
              <a:rPr lang="es-MX" sz="2400" dirty="0" smtClean="0"/>
              <a:t>No </a:t>
            </a:r>
            <a:r>
              <a:rPr lang="es-MX" sz="2400" dirty="0"/>
              <a:t>entran, en cambio, dentro de la normativa legal, las otras formas de alojamiento que, como el hospital de día o el de noche, no son verdaderas internaciones (Cárdenas, </a:t>
            </a:r>
            <a:r>
              <a:rPr lang="es-MX" sz="2400" dirty="0" err="1"/>
              <a:t>Grimson</a:t>
            </a:r>
            <a:r>
              <a:rPr lang="es-MX" sz="2400" dirty="0"/>
              <a:t>, Álvarez).</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9967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09664" y="283336"/>
            <a:ext cx="9494949" cy="878277"/>
          </a:xfrm>
        </p:spPr>
        <p:txBody>
          <a:bodyPr>
            <a:noAutofit/>
          </a:bodyPr>
          <a:lstStyle/>
          <a:p>
            <a:r>
              <a:rPr lang="es-MX" sz="2400" b="1" i="1" dirty="0" smtClean="0">
                <a:solidFill>
                  <a:srgbClr val="C00000"/>
                </a:solidFill>
              </a:rPr>
              <a:t>Cont. </a:t>
            </a:r>
            <a:r>
              <a:rPr lang="es-MX" sz="2400" b="1" dirty="0" smtClean="0">
                <a:solidFill>
                  <a:srgbClr val="C00000"/>
                </a:solidFill>
              </a:rPr>
              <a:t>Persona </a:t>
            </a:r>
            <a:r>
              <a:rPr lang="es-MX" sz="2400" b="1" dirty="0">
                <a:solidFill>
                  <a:srgbClr val="C00000"/>
                </a:solidFill>
              </a:rPr>
              <a:t>con capacidad restringida y con incapacidad</a:t>
            </a:r>
            <a:r>
              <a:rPr lang="es-MX" sz="4000" b="1" dirty="0">
                <a:solidFill>
                  <a:srgbClr val="C00000"/>
                </a:solidFill>
              </a:rPr>
              <a:t>.</a:t>
            </a:r>
            <a:endParaRPr lang="es-MX" sz="4000" dirty="0"/>
          </a:p>
        </p:txBody>
      </p:sp>
      <p:sp>
        <p:nvSpPr>
          <p:cNvPr id="3" name="Subtítulo 2"/>
          <p:cNvSpPr>
            <a:spLocks noGrp="1"/>
          </p:cNvSpPr>
          <p:nvPr>
            <p:ph type="subTitle" idx="1"/>
          </p:nvPr>
        </p:nvSpPr>
        <p:spPr>
          <a:xfrm>
            <a:off x="1712891" y="1519707"/>
            <a:ext cx="9791722" cy="4984124"/>
          </a:xfrm>
        </p:spPr>
        <p:txBody>
          <a:bodyPr>
            <a:normAutofit/>
          </a:bodyPr>
          <a:lstStyle/>
          <a:p>
            <a:pPr marL="342900" indent="-342900" algn="just">
              <a:buSzPct val="132000"/>
              <a:buFont typeface="Arial" panose="020B0604020202020204" pitchFamily="34" charset="0"/>
              <a:buChar char="•"/>
            </a:pPr>
            <a:r>
              <a:rPr lang="es-AR" sz="2400" dirty="0"/>
              <a:t>La ley 17.711 </a:t>
            </a:r>
            <a:r>
              <a:rPr lang="es-AR" sz="2400" u="sng" dirty="0"/>
              <a:t>introdujo</a:t>
            </a:r>
            <a:r>
              <a:rPr lang="es-AR" sz="2400" dirty="0"/>
              <a:t> la primera modificación en la materia, al incorporar el instituto de la </a:t>
            </a:r>
            <a:r>
              <a:rPr lang="es-AR" sz="2400" b="1" dirty="0"/>
              <a:t>inhabilitación</a:t>
            </a:r>
            <a:r>
              <a:rPr lang="es-AR" sz="2400" dirty="0"/>
              <a:t>, previsto para aquellas personas cuya afectación de salud mental no resultara tan gravosa —“disminuidos en sus facultades mentales”—, manteniendo la inhabilitación la condición de capacidad de la persona, con la designación de un curador asistente, esto es, que acompañaría al inhábil en la celebración de actos. </a:t>
            </a:r>
            <a:endParaRPr lang="es-AR" sz="2400" dirty="0" smtClean="0"/>
          </a:p>
          <a:p>
            <a:pPr marL="342900" indent="-342900" algn="just">
              <a:buSzPct val="132000"/>
              <a:buFont typeface="Arial" panose="020B0604020202020204" pitchFamily="34" charset="0"/>
              <a:buChar char="•"/>
            </a:pPr>
            <a:r>
              <a:rPr lang="es-AR" sz="2400" dirty="0" smtClean="0"/>
              <a:t>Mucho </a:t>
            </a:r>
            <a:r>
              <a:rPr lang="es-AR" sz="2400" dirty="0"/>
              <a:t>tiempo después se sancionó la ley </a:t>
            </a:r>
            <a:r>
              <a:rPr lang="es-AR" sz="2400" dirty="0" smtClean="0"/>
              <a:t>de Salud Mental N° 26.657</a:t>
            </a:r>
            <a:r>
              <a:rPr lang="es-AR" sz="2400" dirty="0"/>
              <a:t>, sobre la que avanzaremos en los puntos siguientes.</a:t>
            </a:r>
          </a:p>
          <a:p>
            <a:pPr marL="342900" indent="-342900" algn="just">
              <a:buSzPct val="132000"/>
              <a:buFont typeface="Arial" panose="020B0604020202020204" pitchFamily="34" charset="0"/>
              <a:buChar char="•"/>
            </a:pPr>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648836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41680" y="734096"/>
            <a:ext cx="9791722" cy="4984124"/>
          </a:xfrm>
        </p:spPr>
        <p:txBody>
          <a:bodyPr>
            <a:noAutofit/>
          </a:bodyPr>
          <a:lstStyle/>
          <a:p>
            <a:pPr algn="just"/>
            <a:r>
              <a:rPr lang="es-MX" sz="2800" dirty="0"/>
              <a:t>La ley 26.657 prevé dos tipos de internaciones</a:t>
            </a:r>
            <a:r>
              <a:rPr lang="es-MX" sz="2800" dirty="0" smtClean="0"/>
              <a:t>:</a:t>
            </a:r>
          </a:p>
          <a:p>
            <a:pPr marL="1257300" lvl="2" indent="-342900" algn="just">
              <a:buAutoNum type="alphaLcParenR"/>
            </a:pPr>
            <a:r>
              <a:rPr lang="es-MX" sz="2800" b="1" dirty="0" smtClean="0">
                <a:solidFill>
                  <a:srgbClr val="C00000"/>
                </a:solidFill>
              </a:rPr>
              <a:t>voluntarias </a:t>
            </a:r>
            <a:r>
              <a:rPr lang="es-MX" sz="2800" b="1" dirty="0">
                <a:solidFill>
                  <a:srgbClr val="C00000"/>
                </a:solidFill>
              </a:rPr>
              <a:t>e </a:t>
            </a:r>
            <a:endParaRPr lang="es-MX" sz="2800" b="1" dirty="0" smtClean="0">
              <a:solidFill>
                <a:srgbClr val="C00000"/>
              </a:solidFill>
            </a:endParaRPr>
          </a:p>
          <a:p>
            <a:pPr marL="1257300" lvl="2" indent="-342900" algn="just">
              <a:buAutoNum type="alphaLcParenR"/>
            </a:pPr>
            <a:r>
              <a:rPr lang="es-MX" sz="2800" b="1" dirty="0" smtClean="0">
                <a:solidFill>
                  <a:srgbClr val="C00000"/>
                </a:solidFill>
              </a:rPr>
              <a:t>involuntarias</a:t>
            </a:r>
            <a:r>
              <a:rPr lang="es-MX" sz="2800" b="1" dirty="0">
                <a:solidFill>
                  <a:srgbClr val="C00000"/>
                </a:solidFill>
              </a:rPr>
              <a:t>. </a:t>
            </a:r>
            <a:endParaRPr lang="es-MX" sz="2800" b="1" dirty="0" smtClean="0">
              <a:solidFill>
                <a:srgbClr val="C00000"/>
              </a:solidFill>
            </a:endParaRPr>
          </a:p>
          <a:p>
            <a:pPr algn="just"/>
            <a:r>
              <a:rPr lang="es-MX" sz="2800" dirty="0" smtClean="0"/>
              <a:t>Las </a:t>
            </a:r>
            <a:r>
              <a:rPr lang="es-MX" sz="2800" dirty="0"/>
              <a:t>internaciones </a:t>
            </a:r>
            <a:r>
              <a:rPr lang="es-MX" sz="2800" dirty="0">
                <a:solidFill>
                  <a:srgbClr val="C00000"/>
                </a:solidFill>
              </a:rPr>
              <a:t>son voluntarias </a:t>
            </a:r>
            <a:r>
              <a:rPr lang="es-MX" sz="2800" dirty="0"/>
              <a:t>cuando el consentimiento libre e informado es expresado en forma positiva y por escrito, por la propia persona mayor de edad y con capacidad jurídica a tal fin, debiendo mantenerse durante todo el tiempo que dure la internación. En estos casos, la persona podrá en cualquier momento decidir por sí misma el abandono de la </a:t>
            </a:r>
            <a:r>
              <a:rPr lang="es-MX" sz="2800" dirty="0" smtClean="0"/>
              <a:t>internación.</a:t>
            </a:r>
          </a:p>
          <a:p>
            <a:pPr algn="just"/>
            <a:endParaRPr lang="es-MX" sz="28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82130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12891" y="1519707"/>
            <a:ext cx="9791722" cy="4984124"/>
          </a:xfrm>
        </p:spPr>
        <p:txBody>
          <a:bodyPr>
            <a:normAutofit lnSpcReduction="10000"/>
          </a:bodyPr>
          <a:lstStyle/>
          <a:p>
            <a:pPr algn="just"/>
            <a:r>
              <a:rPr lang="es-MX" sz="2400" b="1" dirty="0">
                <a:solidFill>
                  <a:srgbClr val="C00000"/>
                </a:solidFill>
              </a:rPr>
              <a:t>La internación </a:t>
            </a:r>
            <a:r>
              <a:rPr lang="es-MX" sz="2400" b="1" dirty="0" smtClean="0">
                <a:solidFill>
                  <a:srgbClr val="C00000"/>
                </a:solidFill>
              </a:rPr>
              <a:t>involuntaria </a:t>
            </a:r>
            <a:r>
              <a:rPr lang="es-MX" sz="2400" dirty="0"/>
              <a:t>es considerada un recurso terapéutico de carácter excepcional, </a:t>
            </a:r>
            <a:endParaRPr lang="es-MX" sz="2400" dirty="0" smtClean="0"/>
          </a:p>
          <a:p>
            <a:pPr marL="457200" indent="-457200" algn="just">
              <a:buFont typeface="+mj-lt"/>
              <a:buAutoNum type="alphaLcParenR"/>
            </a:pPr>
            <a:r>
              <a:rPr lang="es-MX" sz="2400" dirty="0" smtClean="0"/>
              <a:t>sólo </a:t>
            </a:r>
            <a:r>
              <a:rPr lang="es-MX" sz="2400" dirty="0"/>
              <a:t>puede ser dispuesta cuando existe riesgo cierto e inminente de un daño de entidad para la persona o para terceros -se abandona el criterio de la "peligrosidad", según el cual el riesgo podía ser potencial-, </a:t>
            </a:r>
            <a:endParaRPr lang="es-MX" sz="2400" dirty="0" smtClean="0"/>
          </a:p>
          <a:p>
            <a:pPr marL="457200" indent="-457200" algn="just">
              <a:buFont typeface="+mj-lt"/>
              <a:buAutoNum type="alphaLcParenR"/>
            </a:pPr>
            <a:r>
              <a:rPr lang="es-MX" sz="2400" dirty="0" smtClean="0"/>
              <a:t>que </a:t>
            </a:r>
            <a:r>
              <a:rPr lang="es-MX" sz="2400" dirty="0"/>
              <a:t>debe estar determinado por un equipo interdisciplinario conformado al menos por dos profesionales de distintas disciplinas, uno de los cuales necesariamente debe ser psicólogo o médico psiquiatra (art. 20, ley 26.657); </a:t>
            </a:r>
            <a:endParaRPr lang="es-MX" sz="2400" dirty="0" smtClean="0"/>
          </a:p>
          <a:p>
            <a:pPr marL="457200" indent="-457200" algn="just">
              <a:buFont typeface="+mj-lt"/>
              <a:buAutoNum type="alphaLcParenR"/>
            </a:pPr>
            <a:r>
              <a:rPr lang="es-MX" sz="2400" dirty="0" smtClean="0"/>
              <a:t>siempre </a:t>
            </a:r>
            <a:r>
              <a:rPr lang="es-MX" sz="2400" dirty="0"/>
              <a:t>que no exista otra alternativa eficaz para su tratamiento y menos restrictiva de su libertad (arts. 7° inc. d y 20 inc. b, ley 26.657).</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69716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712891" y="1519707"/>
            <a:ext cx="9791722" cy="4984124"/>
          </a:xfrm>
        </p:spPr>
        <p:txBody>
          <a:bodyPr>
            <a:normAutofit/>
          </a:bodyPr>
          <a:lstStyle/>
          <a:p>
            <a:pPr algn="just"/>
            <a:r>
              <a:rPr lang="es-MX" sz="2400" b="1" dirty="0"/>
              <a:t>Art. 42. Traslado dispuesto por autoridad pública</a:t>
            </a:r>
            <a:r>
              <a:rPr lang="es-MX" sz="2400" dirty="0"/>
              <a:t>. </a:t>
            </a:r>
            <a:r>
              <a:rPr lang="es-MX" sz="2400" i="1" dirty="0"/>
              <a:t>Evaluación e internación. La autoridad pública puede disponer el traslado de una persona cuyo estado no admita dilaciones y se encuentre </a:t>
            </a:r>
            <a:r>
              <a:rPr lang="es-MX" sz="2400" i="1" dirty="0" smtClean="0"/>
              <a:t>evaluación. </a:t>
            </a:r>
            <a:r>
              <a:rPr lang="es-MX" sz="2400" i="1" dirty="0"/>
              <a:t>En este caso, si fuese admitida la internación, debe cumplirse con los plazos y modalidades establecidos en la legislación especial. Las fuerzas de seguridad y servicios públicos de salud deben prestar auxilio inmediato</a:t>
            </a:r>
            <a:r>
              <a:rPr lang="es-MX" sz="2400" i="1" dirty="0" smtClean="0"/>
              <a:t>.</a:t>
            </a:r>
            <a:endParaRPr lang="es-MX" sz="2400"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32741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818908" y="684820"/>
            <a:ext cx="9791722" cy="4984124"/>
          </a:xfrm>
        </p:spPr>
        <p:txBody>
          <a:bodyPr>
            <a:noAutofit/>
          </a:bodyPr>
          <a:lstStyle/>
          <a:p>
            <a:pPr algn="just"/>
            <a:r>
              <a:rPr lang="es-MX" sz="2400" dirty="0" smtClean="0"/>
              <a:t>				De </a:t>
            </a:r>
            <a:r>
              <a:rPr lang="es-MX" sz="2400" dirty="0"/>
              <a:t>lo expuesto surge que quienes prescriben las internaciones son los equipos de salud de los establecimientos de internación, según criterios determinados interdisciplinariamente. </a:t>
            </a:r>
            <a:endParaRPr lang="es-MX" sz="2400" dirty="0" smtClean="0"/>
          </a:p>
          <a:p>
            <a:pPr algn="just"/>
            <a:r>
              <a:rPr lang="es-MX" sz="2400" dirty="0" smtClean="0"/>
              <a:t>				Ahora </a:t>
            </a:r>
            <a:r>
              <a:rPr lang="es-MX" sz="2400" dirty="0"/>
              <a:t>bien, cuando la persona que se encuentra en una situación de riesgo cierto e inminente de daño de entidad para sí o para terceros no puede o no quiere concurrir a un establecimiento de salud, resulta de aplicación la norma en comentario</a:t>
            </a:r>
            <a:r>
              <a:rPr lang="es-MX" sz="2400" dirty="0" smtClean="0"/>
              <a:t>.</a:t>
            </a:r>
          </a:p>
          <a:p>
            <a:pPr algn="just"/>
            <a:r>
              <a:rPr lang="es-MX" sz="2400" dirty="0" smtClean="0"/>
              <a:t> 				Es </a:t>
            </a:r>
            <a:r>
              <a:rPr lang="es-MX" sz="2400" dirty="0"/>
              <a:t>así que la autoridad pública -fórmula amplia que incluye cualquier funcionario público en ejercicio de sus funciones, especialmente las fuerzas policiales y de seguridad, funcionarios públicos de la salud y los jueces podrá disponer el traslado de la persona a un centro de salud, para lo cual contará con el auxilio de las fuerzas de seguridad y de los servicios públicos de salud.</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2027583" y="68482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2027583" y="222869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2027583" y="425720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3183309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15167" y="1080568"/>
            <a:ext cx="9328083" cy="878277"/>
          </a:xfrm>
        </p:spPr>
        <p:txBody>
          <a:bodyPr>
            <a:noAutofit/>
          </a:bodyPr>
          <a:lstStyle/>
          <a:p>
            <a:r>
              <a:rPr lang="es-MX" sz="3200" b="1" dirty="0">
                <a:solidFill>
                  <a:srgbClr val="C00000"/>
                </a:solidFill>
              </a:rPr>
              <a:t>Actos realizados por persona incapaz o con capacidad restringida</a:t>
            </a:r>
            <a:r>
              <a:rPr lang="es-MX" sz="4000" b="1" dirty="0">
                <a:solidFill>
                  <a:srgbClr val="C00000"/>
                </a:solidFill>
              </a:rPr>
              <a:t/>
            </a:r>
            <a:br>
              <a:rPr lang="es-MX" sz="4000" b="1" dirty="0">
                <a:solidFill>
                  <a:srgbClr val="C00000"/>
                </a:solidFill>
              </a:rPr>
            </a:br>
            <a:endParaRPr lang="es-MX" sz="4000" b="1" dirty="0">
              <a:solidFill>
                <a:srgbClr val="C00000"/>
              </a:solidFill>
            </a:endParaRPr>
          </a:p>
        </p:txBody>
      </p:sp>
      <p:sp>
        <p:nvSpPr>
          <p:cNvPr id="3" name="Subtítulo 2"/>
          <p:cNvSpPr>
            <a:spLocks noGrp="1"/>
          </p:cNvSpPr>
          <p:nvPr>
            <p:ph type="subTitle" idx="1"/>
          </p:nvPr>
        </p:nvSpPr>
        <p:spPr>
          <a:xfrm>
            <a:off x="1893195" y="2318197"/>
            <a:ext cx="9650055" cy="3271234"/>
          </a:xfrm>
        </p:spPr>
        <p:txBody>
          <a:bodyPr>
            <a:normAutofit/>
          </a:bodyPr>
          <a:lstStyle/>
          <a:p>
            <a:pPr algn="just"/>
            <a:r>
              <a:rPr lang="es-MX" sz="2400" b="1" i="1" dirty="0"/>
              <a:t>Art. 44. Actos posteriores a la inscripción de la sentencia</a:t>
            </a:r>
            <a:r>
              <a:rPr lang="es-MX" sz="2400" i="1" dirty="0"/>
              <a:t>. Son nulos los actos de la persona incapaz y con capacidad restringida que contrarían lo dispuesto en la sentencia realizados con posterioridad a su inscripción en el Registro de Estado Civil y Capacidad de las Personas.</a:t>
            </a:r>
          </a:p>
          <a:p>
            <a:pPr algn="just"/>
            <a:endParaRPr lang="es-MX" sz="2400"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22597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14310" y="334851"/>
            <a:ext cx="8915399" cy="878277"/>
          </a:xfrm>
        </p:spPr>
        <p:txBody>
          <a:bodyPr>
            <a:noAutofit/>
          </a:bodyPr>
          <a:lstStyle/>
          <a:p>
            <a:r>
              <a:rPr lang="es-MX" sz="2800" b="1" dirty="0">
                <a:solidFill>
                  <a:prstClr val="black">
                    <a:lumMod val="65000"/>
                    <a:lumOff val="35000"/>
                  </a:prstClr>
                </a:solidFill>
              </a:rPr>
              <a:t>Actos posteriores a la inscripción de la sentencia</a:t>
            </a:r>
            <a:r>
              <a:rPr lang="es-MX" sz="2800" dirty="0">
                <a:solidFill>
                  <a:prstClr val="black">
                    <a:lumMod val="65000"/>
                    <a:lumOff val="35000"/>
                  </a:prstClr>
                </a:solidFill>
              </a:rPr>
              <a:t>.</a:t>
            </a:r>
            <a:endParaRPr lang="es-MX" sz="2800" dirty="0"/>
          </a:p>
        </p:txBody>
      </p:sp>
      <p:sp>
        <p:nvSpPr>
          <p:cNvPr id="3" name="Subtítulo 2"/>
          <p:cNvSpPr>
            <a:spLocks noGrp="1"/>
          </p:cNvSpPr>
          <p:nvPr>
            <p:ph type="subTitle" idx="1"/>
          </p:nvPr>
        </p:nvSpPr>
        <p:spPr>
          <a:xfrm>
            <a:off x="1712890" y="1519707"/>
            <a:ext cx="10019763" cy="4984124"/>
          </a:xfrm>
        </p:spPr>
        <p:txBody>
          <a:bodyPr>
            <a:normAutofit lnSpcReduction="10000"/>
          </a:bodyPr>
          <a:lstStyle/>
          <a:p>
            <a:pPr algn="just"/>
            <a:r>
              <a:rPr lang="es-MX" sz="2400" dirty="0" smtClean="0"/>
              <a:t>			Una </a:t>
            </a:r>
            <a:r>
              <a:rPr lang="es-MX" sz="2400" dirty="0"/>
              <a:t>vez que se encuentra firme la sentencia de capacidad restringida (art. 32 párr. 1°) o de incapacidad (art. 32 párr. 4°), la misma debe ser inscripta en el Registro de Estado Civil y Capacidad de las Personas (art. 39). </a:t>
            </a:r>
            <a:endParaRPr lang="es-MX" sz="2400" dirty="0" smtClean="0"/>
          </a:p>
          <a:p>
            <a:pPr algn="just"/>
            <a:r>
              <a:rPr lang="es-MX" sz="2400" dirty="0" smtClean="0"/>
              <a:t>			De </a:t>
            </a:r>
            <a:r>
              <a:rPr lang="es-MX" sz="2400" dirty="0"/>
              <a:t>la sentencia surgirán los alcances de las restricciones al ejercicio de la capacidad jurídica que fueron impuestas judicialmente. </a:t>
            </a:r>
            <a:endParaRPr lang="es-MX" sz="2400" dirty="0" smtClean="0"/>
          </a:p>
          <a:p>
            <a:pPr algn="just"/>
            <a:r>
              <a:rPr lang="es-MX" sz="2400" dirty="0" smtClean="0"/>
              <a:t>			Desde </a:t>
            </a:r>
            <a:r>
              <a:rPr lang="es-MX" sz="2400" dirty="0"/>
              <a:t>entonces, </a:t>
            </a:r>
            <a:r>
              <a:rPr lang="es-MX" sz="2400" b="1" dirty="0"/>
              <a:t>son nulos los actos de la persona incapaz o con capacidad restringida </a:t>
            </a:r>
            <a:r>
              <a:rPr lang="es-MX" sz="2400" u="sng" dirty="0"/>
              <a:t>que contrarían lo dispuesto en la sentencia realizados con posterioridad a su inscripción en el Registro. </a:t>
            </a:r>
            <a:endParaRPr lang="es-MX" sz="2400" u="sng" dirty="0" smtClean="0"/>
          </a:p>
          <a:p>
            <a:pPr algn="just"/>
            <a:r>
              <a:rPr lang="es-MX" sz="2400" dirty="0" smtClean="0"/>
              <a:t>Se </a:t>
            </a:r>
            <a:r>
              <a:rPr lang="es-MX" sz="2400" dirty="0"/>
              <a:t>trata de un supuesto de </a:t>
            </a:r>
            <a:r>
              <a:rPr lang="es-MX" sz="2400" b="1" dirty="0"/>
              <a:t>nulidad relativa </a:t>
            </a:r>
            <a:r>
              <a:rPr lang="es-MX" sz="2400" dirty="0"/>
              <a:t>ya que se impone la sanción sólo en protección del interés de la persona (art. 386).</a:t>
            </a:r>
          </a:p>
          <a:p>
            <a:pPr algn="just"/>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2009103" y="1519707"/>
            <a:ext cx="669315" cy="4121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2009103" y="2990074"/>
            <a:ext cx="669315" cy="4121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1981004" y="4130560"/>
            <a:ext cx="669315" cy="4121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677161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4000" dirty="0"/>
              <a:t> </a:t>
            </a:r>
            <a:r>
              <a:rPr lang="es-MX" sz="4000" b="1" dirty="0"/>
              <a:t>Otorgamiento de testamento</a:t>
            </a:r>
          </a:p>
        </p:txBody>
      </p:sp>
      <p:sp>
        <p:nvSpPr>
          <p:cNvPr id="3" name="Subtítulo 2"/>
          <p:cNvSpPr>
            <a:spLocks noGrp="1"/>
          </p:cNvSpPr>
          <p:nvPr>
            <p:ph type="subTitle" idx="1"/>
          </p:nvPr>
        </p:nvSpPr>
        <p:spPr>
          <a:xfrm>
            <a:off x="1661376" y="1313645"/>
            <a:ext cx="10122794" cy="4984124"/>
          </a:xfrm>
        </p:spPr>
        <p:txBody>
          <a:bodyPr/>
          <a:lstStyle/>
          <a:p>
            <a:endParaRPr lang="es-MX" dirty="0"/>
          </a:p>
          <a:p>
            <a:pPr algn="just"/>
            <a:r>
              <a:rPr lang="es-MX" sz="2800" dirty="0" smtClean="0"/>
              <a:t>		En </a:t>
            </a:r>
            <a:r>
              <a:rPr lang="es-MX" sz="2800" dirty="0"/>
              <a:t>principio, es nulo el testamento que haya sido otorgado por persona judicialmente declarada incapaz. </a:t>
            </a:r>
            <a:endParaRPr lang="es-MX" sz="2800" dirty="0" smtClean="0"/>
          </a:p>
          <a:p>
            <a:pPr algn="just"/>
            <a:r>
              <a:rPr lang="es-MX" sz="2800" dirty="0" smtClean="0"/>
              <a:t>		Sin </a:t>
            </a:r>
            <a:r>
              <a:rPr lang="es-MX" sz="2800" dirty="0"/>
              <a:t>embargo, podrá otorgarlo en intervalos lúcidos que sean suficientemente ciertos como para asegurar que la enfermedad ha cesado por entonces (art. 2467 inc. d). </a:t>
            </a:r>
            <a:endParaRPr lang="es-MX" sz="2800" dirty="0" smtClean="0"/>
          </a:p>
          <a:p>
            <a:pPr algn="just"/>
            <a:r>
              <a:rPr lang="es-MX" sz="2800" dirty="0"/>
              <a:t>	</a:t>
            </a:r>
            <a:r>
              <a:rPr lang="es-MX" sz="2800" dirty="0" smtClean="0"/>
              <a:t>	Ello </a:t>
            </a:r>
            <a:r>
              <a:rPr lang="es-MX" sz="2800" dirty="0"/>
              <a:t>así, sin perjuicio de la aplicación de la causal de nulidad prevista en el art. 2467 inc. e) ("persona privada de razón en el momento de testar"). </a:t>
            </a:r>
            <a:endParaRPr lang="es-MX" sz="2800" dirty="0" smtClean="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854106" y="1758232"/>
            <a:ext cx="540527" cy="412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1854106" y="2850653"/>
            <a:ext cx="540527" cy="412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1829745" y="4574211"/>
            <a:ext cx="540527" cy="4121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8871487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4000" b="1" dirty="0"/>
              <a:t>Celebración de matrimonio</a:t>
            </a:r>
          </a:p>
        </p:txBody>
      </p:sp>
      <p:sp>
        <p:nvSpPr>
          <p:cNvPr id="3" name="Subtítulo 2"/>
          <p:cNvSpPr>
            <a:spLocks noGrp="1"/>
          </p:cNvSpPr>
          <p:nvPr>
            <p:ph type="subTitle" idx="1"/>
          </p:nvPr>
        </p:nvSpPr>
        <p:spPr>
          <a:xfrm>
            <a:off x="1635617" y="1210614"/>
            <a:ext cx="10122794" cy="4984124"/>
          </a:xfrm>
        </p:spPr>
        <p:txBody>
          <a:bodyPr>
            <a:normAutofit lnSpcReduction="10000"/>
          </a:bodyPr>
          <a:lstStyle/>
          <a:p>
            <a:endParaRPr lang="es-MX" dirty="0"/>
          </a:p>
          <a:p>
            <a:pPr algn="just"/>
            <a:r>
              <a:rPr lang="es-MX" sz="2400" dirty="0" smtClean="0"/>
              <a:t>		Con </a:t>
            </a:r>
            <a:r>
              <a:rPr lang="es-MX" sz="2400" dirty="0"/>
              <a:t>relación al matrimonio, es un impedimento dirimente la falta permanente o transitoria de salud mental de la persona que le impide tener discernimiento para el acto matrimonial (art. 403 inc. g). </a:t>
            </a:r>
            <a:endParaRPr lang="es-MX" sz="2400" dirty="0" smtClean="0"/>
          </a:p>
          <a:p>
            <a:pPr algn="just"/>
            <a:r>
              <a:rPr lang="es-MX" sz="2400" dirty="0" smtClean="0"/>
              <a:t>		A </a:t>
            </a:r>
            <a:r>
              <a:rPr lang="es-MX" sz="2400" dirty="0"/>
              <a:t>su vez, el art. 405 permite contraer matrimonio previa dispensa judicial, tras tener por acreditada la comprensión de las consecuencias jurídicas del acto matrimonial y de la aptitud para la vida de relación. </a:t>
            </a:r>
            <a:endParaRPr lang="es-MX" sz="2400" dirty="0" smtClean="0"/>
          </a:p>
          <a:p>
            <a:pPr algn="just"/>
            <a:r>
              <a:rPr lang="es-MX" sz="2400" dirty="0" smtClean="0"/>
              <a:t>		Se </a:t>
            </a:r>
            <a:r>
              <a:rPr lang="es-MX" sz="2400" dirty="0"/>
              <a:t>ha observado que se trata de una autorización judicial motivada por la ausencia del impedimento dirimente y no de una dispensa judicial a pesar de la existencia del impedimento (Tobías).</a:t>
            </a:r>
          </a:p>
          <a:p>
            <a:pPr algn="just"/>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lecha derecha 5"/>
          <p:cNvSpPr/>
          <p:nvPr/>
        </p:nvSpPr>
        <p:spPr>
          <a:xfrm>
            <a:off x="1739034" y="1622738"/>
            <a:ext cx="631238" cy="3477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1780850" y="3069465"/>
            <a:ext cx="631238" cy="3477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Flecha derecha 7"/>
          <p:cNvSpPr/>
          <p:nvPr/>
        </p:nvSpPr>
        <p:spPr>
          <a:xfrm>
            <a:off x="1763205" y="4516192"/>
            <a:ext cx="631238" cy="3477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788696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4000" b="1" dirty="0">
                <a:solidFill>
                  <a:srgbClr val="C00000"/>
                </a:solidFill>
              </a:rPr>
              <a:t>Actos anteriores a la inscripción</a:t>
            </a:r>
            <a:r>
              <a:rPr lang="es-MX" sz="4000" dirty="0"/>
              <a:t>.</a:t>
            </a:r>
          </a:p>
        </p:txBody>
      </p:sp>
      <p:sp>
        <p:nvSpPr>
          <p:cNvPr id="3" name="Subtítulo 2"/>
          <p:cNvSpPr>
            <a:spLocks noGrp="1"/>
          </p:cNvSpPr>
          <p:nvPr>
            <p:ph type="subTitle" idx="1"/>
          </p:nvPr>
        </p:nvSpPr>
        <p:spPr>
          <a:xfrm>
            <a:off x="1712891" y="1519707"/>
            <a:ext cx="9791722" cy="4984124"/>
          </a:xfrm>
        </p:spPr>
        <p:txBody>
          <a:bodyPr>
            <a:normAutofit/>
          </a:bodyPr>
          <a:lstStyle/>
          <a:p>
            <a:pPr algn="just"/>
            <a:r>
              <a:rPr lang="es-MX" sz="2400" i="1" dirty="0"/>
              <a:t>Art. 45. </a:t>
            </a:r>
            <a:r>
              <a:rPr lang="es-MX" sz="2400" b="1" i="1" dirty="0"/>
              <a:t>Actos anteriores a la inscripción</a:t>
            </a:r>
            <a:r>
              <a:rPr lang="es-MX" sz="2400" i="1" dirty="0"/>
              <a:t>. Los actos anteriores a la inscripción de la sentencia pueden ser declarados nulos, si perjudican a la persona incapaz o con capacidad restringida, y se cumple alguno de los siguientes extremos: </a:t>
            </a:r>
            <a:endParaRPr lang="es-MX" sz="2400" i="1" dirty="0" smtClean="0"/>
          </a:p>
          <a:p>
            <a:pPr marL="457200" indent="-457200" algn="just">
              <a:buAutoNum type="alphaLcParenR"/>
            </a:pPr>
            <a:r>
              <a:rPr lang="es-MX" sz="2400" i="1" dirty="0" smtClean="0"/>
              <a:t>la </a:t>
            </a:r>
            <a:r>
              <a:rPr lang="es-MX" sz="2400" i="1" dirty="0"/>
              <a:t>enfermedad mental era ostensible a la época de la celebración del acto</a:t>
            </a:r>
            <a:r>
              <a:rPr lang="es-MX" sz="2400" i="1" dirty="0" smtClean="0"/>
              <a:t>;</a:t>
            </a:r>
          </a:p>
          <a:p>
            <a:pPr marL="457200" indent="-457200" algn="just">
              <a:buAutoNum type="alphaLcParenR"/>
            </a:pPr>
            <a:r>
              <a:rPr lang="es-MX" sz="2400" i="1" dirty="0" smtClean="0"/>
              <a:t>quien </a:t>
            </a:r>
            <a:r>
              <a:rPr lang="es-MX" sz="2400" i="1" dirty="0"/>
              <a:t>contrató con él era de mala fe; </a:t>
            </a:r>
            <a:r>
              <a:rPr lang="es-MX" sz="2400" i="1" dirty="0" smtClean="0"/>
              <a:t> </a:t>
            </a:r>
          </a:p>
          <a:p>
            <a:pPr marL="457200" indent="-457200" algn="just">
              <a:buAutoNum type="alphaLcParenR"/>
            </a:pPr>
            <a:r>
              <a:rPr lang="es-MX" sz="2400" i="1" dirty="0" smtClean="0"/>
              <a:t>el </a:t>
            </a:r>
            <a:r>
              <a:rPr lang="es-MX" sz="2400" i="1" dirty="0"/>
              <a:t>acto es a título gratuito.</a:t>
            </a:r>
          </a:p>
          <a:p>
            <a:pPr algn="just"/>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62605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97268" y="73634"/>
            <a:ext cx="8915399" cy="878277"/>
          </a:xfrm>
        </p:spPr>
        <p:txBody>
          <a:bodyPr>
            <a:noAutofit/>
          </a:bodyPr>
          <a:lstStyle/>
          <a:p>
            <a:r>
              <a:rPr lang="es-MX" sz="4000" b="1" dirty="0"/>
              <a:t>Actos anteriores a la inscripción</a:t>
            </a:r>
            <a:endParaRPr lang="es-MX" sz="4000" dirty="0"/>
          </a:p>
        </p:txBody>
      </p:sp>
      <p:sp>
        <p:nvSpPr>
          <p:cNvPr id="3" name="Subtítulo 2"/>
          <p:cNvSpPr>
            <a:spLocks noGrp="1"/>
          </p:cNvSpPr>
          <p:nvPr>
            <p:ph type="subTitle" idx="1"/>
          </p:nvPr>
        </p:nvSpPr>
        <p:spPr>
          <a:xfrm>
            <a:off x="1712888" y="1170852"/>
            <a:ext cx="10084157" cy="5551920"/>
          </a:xfrm>
        </p:spPr>
        <p:txBody>
          <a:bodyPr>
            <a:normAutofit fontScale="92500" lnSpcReduction="10000"/>
          </a:bodyPr>
          <a:lstStyle/>
          <a:p>
            <a:r>
              <a:rPr lang="es-MX" sz="2000" dirty="0"/>
              <a:t> </a:t>
            </a:r>
            <a:r>
              <a:rPr lang="es-MX" sz="2000" b="1" dirty="0"/>
              <a:t>Regla general. Supuestos de </a:t>
            </a:r>
            <a:r>
              <a:rPr lang="es-MX" sz="2000" b="1" dirty="0" smtClean="0"/>
              <a:t>procedencia</a:t>
            </a:r>
          </a:p>
          <a:p>
            <a:pPr marL="342900" indent="-342900" algn="just">
              <a:buFont typeface="Wingdings" panose="05000000000000000000" pitchFamily="2" charset="2"/>
              <a:buChar char="v"/>
            </a:pPr>
            <a:r>
              <a:rPr lang="es-MX" sz="2400" dirty="0" smtClean="0"/>
              <a:t>A </a:t>
            </a:r>
            <a:r>
              <a:rPr lang="es-MX" sz="2400" dirty="0"/>
              <a:t>diferencia de lo regulado en el art. 44 (actos posteriores a la inscripción), aquí se establece el régimen aplicable a los actos realizados con anterioridad a la inscripción de la sentencia en el Registro. </a:t>
            </a:r>
            <a:endParaRPr lang="es-MX" sz="2400" dirty="0" smtClean="0"/>
          </a:p>
          <a:p>
            <a:pPr marL="342900" indent="-342900" algn="just">
              <a:buFont typeface="Wingdings" panose="05000000000000000000" pitchFamily="2" charset="2"/>
              <a:buChar char="v"/>
            </a:pPr>
            <a:r>
              <a:rPr lang="es-MX" sz="2400" dirty="0" smtClean="0"/>
              <a:t>Es </a:t>
            </a:r>
            <a:r>
              <a:rPr lang="es-MX" sz="2400" dirty="0"/>
              <a:t>decir que, en principio, se requeriría que con posterioridad a la celebración del acto se haya dictado una sentencia de incapacidad o capacidad restringida</a:t>
            </a:r>
            <a:r>
              <a:rPr lang="es-MX" sz="2400" dirty="0" smtClean="0"/>
              <a:t>.</a:t>
            </a:r>
          </a:p>
          <a:p>
            <a:pPr marL="342900" indent="-342900" algn="just">
              <a:buFont typeface="Wingdings" panose="05000000000000000000" pitchFamily="2" charset="2"/>
              <a:buChar char="v"/>
            </a:pPr>
            <a:r>
              <a:rPr lang="es-MX" sz="2400" dirty="0"/>
              <a:t> Sin embargo, también podría interpretarse que el precepto resulta aplicable aun para aquellos casos donde no se haya dictado sentencia, debiéndose entonces exigir igual rigurosidad en el análisis que el exigido en el sistema del Código sustituido. </a:t>
            </a:r>
          </a:p>
          <a:p>
            <a:pPr marL="342900" indent="-342900" algn="just">
              <a:buFont typeface="Wingdings" panose="05000000000000000000" pitchFamily="2" charset="2"/>
              <a:buChar char="v"/>
            </a:pPr>
            <a:r>
              <a:rPr lang="es-MX" sz="2400" dirty="0" smtClean="0"/>
              <a:t>Con </a:t>
            </a:r>
            <a:r>
              <a:rPr lang="es-MX" sz="2400" dirty="0"/>
              <a:t>relación a los actos anteriores a la inscripción que perjudiquen a la persona incapaz o con capacidad restringida, podrán ser declarados nulos si se cumple alguno de los presupuestos previstos en la norma</a:t>
            </a:r>
            <a:r>
              <a:rPr lang="es-MX" sz="2000" dirty="0"/>
              <a:t>.</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7455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09104" y="-97428"/>
            <a:ext cx="9495509" cy="878277"/>
          </a:xfrm>
        </p:spPr>
        <p:txBody>
          <a:bodyPr>
            <a:noAutofit/>
          </a:bodyPr>
          <a:lstStyle/>
          <a:p>
            <a:r>
              <a:rPr lang="es-MX" sz="2400" b="1" i="1" dirty="0" smtClean="0">
                <a:solidFill>
                  <a:srgbClr val="C00000"/>
                </a:solidFill>
              </a:rPr>
              <a:t>Cont. </a:t>
            </a:r>
            <a:r>
              <a:rPr lang="es-MX" sz="2400" b="1" dirty="0" smtClean="0">
                <a:solidFill>
                  <a:srgbClr val="C00000"/>
                </a:solidFill>
              </a:rPr>
              <a:t>Persona </a:t>
            </a:r>
            <a:r>
              <a:rPr lang="es-MX" sz="2400" b="1" dirty="0">
                <a:solidFill>
                  <a:srgbClr val="C00000"/>
                </a:solidFill>
              </a:rPr>
              <a:t>con capacidad restringida y con incapacidad</a:t>
            </a:r>
            <a:r>
              <a:rPr lang="es-MX" sz="4000" b="1" dirty="0">
                <a:solidFill>
                  <a:srgbClr val="C00000"/>
                </a:solidFill>
              </a:rPr>
              <a:t>.</a:t>
            </a:r>
            <a:endParaRPr lang="es-MX" sz="4000" dirty="0"/>
          </a:p>
        </p:txBody>
      </p:sp>
      <p:sp>
        <p:nvSpPr>
          <p:cNvPr id="3" name="Subtítulo 2"/>
          <p:cNvSpPr>
            <a:spLocks noGrp="1"/>
          </p:cNvSpPr>
          <p:nvPr>
            <p:ph type="subTitle" idx="1"/>
          </p:nvPr>
        </p:nvSpPr>
        <p:spPr>
          <a:xfrm>
            <a:off x="1712891" y="888641"/>
            <a:ext cx="9791722" cy="5969359"/>
          </a:xfrm>
        </p:spPr>
        <p:txBody>
          <a:bodyPr>
            <a:noAutofit/>
          </a:bodyPr>
          <a:lstStyle/>
          <a:p>
            <a:pPr marL="342900" indent="-342900" algn="just">
              <a:buSzPct val="130000"/>
              <a:buFont typeface="Arial" panose="020B0604020202020204" pitchFamily="34" charset="0"/>
              <a:buChar char="•"/>
            </a:pPr>
            <a:r>
              <a:rPr lang="es-AR" sz="2400" dirty="0"/>
              <a:t>El dictado de la LSM, no fue un suceso casual, sino el resultado del impacto de la </a:t>
            </a:r>
            <a:r>
              <a:rPr lang="es-AR" sz="2400" b="1" dirty="0"/>
              <a:t>doctrina de los derechos humanos</a:t>
            </a:r>
            <a:r>
              <a:rPr lang="es-AR" sz="2400" dirty="0"/>
              <a:t> en su aplicación a las cuestiones vinculadas a la capacidad jurídica de las personas mayores de edad. </a:t>
            </a:r>
            <a:endParaRPr lang="es-AR" sz="2400" dirty="0" smtClean="0"/>
          </a:p>
          <a:p>
            <a:pPr marL="342900" indent="-342900" algn="just">
              <a:buSzPct val="130000"/>
              <a:buFont typeface="Arial" panose="020B0604020202020204" pitchFamily="34" charset="0"/>
              <a:buChar char="•"/>
            </a:pPr>
            <a:r>
              <a:rPr lang="es-AR" sz="2400" dirty="0" smtClean="0"/>
              <a:t>En </a:t>
            </a:r>
            <a:r>
              <a:rPr lang="es-AR" sz="2400" dirty="0"/>
              <a:t>efecto, </a:t>
            </a:r>
            <a:r>
              <a:rPr lang="es-AR" sz="2400" u="sng" dirty="0"/>
              <a:t>nuestro país se hallaba comprometido por la aprobación de dos convenciones internacionales</a:t>
            </a:r>
            <a:r>
              <a:rPr lang="es-AR" sz="2400" dirty="0"/>
              <a:t> que obligaban a modificar el escenario existente en materia de capacidad jurídica y ejercicio de derechos de las personas con discapacidad: </a:t>
            </a:r>
            <a:endParaRPr lang="es-AR" sz="2400" dirty="0" smtClean="0"/>
          </a:p>
          <a:p>
            <a:pPr marL="800100" lvl="1" indent="-342900" algn="just">
              <a:buSzPct val="130000"/>
              <a:buFont typeface="Arial" panose="020B0604020202020204" pitchFamily="34" charset="0"/>
              <a:buChar char="•"/>
            </a:pPr>
            <a:r>
              <a:rPr lang="es-AR" sz="2200" dirty="0" smtClean="0">
                <a:solidFill>
                  <a:srgbClr val="FF0000"/>
                </a:solidFill>
              </a:rPr>
              <a:t>1)</a:t>
            </a:r>
            <a:r>
              <a:rPr lang="es-AR" sz="2200" dirty="0" smtClean="0"/>
              <a:t> </a:t>
            </a:r>
            <a:r>
              <a:rPr lang="es-AR" sz="2200" b="1" dirty="0" smtClean="0"/>
              <a:t>la </a:t>
            </a:r>
            <a:r>
              <a:rPr lang="es-AR" sz="2200" b="1" dirty="0"/>
              <a:t>Convención Interamericana para la Eliminación de Todas las Formas de Discriminación contra las Personas con Discapacidad</a:t>
            </a:r>
            <a:r>
              <a:rPr lang="es-AR" sz="2200" dirty="0"/>
              <a:t> </a:t>
            </a:r>
            <a:r>
              <a:rPr lang="es-AR" sz="2200" dirty="0" smtClean="0"/>
              <a:t>(ley 25.280) </a:t>
            </a:r>
            <a:r>
              <a:rPr lang="es-AR" sz="2200" dirty="0"/>
              <a:t>y</a:t>
            </a:r>
            <a:r>
              <a:rPr lang="es-AR" sz="2200" dirty="0" smtClean="0"/>
              <a:t>, </a:t>
            </a:r>
          </a:p>
          <a:p>
            <a:pPr marL="800100" lvl="1" indent="-342900" algn="just">
              <a:buSzPct val="130000"/>
              <a:buFont typeface="Arial" panose="020B0604020202020204" pitchFamily="34" charset="0"/>
              <a:buChar char="•"/>
            </a:pPr>
            <a:r>
              <a:rPr lang="es-AR" sz="2200" dirty="0" smtClean="0">
                <a:solidFill>
                  <a:srgbClr val="FF0000"/>
                </a:solidFill>
              </a:rPr>
              <a:t>2)</a:t>
            </a:r>
            <a:r>
              <a:rPr lang="es-AR" sz="2200" dirty="0" smtClean="0"/>
              <a:t> más </a:t>
            </a:r>
            <a:r>
              <a:rPr lang="es-AR" sz="2200" dirty="0"/>
              <a:t>ampliamente en el escenario de Naciones Unidas y con impacto universal, </a:t>
            </a:r>
            <a:r>
              <a:rPr lang="es-AR" sz="2200" b="1" dirty="0"/>
              <a:t>la CDPD, Convención sobre los Derechos de las Personas con Discapacidad (ley </a:t>
            </a:r>
            <a:r>
              <a:rPr lang="es-AR" sz="2200" b="1" dirty="0" smtClean="0"/>
              <a:t>26.378),</a:t>
            </a:r>
            <a:r>
              <a:rPr lang="es-AR" sz="2200" dirty="0" smtClean="0"/>
              <a:t>.</a:t>
            </a:r>
          </a:p>
          <a:p>
            <a:pPr algn="just">
              <a:buSzPct val="130000"/>
            </a:pPr>
            <a:endParaRPr lang="es-MX" sz="24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30101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400299" y="1288727"/>
            <a:ext cx="8915399" cy="878277"/>
          </a:xfrm>
        </p:spPr>
        <p:txBody>
          <a:bodyPr>
            <a:noAutofit/>
          </a:bodyPr>
          <a:lstStyle/>
          <a:p>
            <a:r>
              <a:rPr lang="es-MX" sz="4000" b="1" dirty="0"/>
              <a:t>Improcedencia de la acción</a:t>
            </a:r>
            <a:br>
              <a:rPr lang="es-MX" sz="4000" b="1" dirty="0"/>
            </a:br>
            <a:endParaRPr lang="es-MX" sz="4000" b="1" dirty="0"/>
          </a:p>
        </p:txBody>
      </p:sp>
      <p:sp>
        <p:nvSpPr>
          <p:cNvPr id="3" name="Subtítulo 2"/>
          <p:cNvSpPr>
            <a:spLocks noGrp="1"/>
          </p:cNvSpPr>
          <p:nvPr>
            <p:ph type="subTitle" idx="1"/>
          </p:nvPr>
        </p:nvSpPr>
        <p:spPr>
          <a:xfrm>
            <a:off x="1712888" y="2236161"/>
            <a:ext cx="10084157" cy="4984124"/>
          </a:xfrm>
        </p:spPr>
        <p:txBody>
          <a:bodyPr/>
          <a:lstStyle/>
          <a:p>
            <a:pPr marL="457200" indent="-457200" algn="just">
              <a:buFont typeface="Wingdings" panose="05000000000000000000" pitchFamily="2" charset="2"/>
              <a:buChar char="v"/>
            </a:pPr>
            <a:r>
              <a:rPr lang="es-MX" sz="2800" dirty="0" smtClean="0"/>
              <a:t>El </a:t>
            </a:r>
            <a:r>
              <a:rPr lang="es-MX" sz="2800" dirty="0"/>
              <a:t>precepto dispone a contrario sensu, que los actos realizados con anterioridad a la inscripción de la sentencia en el Registro no podrán ser declarados nulos si el padecimiento mental no era ostensible a la época de la celebración y el contratante era buena fe y a título oneroso.</a:t>
            </a:r>
          </a:p>
          <a:p>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028511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022543" y="283335"/>
            <a:ext cx="8915399" cy="878277"/>
          </a:xfrm>
        </p:spPr>
        <p:txBody>
          <a:bodyPr>
            <a:noAutofit/>
          </a:bodyPr>
          <a:lstStyle/>
          <a:p>
            <a:r>
              <a:rPr lang="es-MX" sz="4000" b="1" dirty="0" smtClean="0"/>
              <a:t>Persona </a:t>
            </a:r>
            <a:r>
              <a:rPr lang="es-MX" sz="4000" b="1" dirty="0"/>
              <a:t>fallecida.</a:t>
            </a:r>
          </a:p>
        </p:txBody>
      </p:sp>
      <p:sp>
        <p:nvSpPr>
          <p:cNvPr id="3" name="Subtítulo 2"/>
          <p:cNvSpPr>
            <a:spLocks noGrp="1"/>
          </p:cNvSpPr>
          <p:nvPr>
            <p:ph type="subTitle" idx="1"/>
          </p:nvPr>
        </p:nvSpPr>
        <p:spPr>
          <a:xfrm>
            <a:off x="1712890" y="1519707"/>
            <a:ext cx="10084157" cy="4984124"/>
          </a:xfrm>
        </p:spPr>
        <p:txBody>
          <a:bodyPr>
            <a:normAutofit/>
          </a:bodyPr>
          <a:lstStyle/>
          <a:p>
            <a:pPr algn="just"/>
            <a:r>
              <a:rPr lang="es-MX" sz="2400" b="1" i="1" dirty="0"/>
              <a:t>Art. 46. Persona fallecida</a:t>
            </a:r>
            <a:r>
              <a:rPr lang="es-MX" sz="2400" i="1" dirty="0"/>
              <a:t>. Luego de su fallecimiento, los actos entre vivos anteriores a la inscripción de la sentencia no pueden impugnarse, </a:t>
            </a:r>
            <a:r>
              <a:rPr lang="es-MX" sz="2400" i="1" u="sng" dirty="0"/>
              <a:t>excepto </a:t>
            </a:r>
            <a:r>
              <a:rPr lang="es-MX" sz="2400" i="1" dirty="0"/>
              <a:t>que la enfermedad mental resulte del acto mismo, que la muerte haya acontecido </a:t>
            </a:r>
            <a:r>
              <a:rPr lang="es-MX" sz="2400" i="1" dirty="0" smtClean="0"/>
              <a:t>después de </a:t>
            </a:r>
            <a:r>
              <a:rPr lang="es-MX" sz="2400" i="1" dirty="0"/>
              <a:t>promovida la acción para la declaración de incapacidad o capacidad restringida, que el acto sea a título gratuito, o que se pruebe que quien contrató con ella actuó de mala fe.</a:t>
            </a:r>
          </a:p>
          <a:p>
            <a:pPr algn="just"/>
            <a:endParaRPr lang="es-MX" sz="2400"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44425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4000" b="1" dirty="0"/>
              <a:t>Persona fallecida</a:t>
            </a:r>
            <a:endParaRPr lang="es-MX" sz="4000" dirty="0"/>
          </a:p>
        </p:txBody>
      </p:sp>
      <p:sp>
        <p:nvSpPr>
          <p:cNvPr id="3" name="Subtítulo 2"/>
          <p:cNvSpPr>
            <a:spLocks noGrp="1"/>
          </p:cNvSpPr>
          <p:nvPr>
            <p:ph type="subTitle" idx="1"/>
          </p:nvPr>
        </p:nvSpPr>
        <p:spPr>
          <a:xfrm>
            <a:off x="1712890" y="1519707"/>
            <a:ext cx="10084157" cy="4984124"/>
          </a:xfrm>
        </p:spPr>
        <p:txBody>
          <a:bodyPr>
            <a:normAutofit/>
          </a:bodyPr>
          <a:lstStyle/>
          <a:p>
            <a:pPr algn="just"/>
            <a:r>
              <a:rPr lang="es-MX" sz="2400" b="1" dirty="0" smtClean="0"/>
              <a:t>LA REGLA GENERAL :</a:t>
            </a:r>
          </a:p>
          <a:p>
            <a:pPr algn="just"/>
            <a:r>
              <a:rPr lang="es-MX" sz="2400" b="1" dirty="0"/>
              <a:t>	</a:t>
            </a:r>
            <a:r>
              <a:rPr lang="es-MX" sz="2400" b="1" dirty="0" smtClean="0"/>
              <a:t>					</a:t>
            </a:r>
            <a:r>
              <a:rPr lang="es-MX" sz="2400" dirty="0" smtClean="0"/>
              <a:t>Luego </a:t>
            </a:r>
            <a:r>
              <a:rPr lang="es-MX" sz="2400" dirty="0"/>
              <a:t>de su fallecimiento, los actos entre vivos que hubiera celebrado la persona con anterioridad a la inscripción de la sentencia no podrán ser impugnados. </a:t>
            </a:r>
            <a:endParaRPr lang="es-MX" sz="2400" dirty="0" smtClean="0"/>
          </a:p>
          <a:p>
            <a:pPr algn="just"/>
            <a:endParaRPr lang="es-MX" sz="2400" b="1" dirty="0" smtClean="0"/>
          </a:p>
          <a:p>
            <a:pPr algn="just"/>
            <a:r>
              <a:rPr lang="es-MX" sz="2400" b="1" dirty="0" smtClean="0"/>
              <a:t>EXCEPCIONES:</a:t>
            </a:r>
            <a:r>
              <a:rPr lang="es-MX" sz="2400" dirty="0" smtClean="0"/>
              <a:t>  </a:t>
            </a:r>
          </a:p>
          <a:p>
            <a:pPr algn="just"/>
            <a:r>
              <a:rPr lang="es-MX" sz="2400" dirty="0" smtClean="0"/>
              <a:t>La </a:t>
            </a:r>
            <a:r>
              <a:rPr lang="es-MX" sz="2400" dirty="0"/>
              <a:t>norma prevé </a:t>
            </a:r>
            <a:r>
              <a:rPr lang="es-MX" sz="2400" u="sng" dirty="0"/>
              <a:t>cuatro supuestos de excepción</a:t>
            </a:r>
            <a:r>
              <a:rPr lang="es-MX" sz="2400" dirty="0"/>
              <a:t>. De darse cualquiera de ellos, puede prosperar la acción de nulidad del acto, sin que haga falta que concurra alguno de los otros</a:t>
            </a:r>
            <a:r>
              <a:rPr lang="es-MX" sz="2400" dirty="0" smtClean="0"/>
              <a:t>.</a:t>
            </a:r>
          </a:p>
          <a:p>
            <a:pPr algn="just"/>
            <a:r>
              <a:rPr lang="es-MX" sz="2400" dirty="0" smtClean="0"/>
              <a:t> </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20355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97268" y="73634"/>
            <a:ext cx="8915399" cy="878277"/>
          </a:xfrm>
        </p:spPr>
        <p:txBody>
          <a:bodyPr>
            <a:noAutofit/>
          </a:bodyPr>
          <a:lstStyle/>
          <a:p>
            <a:r>
              <a:rPr lang="es-MX" sz="4000" b="1" dirty="0"/>
              <a:t>Persona fallecida</a:t>
            </a:r>
            <a:endParaRPr lang="es-MX" sz="4000" dirty="0"/>
          </a:p>
        </p:txBody>
      </p:sp>
      <p:sp>
        <p:nvSpPr>
          <p:cNvPr id="3" name="Subtítulo 2"/>
          <p:cNvSpPr>
            <a:spLocks noGrp="1"/>
          </p:cNvSpPr>
          <p:nvPr>
            <p:ph type="subTitle" idx="1"/>
          </p:nvPr>
        </p:nvSpPr>
        <p:spPr>
          <a:xfrm>
            <a:off x="1712890" y="951911"/>
            <a:ext cx="10084157" cy="5551920"/>
          </a:xfrm>
        </p:spPr>
        <p:txBody>
          <a:bodyPr/>
          <a:lstStyle/>
          <a:p>
            <a:pPr algn="just"/>
            <a:r>
              <a:rPr lang="es-MX" sz="2000" dirty="0" smtClean="0"/>
              <a:t>Ellos </a:t>
            </a:r>
            <a:r>
              <a:rPr lang="es-MX" sz="2000" dirty="0"/>
              <a:t>son</a:t>
            </a:r>
            <a:r>
              <a:rPr lang="es-MX" sz="2000" dirty="0" smtClean="0"/>
              <a:t>:</a:t>
            </a:r>
          </a:p>
          <a:p>
            <a:pPr algn="just"/>
            <a:r>
              <a:rPr lang="es-MX" sz="2000" dirty="0"/>
              <a:t>	</a:t>
            </a:r>
            <a:r>
              <a:rPr lang="es-MX" sz="2000" dirty="0" smtClean="0"/>
              <a:t>	 </a:t>
            </a:r>
            <a:r>
              <a:rPr lang="es-MX" sz="2000" dirty="0"/>
              <a:t>1) que el padecimiento mental resulte del acto mismo. Es decir, que su contenido resulte por sí mismo objetivamente revelador del padecimiento, ya sea -según lo ha sostenido la doctrina por contener cláusulas irracionales, ventajas excesivas, consignar un precio ridículo, etc</a:t>
            </a:r>
            <a:r>
              <a:rPr lang="es-MX" sz="2000" dirty="0" smtClean="0"/>
              <a:t>.;</a:t>
            </a:r>
            <a:endParaRPr lang="es-MX" sz="2000" dirty="0"/>
          </a:p>
          <a:p>
            <a:pPr algn="just"/>
            <a:r>
              <a:rPr lang="es-MX" sz="2000" dirty="0" smtClean="0"/>
              <a:t>		2</a:t>
            </a:r>
            <a:r>
              <a:rPr lang="es-MX" sz="2000" dirty="0"/>
              <a:t>) que la muerte se haya producido después de promovida la acción de declaración de incapacidad o capacidad restringida. A partir de esta fórmula, la nulidad también puede alcanzar los actos celebrados con anterioridad al inicio de la acción de </a:t>
            </a:r>
            <a:r>
              <a:rPr lang="es-MX" sz="2000" dirty="0" smtClean="0"/>
              <a:t>declaración </a:t>
            </a:r>
            <a:r>
              <a:rPr lang="es-MX" sz="2000" dirty="0"/>
              <a:t>de incapacidad y capacidad restringida -es decir, no sólo los celebrados con posterioridad-, superando así las críticas que había merecido el régimen previsto en el art. 474 del Código sustituido; </a:t>
            </a:r>
          </a:p>
          <a:p>
            <a:pPr algn="just"/>
            <a:r>
              <a:rPr lang="es-MX" sz="2000" dirty="0" smtClean="0"/>
              <a:t>		3</a:t>
            </a:r>
            <a:r>
              <a:rPr lang="es-MX" sz="2000" dirty="0"/>
              <a:t>) que el acto sea a título gratuito;</a:t>
            </a:r>
          </a:p>
          <a:p>
            <a:pPr algn="just"/>
            <a:r>
              <a:rPr lang="es-MX" sz="2000" dirty="0"/>
              <a:t> </a:t>
            </a:r>
            <a:r>
              <a:rPr lang="es-MX" sz="2000" dirty="0" smtClean="0"/>
              <a:t>		4</a:t>
            </a:r>
            <a:r>
              <a:rPr lang="es-MX" sz="2000" dirty="0"/>
              <a:t>) que se pruebe que quien contrató con la </a:t>
            </a:r>
            <a:r>
              <a:rPr lang="es-MX" sz="2000" dirty="0" smtClean="0"/>
              <a:t>persona con </a:t>
            </a:r>
            <a:r>
              <a:rPr lang="es-MX" sz="2000" dirty="0"/>
              <a:t>padecimiento mental actuó de mala fe, es decir, con conocimiento de la situación.</a:t>
            </a:r>
          </a:p>
          <a:p>
            <a:pPr algn="just"/>
            <a:endParaRPr lang="es-MX" dirty="0"/>
          </a:p>
          <a:p>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1833247" y="1467040"/>
            <a:ext cx="394030"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1833247" y="2750098"/>
            <a:ext cx="394030"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1902088" y="5115060"/>
            <a:ext cx="394030"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Flecha derecha 7"/>
          <p:cNvSpPr/>
          <p:nvPr/>
        </p:nvSpPr>
        <p:spPr>
          <a:xfrm>
            <a:off x="1902088" y="5492839"/>
            <a:ext cx="394030"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862660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67438" y="512773"/>
            <a:ext cx="9929609" cy="878277"/>
          </a:xfrm>
        </p:spPr>
        <p:txBody>
          <a:bodyPr>
            <a:noAutofit/>
          </a:bodyPr>
          <a:lstStyle/>
          <a:p>
            <a:r>
              <a:rPr lang="es-MX" sz="3200" b="1" dirty="0">
                <a:solidFill>
                  <a:srgbClr val="C00000"/>
                </a:solidFill>
              </a:rPr>
              <a:t>Cese de la incapacidad </a:t>
            </a:r>
            <a:r>
              <a:rPr lang="es-MX" sz="3200" b="1" dirty="0" smtClean="0">
                <a:solidFill>
                  <a:srgbClr val="C00000"/>
                </a:solidFill>
              </a:rPr>
              <a:t>y de </a:t>
            </a:r>
            <a:r>
              <a:rPr lang="es-MX" sz="3200" b="1" dirty="0">
                <a:solidFill>
                  <a:srgbClr val="C00000"/>
                </a:solidFill>
              </a:rPr>
              <a:t>las restricciones a la capacidad </a:t>
            </a:r>
          </a:p>
        </p:txBody>
      </p:sp>
      <p:sp>
        <p:nvSpPr>
          <p:cNvPr id="3" name="Subtítulo 2"/>
          <p:cNvSpPr>
            <a:spLocks noGrp="1"/>
          </p:cNvSpPr>
          <p:nvPr>
            <p:ph type="subTitle" idx="1"/>
          </p:nvPr>
        </p:nvSpPr>
        <p:spPr>
          <a:xfrm>
            <a:off x="1712890" y="1519707"/>
            <a:ext cx="10084157" cy="4984124"/>
          </a:xfrm>
        </p:spPr>
        <p:txBody>
          <a:bodyPr>
            <a:normAutofit/>
          </a:bodyPr>
          <a:lstStyle/>
          <a:p>
            <a:pPr algn="just"/>
            <a:r>
              <a:rPr lang="es-MX" sz="2400" i="1" dirty="0"/>
              <a:t>Art. 47. </a:t>
            </a:r>
            <a:r>
              <a:rPr lang="es-MX" sz="2400" b="1" i="1" dirty="0"/>
              <a:t>Procedimiento para el cese</a:t>
            </a:r>
            <a:r>
              <a:rPr lang="es-MX" sz="2400" i="1" dirty="0"/>
              <a:t>. El cese de la incapacidad o de la restricción a la capacidad debe decretarse por el juez que la declaró, previo examen de un equipo interdisciplinario integrado conforme a las pautas del artículo 37, que dictamine sobre el restablecimiento de la persona. Si el restablecimiento no es total, el juez puede ampliar la nómina de actos que la persona puede realizar por sí o con la asistencia de su curador o apoyo.</a:t>
            </a:r>
          </a:p>
          <a:p>
            <a:pPr algn="just"/>
            <a:endParaRPr lang="es-MX" sz="2400"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63568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97268" y="321972"/>
            <a:ext cx="8915399" cy="878277"/>
          </a:xfrm>
        </p:spPr>
        <p:txBody>
          <a:bodyPr>
            <a:noAutofit/>
          </a:bodyPr>
          <a:lstStyle/>
          <a:p>
            <a:r>
              <a:rPr lang="es-MX" sz="4000" b="1" dirty="0"/>
              <a:t>Procedimiento para el cese</a:t>
            </a:r>
            <a:r>
              <a:rPr lang="es-MX" sz="4000" dirty="0"/>
              <a:t>.</a:t>
            </a:r>
          </a:p>
        </p:txBody>
      </p:sp>
      <p:sp>
        <p:nvSpPr>
          <p:cNvPr id="3" name="Subtítulo 2"/>
          <p:cNvSpPr>
            <a:spLocks noGrp="1"/>
          </p:cNvSpPr>
          <p:nvPr>
            <p:ph type="subTitle" idx="1"/>
          </p:nvPr>
        </p:nvSpPr>
        <p:spPr>
          <a:xfrm>
            <a:off x="1712890" y="1519707"/>
            <a:ext cx="10084157" cy="4984124"/>
          </a:xfrm>
        </p:spPr>
        <p:txBody>
          <a:bodyPr/>
          <a:lstStyle/>
          <a:p>
            <a:pPr algn="just"/>
            <a:r>
              <a:rPr lang="es-MX" sz="2400" dirty="0" smtClean="0"/>
              <a:t>		La </a:t>
            </a:r>
            <a:r>
              <a:rPr lang="es-MX" sz="2400" dirty="0"/>
              <a:t>norma prevé el supuesto en el cual ya no resulta necesario mantener las restricciones al ejercicio de la capacidad de la persona, para lo cual corresponde proceder al cese de las mismas a través de un nuevo proceso que desembocará en una nueva sentencia que así lo </a:t>
            </a:r>
            <a:r>
              <a:rPr lang="es-MX" sz="2400" dirty="0" smtClean="0"/>
              <a:t>determine.</a:t>
            </a:r>
          </a:p>
          <a:p>
            <a:pPr algn="just"/>
            <a:r>
              <a:rPr lang="es-MX" sz="2400" dirty="0" smtClean="0"/>
              <a:t>		Sin </a:t>
            </a:r>
            <a:r>
              <a:rPr lang="es-MX" sz="2400" dirty="0"/>
              <a:t>perjuicio de lo que puedan regular al respecto los códigos de procedimientos locales, el proceso para el cese de las restricciones estará regido por las normas que regulan el proceso de declaración de incapacidad y capacidad restringida. </a:t>
            </a:r>
            <a:r>
              <a:rPr lang="es-MX" sz="2400" dirty="0" smtClean="0"/>
              <a:t>					Además</a:t>
            </a:r>
            <a:r>
              <a:rPr lang="es-MX" sz="2400" dirty="0"/>
              <a:t>, se deberán regular mecanismos para asegurar el debido proceso y la defensa en juicio de la persona durante la instancia de revisión de sentencia (art. 40).</a:t>
            </a:r>
          </a:p>
          <a:p>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2023976" y="1699593"/>
            <a:ext cx="394030"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Flecha derecha 5"/>
          <p:cNvSpPr/>
          <p:nvPr/>
        </p:nvSpPr>
        <p:spPr>
          <a:xfrm>
            <a:off x="2023976" y="3553417"/>
            <a:ext cx="394030"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Flecha derecha 6"/>
          <p:cNvSpPr/>
          <p:nvPr/>
        </p:nvSpPr>
        <p:spPr>
          <a:xfrm>
            <a:off x="2023976" y="5028624"/>
            <a:ext cx="394030" cy="2060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540016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r>
              <a:rPr lang="es-MX" sz="2400" b="1" i="1" dirty="0" smtClean="0">
                <a:solidFill>
                  <a:srgbClr val="C00000"/>
                </a:solidFill>
              </a:rPr>
              <a:t>Cont</a:t>
            </a:r>
            <a:r>
              <a:rPr lang="es-MX" sz="2400" b="1" dirty="0" smtClean="0">
                <a:solidFill>
                  <a:srgbClr val="C00000"/>
                </a:solidFill>
              </a:rPr>
              <a:t>. Persona </a:t>
            </a:r>
            <a:r>
              <a:rPr lang="es-MX" sz="2400" b="1" dirty="0">
                <a:solidFill>
                  <a:srgbClr val="C00000"/>
                </a:solidFill>
              </a:rPr>
              <a:t>con capacidad restringida y con incapacidad</a:t>
            </a:r>
            <a:r>
              <a:rPr lang="es-MX" sz="4000" b="1" dirty="0">
                <a:solidFill>
                  <a:srgbClr val="C00000"/>
                </a:solidFill>
              </a:rPr>
              <a:t>.</a:t>
            </a:r>
            <a:endParaRPr lang="es-MX" sz="4000" dirty="0"/>
          </a:p>
        </p:txBody>
      </p:sp>
      <p:sp>
        <p:nvSpPr>
          <p:cNvPr id="3" name="Subtítulo 2"/>
          <p:cNvSpPr>
            <a:spLocks noGrp="1"/>
          </p:cNvSpPr>
          <p:nvPr>
            <p:ph type="subTitle" idx="1"/>
          </p:nvPr>
        </p:nvSpPr>
        <p:spPr>
          <a:xfrm>
            <a:off x="1712891" y="1519707"/>
            <a:ext cx="9791722" cy="4984124"/>
          </a:xfrm>
        </p:spPr>
        <p:txBody>
          <a:bodyPr/>
          <a:lstStyle/>
          <a:p>
            <a:pPr marL="342900" indent="-342900" algn="just">
              <a:buSzPct val="135000"/>
              <a:buFont typeface="Arial" panose="020B0604020202020204" pitchFamily="34" charset="0"/>
              <a:buChar char="•"/>
            </a:pPr>
            <a:r>
              <a:rPr lang="es-AR" sz="2400" u="sng" dirty="0"/>
              <a:t>Esta última Convención ha recibido recientemente rango constitucional</a:t>
            </a:r>
            <a:r>
              <a:rPr lang="es-AR" sz="2400" dirty="0"/>
              <a:t> y ambos instrumentos ostentan jerarquía superior a las leyes (art. 31 CN), lo que obliga al Estado, en el marco del control de convencionalidad, a contrastar la vigencia de sus normas —tanto de fondo como procedimentales— con los nuevos paradigmas contenidos en estos documentos y otros del derecho internacional en la materia. (87</a:t>
            </a:r>
            <a:r>
              <a:rPr lang="es-AR" dirty="0"/>
              <a:t>) </a:t>
            </a:r>
            <a:r>
              <a:rPr lang="es-AR" dirty="0" smtClean="0"/>
              <a:t>.</a:t>
            </a:r>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4679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462550" y="147270"/>
            <a:ext cx="4702656" cy="878277"/>
          </a:xfrm>
        </p:spPr>
        <p:txBody>
          <a:bodyPr>
            <a:noAutofit/>
          </a:bodyPr>
          <a:lstStyle/>
          <a:p>
            <a:r>
              <a:rPr lang="es-MX" sz="4000" b="1" dirty="0">
                <a:solidFill>
                  <a:srgbClr val="C00000"/>
                </a:solidFill>
              </a:rPr>
              <a:t>Reglas generales.</a:t>
            </a:r>
          </a:p>
        </p:txBody>
      </p:sp>
      <p:sp>
        <p:nvSpPr>
          <p:cNvPr id="3" name="Subtítulo 2"/>
          <p:cNvSpPr>
            <a:spLocks noGrp="1"/>
          </p:cNvSpPr>
          <p:nvPr>
            <p:ph type="subTitle" idx="1"/>
          </p:nvPr>
        </p:nvSpPr>
        <p:spPr>
          <a:xfrm>
            <a:off x="1782696" y="1223494"/>
            <a:ext cx="9975716" cy="5344732"/>
          </a:xfrm>
        </p:spPr>
        <p:txBody>
          <a:bodyPr>
            <a:normAutofit fontScale="92500" lnSpcReduction="20000"/>
          </a:bodyPr>
          <a:lstStyle/>
          <a:p>
            <a:pPr algn="just"/>
            <a:r>
              <a:rPr lang="es-MX" sz="2400" b="1" dirty="0"/>
              <a:t>Art. 31. Reglas generales</a:t>
            </a:r>
            <a:r>
              <a:rPr lang="es-MX" sz="2400" dirty="0"/>
              <a:t>. La restricción al ejercicio de la capacidad jurídica se rige por las siguientes reglas generales: </a:t>
            </a:r>
            <a:endParaRPr lang="es-MX" sz="2400" dirty="0" smtClean="0"/>
          </a:p>
          <a:p>
            <a:pPr marL="342900" indent="-342900" algn="just">
              <a:buAutoNum type="alphaLcParenR"/>
            </a:pPr>
            <a:r>
              <a:rPr lang="es-MX" sz="2400" dirty="0" smtClean="0"/>
              <a:t>la </a:t>
            </a:r>
            <a:r>
              <a:rPr lang="es-MX" sz="2400" dirty="0"/>
              <a:t>capacidad general de ejercicio de la persona humana se presume, aun cuando se encuentre internada en un establecimiento asistencial; </a:t>
            </a:r>
            <a:endParaRPr lang="es-MX" sz="2400" dirty="0" smtClean="0"/>
          </a:p>
          <a:p>
            <a:pPr marL="342900" indent="-342900" algn="just">
              <a:buAutoNum type="alphaLcParenR"/>
            </a:pPr>
            <a:r>
              <a:rPr lang="es-MX" sz="2400" dirty="0" smtClean="0"/>
              <a:t>las </a:t>
            </a:r>
            <a:r>
              <a:rPr lang="es-MX" sz="2400" dirty="0"/>
              <a:t>limitaciones a la capacidad son de carácter excepcional y se imponen siempre en beneficio de la persona; </a:t>
            </a:r>
            <a:endParaRPr lang="es-MX" sz="2400" dirty="0" smtClean="0"/>
          </a:p>
          <a:p>
            <a:pPr marL="342900" indent="-342900" algn="just">
              <a:buAutoNum type="alphaLcParenR"/>
            </a:pPr>
            <a:r>
              <a:rPr lang="es-MX" sz="2400" dirty="0" smtClean="0"/>
              <a:t>la </a:t>
            </a:r>
            <a:r>
              <a:rPr lang="es-MX" sz="2400" dirty="0"/>
              <a:t>intervención estatal tiene siempre carácter interdisciplinario, tanto en el tratamiento como en el proceso </a:t>
            </a:r>
            <a:r>
              <a:rPr lang="es-MX" sz="2400" dirty="0" smtClean="0"/>
              <a:t>judicial;</a:t>
            </a:r>
          </a:p>
          <a:p>
            <a:pPr marL="342900" indent="-342900" algn="just">
              <a:buAutoNum type="alphaLcParenR"/>
            </a:pPr>
            <a:r>
              <a:rPr lang="es-MX" sz="2400" dirty="0" smtClean="0"/>
              <a:t>la </a:t>
            </a:r>
            <a:r>
              <a:rPr lang="es-MX" sz="2400" dirty="0"/>
              <a:t>persona tiene derecho a recibir información a través de medios y tecnologías adecuadas para su comprensión; </a:t>
            </a:r>
            <a:endParaRPr lang="es-MX" sz="2400" dirty="0" smtClean="0"/>
          </a:p>
          <a:p>
            <a:pPr marL="342900" indent="-342900" algn="just">
              <a:buAutoNum type="alphaLcParenR"/>
            </a:pPr>
            <a:r>
              <a:rPr lang="es-MX" sz="2400" dirty="0" smtClean="0"/>
              <a:t>la </a:t>
            </a:r>
            <a:r>
              <a:rPr lang="es-MX" sz="2400" dirty="0"/>
              <a:t>persona tiene derecho a participar en el proceso judicial con asistencia letrada, que debe ser proporcionada por el Estado si carece de medios; </a:t>
            </a:r>
            <a:endParaRPr lang="es-MX" sz="2400" dirty="0" smtClean="0"/>
          </a:p>
          <a:p>
            <a:pPr marL="342900" indent="-342900" algn="just">
              <a:buAutoNum type="alphaLcParenR"/>
            </a:pPr>
            <a:r>
              <a:rPr lang="es-MX" sz="2400" dirty="0" smtClean="0"/>
              <a:t>deben </a:t>
            </a:r>
            <a:r>
              <a:rPr lang="es-MX" sz="2400" dirty="0"/>
              <a:t>priorizarse las alternativas terapéuticas menos restrictivas de los derechos y libertades.</a:t>
            </a:r>
          </a:p>
          <a:p>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1051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370272" y="218941"/>
            <a:ext cx="8915399" cy="878277"/>
          </a:xfrm>
        </p:spPr>
        <p:txBody>
          <a:bodyPr>
            <a:noAutofit/>
          </a:bodyPr>
          <a:lstStyle/>
          <a:p>
            <a:pPr marL="342900" indent="-342900" algn="just">
              <a:buSzPct val="135000"/>
              <a:buFont typeface="Arial" panose="020B0604020202020204" pitchFamily="34" charset="0"/>
              <a:buChar char="•"/>
            </a:pPr>
            <a:r>
              <a:rPr lang="es-AR" sz="4000" dirty="0"/>
              <a:t>Este artículo es novedoso, ya que el Código sustituido no preveía reglas generales para el dictado de las medidas que se tomaran con relación al ejercicio de la capacidad jurídica de las personas; al menos no de manera sistematizada, ya que algunas de ellas aparecían dispersas en su articulado.</a:t>
            </a:r>
            <a:br>
              <a:rPr lang="es-AR" sz="4000" dirty="0"/>
            </a:br>
            <a:r>
              <a:rPr lang="es-MX" sz="4000" dirty="0"/>
              <a:t/>
            </a:r>
            <a:br>
              <a:rPr lang="es-MX" sz="4000" dirty="0"/>
            </a:br>
            <a:r>
              <a:rPr lang="es-AR" sz="4000" dirty="0"/>
              <a:t>Este artículo es novedoso, ya que el Código sustituido no preveía reglas generales para el dictado de las medidas que se tomaran con relación al ejercicio de la capacidad jurídica de las personas; al menos no de manera sistematizada, ya que algunas de ellas aparecían dispersas en su articulado.</a:t>
            </a:r>
            <a:br>
              <a:rPr lang="es-AR" sz="4000" dirty="0"/>
            </a:br>
            <a:r>
              <a:rPr lang="es-MX" sz="4000" dirty="0"/>
              <a:t/>
            </a:r>
            <a:br>
              <a:rPr lang="es-MX" sz="4000" dirty="0"/>
            </a:br>
            <a:r>
              <a:rPr lang="es-MX" sz="4000" b="1" i="1" dirty="0" smtClean="0">
                <a:solidFill>
                  <a:srgbClr val="FF0000"/>
                </a:solidFill>
              </a:rPr>
              <a:t>Cont.</a:t>
            </a:r>
            <a:r>
              <a:rPr lang="es-MX" sz="4000" dirty="0" smtClean="0"/>
              <a:t> </a:t>
            </a:r>
            <a:r>
              <a:rPr lang="es-MX" sz="4000" b="1" dirty="0" smtClean="0">
                <a:solidFill>
                  <a:srgbClr val="C00000"/>
                </a:solidFill>
              </a:rPr>
              <a:t>Reglas </a:t>
            </a:r>
            <a:r>
              <a:rPr lang="es-MX" sz="4000" b="1" dirty="0">
                <a:solidFill>
                  <a:srgbClr val="C00000"/>
                </a:solidFill>
              </a:rPr>
              <a:t>generales.</a:t>
            </a:r>
            <a:endParaRPr lang="es-MX" sz="4000" dirty="0"/>
          </a:p>
        </p:txBody>
      </p:sp>
      <p:sp>
        <p:nvSpPr>
          <p:cNvPr id="3" name="Subtítulo 2"/>
          <p:cNvSpPr>
            <a:spLocks noGrp="1"/>
          </p:cNvSpPr>
          <p:nvPr>
            <p:ph type="subTitle" idx="1"/>
          </p:nvPr>
        </p:nvSpPr>
        <p:spPr>
          <a:xfrm>
            <a:off x="1712891" y="1519707"/>
            <a:ext cx="9791722" cy="4984124"/>
          </a:xfrm>
        </p:spPr>
        <p:txBody>
          <a:bodyPr/>
          <a:lstStyle/>
          <a:p>
            <a:pPr marL="342900" indent="-342900" algn="just">
              <a:buSzPct val="135000"/>
              <a:buFont typeface="Arial" panose="020B0604020202020204" pitchFamily="34" charset="0"/>
              <a:buChar char="•"/>
            </a:pPr>
            <a:r>
              <a:rPr lang="es-AR" sz="2800" dirty="0"/>
              <a:t>Este artículo es novedoso, ya que el Código sustituido no preveía </a:t>
            </a:r>
            <a:r>
              <a:rPr lang="es-AR" sz="2800" dirty="0" smtClean="0"/>
              <a:t>reglas </a:t>
            </a:r>
            <a:r>
              <a:rPr lang="es-AR" sz="2800" dirty="0"/>
              <a:t>generales para el dictado de las medidas que se tomaran con relación al ejercicio de la capacidad jurídica de las personas; al menos no de manera sistematizada, ya que algunas de ellas aparecían dispersas en su articulado.</a:t>
            </a:r>
          </a:p>
          <a:p>
            <a:pPr marL="342900" indent="-342900" algn="just">
              <a:buSzPct val="135000"/>
              <a:buFont typeface="Arial" panose="020B0604020202020204" pitchFamily="34" charset="0"/>
              <a:buChar char="•"/>
            </a:pPr>
            <a:endParaRPr lang="es-MX" dirty="0"/>
          </a:p>
          <a:p>
            <a:endParaRPr lang="es-MX"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3221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215166" y="218941"/>
            <a:ext cx="9070505" cy="878277"/>
          </a:xfrm>
        </p:spPr>
        <p:txBody>
          <a:bodyPr>
            <a:noAutofit/>
          </a:bodyPr>
          <a:lstStyle/>
          <a:p>
            <a:r>
              <a:rPr lang="es-AR" sz="3200" b="1" dirty="0">
                <a:solidFill>
                  <a:srgbClr val="C00000"/>
                </a:solidFill>
              </a:rPr>
              <a:t>Persona con capacidad restringida y </a:t>
            </a:r>
            <a:r>
              <a:rPr lang="es-AR" sz="3200" b="1" dirty="0" smtClean="0">
                <a:solidFill>
                  <a:srgbClr val="C00000"/>
                </a:solidFill>
              </a:rPr>
              <a:t/>
            </a:r>
            <a:br>
              <a:rPr lang="es-AR" sz="3200" b="1" dirty="0" smtClean="0">
                <a:solidFill>
                  <a:srgbClr val="C00000"/>
                </a:solidFill>
              </a:rPr>
            </a:br>
            <a:r>
              <a:rPr lang="es-AR" sz="3200" b="1" dirty="0" smtClean="0">
                <a:solidFill>
                  <a:srgbClr val="C00000"/>
                </a:solidFill>
              </a:rPr>
              <a:t>con </a:t>
            </a:r>
            <a:r>
              <a:rPr lang="es-AR" sz="3200" b="1" dirty="0">
                <a:solidFill>
                  <a:srgbClr val="C00000"/>
                </a:solidFill>
              </a:rPr>
              <a:t>incapacidad</a:t>
            </a:r>
            <a:endParaRPr lang="es-MX" sz="3200" dirty="0">
              <a:solidFill>
                <a:srgbClr val="C00000"/>
              </a:solidFill>
            </a:endParaRPr>
          </a:p>
        </p:txBody>
      </p:sp>
      <p:sp>
        <p:nvSpPr>
          <p:cNvPr id="3" name="Subtítulo 2"/>
          <p:cNvSpPr>
            <a:spLocks noGrp="1"/>
          </p:cNvSpPr>
          <p:nvPr>
            <p:ph type="subTitle" idx="1"/>
          </p:nvPr>
        </p:nvSpPr>
        <p:spPr>
          <a:xfrm>
            <a:off x="1712890" y="1249251"/>
            <a:ext cx="9942489" cy="5254580"/>
          </a:xfrm>
        </p:spPr>
        <p:txBody>
          <a:bodyPr>
            <a:normAutofit/>
          </a:bodyPr>
          <a:lstStyle/>
          <a:p>
            <a:pPr algn="just"/>
            <a:r>
              <a:rPr lang="es-AR" sz="2000" b="1" dirty="0"/>
              <a:t>Art. 32. Persona con capacidad restringida y con incapacidad</a:t>
            </a:r>
            <a:r>
              <a:rPr lang="es-AR" sz="2000" dirty="0"/>
              <a:t>. </a:t>
            </a:r>
            <a:r>
              <a:rPr lang="es-AR" sz="2000" i="1" dirty="0"/>
              <a:t>El juez puede restringir la capacidad para determinados actos de una persona mayor de trece años que padece una adicción o una alteración mental permanente o prolongada, de suficiente gravedad, siempre que estime que del ejercicio de su plena capacidad puede resultar un daño a su persona o a sus bienes. </a:t>
            </a:r>
            <a:endParaRPr lang="es-AR" sz="2000" i="1" dirty="0" smtClean="0"/>
          </a:p>
          <a:p>
            <a:pPr algn="just"/>
            <a:r>
              <a:rPr lang="es-AR" sz="2000" i="1" dirty="0" smtClean="0"/>
              <a:t>En </a:t>
            </a:r>
            <a:r>
              <a:rPr lang="es-AR" sz="2000" i="1" dirty="0"/>
              <a:t>relación con dichos actos, el juez debe designar el o los apoyos necesarios que prevé el artículo 43, especificando las funciones con los ajustes razonables en función de las necesidades y circunstancias de la persona. </a:t>
            </a:r>
            <a:endParaRPr lang="es-AR" sz="2000" i="1" dirty="0" smtClean="0"/>
          </a:p>
          <a:p>
            <a:pPr algn="just"/>
            <a:r>
              <a:rPr lang="es-AR" sz="2000" i="1" dirty="0" smtClean="0"/>
              <a:t>El </a:t>
            </a:r>
            <a:r>
              <a:rPr lang="es-AR" sz="2000" i="1" dirty="0"/>
              <a:t>o los apoyos designados deben promover la autonomía y favorecer las decisiones que respondan a las preferencias de la persona protegida. </a:t>
            </a:r>
            <a:endParaRPr lang="es-AR" sz="2000" i="1" dirty="0" smtClean="0"/>
          </a:p>
          <a:p>
            <a:pPr algn="just"/>
            <a:r>
              <a:rPr lang="es-AR" sz="2000" i="1" u="sng" dirty="0" smtClean="0"/>
              <a:t>Por </a:t>
            </a:r>
            <a:r>
              <a:rPr lang="es-AR" sz="2000" i="1" u="sng" dirty="0"/>
              <a:t>excepción</a:t>
            </a:r>
            <a:r>
              <a:rPr lang="es-AR" sz="2000" i="1" dirty="0"/>
              <a:t>, cuando la persona se encuentre absolutamente imposibilitada de interaccionar con su entorno y expresar su voluntad por cualquier modo, medio o formato adecuado y el sistema de apoyos resulte ineficaz, el juez </a:t>
            </a:r>
            <a:r>
              <a:rPr lang="es-AR" sz="2000" i="1" dirty="0" smtClean="0"/>
              <a:t>puede </a:t>
            </a:r>
            <a:r>
              <a:rPr lang="es-AR" sz="2000" i="1" dirty="0"/>
              <a:t>declarar la incapacidad y designar un curador.</a:t>
            </a:r>
            <a:endParaRPr lang="es-MX" sz="2000" i="1"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9092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80316" y="218941"/>
            <a:ext cx="9826580" cy="878277"/>
          </a:xfrm>
        </p:spPr>
        <p:txBody>
          <a:bodyPr>
            <a:noAutofit/>
          </a:bodyPr>
          <a:lstStyle/>
          <a:p>
            <a:r>
              <a:rPr lang="es-AR" sz="2800" b="1" dirty="0">
                <a:solidFill>
                  <a:srgbClr val="C00000"/>
                </a:solidFill>
              </a:rPr>
              <a:t>Presupuesto para la declaración de capacidad restringida y de </a:t>
            </a:r>
            <a:r>
              <a:rPr lang="es-AR" sz="2800" b="1" dirty="0" smtClean="0">
                <a:solidFill>
                  <a:srgbClr val="C00000"/>
                </a:solidFill>
              </a:rPr>
              <a:t>incapacidad</a:t>
            </a:r>
            <a:endParaRPr lang="es-MX" sz="2800" dirty="0">
              <a:solidFill>
                <a:srgbClr val="C00000"/>
              </a:solidFill>
            </a:endParaRPr>
          </a:p>
        </p:txBody>
      </p:sp>
      <p:sp>
        <p:nvSpPr>
          <p:cNvPr id="3" name="Subtítulo 2"/>
          <p:cNvSpPr>
            <a:spLocks noGrp="1"/>
          </p:cNvSpPr>
          <p:nvPr>
            <p:ph type="subTitle" idx="1"/>
          </p:nvPr>
        </p:nvSpPr>
        <p:spPr>
          <a:xfrm>
            <a:off x="2150773" y="1390918"/>
            <a:ext cx="9791722" cy="4984124"/>
          </a:xfrm>
        </p:spPr>
        <p:txBody>
          <a:bodyPr/>
          <a:lstStyle/>
          <a:p>
            <a:r>
              <a:rPr lang="es-AR" sz="3200" b="1" u="sng" dirty="0" smtClean="0"/>
              <a:t>Se </a:t>
            </a:r>
            <a:r>
              <a:rPr lang="es-AR" sz="3200" b="1" u="sng" dirty="0"/>
              <a:t>trata de dos supuestos diferenciados: </a:t>
            </a:r>
            <a:endParaRPr lang="es-AR" sz="3200" b="1" u="sng" dirty="0" smtClean="0"/>
          </a:p>
          <a:p>
            <a:endParaRPr lang="es-AR" sz="3200" dirty="0" smtClean="0"/>
          </a:p>
          <a:p>
            <a:pPr marL="1257300" lvl="2" indent="-342900" algn="l">
              <a:buAutoNum type="arabicParenR"/>
            </a:pPr>
            <a:r>
              <a:rPr lang="es-AR" sz="2800" b="1" dirty="0" smtClean="0">
                <a:solidFill>
                  <a:srgbClr val="C00000"/>
                </a:solidFill>
              </a:rPr>
              <a:t>incapacidad </a:t>
            </a:r>
            <a:r>
              <a:rPr lang="es-AR" sz="2800" b="1" dirty="0">
                <a:solidFill>
                  <a:srgbClr val="C00000"/>
                </a:solidFill>
              </a:rPr>
              <a:t>de ejercicio </a:t>
            </a:r>
            <a:r>
              <a:rPr lang="es-AR" sz="2800" b="1" dirty="0" smtClean="0">
                <a:solidFill>
                  <a:srgbClr val="C00000"/>
                </a:solidFill>
              </a:rPr>
              <a:t>relativa</a:t>
            </a:r>
            <a:r>
              <a:rPr lang="es-AR" sz="2800" dirty="0" smtClean="0">
                <a:solidFill>
                  <a:srgbClr val="C00000"/>
                </a:solidFill>
              </a:rPr>
              <a:t>,(capacidad restringida), </a:t>
            </a:r>
            <a:r>
              <a:rPr lang="es-AR" sz="2800" dirty="0"/>
              <a:t>que alcanza los actos señalados en cada </a:t>
            </a:r>
            <a:r>
              <a:rPr lang="es-AR" sz="2800" dirty="0" smtClean="0"/>
              <a:t>sentencia; e</a:t>
            </a:r>
          </a:p>
          <a:p>
            <a:pPr marL="1257300" lvl="2" indent="-342900" algn="l">
              <a:buAutoNum type="arabicParenR"/>
            </a:pPr>
            <a:endParaRPr lang="es-AR" sz="2800" b="1" dirty="0"/>
          </a:p>
          <a:p>
            <a:pPr marL="1257300" lvl="2" indent="-342900" algn="l">
              <a:buAutoNum type="arabicParenR"/>
            </a:pPr>
            <a:r>
              <a:rPr lang="es-AR" sz="2800" b="1" dirty="0" smtClean="0">
                <a:solidFill>
                  <a:srgbClr val="C00000"/>
                </a:solidFill>
              </a:rPr>
              <a:t>incapacidad </a:t>
            </a:r>
            <a:r>
              <a:rPr lang="es-AR" sz="2800" b="1" dirty="0">
                <a:solidFill>
                  <a:srgbClr val="C00000"/>
                </a:solidFill>
              </a:rPr>
              <a:t>de ejercicio absoluta.</a:t>
            </a:r>
          </a:p>
          <a:p>
            <a:endParaRPr lang="es-MX" sz="2800" dirty="0"/>
          </a:p>
        </p:txBody>
      </p:sp>
      <p:pic>
        <p:nvPicPr>
          <p:cNvPr id="4" name="Imagen 1"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516532" cy="1025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echa derecha 4"/>
          <p:cNvSpPr/>
          <p:nvPr/>
        </p:nvSpPr>
        <p:spPr>
          <a:xfrm>
            <a:off x="2005736" y="2756078"/>
            <a:ext cx="978408" cy="4107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Flecha derecha 5"/>
          <p:cNvSpPr/>
          <p:nvPr/>
        </p:nvSpPr>
        <p:spPr>
          <a:xfrm>
            <a:off x="2005736" y="4317798"/>
            <a:ext cx="978408" cy="4196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extLst>
      <p:ext uri="{BB962C8B-B14F-4D97-AF65-F5344CB8AC3E}">
        <p14:creationId xmlns:p14="http://schemas.microsoft.com/office/powerpoint/2010/main" val="2995023989"/>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3739</TotalTime>
  <Words>3737</Words>
  <Application>Microsoft Office PowerPoint</Application>
  <PresentationFormat>Panorámica</PresentationFormat>
  <Paragraphs>193</Paragraphs>
  <Slides>45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45</vt:i4>
      </vt:variant>
    </vt:vector>
  </HeadingPairs>
  <TitlesOfParts>
    <vt:vector size="51" baseType="lpstr">
      <vt:lpstr>Arial</vt:lpstr>
      <vt:lpstr>Arial Black</vt:lpstr>
      <vt:lpstr>Century Gothic</vt:lpstr>
      <vt:lpstr>Wingdings</vt:lpstr>
      <vt:lpstr>Wingdings 3</vt:lpstr>
      <vt:lpstr>Espiral</vt:lpstr>
      <vt:lpstr>Derecho Civil 1 “Parte General” </vt:lpstr>
      <vt:lpstr> Persona con capacidad restringida y con incapacidad. </vt:lpstr>
      <vt:lpstr>Cont. Persona con capacidad restringida y con incapacidad.</vt:lpstr>
      <vt:lpstr>Cont. Persona con capacidad restringida y con incapacidad.</vt:lpstr>
      <vt:lpstr>Cont. Persona con capacidad restringida y con incapacidad.</vt:lpstr>
      <vt:lpstr>Reglas generales.</vt:lpstr>
      <vt:lpstr>Este artículo es novedoso, ya que el Código sustituido no preveía reglas generales para el dictado de las medidas que se tomaran con relación al ejercicio de la capacidad jurídica de las personas; al menos no de manera sistematizada, ya que algunas de ellas aparecían dispersas en su articulado.  Este artículo es novedoso, ya que el Código sustituido no preveía reglas generales para el dictado de las medidas que se tomaran con relación al ejercicio de la capacidad jurídica de las personas; al menos no de manera sistematizada, ya que algunas de ellas aparecían dispersas en su articulado.  Cont. Reglas generales.</vt:lpstr>
      <vt:lpstr>Persona con capacidad restringida y  con incapacidad</vt:lpstr>
      <vt:lpstr>Presupuesto para la declaración de capacidad restringida y de incapacidad</vt:lpstr>
      <vt:lpstr>Presupuesto para la declaración de capacidad restringida </vt:lpstr>
      <vt:lpstr>Presupuesto para la declaración de incapacidad</vt:lpstr>
      <vt:lpstr>1) Capacidad restringida </vt:lpstr>
      <vt:lpstr>2) Incapacidad. Curatela </vt:lpstr>
      <vt:lpstr>Procedimiento para la declaración de incapacidad y de capacidad restringida.</vt:lpstr>
      <vt:lpstr>Intervención del interesado en el proceso.</vt:lpstr>
      <vt:lpstr>Cont./ Intervención del interesado en el proceso.</vt:lpstr>
      <vt:lpstr>Cont./ Competencia. Prueba.-</vt:lpstr>
      <vt:lpstr>Medidas cautelares.</vt:lpstr>
      <vt:lpstr>Presentación de PowerPoint</vt:lpstr>
      <vt:lpstr>Sentencia.  </vt:lpstr>
      <vt:lpstr>Cont./Contenido de la sentencia</vt:lpstr>
      <vt:lpstr>Cont./Contenido de la sentencia</vt:lpstr>
      <vt:lpstr>Alcances de la sentencia</vt:lpstr>
      <vt:lpstr>Alcances de la sentencia</vt:lpstr>
      <vt:lpstr>Registración de la sentencia</vt:lpstr>
      <vt:lpstr>Presentación de PowerPoint</vt:lpstr>
      <vt:lpstr>Revisión.</vt:lpstr>
      <vt:lpstr> Internación.</vt:lpstr>
      <vt:lpstr>¿Qué se entiende por internación? </vt:lpstr>
      <vt:lpstr>Presentación de PowerPoint</vt:lpstr>
      <vt:lpstr>Presentación de PowerPoint</vt:lpstr>
      <vt:lpstr>Presentación de PowerPoint</vt:lpstr>
      <vt:lpstr>Presentación de PowerPoint</vt:lpstr>
      <vt:lpstr>Actos realizados por persona incapaz o con capacidad restringida </vt:lpstr>
      <vt:lpstr>Actos posteriores a la inscripción de la sentencia.</vt:lpstr>
      <vt:lpstr> Otorgamiento de testamento</vt:lpstr>
      <vt:lpstr>Celebración de matrimonio</vt:lpstr>
      <vt:lpstr>Actos anteriores a la inscripción.</vt:lpstr>
      <vt:lpstr>Actos anteriores a la inscripción</vt:lpstr>
      <vt:lpstr>Improcedencia de la acción </vt:lpstr>
      <vt:lpstr>Persona fallecida.</vt:lpstr>
      <vt:lpstr>Persona fallecida</vt:lpstr>
      <vt:lpstr>Persona fallecida</vt:lpstr>
      <vt:lpstr>Cese de la incapacidad y de las restricciones a la capacidad </vt:lpstr>
      <vt:lpstr>Procedimiento para el cese.</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Amanda Palacios</dc:creator>
  <cp:lastModifiedBy>Amanda Palacios</cp:lastModifiedBy>
  <cp:revision>53</cp:revision>
  <dcterms:created xsi:type="dcterms:W3CDTF">2018-07-26T21:29:17Z</dcterms:created>
  <dcterms:modified xsi:type="dcterms:W3CDTF">2018-07-31T15:24:15Z</dcterms:modified>
</cp:coreProperties>
</file>