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06" r:id="rId2"/>
    <p:sldId id="307" r:id="rId3"/>
    <p:sldId id="285" r:id="rId4"/>
    <p:sldId id="308" r:id="rId5"/>
    <p:sldId id="286" r:id="rId6"/>
    <p:sldId id="287" r:id="rId7"/>
    <p:sldId id="288" r:id="rId8"/>
    <p:sldId id="289" r:id="rId9"/>
    <p:sldId id="290" r:id="rId10"/>
    <p:sldId id="309" r:id="rId11"/>
    <p:sldId id="296" r:id="rId12"/>
    <p:sldId id="291" r:id="rId13"/>
    <p:sldId id="299" r:id="rId14"/>
    <p:sldId id="300" r:id="rId15"/>
    <p:sldId id="301" r:id="rId16"/>
    <p:sldId id="302" r:id="rId17"/>
    <p:sldId id="303" r:id="rId18"/>
    <p:sldId id="304" r:id="rId19"/>
    <p:sldId id="292" r:id="rId20"/>
    <p:sldId id="297" r:id="rId21"/>
    <p:sldId id="293" r:id="rId22"/>
    <p:sldId id="294" r:id="rId23"/>
    <p:sldId id="295" r:id="rId24"/>
    <p:sldId id="298" r:id="rId25"/>
    <p:sldId id="305" r:id="rId26"/>
    <p:sldId id="310" r:id="rId27"/>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F780BB-6658-430C-B8AA-A20F3BB86F25}" type="datetimeFigureOut">
              <a:rPr lang="es-AR" smtClean="0"/>
              <a:t>27/9/2021</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EE30A4-023A-4CA1-8D6D-2BB002A3DF0A}" type="slidenum">
              <a:rPr lang="es-AR" smtClean="0"/>
              <a:t>‹Nº›</a:t>
            </a:fld>
            <a:endParaRPr lang="es-AR"/>
          </a:p>
        </p:txBody>
      </p:sp>
    </p:spTree>
    <p:extLst>
      <p:ext uri="{BB962C8B-B14F-4D97-AF65-F5344CB8AC3E}">
        <p14:creationId xmlns:p14="http://schemas.microsoft.com/office/powerpoint/2010/main" val="1353013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6177e55a15_0_1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 name="Google Shape;232;g6177e55a15_0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920488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g62d4a8bdbd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0" name="Google Shape;280;g62d4a8bdbd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65686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62d4a8bdbd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62d4a8bdbd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23484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62d4a8bdb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 name="Google Shape;238;g62d4a8bdb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51126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62d4a8bdb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62d4a8bdb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83174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62d4a8bdbd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62d4a8bdb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17214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62d4a8bdbd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62d4a8bdb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75667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62d4a8bdbd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62d4a8bdbd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34063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g62d4a8bdbd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4" name="Google Shape;264;g62d4a8bdbd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42761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g62d4a8bdbd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9" name="Google Shape;269;g62d4a8bdbd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03532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62d4a8bdbd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62d4a8bdbd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4663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E9AB4E-036B-4653-BDF3-BD3896AE4B3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B500A2A9-0668-4A6C-892D-ABC61FA954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1E84DD7A-AF44-432E-BA55-51F63872BDB5}"/>
              </a:ext>
            </a:extLst>
          </p:cNvPr>
          <p:cNvSpPr>
            <a:spLocks noGrp="1"/>
          </p:cNvSpPr>
          <p:nvPr>
            <p:ph type="dt" sz="half" idx="10"/>
          </p:nvPr>
        </p:nvSpPr>
        <p:spPr/>
        <p:txBody>
          <a:bodyPr/>
          <a:lstStyle/>
          <a:p>
            <a:fld id="{8230EDF9-528E-492C-8FC1-5BD1A1BA4A9E}" type="datetimeFigureOut">
              <a:rPr lang="es-AR" smtClean="0"/>
              <a:t>27/9/2021</a:t>
            </a:fld>
            <a:endParaRPr lang="es-AR"/>
          </a:p>
        </p:txBody>
      </p:sp>
      <p:sp>
        <p:nvSpPr>
          <p:cNvPr id="5" name="Marcador de pie de página 4">
            <a:extLst>
              <a:ext uri="{FF2B5EF4-FFF2-40B4-BE49-F238E27FC236}">
                <a16:creationId xmlns:a16="http://schemas.microsoft.com/office/drawing/2014/main" id="{17C06203-DF21-4C38-8E54-21C8C9AA506E}"/>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9276143E-A6DB-4208-A92F-CAEB16799200}"/>
              </a:ext>
            </a:extLst>
          </p:cNvPr>
          <p:cNvSpPr>
            <a:spLocks noGrp="1"/>
          </p:cNvSpPr>
          <p:nvPr>
            <p:ph type="sldNum" sz="quarter" idx="12"/>
          </p:nvPr>
        </p:nvSpPr>
        <p:spPr/>
        <p:txBody>
          <a:bodyPr/>
          <a:lstStyle/>
          <a:p>
            <a:fld id="{C284967B-8A2C-4FAB-BC6D-9CC230C36021}" type="slidenum">
              <a:rPr lang="es-AR" smtClean="0"/>
              <a:t>‹Nº›</a:t>
            </a:fld>
            <a:endParaRPr lang="es-AR"/>
          </a:p>
        </p:txBody>
      </p:sp>
    </p:spTree>
    <p:extLst>
      <p:ext uri="{BB962C8B-B14F-4D97-AF65-F5344CB8AC3E}">
        <p14:creationId xmlns:p14="http://schemas.microsoft.com/office/powerpoint/2010/main" val="1300884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E03B6E-5CE9-449C-BAD5-A190D927B4D3}"/>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45A73784-B6B1-4A7D-9E14-65F87115D890}"/>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BD2D51C1-4C33-4140-B841-4221B275A933}"/>
              </a:ext>
            </a:extLst>
          </p:cNvPr>
          <p:cNvSpPr>
            <a:spLocks noGrp="1"/>
          </p:cNvSpPr>
          <p:nvPr>
            <p:ph type="dt" sz="half" idx="10"/>
          </p:nvPr>
        </p:nvSpPr>
        <p:spPr/>
        <p:txBody>
          <a:bodyPr/>
          <a:lstStyle/>
          <a:p>
            <a:fld id="{8230EDF9-528E-492C-8FC1-5BD1A1BA4A9E}" type="datetimeFigureOut">
              <a:rPr lang="es-AR" smtClean="0"/>
              <a:t>27/9/2021</a:t>
            </a:fld>
            <a:endParaRPr lang="es-AR"/>
          </a:p>
        </p:txBody>
      </p:sp>
      <p:sp>
        <p:nvSpPr>
          <p:cNvPr id="5" name="Marcador de pie de página 4">
            <a:extLst>
              <a:ext uri="{FF2B5EF4-FFF2-40B4-BE49-F238E27FC236}">
                <a16:creationId xmlns:a16="http://schemas.microsoft.com/office/drawing/2014/main" id="{F4B76DB5-F028-4D71-9EC0-CA429EC35608}"/>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E8962FE4-D20B-4FBF-B8AC-40825BCED622}"/>
              </a:ext>
            </a:extLst>
          </p:cNvPr>
          <p:cNvSpPr>
            <a:spLocks noGrp="1"/>
          </p:cNvSpPr>
          <p:nvPr>
            <p:ph type="sldNum" sz="quarter" idx="12"/>
          </p:nvPr>
        </p:nvSpPr>
        <p:spPr/>
        <p:txBody>
          <a:bodyPr/>
          <a:lstStyle/>
          <a:p>
            <a:fld id="{C284967B-8A2C-4FAB-BC6D-9CC230C36021}" type="slidenum">
              <a:rPr lang="es-AR" smtClean="0"/>
              <a:t>‹Nº›</a:t>
            </a:fld>
            <a:endParaRPr lang="es-AR"/>
          </a:p>
        </p:txBody>
      </p:sp>
    </p:spTree>
    <p:extLst>
      <p:ext uri="{BB962C8B-B14F-4D97-AF65-F5344CB8AC3E}">
        <p14:creationId xmlns:p14="http://schemas.microsoft.com/office/powerpoint/2010/main" val="876090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95A139A-BE60-4B0D-A4D2-BA146782E3F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6FF8D057-4ABD-455A-AE59-7AE0DCDD8B9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1C360260-B197-42EA-B762-667E8256269E}"/>
              </a:ext>
            </a:extLst>
          </p:cNvPr>
          <p:cNvSpPr>
            <a:spLocks noGrp="1"/>
          </p:cNvSpPr>
          <p:nvPr>
            <p:ph type="dt" sz="half" idx="10"/>
          </p:nvPr>
        </p:nvSpPr>
        <p:spPr/>
        <p:txBody>
          <a:bodyPr/>
          <a:lstStyle/>
          <a:p>
            <a:fld id="{8230EDF9-528E-492C-8FC1-5BD1A1BA4A9E}" type="datetimeFigureOut">
              <a:rPr lang="es-AR" smtClean="0"/>
              <a:t>27/9/2021</a:t>
            </a:fld>
            <a:endParaRPr lang="es-AR"/>
          </a:p>
        </p:txBody>
      </p:sp>
      <p:sp>
        <p:nvSpPr>
          <p:cNvPr id="5" name="Marcador de pie de página 4">
            <a:extLst>
              <a:ext uri="{FF2B5EF4-FFF2-40B4-BE49-F238E27FC236}">
                <a16:creationId xmlns:a16="http://schemas.microsoft.com/office/drawing/2014/main" id="{666CCAAD-1EE7-4EDB-A20B-CE0180E8C2C0}"/>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BD5135EA-CB7F-4B64-AC2C-2121D7F8E557}"/>
              </a:ext>
            </a:extLst>
          </p:cNvPr>
          <p:cNvSpPr>
            <a:spLocks noGrp="1"/>
          </p:cNvSpPr>
          <p:nvPr>
            <p:ph type="sldNum" sz="quarter" idx="12"/>
          </p:nvPr>
        </p:nvSpPr>
        <p:spPr/>
        <p:txBody>
          <a:bodyPr/>
          <a:lstStyle/>
          <a:p>
            <a:fld id="{C284967B-8A2C-4FAB-BC6D-9CC230C36021}" type="slidenum">
              <a:rPr lang="es-AR" smtClean="0"/>
              <a:t>‹Nº›</a:t>
            </a:fld>
            <a:endParaRPr lang="es-AR"/>
          </a:p>
        </p:txBody>
      </p:sp>
    </p:spTree>
    <p:extLst>
      <p:ext uri="{BB962C8B-B14F-4D97-AF65-F5344CB8AC3E}">
        <p14:creationId xmlns:p14="http://schemas.microsoft.com/office/powerpoint/2010/main" val="763990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5"/>
        <p:cNvGrpSpPr/>
        <p:nvPr/>
      </p:nvGrpSpPr>
      <p:grpSpPr>
        <a:xfrm>
          <a:off x="0" y="0"/>
          <a:ext cx="0" cy="0"/>
          <a:chOff x="0" y="0"/>
          <a:chExt cx="0" cy="0"/>
        </a:xfrm>
      </p:grpSpPr>
      <p:sp>
        <p:nvSpPr>
          <p:cNvPr id="26" name="Google Shape;26;p4"/>
          <p:cNvSpPr/>
          <p:nvPr/>
        </p:nvSpPr>
        <p:spPr>
          <a:xfrm>
            <a:off x="-100" y="6727600"/>
            <a:ext cx="12192000" cy="1304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 name="Google Shape;27;p4"/>
          <p:cNvSpPr txBox="1">
            <a:spLocks noGrp="1"/>
          </p:cNvSpPr>
          <p:nvPr>
            <p:ph type="title"/>
          </p:nvPr>
        </p:nvSpPr>
        <p:spPr>
          <a:xfrm>
            <a:off x="415600" y="593367"/>
            <a:ext cx="11360800" cy="9432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415600" y="1688433"/>
            <a:ext cx="11360800" cy="44036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29" name="Google Shape;2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AR" smtClean="0"/>
              <a:pPr/>
              <a:t>‹Nº›</a:t>
            </a:fld>
            <a:endParaRPr lang="es-AR"/>
          </a:p>
        </p:txBody>
      </p:sp>
    </p:spTree>
    <p:extLst>
      <p:ext uri="{BB962C8B-B14F-4D97-AF65-F5344CB8AC3E}">
        <p14:creationId xmlns:p14="http://schemas.microsoft.com/office/powerpoint/2010/main" val="3659943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6576D4-8B27-40B1-B312-6A17E99A6071}"/>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447F6085-86E5-414E-9BC2-90113ACDD1C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88261B9B-3AD5-4FD4-A8D0-70DCCF0B422E}"/>
              </a:ext>
            </a:extLst>
          </p:cNvPr>
          <p:cNvSpPr>
            <a:spLocks noGrp="1"/>
          </p:cNvSpPr>
          <p:nvPr>
            <p:ph type="dt" sz="half" idx="10"/>
          </p:nvPr>
        </p:nvSpPr>
        <p:spPr/>
        <p:txBody>
          <a:bodyPr/>
          <a:lstStyle/>
          <a:p>
            <a:fld id="{8230EDF9-528E-492C-8FC1-5BD1A1BA4A9E}" type="datetimeFigureOut">
              <a:rPr lang="es-AR" smtClean="0"/>
              <a:t>27/9/2021</a:t>
            </a:fld>
            <a:endParaRPr lang="es-AR"/>
          </a:p>
        </p:txBody>
      </p:sp>
      <p:sp>
        <p:nvSpPr>
          <p:cNvPr id="5" name="Marcador de pie de página 4">
            <a:extLst>
              <a:ext uri="{FF2B5EF4-FFF2-40B4-BE49-F238E27FC236}">
                <a16:creationId xmlns:a16="http://schemas.microsoft.com/office/drawing/2014/main" id="{5829499D-4740-4FCD-B114-A8B46E17CBDD}"/>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DB14053C-C8CC-4288-88C1-9E011019DEA7}"/>
              </a:ext>
            </a:extLst>
          </p:cNvPr>
          <p:cNvSpPr>
            <a:spLocks noGrp="1"/>
          </p:cNvSpPr>
          <p:nvPr>
            <p:ph type="sldNum" sz="quarter" idx="12"/>
          </p:nvPr>
        </p:nvSpPr>
        <p:spPr/>
        <p:txBody>
          <a:bodyPr/>
          <a:lstStyle/>
          <a:p>
            <a:fld id="{C284967B-8A2C-4FAB-BC6D-9CC230C36021}" type="slidenum">
              <a:rPr lang="es-AR" smtClean="0"/>
              <a:t>‹Nº›</a:t>
            </a:fld>
            <a:endParaRPr lang="es-AR"/>
          </a:p>
        </p:txBody>
      </p:sp>
    </p:spTree>
    <p:extLst>
      <p:ext uri="{BB962C8B-B14F-4D97-AF65-F5344CB8AC3E}">
        <p14:creationId xmlns:p14="http://schemas.microsoft.com/office/powerpoint/2010/main" val="1280351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6CF1E6-63D3-4AC7-BA07-9DF69706D1B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4FAED7FC-3F99-4A74-8B55-89629DAB93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12B06C3-F04C-4F19-B3AF-FF8A63B47D66}"/>
              </a:ext>
            </a:extLst>
          </p:cNvPr>
          <p:cNvSpPr>
            <a:spLocks noGrp="1"/>
          </p:cNvSpPr>
          <p:nvPr>
            <p:ph type="dt" sz="half" idx="10"/>
          </p:nvPr>
        </p:nvSpPr>
        <p:spPr/>
        <p:txBody>
          <a:bodyPr/>
          <a:lstStyle/>
          <a:p>
            <a:fld id="{8230EDF9-528E-492C-8FC1-5BD1A1BA4A9E}" type="datetimeFigureOut">
              <a:rPr lang="es-AR" smtClean="0"/>
              <a:t>27/9/2021</a:t>
            </a:fld>
            <a:endParaRPr lang="es-AR"/>
          </a:p>
        </p:txBody>
      </p:sp>
      <p:sp>
        <p:nvSpPr>
          <p:cNvPr id="5" name="Marcador de pie de página 4">
            <a:extLst>
              <a:ext uri="{FF2B5EF4-FFF2-40B4-BE49-F238E27FC236}">
                <a16:creationId xmlns:a16="http://schemas.microsoft.com/office/drawing/2014/main" id="{25E7E569-6958-4A29-B0A8-541A00AA494F}"/>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9FE1B524-AD4F-43F3-8492-8B0AF35341B2}"/>
              </a:ext>
            </a:extLst>
          </p:cNvPr>
          <p:cNvSpPr>
            <a:spLocks noGrp="1"/>
          </p:cNvSpPr>
          <p:nvPr>
            <p:ph type="sldNum" sz="quarter" idx="12"/>
          </p:nvPr>
        </p:nvSpPr>
        <p:spPr/>
        <p:txBody>
          <a:bodyPr/>
          <a:lstStyle/>
          <a:p>
            <a:fld id="{C284967B-8A2C-4FAB-BC6D-9CC230C36021}" type="slidenum">
              <a:rPr lang="es-AR" smtClean="0"/>
              <a:t>‹Nº›</a:t>
            </a:fld>
            <a:endParaRPr lang="es-AR"/>
          </a:p>
        </p:txBody>
      </p:sp>
    </p:spTree>
    <p:extLst>
      <p:ext uri="{BB962C8B-B14F-4D97-AF65-F5344CB8AC3E}">
        <p14:creationId xmlns:p14="http://schemas.microsoft.com/office/powerpoint/2010/main" val="4053850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BD6AB6-529A-4D9C-8AE2-6560DCB89024}"/>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2C9A9A78-BFB7-4B9B-96A2-E0F1C730E3F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F3394863-25AC-4F86-B854-B2351FAACA0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9BA47C42-8F4A-4E9F-A7DA-75D40D1CDB51}"/>
              </a:ext>
            </a:extLst>
          </p:cNvPr>
          <p:cNvSpPr>
            <a:spLocks noGrp="1"/>
          </p:cNvSpPr>
          <p:nvPr>
            <p:ph type="dt" sz="half" idx="10"/>
          </p:nvPr>
        </p:nvSpPr>
        <p:spPr/>
        <p:txBody>
          <a:bodyPr/>
          <a:lstStyle/>
          <a:p>
            <a:fld id="{8230EDF9-528E-492C-8FC1-5BD1A1BA4A9E}" type="datetimeFigureOut">
              <a:rPr lang="es-AR" smtClean="0"/>
              <a:t>27/9/2021</a:t>
            </a:fld>
            <a:endParaRPr lang="es-AR"/>
          </a:p>
        </p:txBody>
      </p:sp>
      <p:sp>
        <p:nvSpPr>
          <p:cNvPr id="6" name="Marcador de pie de página 5">
            <a:extLst>
              <a:ext uri="{FF2B5EF4-FFF2-40B4-BE49-F238E27FC236}">
                <a16:creationId xmlns:a16="http://schemas.microsoft.com/office/drawing/2014/main" id="{2F5597D3-5A64-4E8F-8461-E3F15B8E707F}"/>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7EDEDD10-AE82-4777-A064-4459190EF769}"/>
              </a:ext>
            </a:extLst>
          </p:cNvPr>
          <p:cNvSpPr>
            <a:spLocks noGrp="1"/>
          </p:cNvSpPr>
          <p:nvPr>
            <p:ph type="sldNum" sz="quarter" idx="12"/>
          </p:nvPr>
        </p:nvSpPr>
        <p:spPr/>
        <p:txBody>
          <a:bodyPr/>
          <a:lstStyle/>
          <a:p>
            <a:fld id="{C284967B-8A2C-4FAB-BC6D-9CC230C36021}" type="slidenum">
              <a:rPr lang="es-AR" smtClean="0"/>
              <a:t>‹Nº›</a:t>
            </a:fld>
            <a:endParaRPr lang="es-AR"/>
          </a:p>
        </p:txBody>
      </p:sp>
    </p:spTree>
    <p:extLst>
      <p:ext uri="{BB962C8B-B14F-4D97-AF65-F5344CB8AC3E}">
        <p14:creationId xmlns:p14="http://schemas.microsoft.com/office/powerpoint/2010/main" val="167000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A10276-CDE0-414C-916F-D5E6B3460F6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89BEB389-87FE-4E34-809B-1A6DD37F3D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3171AEF-8C98-413F-ACCD-1379591C023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A70E97D1-C0AD-4B3E-8712-FF89858612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FC776AB-E289-4808-AB1E-37C26918231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6A38F317-6301-493E-B90E-17A1B81DB88E}"/>
              </a:ext>
            </a:extLst>
          </p:cNvPr>
          <p:cNvSpPr>
            <a:spLocks noGrp="1"/>
          </p:cNvSpPr>
          <p:nvPr>
            <p:ph type="dt" sz="half" idx="10"/>
          </p:nvPr>
        </p:nvSpPr>
        <p:spPr/>
        <p:txBody>
          <a:bodyPr/>
          <a:lstStyle/>
          <a:p>
            <a:fld id="{8230EDF9-528E-492C-8FC1-5BD1A1BA4A9E}" type="datetimeFigureOut">
              <a:rPr lang="es-AR" smtClean="0"/>
              <a:t>27/9/2021</a:t>
            </a:fld>
            <a:endParaRPr lang="es-AR"/>
          </a:p>
        </p:txBody>
      </p:sp>
      <p:sp>
        <p:nvSpPr>
          <p:cNvPr id="8" name="Marcador de pie de página 7">
            <a:extLst>
              <a:ext uri="{FF2B5EF4-FFF2-40B4-BE49-F238E27FC236}">
                <a16:creationId xmlns:a16="http://schemas.microsoft.com/office/drawing/2014/main" id="{F4D9D51F-253F-4112-8052-38B452EE3197}"/>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BD19C3C4-0F6A-4593-8653-B84AC0E8542A}"/>
              </a:ext>
            </a:extLst>
          </p:cNvPr>
          <p:cNvSpPr>
            <a:spLocks noGrp="1"/>
          </p:cNvSpPr>
          <p:nvPr>
            <p:ph type="sldNum" sz="quarter" idx="12"/>
          </p:nvPr>
        </p:nvSpPr>
        <p:spPr/>
        <p:txBody>
          <a:bodyPr/>
          <a:lstStyle/>
          <a:p>
            <a:fld id="{C284967B-8A2C-4FAB-BC6D-9CC230C36021}" type="slidenum">
              <a:rPr lang="es-AR" smtClean="0"/>
              <a:t>‹Nº›</a:t>
            </a:fld>
            <a:endParaRPr lang="es-AR"/>
          </a:p>
        </p:txBody>
      </p:sp>
    </p:spTree>
    <p:extLst>
      <p:ext uri="{BB962C8B-B14F-4D97-AF65-F5344CB8AC3E}">
        <p14:creationId xmlns:p14="http://schemas.microsoft.com/office/powerpoint/2010/main" val="3816526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B8A399-B682-4871-9A21-FEC18DF372BF}"/>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B41CF15E-87BB-4A99-B2CE-F88BE1027CBE}"/>
              </a:ext>
            </a:extLst>
          </p:cNvPr>
          <p:cNvSpPr>
            <a:spLocks noGrp="1"/>
          </p:cNvSpPr>
          <p:nvPr>
            <p:ph type="dt" sz="half" idx="10"/>
          </p:nvPr>
        </p:nvSpPr>
        <p:spPr/>
        <p:txBody>
          <a:bodyPr/>
          <a:lstStyle/>
          <a:p>
            <a:fld id="{8230EDF9-528E-492C-8FC1-5BD1A1BA4A9E}" type="datetimeFigureOut">
              <a:rPr lang="es-AR" smtClean="0"/>
              <a:t>27/9/2021</a:t>
            </a:fld>
            <a:endParaRPr lang="es-AR"/>
          </a:p>
        </p:txBody>
      </p:sp>
      <p:sp>
        <p:nvSpPr>
          <p:cNvPr id="4" name="Marcador de pie de página 3">
            <a:extLst>
              <a:ext uri="{FF2B5EF4-FFF2-40B4-BE49-F238E27FC236}">
                <a16:creationId xmlns:a16="http://schemas.microsoft.com/office/drawing/2014/main" id="{286273C3-35B1-4F1E-B396-0FE23844B9B1}"/>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961AA438-4C9B-4038-97FB-84807C7585E0}"/>
              </a:ext>
            </a:extLst>
          </p:cNvPr>
          <p:cNvSpPr>
            <a:spLocks noGrp="1"/>
          </p:cNvSpPr>
          <p:nvPr>
            <p:ph type="sldNum" sz="quarter" idx="12"/>
          </p:nvPr>
        </p:nvSpPr>
        <p:spPr/>
        <p:txBody>
          <a:bodyPr/>
          <a:lstStyle/>
          <a:p>
            <a:fld id="{C284967B-8A2C-4FAB-BC6D-9CC230C36021}" type="slidenum">
              <a:rPr lang="es-AR" smtClean="0"/>
              <a:t>‹Nº›</a:t>
            </a:fld>
            <a:endParaRPr lang="es-AR"/>
          </a:p>
        </p:txBody>
      </p:sp>
    </p:spTree>
    <p:extLst>
      <p:ext uri="{BB962C8B-B14F-4D97-AF65-F5344CB8AC3E}">
        <p14:creationId xmlns:p14="http://schemas.microsoft.com/office/powerpoint/2010/main" val="3754629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770DCEA-F116-43FE-B5B5-8F22F7BF43AB}"/>
              </a:ext>
            </a:extLst>
          </p:cNvPr>
          <p:cNvSpPr>
            <a:spLocks noGrp="1"/>
          </p:cNvSpPr>
          <p:nvPr>
            <p:ph type="dt" sz="half" idx="10"/>
          </p:nvPr>
        </p:nvSpPr>
        <p:spPr/>
        <p:txBody>
          <a:bodyPr/>
          <a:lstStyle/>
          <a:p>
            <a:fld id="{8230EDF9-528E-492C-8FC1-5BD1A1BA4A9E}" type="datetimeFigureOut">
              <a:rPr lang="es-AR" smtClean="0"/>
              <a:t>27/9/2021</a:t>
            </a:fld>
            <a:endParaRPr lang="es-AR"/>
          </a:p>
        </p:txBody>
      </p:sp>
      <p:sp>
        <p:nvSpPr>
          <p:cNvPr id="3" name="Marcador de pie de página 2">
            <a:extLst>
              <a:ext uri="{FF2B5EF4-FFF2-40B4-BE49-F238E27FC236}">
                <a16:creationId xmlns:a16="http://schemas.microsoft.com/office/drawing/2014/main" id="{20BA24D7-3943-4853-804C-3442D3D59FEE}"/>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0131B781-1416-4C95-AF2B-B72303A080CF}"/>
              </a:ext>
            </a:extLst>
          </p:cNvPr>
          <p:cNvSpPr>
            <a:spLocks noGrp="1"/>
          </p:cNvSpPr>
          <p:nvPr>
            <p:ph type="sldNum" sz="quarter" idx="12"/>
          </p:nvPr>
        </p:nvSpPr>
        <p:spPr/>
        <p:txBody>
          <a:bodyPr/>
          <a:lstStyle/>
          <a:p>
            <a:fld id="{C284967B-8A2C-4FAB-BC6D-9CC230C36021}" type="slidenum">
              <a:rPr lang="es-AR" smtClean="0"/>
              <a:t>‹Nº›</a:t>
            </a:fld>
            <a:endParaRPr lang="es-AR"/>
          </a:p>
        </p:txBody>
      </p:sp>
    </p:spTree>
    <p:extLst>
      <p:ext uri="{BB962C8B-B14F-4D97-AF65-F5344CB8AC3E}">
        <p14:creationId xmlns:p14="http://schemas.microsoft.com/office/powerpoint/2010/main" val="1715464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84719F-A0BE-489E-93F5-A9E386934C2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24A8BA5D-C72F-429B-B529-570003F0C5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0650C816-B64E-42B7-B5F6-9F68DC45C3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6DF8413-AD66-458A-8A38-D7742AF4ED67}"/>
              </a:ext>
            </a:extLst>
          </p:cNvPr>
          <p:cNvSpPr>
            <a:spLocks noGrp="1"/>
          </p:cNvSpPr>
          <p:nvPr>
            <p:ph type="dt" sz="half" idx="10"/>
          </p:nvPr>
        </p:nvSpPr>
        <p:spPr/>
        <p:txBody>
          <a:bodyPr/>
          <a:lstStyle/>
          <a:p>
            <a:fld id="{8230EDF9-528E-492C-8FC1-5BD1A1BA4A9E}" type="datetimeFigureOut">
              <a:rPr lang="es-AR" smtClean="0"/>
              <a:t>27/9/2021</a:t>
            </a:fld>
            <a:endParaRPr lang="es-AR"/>
          </a:p>
        </p:txBody>
      </p:sp>
      <p:sp>
        <p:nvSpPr>
          <p:cNvPr id="6" name="Marcador de pie de página 5">
            <a:extLst>
              <a:ext uri="{FF2B5EF4-FFF2-40B4-BE49-F238E27FC236}">
                <a16:creationId xmlns:a16="http://schemas.microsoft.com/office/drawing/2014/main" id="{A23D0692-0154-42AE-BFA2-C5D466F83C1D}"/>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2A2FB013-B4C5-4679-9887-20D4A6E97E2D}"/>
              </a:ext>
            </a:extLst>
          </p:cNvPr>
          <p:cNvSpPr>
            <a:spLocks noGrp="1"/>
          </p:cNvSpPr>
          <p:nvPr>
            <p:ph type="sldNum" sz="quarter" idx="12"/>
          </p:nvPr>
        </p:nvSpPr>
        <p:spPr/>
        <p:txBody>
          <a:bodyPr/>
          <a:lstStyle/>
          <a:p>
            <a:fld id="{C284967B-8A2C-4FAB-BC6D-9CC230C36021}" type="slidenum">
              <a:rPr lang="es-AR" smtClean="0"/>
              <a:t>‹Nº›</a:t>
            </a:fld>
            <a:endParaRPr lang="es-AR"/>
          </a:p>
        </p:txBody>
      </p:sp>
    </p:spTree>
    <p:extLst>
      <p:ext uri="{BB962C8B-B14F-4D97-AF65-F5344CB8AC3E}">
        <p14:creationId xmlns:p14="http://schemas.microsoft.com/office/powerpoint/2010/main" val="1402879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12844F-00B6-4DA6-94B5-36705F45844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CF172835-7DB8-4937-BCC9-03C0976FDE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28CE5125-4237-47B6-9FCE-161A8FB520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916C1D4-B4D3-4A78-8C09-64833CE9DB3E}"/>
              </a:ext>
            </a:extLst>
          </p:cNvPr>
          <p:cNvSpPr>
            <a:spLocks noGrp="1"/>
          </p:cNvSpPr>
          <p:nvPr>
            <p:ph type="dt" sz="half" idx="10"/>
          </p:nvPr>
        </p:nvSpPr>
        <p:spPr/>
        <p:txBody>
          <a:bodyPr/>
          <a:lstStyle/>
          <a:p>
            <a:fld id="{8230EDF9-528E-492C-8FC1-5BD1A1BA4A9E}" type="datetimeFigureOut">
              <a:rPr lang="es-AR" smtClean="0"/>
              <a:t>27/9/2021</a:t>
            </a:fld>
            <a:endParaRPr lang="es-AR"/>
          </a:p>
        </p:txBody>
      </p:sp>
      <p:sp>
        <p:nvSpPr>
          <p:cNvPr id="6" name="Marcador de pie de página 5">
            <a:extLst>
              <a:ext uri="{FF2B5EF4-FFF2-40B4-BE49-F238E27FC236}">
                <a16:creationId xmlns:a16="http://schemas.microsoft.com/office/drawing/2014/main" id="{77CE603F-9EF9-4613-A84C-28950967D6F9}"/>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7C1FF34D-0311-4497-A033-5D617F5A367D}"/>
              </a:ext>
            </a:extLst>
          </p:cNvPr>
          <p:cNvSpPr>
            <a:spLocks noGrp="1"/>
          </p:cNvSpPr>
          <p:nvPr>
            <p:ph type="sldNum" sz="quarter" idx="12"/>
          </p:nvPr>
        </p:nvSpPr>
        <p:spPr/>
        <p:txBody>
          <a:bodyPr/>
          <a:lstStyle/>
          <a:p>
            <a:fld id="{C284967B-8A2C-4FAB-BC6D-9CC230C36021}" type="slidenum">
              <a:rPr lang="es-AR" smtClean="0"/>
              <a:t>‹Nº›</a:t>
            </a:fld>
            <a:endParaRPr lang="es-AR"/>
          </a:p>
        </p:txBody>
      </p:sp>
    </p:spTree>
    <p:extLst>
      <p:ext uri="{BB962C8B-B14F-4D97-AF65-F5344CB8AC3E}">
        <p14:creationId xmlns:p14="http://schemas.microsoft.com/office/powerpoint/2010/main" val="31321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EA3380D-0246-4267-B465-2406713BFD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7CD2EFBC-03BC-4F1E-B0DF-8983718BEB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ACAAD198-7424-484D-92A5-C0172189FC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30EDF9-528E-492C-8FC1-5BD1A1BA4A9E}" type="datetimeFigureOut">
              <a:rPr lang="es-AR" smtClean="0"/>
              <a:t>27/9/2021</a:t>
            </a:fld>
            <a:endParaRPr lang="es-AR"/>
          </a:p>
        </p:txBody>
      </p:sp>
      <p:sp>
        <p:nvSpPr>
          <p:cNvPr id="5" name="Marcador de pie de página 4">
            <a:extLst>
              <a:ext uri="{FF2B5EF4-FFF2-40B4-BE49-F238E27FC236}">
                <a16:creationId xmlns:a16="http://schemas.microsoft.com/office/drawing/2014/main" id="{84A4C3FF-56C9-42FA-BDEF-19F4BFB2A3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02B5B043-3BE0-41B2-94D4-ED48372135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84967B-8A2C-4FAB-BC6D-9CC230C36021}" type="slidenum">
              <a:rPr lang="es-AR" smtClean="0"/>
              <a:t>‹Nº›</a:t>
            </a:fld>
            <a:endParaRPr lang="es-AR"/>
          </a:p>
        </p:txBody>
      </p:sp>
    </p:spTree>
    <p:extLst>
      <p:ext uri="{BB962C8B-B14F-4D97-AF65-F5344CB8AC3E}">
        <p14:creationId xmlns:p14="http://schemas.microsoft.com/office/powerpoint/2010/main" val="2604667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8A88C8-9FFF-428B-9012-628E2070C7EF}"/>
              </a:ext>
            </a:extLst>
          </p:cNvPr>
          <p:cNvSpPr>
            <a:spLocks noGrp="1"/>
          </p:cNvSpPr>
          <p:nvPr>
            <p:ph type="title"/>
          </p:nvPr>
        </p:nvSpPr>
        <p:spPr/>
        <p:txBody>
          <a:bodyPr/>
          <a:lstStyle/>
          <a:p>
            <a:pPr algn="ctr"/>
            <a:r>
              <a:rPr lang="es-MX" b="1" dirty="0"/>
              <a:t>Desarrollo teórico del estudio de la familia</a:t>
            </a:r>
            <a:endParaRPr lang="es-AR" b="1" dirty="0"/>
          </a:p>
        </p:txBody>
      </p:sp>
      <p:sp>
        <p:nvSpPr>
          <p:cNvPr id="3" name="Marcador de texto 2">
            <a:extLst>
              <a:ext uri="{FF2B5EF4-FFF2-40B4-BE49-F238E27FC236}">
                <a16:creationId xmlns:a16="http://schemas.microsoft.com/office/drawing/2014/main" id="{FBFDAAF9-7DB5-40F7-AEB1-F2F8485452B0}"/>
              </a:ext>
            </a:extLst>
          </p:cNvPr>
          <p:cNvSpPr>
            <a:spLocks noGrp="1"/>
          </p:cNvSpPr>
          <p:nvPr>
            <p:ph type="body" idx="1"/>
          </p:nvPr>
        </p:nvSpPr>
        <p:spPr>
          <a:xfrm>
            <a:off x="415600" y="1688432"/>
            <a:ext cx="11360800" cy="4699115"/>
          </a:xfrm>
        </p:spPr>
        <p:txBody>
          <a:bodyPr/>
          <a:lstStyle/>
          <a:p>
            <a:pPr>
              <a:lnSpc>
                <a:spcPct val="100000"/>
              </a:lnSpc>
            </a:pPr>
            <a:r>
              <a:rPr lang="es-MX" b="1" dirty="0"/>
              <a:t>Siglo XIX – 1920</a:t>
            </a:r>
            <a:r>
              <a:rPr lang="es-MX" dirty="0"/>
              <a:t>: el estudio de la familia surge de la necesidad de resolver problemas sociales. La familia se comprende como “elemento fundamental en el desarrollo sano de la sociedad”.</a:t>
            </a:r>
          </a:p>
          <a:p>
            <a:pPr>
              <a:lnSpc>
                <a:spcPct val="100000"/>
              </a:lnSpc>
            </a:pPr>
            <a:r>
              <a:rPr lang="es-MX" b="1" dirty="0"/>
              <a:t>Años 50´-60</a:t>
            </a:r>
            <a:r>
              <a:rPr lang="es-MX" dirty="0"/>
              <a:t>´: la Teoría Sistémica aparece como uno de los primeros intentos de identificar y clarificar las orientaciones conceptuales utilizadas por los estudiosos de la familia. El estudio de la familia es un “fenómeno </a:t>
            </a:r>
            <a:r>
              <a:rPr lang="es-MX" dirty="0" err="1"/>
              <a:t>multidiciplinar</a:t>
            </a:r>
            <a:r>
              <a:rPr lang="es-MX" dirty="0"/>
              <a:t>”, y se tratara de buscar una unidad teórica.</a:t>
            </a:r>
          </a:p>
          <a:p>
            <a:pPr>
              <a:lnSpc>
                <a:spcPct val="100000"/>
              </a:lnSpc>
            </a:pPr>
            <a:r>
              <a:rPr lang="es-MX" b="1" dirty="0"/>
              <a:t>Años 80´- Actualidad</a:t>
            </a:r>
            <a:r>
              <a:rPr lang="es-MX" dirty="0"/>
              <a:t>: se abandona la búsqueda de una única teoría explicativa de la familia, ya que la misma es comprendida como una realidad compleja y plural </a:t>
            </a:r>
            <a:endParaRPr lang="es-AR" dirty="0"/>
          </a:p>
        </p:txBody>
      </p:sp>
    </p:spTree>
    <p:extLst>
      <p:ext uri="{BB962C8B-B14F-4D97-AF65-F5344CB8AC3E}">
        <p14:creationId xmlns:p14="http://schemas.microsoft.com/office/powerpoint/2010/main" val="1512510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7C6D5BE1-7671-452C-A89D-B824FBBE3C2B}"/>
              </a:ext>
            </a:extLst>
          </p:cNvPr>
          <p:cNvSpPr>
            <a:spLocks noGrp="1"/>
          </p:cNvSpPr>
          <p:nvPr>
            <p:ph type="body" idx="1"/>
          </p:nvPr>
        </p:nvSpPr>
        <p:spPr>
          <a:xfrm>
            <a:off x="415600" y="927652"/>
            <a:ext cx="11360800" cy="5164381"/>
          </a:xfrm>
        </p:spPr>
        <p:txBody>
          <a:bodyPr/>
          <a:lstStyle/>
          <a:p>
            <a:pPr marL="152396" indent="0">
              <a:buNone/>
            </a:pPr>
            <a:r>
              <a:rPr lang="es-MX" dirty="0">
                <a:solidFill>
                  <a:srgbClr val="000000"/>
                </a:solidFill>
                <a:latin typeface="Segoe UI" panose="020B0502040204020203" pitchFamily="34" charset="0"/>
              </a:rPr>
              <a:t>El discurso entendido como un conjunto de significaciones, cuerpos de sentido que estructuran y organizan la red vincular. </a:t>
            </a:r>
          </a:p>
          <a:p>
            <a:pPr marL="152396" indent="0">
              <a:buNone/>
            </a:pPr>
            <a:endParaRPr lang="es-MX" dirty="0">
              <a:solidFill>
                <a:srgbClr val="000000"/>
              </a:solidFill>
              <a:latin typeface="Segoe UI" panose="020B0502040204020203" pitchFamily="34" charset="0"/>
            </a:endParaRPr>
          </a:p>
          <a:p>
            <a:pPr marL="152396" indent="0">
              <a:buNone/>
            </a:pPr>
            <a:r>
              <a:rPr lang="es-MX" dirty="0">
                <a:solidFill>
                  <a:srgbClr val="000000"/>
                </a:solidFill>
                <a:latin typeface="Segoe UI" panose="020B0502040204020203" pitchFamily="34" charset="0"/>
              </a:rPr>
              <a:t>La familia se construye en esas interacciones y comparten una trama discursiva común, que la ordena y le da un sentido a sus comportamientos.</a:t>
            </a:r>
          </a:p>
          <a:p>
            <a:pPr marL="152396" indent="0">
              <a:buNone/>
            </a:pPr>
            <a:endParaRPr lang="es-MX" dirty="0">
              <a:solidFill>
                <a:srgbClr val="000000"/>
              </a:solidFill>
              <a:latin typeface="Segoe UI" panose="020B0502040204020203" pitchFamily="34" charset="0"/>
            </a:endParaRPr>
          </a:p>
          <a:p>
            <a:pPr marL="152396" indent="0">
              <a:buNone/>
            </a:pPr>
            <a:r>
              <a:rPr lang="es-MX" dirty="0">
                <a:solidFill>
                  <a:srgbClr val="000000"/>
                </a:solidFill>
                <a:latin typeface="Segoe UI" panose="020B0502040204020203" pitchFamily="34" charset="0"/>
              </a:rPr>
              <a:t>Atiende a cuales son esas configuraciones de sentido que ordenan la experiencia familiar.</a:t>
            </a:r>
          </a:p>
          <a:p>
            <a:pPr marL="152396" indent="0">
              <a:buNone/>
            </a:pPr>
            <a:endParaRPr lang="es-MX" dirty="0">
              <a:solidFill>
                <a:srgbClr val="000000"/>
              </a:solidFill>
              <a:latin typeface="Segoe UI" panose="020B0502040204020203" pitchFamily="34" charset="0"/>
            </a:endParaRPr>
          </a:p>
          <a:p>
            <a:pPr marL="152396" indent="0">
              <a:buNone/>
            </a:pPr>
            <a:r>
              <a:rPr lang="es-MX" dirty="0">
                <a:solidFill>
                  <a:srgbClr val="000000"/>
                </a:solidFill>
                <a:latin typeface="Segoe UI" panose="020B0502040204020203" pitchFamily="34" charset="0"/>
              </a:rPr>
              <a:t>Papel preponderante del lenguaje como articulador de la experiencia y un significado. Es una forma de simbolizar la experiencia, hacer concretos hechos sociales.</a:t>
            </a:r>
            <a:endParaRPr lang="es-MX" dirty="0">
              <a:solidFill>
                <a:prstClr val="black"/>
              </a:solidFill>
              <a:latin typeface="Segoe UI" panose="020B0502040204020203" pitchFamily="34" charset="0"/>
            </a:endParaRPr>
          </a:p>
          <a:p>
            <a:endParaRPr lang="es-AR" dirty="0"/>
          </a:p>
        </p:txBody>
      </p:sp>
    </p:spTree>
    <p:extLst>
      <p:ext uri="{BB962C8B-B14F-4D97-AF65-F5344CB8AC3E}">
        <p14:creationId xmlns:p14="http://schemas.microsoft.com/office/powerpoint/2010/main" val="2185954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4B68D9D-7CBA-46FC-9A04-8FBE05110DA4}"/>
              </a:ext>
            </a:extLst>
          </p:cNvPr>
          <p:cNvSpPr>
            <a:spLocks noGrp="1"/>
          </p:cNvSpPr>
          <p:nvPr>
            <p:ph type="body" idx="1"/>
          </p:nvPr>
        </p:nvSpPr>
        <p:spPr>
          <a:xfrm>
            <a:off x="428852" y="535494"/>
            <a:ext cx="11360800" cy="4403600"/>
          </a:xfrm>
        </p:spPr>
        <p:txBody>
          <a:bodyPr/>
          <a:lstStyle/>
          <a:p>
            <a:pPr marL="0" indent="359990">
              <a:lnSpc>
                <a:spcPct val="115000"/>
              </a:lnSpc>
              <a:spcBef>
                <a:spcPts val="1333"/>
              </a:spcBef>
              <a:buNone/>
            </a:pPr>
            <a:r>
              <a:rPr lang="es-MX" i="1" u="sng" dirty="0">
                <a:solidFill>
                  <a:srgbClr val="000000"/>
                </a:solidFill>
                <a:latin typeface="Cambria"/>
                <a:ea typeface="Cambria"/>
                <a:cs typeface="Cambria"/>
                <a:sym typeface="Cambria"/>
              </a:rPr>
              <a:t>Definición de familia</a:t>
            </a:r>
            <a:r>
              <a:rPr lang="es-MX" dirty="0">
                <a:solidFill>
                  <a:srgbClr val="000000"/>
                </a:solidFill>
                <a:latin typeface="Cambria"/>
                <a:ea typeface="Cambria"/>
                <a:cs typeface="Cambria"/>
                <a:sym typeface="Cambria"/>
              </a:rPr>
              <a:t>: es una forma de interpretar, representar y organizar las relaciones sociales (</a:t>
            </a:r>
            <a:r>
              <a:rPr lang="es-MX" dirty="0" err="1">
                <a:solidFill>
                  <a:srgbClr val="000000"/>
                </a:solidFill>
                <a:latin typeface="Cambria"/>
                <a:ea typeface="Cambria"/>
                <a:cs typeface="Cambria"/>
                <a:sym typeface="Cambria"/>
              </a:rPr>
              <a:t>Gubrium</a:t>
            </a:r>
            <a:r>
              <a:rPr lang="es-MX" dirty="0">
                <a:solidFill>
                  <a:srgbClr val="000000"/>
                </a:solidFill>
                <a:latin typeface="Cambria"/>
                <a:ea typeface="Cambria"/>
                <a:cs typeface="Cambria"/>
                <a:sym typeface="Cambria"/>
              </a:rPr>
              <a:t> y Holstein, 1987). Los términos como “familia”, “hermano”, “madre” o “padre” son recursos para organizar descriptivamente los vínculos humanos. En definitiva, la familia es utilizada como una categoría para definir vínculos sociales. </a:t>
            </a:r>
          </a:p>
          <a:p>
            <a:pPr marL="0" indent="359990">
              <a:lnSpc>
                <a:spcPct val="100000"/>
              </a:lnSpc>
              <a:spcBef>
                <a:spcPts val="1333"/>
              </a:spcBef>
              <a:buNone/>
            </a:pPr>
            <a:r>
              <a:rPr lang="es-MX" dirty="0">
                <a:solidFill>
                  <a:srgbClr val="000000"/>
                </a:solidFill>
                <a:latin typeface="Cambria"/>
                <a:ea typeface="Cambria"/>
                <a:cs typeface="Cambria"/>
                <a:sym typeface="Cambria"/>
              </a:rPr>
              <a:t>Para dichos autores, la idea central es que el mundo social se hace concreto y adquiere significado a través de la interacción y el habla cotidiana. Los relatos, descripciones, conversaciones no solo describen la realidad, sino que operan al mismo tiempo en su proceso constitutivo.</a:t>
            </a:r>
          </a:p>
          <a:p>
            <a:pPr marL="0" indent="359990">
              <a:lnSpc>
                <a:spcPct val="100000"/>
              </a:lnSpc>
              <a:spcBef>
                <a:spcPts val="1333"/>
              </a:spcBef>
              <a:buNone/>
            </a:pPr>
            <a:r>
              <a:rPr lang="es-MX" dirty="0"/>
              <a:t>La familia es entendida, desde esta perspectiva, como parte de nuestro repertorio de conocimientos o cuerpo de significados.</a:t>
            </a:r>
          </a:p>
          <a:p>
            <a:pPr marL="0" indent="359990">
              <a:lnSpc>
                <a:spcPct val="100000"/>
              </a:lnSpc>
              <a:spcBef>
                <a:spcPts val="1333"/>
              </a:spcBef>
              <a:buNone/>
            </a:pPr>
            <a:endParaRPr lang="es-MX" dirty="0">
              <a:solidFill>
                <a:srgbClr val="000000"/>
              </a:solidFill>
              <a:latin typeface="Cambria"/>
              <a:ea typeface="Cambria"/>
              <a:cs typeface="Cambria"/>
              <a:sym typeface="Cambria"/>
            </a:endParaRPr>
          </a:p>
          <a:p>
            <a:endParaRPr lang="es-AR" dirty="0"/>
          </a:p>
        </p:txBody>
      </p:sp>
    </p:spTree>
    <p:extLst>
      <p:ext uri="{BB962C8B-B14F-4D97-AF65-F5344CB8AC3E}">
        <p14:creationId xmlns:p14="http://schemas.microsoft.com/office/powerpoint/2010/main" val="47080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Shape 265"/>
        <p:cNvGrpSpPr/>
        <p:nvPr/>
      </p:nvGrpSpPr>
      <p:grpSpPr>
        <a:xfrm>
          <a:off x="0" y="0"/>
          <a:ext cx="0" cy="0"/>
          <a:chOff x="0" y="0"/>
          <a:chExt cx="0" cy="0"/>
        </a:xfrm>
      </p:grpSpPr>
      <p:sp>
        <p:nvSpPr>
          <p:cNvPr id="266" name="Google Shape;266;p48"/>
          <p:cNvSpPr txBox="1">
            <a:spLocks noGrp="1"/>
          </p:cNvSpPr>
          <p:nvPr>
            <p:ph type="body" idx="1"/>
          </p:nvPr>
        </p:nvSpPr>
        <p:spPr>
          <a:xfrm>
            <a:off x="322835" y="663128"/>
            <a:ext cx="11360800" cy="5502800"/>
          </a:xfrm>
          <a:prstGeom prst="rect">
            <a:avLst/>
          </a:prstGeom>
        </p:spPr>
        <p:txBody>
          <a:bodyPr spcFirstLastPara="1" vert="horz" wrap="square" lIns="121900" tIns="121900" rIns="121900" bIns="121900" rtlCol="0" anchor="t" anchorCtr="0">
            <a:noAutofit/>
          </a:bodyPr>
          <a:lstStyle/>
          <a:p>
            <a:pPr marL="0" indent="359990">
              <a:buNone/>
            </a:pPr>
            <a:r>
              <a:rPr lang="es" b="1" dirty="0">
                <a:solidFill>
                  <a:srgbClr val="000000"/>
                </a:solidFill>
                <a:latin typeface="Cambria"/>
                <a:ea typeface="Cambria"/>
                <a:cs typeface="Cambria"/>
                <a:sym typeface="Cambria"/>
              </a:rPr>
              <a:t>Críticas y limitaciones</a:t>
            </a:r>
            <a:r>
              <a:rPr lang="es" dirty="0">
                <a:solidFill>
                  <a:srgbClr val="000000"/>
                </a:solidFill>
                <a:latin typeface="Cambria"/>
                <a:ea typeface="Cambria"/>
                <a:cs typeface="Cambria"/>
                <a:sym typeface="Cambria"/>
              </a:rPr>
              <a:t>: </a:t>
            </a:r>
          </a:p>
          <a:p>
            <a:pPr marL="0" indent="359990">
              <a:buNone/>
            </a:pPr>
            <a:endParaRPr lang="es" dirty="0">
              <a:solidFill>
                <a:srgbClr val="000000"/>
              </a:solidFill>
              <a:latin typeface="Cambria"/>
              <a:ea typeface="Cambria"/>
              <a:cs typeface="Cambria"/>
              <a:sym typeface="Cambria"/>
            </a:endParaRPr>
          </a:p>
          <a:p>
            <a:pPr marL="457200" indent="-457200">
              <a:buFontTx/>
              <a:buChar char="-"/>
            </a:pPr>
            <a:r>
              <a:rPr lang="es" dirty="0">
                <a:solidFill>
                  <a:srgbClr val="000000"/>
                </a:solidFill>
                <a:latin typeface="Cambria"/>
                <a:ea typeface="Cambria"/>
                <a:cs typeface="Cambria"/>
                <a:sym typeface="Cambria"/>
              </a:rPr>
              <a:t>Algunos autores van a plantear que, si bien es ingenuo considerar los datos empíricos como equivalentes directos de las cosas reales, tampoco significa que haya que abandonar el empirismo como se pretende desde la fenomenología. Esto implica no llegar a un extremo y a una postura radical de la visión subjetivista. </a:t>
            </a:r>
            <a:r>
              <a:rPr lang="es-AR" dirty="0">
                <a:solidFill>
                  <a:srgbClr val="000000"/>
                </a:solidFill>
                <a:latin typeface="Cambria"/>
                <a:ea typeface="Cambria"/>
                <a:cs typeface="Cambria"/>
                <a:sym typeface="Cambria"/>
              </a:rPr>
              <a:t>E</a:t>
            </a:r>
            <a:r>
              <a:rPr lang="es" dirty="0">
                <a:solidFill>
                  <a:srgbClr val="000000"/>
                </a:solidFill>
                <a:latin typeface="Cambria"/>
                <a:ea typeface="Cambria"/>
                <a:cs typeface="Cambria"/>
                <a:sym typeface="Cambria"/>
              </a:rPr>
              <a:t>l conocimiento se construye tanto a partir de la obtencion de dato empíricos como introspectivos.</a:t>
            </a:r>
          </a:p>
          <a:p>
            <a:pPr marL="457200" indent="-457200">
              <a:buFontTx/>
              <a:buChar char="-"/>
            </a:pPr>
            <a:r>
              <a:rPr lang="es" dirty="0">
                <a:solidFill>
                  <a:srgbClr val="000000"/>
                </a:solidFill>
                <a:latin typeface="Cambria"/>
                <a:ea typeface="Cambria"/>
                <a:cs typeface="Cambria"/>
                <a:sym typeface="Cambria"/>
              </a:rPr>
              <a:t>También se le critica a la etnometodología el olvido de los aspectos macrosociales e históricos, y su fuerte impronta descriptiva por sobre cualquier teorizacion. </a:t>
            </a:r>
          </a:p>
          <a:p>
            <a:pPr marL="457200" indent="-457200">
              <a:buFontTx/>
              <a:buChar char="-"/>
            </a:pPr>
            <a:r>
              <a:rPr lang="es-AR" dirty="0">
                <a:solidFill>
                  <a:srgbClr val="000000"/>
                </a:solidFill>
                <a:latin typeface="Cambria"/>
                <a:ea typeface="Cambria"/>
                <a:cs typeface="Cambria"/>
                <a:sym typeface="Cambria"/>
              </a:rPr>
              <a:t>T</a:t>
            </a:r>
            <a:r>
              <a:rPr lang="es" dirty="0">
                <a:solidFill>
                  <a:srgbClr val="000000"/>
                </a:solidFill>
                <a:latin typeface="Cambria"/>
                <a:ea typeface="Cambria"/>
                <a:cs typeface="Cambria"/>
                <a:sym typeface="Cambria"/>
              </a:rPr>
              <a:t>endencia al reduccionismo linguistico y la falta de una perspectiva sobre los determinantes socioestructurales</a:t>
            </a:r>
            <a:endParaRPr dirty="0">
              <a:latin typeface="Cambria"/>
              <a:ea typeface="Cambria"/>
              <a:cs typeface="Cambria"/>
              <a:sym typeface="Cambri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F867ED-B5AA-4B78-BA4C-47FEB3756ED6}"/>
              </a:ext>
            </a:extLst>
          </p:cNvPr>
          <p:cNvSpPr>
            <a:spLocks noGrp="1"/>
          </p:cNvSpPr>
          <p:nvPr>
            <p:ph type="title"/>
          </p:nvPr>
        </p:nvSpPr>
        <p:spPr/>
        <p:txBody>
          <a:bodyPr/>
          <a:lstStyle/>
          <a:p>
            <a:br>
              <a:rPr lang="es-MX" sz="3600" dirty="0"/>
            </a:br>
            <a:r>
              <a:rPr lang="es-MX" sz="3600" dirty="0"/>
              <a:t> </a:t>
            </a:r>
            <a:endParaRPr lang="es-AR" sz="3600" dirty="0"/>
          </a:p>
        </p:txBody>
      </p:sp>
      <p:sp>
        <p:nvSpPr>
          <p:cNvPr id="3" name="Marcador de texto 2">
            <a:extLst>
              <a:ext uri="{FF2B5EF4-FFF2-40B4-BE49-F238E27FC236}">
                <a16:creationId xmlns:a16="http://schemas.microsoft.com/office/drawing/2014/main" id="{C7DB22FC-9CAD-4DA1-B06F-6F6C5FE08382}"/>
              </a:ext>
            </a:extLst>
          </p:cNvPr>
          <p:cNvSpPr>
            <a:spLocks noGrp="1"/>
          </p:cNvSpPr>
          <p:nvPr>
            <p:ph type="body" idx="1"/>
          </p:nvPr>
        </p:nvSpPr>
        <p:spPr>
          <a:xfrm>
            <a:off x="481861" y="1417982"/>
            <a:ext cx="11360800" cy="3693390"/>
          </a:xfrm>
        </p:spPr>
        <p:txBody>
          <a:bodyPr/>
          <a:lstStyle/>
          <a:p>
            <a:pPr marL="152396" indent="0">
              <a:lnSpc>
                <a:spcPct val="100000"/>
              </a:lnSpc>
              <a:buNone/>
            </a:pPr>
            <a:r>
              <a:rPr lang="es-MX" sz="3200" dirty="0"/>
              <a:t>La teoría feminista se centra fundamentalmente en 5 tópicos de interés</a:t>
            </a:r>
          </a:p>
          <a:p>
            <a:pPr>
              <a:lnSpc>
                <a:spcPct val="150000"/>
              </a:lnSpc>
            </a:pPr>
            <a:r>
              <a:rPr lang="es-MX" sz="3200" dirty="0"/>
              <a:t>Construcción social del genero</a:t>
            </a:r>
          </a:p>
          <a:p>
            <a:pPr>
              <a:lnSpc>
                <a:spcPct val="150000"/>
              </a:lnSpc>
            </a:pPr>
            <a:r>
              <a:rPr lang="es-MX" sz="3200" dirty="0"/>
              <a:t>Compromiso con la igualdad de genero y el cambio social</a:t>
            </a:r>
          </a:p>
          <a:p>
            <a:pPr>
              <a:lnSpc>
                <a:spcPct val="150000"/>
              </a:lnSpc>
            </a:pPr>
            <a:r>
              <a:rPr lang="es-MX" sz="3200" dirty="0"/>
              <a:t>La practica feminista</a:t>
            </a:r>
          </a:p>
          <a:p>
            <a:pPr>
              <a:lnSpc>
                <a:spcPct val="150000"/>
              </a:lnSpc>
            </a:pPr>
            <a:r>
              <a:rPr lang="es-MX" sz="3200" dirty="0"/>
              <a:t>La centralidad de la experiencia de la mujer</a:t>
            </a:r>
          </a:p>
          <a:p>
            <a:pPr>
              <a:lnSpc>
                <a:spcPct val="150000"/>
              </a:lnSpc>
            </a:pPr>
            <a:r>
              <a:rPr lang="es-MX" sz="3200" dirty="0"/>
              <a:t>Cuestionamiento de la familia</a:t>
            </a:r>
            <a:endParaRPr lang="es-AR" sz="3200" dirty="0"/>
          </a:p>
        </p:txBody>
      </p:sp>
      <p:sp>
        <p:nvSpPr>
          <p:cNvPr id="4" name="Google Shape;271;p49">
            <a:extLst>
              <a:ext uri="{FF2B5EF4-FFF2-40B4-BE49-F238E27FC236}">
                <a16:creationId xmlns:a16="http://schemas.microsoft.com/office/drawing/2014/main" id="{570902B9-ADD7-463E-9419-EAFEDF144CAB}"/>
              </a:ext>
            </a:extLst>
          </p:cNvPr>
          <p:cNvSpPr txBox="1">
            <a:spLocks/>
          </p:cNvSpPr>
          <p:nvPr/>
        </p:nvSpPr>
        <p:spPr>
          <a:xfrm>
            <a:off x="944433" y="543800"/>
            <a:ext cx="11360800" cy="943200"/>
          </a:xfrm>
          <a:prstGeom prst="rect">
            <a:avLst/>
          </a:prstGeom>
        </p:spPr>
        <p:txBody>
          <a:bodyPr spcFirstLastPara="1" vert="horz" wrap="square" lIns="121900" tIns="121900" rIns="121900" bIns="121900" rtlCol="0" anchor="t" anchorCtr="0">
            <a:noAutofit/>
          </a:bodyPr>
          <a:lstStyle>
            <a:lvl1pPr lvl="0" algn="l" defTabSz="914400" rtl="0" eaLnBrk="1" latinLnBrk="0" hangingPunct="1">
              <a:lnSpc>
                <a:spcPct val="90000"/>
              </a:lnSpc>
              <a:spcBef>
                <a:spcPts val="0"/>
              </a:spcBef>
              <a:spcAft>
                <a:spcPts val="0"/>
              </a:spcAft>
              <a:buSzPts val="3600"/>
              <a:buNone/>
              <a:defRPr sz="4400" kern="1200">
                <a:solidFill>
                  <a:schemeClr val="tx1"/>
                </a:solidFill>
                <a:latin typeface="+mj-lt"/>
                <a:ea typeface="+mj-ea"/>
                <a:cs typeface="+mj-cs"/>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pPr marL="599985" indent="-507987">
              <a:lnSpc>
                <a:spcPct val="115000"/>
              </a:lnSpc>
              <a:buClr>
                <a:srgbClr val="000000"/>
              </a:buClr>
              <a:buSzPts val="2400"/>
              <a:buFont typeface="Cambria"/>
              <a:buChar char="➔"/>
            </a:pPr>
            <a:r>
              <a:rPr lang="es-AR" sz="3200">
                <a:solidFill>
                  <a:srgbClr val="000000"/>
                </a:solidFill>
                <a:highlight>
                  <a:srgbClr val="EA9999"/>
                </a:highlight>
                <a:latin typeface="Cambria"/>
                <a:ea typeface="Cambria"/>
                <a:cs typeface="Cambria"/>
                <a:sym typeface="Cambria"/>
              </a:rPr>
              <a:t>Enfoques feministas: </a:t>
            </a:r>
          </a:p>
        </p:txBody>
      </p:sp>
    </p:spTree>
    <p:extLst>
      <p:ext uri="{BB962C8B-B14F-4D97-AF65-F5344CB8AC3E}">
        <p14:creationId xmlns:p14="http://schemas.microsoft.com/office/powerpoint/2010/main" val="2369811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1EB88E-58AD-448F-B571-07FC833CEC79}"/>
              </a:ext>
            </a:extLst>
          </p:cNvPr>
          <p:cNvSpPr>
            <a:spLocks noGrp="1"/>
          </p:cNvSpPr>
          <p:nvPr>
            <p:ph type="title"/>
          </p:nvPr>
        </p:nvSpPr>
        <p:spPr>
          <a:xfrm>
            <a:off x="455357" y="765645"/>
            <a:ext cx="11360800" cy="943200"/>
          </a:xfrm>
        </p:spPr>
        <p:txBody>
          <a:bodyPr/>
          <a:lstStyle/>
          <a:p>
            <a:r>
              <a:rPr lang="es-MX" dirty="0">
                <a:solidFill>
                  <a:schemeClr val="accent2">
                    <a:lumMod val="50000"/>
                  </a:schemeClr>
                </a:solidFill>
              </a:rPr>
              <a:t>Construcción social del genero</a:t>
            </a:r>
            <a:endParaRPr lang="es-AR" dirty="0">
              <a:solidFill>
                <a:schemeClr val="accent2">
                  <a:lumMod val="50000"/>
                </a:schemeClr>
              </a:solidFill>
            </a:endParaRPr>
          </a:p>
        </p:txBody>
      </p:sp>
      <p:sp>
        <p:nvSpPr>
          <p:cNvPr id="3" name="Marcador de texto 2">
            <a:extLst>
              <a:ext uri="{FF2B5EF4-FFF2-40B4-BE49-F238E27FC236}">
                <a16:creationId xmlns:a16="http://schemas.microsoft.com/office/drawing/2014/main" id="{5E0F89EF-7E0B-44A4-BAF2-54BA373F2DA9}"/>
              </a:ext>
            </a:extLst>
          </p:cNvPr>
          <p:cNvSpPr>
            <a:spLocks noGrp="1"/>
          </p:cNvSpPr>
          <p:nvPr>
            <p:ph type="body" idx="1"/>
          </p:nvPr>
        </p:nvSpPr>
        <p:spPr>
          <a:xfrm>
            <a:off x="495113" y="1966728"/>
            <a:ext cx="11360800" cy="4403600"/>
          </a:xfrm>
        </p:spPr>
        <p:txBody>
          <a:bodyPr/>
          <a:lstStyle/>
          <a:p>
            <a:r>
              <a:rPr lang="es-MX" sz="3200" dirty="0"/>
              <a:t>Conceptualización del genero en la vida familiar</a:t>
            </a:r>
          </a:p>
          <a:p>
            <a:r>
              <a:rPr lang="es-MX" sz="3200" dirty="0"/>
              <a:t>Papel de los factores culturales, históricos y sociales en la construcción del genero</a:t>
            </a:r>
          </a:p>
          <a:p>
            <a:r>
              <a:rPr lang="es-MX" sz="3200" dirty="0"/>
              <a:t>Papel del trabajo domestico en la construcción del genero</a:t>
            </a:r>
          </a:p>
          <a:p>
            <a:r>
              <a:rPr lang="es-MX" sz="3200" dirty="0"/>
              <a:t>Examen critico de los roles de genero</a:t>
            </a:r>
            <a:endParaRPr lang="es-AR" sz="3200" dirty="0"/>
          </a:p>
        </p:txBody>
      </p:sp>
    </p:spTree>
    <p:extLst>
      <p:ext uri="{BB962C8B-B14F-4D97-AF65-F5344CB8AC3E}">
        <p14:creationId xmlns:p14="http://schemas.microsoft.com/office/powerpoint/2010/main" val="2476658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836FD2-B53B-4FFF-A627-111939CAD681}"/>
              </a:ext>
            </a:extLst>
          </p:cNvPr>
          <p:cNvSpPr>
            <a:spLocks noGrp="1"/>
          </p:cNvSpPr>
          <p:nvPr>
            <p:ph type="title"/>
          </p:nvPr>
        </p:nvSpPr>
        <p:spPr>
          <a:xfrm>
            <a:off x="428852" y="884915"/>
            <a:ext cx="11360800" cy="943200"/>
          </a:xfrm>
        </p:spPr>
        <p:txBody>
          <a:bodyPr/>
          <a:lstStyle/>
          <a:p>
            <a:r>
              <a:rPr lang="es-MX" dirty="0">
                <a:solidFill>
                  <a:schemeClr val="accent2">
                    <a:lumMod val="50000"/>
                  </a:schemeClr>
                </a:solidFill>
              </a:rPr>
              <a:t>Compromiso con la igualdad y el cambio social</a:t>
            </a:r>
            <a:endParaRPr lang="es-AR" dirty="0">
              <a:solidFill>
                <a:schemeClr val="accent2">
                  <a:lumMod val="50000"/>
                </a:schemeClr>
              </a:solidFill>
            </a:endParaRPr>
          </a:p>
        </p:txBody>
      </p:sp>
      <p:sp>
        <p:nvSpPr>
          <p:cNvPr id="3" name="Marcador de texto 2">
            <a:extLst>
              <a:ext uri="{FF2B5EF4-FFF2-40B4-BE49-F238E27FC236}">
                <a16:creationId xmlns:a16="http://schemas.microsoft.com/office/drawing/2014/main" id="{4341A221-2930-48B7-AAD8-BEC427B49B18}"/>
              </a:ext>
            </a:extLst>
          </p:cNvPr>
          <p:cNvSpPr>
            <a:spLocks noGrp="1"/>
          </p:cNvSpPr>
          <p:nvPr>
            <p:ph type="body" idx="1"/>
          </p:nvPr>
        </p:nvSpPr>
        <p:spPr>
          <a:xfrm>
            <a:off x="415600" y="2120349"/>
            <a:ext cx="11360800" cy="3971684"/>
          </a:xfrm>
        </p:spPr>
        <p:txBody>
          <a:bodyPr/>
          <a:lstStyle/>
          <a:p>
            <a:r>
              <a:rPr lang="es-MX" sz="3200" dirty="0"/>
              <a:t>Visualización de la desigualdad en la familia y en el mercado laboral</a:t>
            </a:r>
          </a:p>
          <a:p>
            <a:pPr marL="152396" indent="0">
              <a:buNone/>
            </a:pPr>
            <a:endParaRPr lang="es-MX" sz="3200" dirty="0"/>
          </a:p>
          <a:p>
            <a:r>
              <a:rPr lang="es-MX" sz="3200" dirty="0"/>
              <a:t>Elaboración de políticas publicas y programas tendientes a disminuir la brecha entre hombre y mujeres, y atender a las necesidades especificas de estas ultimas.</a:t>
            </a:r>
          </a:p>
          <a:p>
            <a:endParaRPr lang="es-AR" dirty="0"/>
          </a:p>
        </p:txBody>
      </p:sp>
    </p:spTree>
    <p:extLst>
      <p:ext uri="{BB962C8B-B14F-4D97-AF65-F5344CB8AC3E}">
        <p14:creationId xmlns:p14="http://schemas.microsoft.com/office/powerpoint/2010/main" val="4212508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B9BA00-06DC-4CA4-B900-A91C099ECBD4}"/>
              </a:ext>
            </a:extLst>
          </p:cNvPr>
          <p:cNvSpPr>
            <a:spLocks noGrp="1"/>
          </p:cNvSpPr>
          <p:nvPr>
            <p:ph type="title"/>
          </p:nvPr>
        </p:nvSpPr>
        <p:spPr>
          <a:xfrm>
            <a:off x="640887" y="871662"/>
            <a:ext cx="11360800" cy="943200"/>
          </a:xfrm>
        </p:spPr>
        <p:txBody>
          <a:bodyPr/>
          <a:lstStyle/>
          <a:p>
            <a:r>
              <a:rPr lang="es-MX" dirty="0">
                <a:solidFill>
                  <a:schemeClr val="accent2">
                    <a:lumMod val="50000"/>
                  </a:schemeClr>
                </a:solidFill>
              </a:rPr>
              <a:t>Practica feminista</a:t>
            </a:r>
            <a:endParaRPr lang="es-AR" dirty="0">
              <a:solidFill>
                <a:schemeClr val="accent2">
                  <a:lumMod val="50000"/>
                </a:schemeClr>
              </a:solidFill>
            </a:endParaRPr>
          </a:p>
        </p:txBody>
      </p:sp>
      <p:sp>
        <p:nvSpPr>
          <p:cNvPr id="3" name="Marcador de texto 2">
            <a:extLst>
              <a:ext uri="{FF2B5EF4-FFF2-40B4-BE49-F238E27FC236}">
                <a16:creationId xmlns:a16="http://schemas.microsoft.com/office/drawing/2014/main" id="{FB4D8628-7659-4524-B0CF-F25D94D2C5D2}"/>
              </a:ext>
            </a:extLst>
          </p:cNvPr>
          <p:cNvSpPr>
            <a:spLocks noGrp="1"/>
          </p:cNvSpPr>
          <p:nvPr>
            <p:ph type="body" idx="1"/>
          </p:nvPr>
        </p:nvSpPr>
        <p:spPr>
          <a:xfrm>
            <a:off x="415600" y="2186609"/>
            <a:ext cx="11360800" cy="3905424"/>
          </a:xfrm>
        </p:spPr>
        <p:txBody>
          <a:bodyPr/>
          <a:lstStyle/>
          <a:p>
            <a:r>
              <a:rPr lang="es-MX" sz="3600" dirty="0"/>
              <a:t>En ámbitos educativos, universitarios, pedagógicos, formación profesional</a:t>
            </a:r>
            <a:endParaRPr lang="es-AR" sz="3600" dirty="0"/>
          </a:p>
        </p:txBody>
      </p:sp>
    </p:spTree>
    <p:extLst>
      <p:ext uri="{BB962C8B-B14F-4D97-AF65-F5344CB8AC3E}">
        <p14:creationId xmlns:p14="http://schemas.microsoft.com/office/powerpoint/2010/main" val="1492416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015BD8-711A-4FCF-9F95-ACB54B3397B7}"/>
              </a:ext>
            </a:extLst>
          </p:cNvPr>
          <p:cNvSpPr>
            <a:spLocks noGrp="1"/>
          </p:cNvSpPr>
          <p:nvPr>
            <p:ph type="title"/>
          </p:nvPr>
        </p:nvSpPr>
        <p:spPr>
          <a:xfrm>
            <a:off x="349339" y="1057193"/>
            <a:ext cx="11360800" cy="943200"/>
          </a:xfrm>
        </p:spPr>
        <p:txBody>
          <a:bodyPr/>
          <a:lstStyle/>
          <a:p>
            <a:r>
              <a:rPr lang="es-MX" dirty="0">
                <a:solidFill>
                  <a:schemeClr val="accent2">
                    <a:lumMod val="50000"/>
                  </a:schemeClr>
                </a:solidFill>
              </a:rPr>
              <a:t>La centralidad de la experiencia de la mujer</a:t>
            </a:r>
            <a:br>
              <a:rPr lang="es-MX" dirty="0"/>
            </a:br>
            <a:endParaRPr lang="es-AR" dirty="0"/>
          </a:p>
        </p:txBody>
      </p:sp>
      <p:sp>
        <p:nvSpPr>
          <p:cNvPr id="3" name="Marcador de texto 2">
            <a:extLst>
              <a:ext uri="{FF2B5EF4-FFF2-40B4-BE49-F238E27FC236}">
                <a16:creationId xmlns:a16="http://schemas.microsoft.com/office/drawing/2014/main" id="{9D66D1F0-F27A-4D6B-A13E-DE50E7CFCB95}"/>
              </a:ext>
            </a:extLst>
          </p:cNvPr>
          <p:cNvSpPr>
            <a:spLocks noGrp="1"/>
          </p:cNvSpPr>
          <p:nvPr>
            <p:ph type="body" idx="1"/>
          </p:nvPr>
        </p:nvSpPr>
        <p:spPr>
          <a:xfrm>
            <a:off x="415600" y="2478157"/>
            <a:ext cx="11360800" cy="3613876"/>
          </a:xfrm>
        </p:spPr>
        <p:txBody>
          <a:bodyPr/>
          <a:lstStyle/>
          <a:p>
            <a:r>
              <a:rPr lang="es-MX" sz="3200" dirty="0"/>
              <a:t>Revalorización de las experiencias de las mujeres en su rol de hijas, madres, esposas, en el trabajo y en las diversas áreas de la vida cotidiana, donde se desenvuelven.</a:t>
            </a:r>
            <a:endParaRPr lang="es-AR" sz="3200" dirty="0"/>
          </a:p>
        </p:txBody>
      </p:sp>
    </p:spTree>
    <p:extLst>
      <p:ext uri="{BB962C8B-B14F-4D97-AF65-F5344CB8AC3E}">
        <p14:creationId xmlns:p14="http://schemas.microsoft.com/office/powerpoint/2010/main" val="32597826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43D389-A1EF-4906-908C-94A892232F67}"/>
              </a:ext>
            </a:extLst>
          </p:cNvPr>
          <p:cNvSpPr>
            <a:spLocks noGrp="1"/>
          </p:cNvSpPr>
          <p:nvPr>
            <p:ph type="title"/>
          </p:nvPr>
        </p:nvSpPr>
        <p:spPr/>
        <p:txBody>
          <a:bodyPr/>
          <a:lstStyle/>
          <a:p>
            <a:r>
              <a:rPr lang="es-MX" dirty="0">
                <a:solidFill>
                  <a:schemeClr val="accent2">
                    <a:lumMod val="50000"/>
                  </a:schemeClr>
                </a:solidFill>
              </a:rPr>
              <a:t>El cuestionamiento de la familia</a:t>
            </a:r>
            <a:endParaRPr lang="es-AR" dirty="0">
              <a:solidFill>
                <a:schemeClr val="accent2">
                  <a:lumMod val="50000"/>
                </a:schemeClr>
              </a:solidFill>
            </a:endParaRPr>
          </a:p>
        </p:txBody>
      </p:sp>
      <p:sp>
        <p:nvSpPr>
          <p:cNvPr id="3" name="Marcador de texto 2">
            <a:extLst>
              <a:ext uri="{FF2B5EF4-FFF2-40B4-BE49-F238E27FC236}">
                <a16:creationId xmlns:a16="http://schemas.microsoft.com/office/drawing/2014/main" id="{4872D043-6C7F-4E72-BF61-B86E41EADF15}"/>
              </a:ext>
            </a:extLst>
          </p:cNvPr>
          <p:cNvSpPr>
            <a:spLocks noGrp="1"/>
          </p:cNvSpPr>
          <p:nvPr>
            <p:ph type="body" idx="1"/>
          </p:nvPr>
        </p:nvSpPr>
        <p:spPr>
          <a:xfrm>
            <a:off x="415600" y="1908313"/>
            <a:ext cx="11360800" cy="4183720"/>
          </a:xfrm>
        </p:spPr>
        <p:txBody>
          <a:bodyPr/>
          <a:lstStyle/>
          <a:p>
            <a:r>
              <a:rPr lang="es-MX" sz="3200" dirty="0"/>
              <a:t>Familia como constructo monolítico, inflexible, que no representa con claridad la diversidad de formas de organización de la vida domestica.</a:t>
            </a:r>
            <a:endParaRPr lang="es-AR" sz="3200" dirty="0"/>
          </a:p>
        </p:txBody>
      </p:sp>
    </p:spTree>
    <p:extLst>
      <p:ext uri="{BB962C8B-B14F-4D97-AF65-F5344CB8AC3E}">
        <p14:creationId xmlns:p14="http://schemas.microsoft.com/office/powerpoint/2010/main" val="2648491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Shape 270"/>
        <p:cNvGrpSpPr/>
        <p:nvPr/>
      </p:nvGrpSpPr>
      <p:grpSpPr>
        <a:xfrm>
          <a:off x="0" y="0"/>
          <a:ext cx="0" cy="0"/>
          <a:chOff x="0" y="0"/>
          <a:chExt cx="0" cy="0"/>
        </a:xfrm>
      </p:grpSpPr>
      <p:sp>
        <p:nvSpPr>
          <p:cNvPr id="272" name="Google Shape;272;p49"/>
          <p:cNvSpPr txBox="1">
            <a:spLocks noGrp="1"/>
          </p:cNvSpPr>
          <p:nvPr>
            <p:ph type="body" idx="1"/>
          </p:nvPr>
        </p:nvSpPr>
        <p:spPr>
          <a:xfrm>
            <a:off x="442104" y="764211"/>
            <a:ext cx="11360800" cy="3619200"/>
          </a:xfrm>
          <a:prstGeom prst="rect">
            <a:avLst/>
          </a:prstGeom>
        </p:spPr>
        <p:txBody>
          <a:bodyPr spcFirstLastPara="1" vert="horz" wrap="square" lIns="121900" tIns="121900" rIns="121900" bIns="121900" rtlCol="0" anchor="t" anchorCtr="0">
            <a:noAutofit/>
          </a:bodyPr>
          <a:lstStyle/>
          <a:p>
            <a:pPr marL="239993" indent="0">
              <a:buNone/>
            </a:pPr>
            <a:r>
              <a:rPr lang="es" sz="3200" dirty="0">
                <a:solidFill>
                  <a:srgbClr val="000000"/>
                </a:solidFill>
                <a:latin typeface="Cambria"/>
                <a:ea typeface="Cambria"/>
                <a:cs typeface="Cambria"/>
                <a:sym typeface="Cambria"/>
              </a:rPr>
              <a:t>Desde los enfoques feministas se cuestionan </a:t>
            </a:r>
            <a:r>
              <a:rPr lang="es" sz="3200" u="sng" dirty="0">
                <a:solidFill>
                  <a:srgbClr val="000000"/>
                </a:solidFill>
                <a:latin typeface="Cambria"/>
                <a:ea typeface="Cambria"/>
                <a:cs typeface="Cambria"/>
                <a:sym typeface="Cambria"/>
              </a:rPr>
              <a:t>cuatro supuestos</a:t>
            </a:r>
            <a:r>
              <a:rPr lang="es" sz="3200" dirty="0">
                <a:solidFill>
                  <a:srgbClr val="000000"/>
                </a:solidFill>
                <a:latin typeface="Cambria"/>
                <a:ea typeface="Cambria"/>
                <a:cs typeface="Cambria"/>
                <a:sym typeface="Cambria"/>
              </a:rPr>
              <a:t>:</a:t>
            </a:r>
          </a:p>
          <a:p>
            <a:pPr marL="239993" indent="0">
              <a:buNone/>
            </a:pPr>
            <a:endParaRPr sz="3200" dirty="0">
              <a:solidFill>
                <a:srgbClr val="000000"/>
              </a:solidFill>
              <a:latin typeface="Cambria"/>
              <a:ea typeface="Cambria"/>
              <a:cs typeface="Cambria"/>
              <a:sym typeface="Cambria"/>
            </a:endParaRPr>
          </a:p>
          <a:p>
            <a:pPr marL="239993" indent="-203195">
              <a:spcBef>
                <a:spcPts val="1333"/>
              </a:spcBef>
              <a:buClr>
                <a:srgbClr val="000000"/>
              </a:buClr>
              <a:buSzPts val="2400"/>
              <a:buFont typeface="Cambria"/>
              <a:buAutoNum type="arabicPeriod"/>
            </a:pPr>
            <a:r>
              <a:rPr lang="es" sz="3200" dirty="0">
                <a:solidFill>
                  <a:srgbClr val="000000"/>
                </a:solidFill>
                <a:latin typeface="Cambria"/>
                <a:ea typeface="Cambria"/>
                <a:cs typeface="Cambria"/>
                <a:sym typeface="Cambria"/>
              </a:rPr>
              <a:t>La ideología de la familia “monolítica”.</a:t>
            </a:r>
            <a:endParaRPr sz="3200" dirty="0">
              <a:solidFill>
                <a:srgbClr val="000000"/>
              </a:solidFill>
              <a:latin typeface="Cambria"/>
              <a:ea typeface="Cambria"/>
              <a:cs typeface="Cambria"/>
              <a:sym typeface="Cambria"/>
            </a:endParaRPr>
          </a:p>
          <a:p>
            <a:pPr marL="239993" indent="-203195">
              <a:buClr>
                <a:srgbClr val="000000"/>
              </a:buClr>
              <a:buSzPts val="2400"/>
              <a:buFont typeface="Cambria"/>
              <a:buAutoNum type="arabicPeriod"/>
            </a:pPr>
            <a:r>
              <a:rPr lang="es" sz="3200" dirty="0">
                <a:solidFill>
                  <a:srgbClr val="000000"/>
                </a:solidFill>
                <a:latin typeface="Cambria"/>
                <a:ea typeface="Cambria"/>
                <a:cs typeface="Cambria"/>
                <a:sym typeface="Cambria"/>
              </a:rPr>
              <a:t>La creencia de que la familia es natural o biológica.</a:t>
            </a:r>
            <a:endParaRPr sz="3200" dirty="0">
              <a:solidFill>
                <a:srgbClr val="000000"/>
              </a:solidFill>
              <a:latin typeface="Cambria"/>
              <a:ea typeface="Cambria"/>
              <a:cs typeface="Cambria"/>
              <a:sym typeface="Cambria"/>
            </a:endParaRPr>
          </a:p>
          <a:p>
            <a:pPr marL="239993" indent="-203195">
              <a:buClr>
                <a:srgbClr val="000000"/>
              </a:buClr>
              <a:buSzPts val="2400"/>
              <a:buFont typeface="Cambria"/>
              <a:buAutoNum type="arabicPeriod"/>
            </a:pPr>
            <a:r>
              <a:rPr lang="es" sz="3200" dirty="0">
                <a:solidFill>
                  <a:srgbClr val="000000"/>
                </a:solidFill>
                <a:latin typeface="Cambria"/>
                <a:ea typeface="Cambria"/>
                <a:cs typeface="Cambria"/>
                <a:sym typeface="Cambria"/>
              </a:rPr>
              <a:t>Los análisis que congelan los ideales familiares actuales en un lenguaje de roles y funciones.</a:t>
            </a:r>
          </a:p>
          <a:p>
            <a:pPr marL="239993" indent="-203195">
              <a:buClr>
                <a:srgbClr val="000000"/>
              </a:buClr>
              <a:buSzPts val="2400"/>
              <a:buFont typeface="Cambria"/>
              <a:buAutoNum type="arabicPeriod"/>
            </a:pPr>
            <a:r>
              <a:rPr lang="es-MX" sz="3200" dirty="0">
                <a:solidFill>
                  <a:srgbClr val="000000"/>
                </a:solidFill>
                <a:latin typeface="Cambria"/>
                <a:ea typeface="Cambria"/>
                <a:cs typeface="Cambria"/>
                <a:sym typeface="Cambria"/>
              </a:rPr>
              <a:t>Imagen de la familia como el lugar donde tienen lugar las relaciones armoniosas y afectuosas, subrayando que la familia también constituye el escenario donde tiene lugar el control y la subordinación de la mujer.</a:t>
            </a:r>
          </a:p>
          <a:p>
            <a:pPr marL="239993" indent="-203195">
              <a:buClr>
                <a:srgbClr val="000000"/>
              </a:buClr>
              <a:buSzPts val="2400"/>
              <a:buFont typeface="Cambria"/>
              <a:buAutoNum type="arabicPeriod"/>
            </a:pPr>
            <a:endParaRPr lang="es" sz="3200" dirty="0">
              <a:solidFill>
                <a:srgbClr val="000000"/>
              </a:solidFill>
              <a:latin typeface="Cambria"/>
              <a:ea typeface="Cambria"/>
              <a:cs typeface="Cambria"/>
              <a:sym typeface="Cambri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E1B6D611-C74F-4718-9901-7BAD358A0BFC}"/>
              </a:ext>
            </a:extLst>
          </p:cNvPr>
          <p:cNvSpPr>
            <a:spLocks noGrp="1"/>
          </p:cNvSpPr>
          <p:nvPr>
            <p:ph type="body" idx="1"/>
          </p:nvPr>
        </p:nvSpPr>
        <p:spPr>
          <a:xfrm>
            <a:off x="415600" y="265043"/>
            <a:ext cx="11360800" cy="5826990"/>
          </a:xfrm>
        </p:spPr>
        <p:txBody>
          <a:bodyPr/>
          <a:lstStyle/>
          <a:p>
            <a:pPr marL="152396" indent="0">
              <a:lnSpc>
                <a:spcPct val="100000"/>
              </a:lnSpc>
              <a:buNone/>
            </a:pPr>
            <a:r>
              <a:rPr lang="es-MX" u="sng" dirty="0"/>
              <a:t>El estudio de la familia en esta época estará caracterizado por</a:t>
            </a:r>
            <a:r>
              <a:rPr lang="es-MX" dirty="0"/>
              <a:t>:</a:t>
            </a:r>
          </a:p>
          <a:p>
            <a:pPr marL="152396" indent="0">
              <a:lnSpc>
                <a:spcPct val="100000"/>
              </a:lnSpc>
              <a:buNone/>
            </a:pPr>
            <a:endParaRPr lang="es-MX" dirty="0"/>
          </a:p>
          <a:p>
            <a:pPr>
              <a:lnSpc>
                <a:spcPct val="200000"/>
              </a:lnSpc>
              <a:buFont typeface="Wingdings" panose="05000000000000000000" pitchFamily="2" charset="2"/>
              <a:buChar char="ü"/>
            </a:pPr>
            <a:r>
              <a:rPr lang="es-MX" dirty="0"/>
              <a:t>Los cambios en las formas familiares y el declive de la familia tradicional</a:t>
            </a:r>
          </a:p>
          <a:p>
            <a:pPr>
              <a:lnSpc>
                <a:spcPct val="200000"/>
              </a:lnSpc>
              <a:buFont typeface="Wingdings" panose="05000000000000000000" pitchFamily="2" charset="2"/>
              <a:buChar char="ü"/>
            </a:pPr>
            <a:r>
              <a:rPr lang="es-MX" dirty="0"/>
              <a:t>El impacto de las teorías feministas y de grupos minoritarios</a:t>
            </a:r>
          </a:p>
          <a:p>
            <a:pPr>
              <a:lnSpc>
                <a:spcPct val="200000"/>
              </a:lnSpc>
              <a:buFont typeface="Wingdings" panose="05000000000000000000" pitchFamily="2" charset="2"/>
              <a:buChar char="ü"/>
            </a:pPr>
            <a:r>
              <a:rPr lang="es-MX" dirty="0"/>
              <a:t>La influencia del constructivismo y la hermenéutica</a:t>
            </a:r>
          </a:p>
          <a:p>
            <a:pPr>
              <a:lnSpc>
                <a:spcPct val="200000"/>
              </a:lnSpc>
              <a:buFont typeface="Wingdings" panose="05000000000000000000" pitchFamily="2" charset="2"/>
              <a:buChar char="ü"/>
            </a:pPr>
            <a:r>
              <a:rPr lang="es-MX" dirty="0"/>
              <a:t>La integración de múltiples teorías y diversidad metodológica</a:t>
            </a:r>
          </a:p>
          <a:p>
            <a:pPr>
              <a:lnSpc>
                <a:spcPct val="200000"/>
              </a:lnSpc>
              <a:buFont typeface="Wingdings" panose="05000000000000000000" pitchFamily="2" charset="2"/>
              <a:buChar char="ü"/>
            </a:pPr>
            <a:r>
              <a:rPr lang="es-MX" dirty="0"/>
              <a:t>la ruptura de la dicotomía publico-privado en el estudio de la familia</a:t>
            </a:r>
            <a:endParaRPr lang="es-AR" dirty="0"/>
          </a:p>
        </p:txBody>
      </p:sp>
    </p:spTree>
    <p:extLst>
      <p:ext uri="{BB962C8B-B14F-4D97-AF65-F5344CB8AC3E}">
        <p14:creationId xmlns:p14="http://schemas.microsoft.com/office/powerpoint/2010/main" val="29664074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9DF45555-BE64-40D4-AE7D-4D3FB86AC498}"/>
              </a:ext>
            </a:extLst>
          </p:cNvPr>
          <p:cNvSpPr>
            <a:spLocks noGrp="1"/>
          </p:cNvSpPr>
          <p:nvPr>
            <p:ph type="body" idx="1"/>
          </p:nvPr>
        </p:nvSpPr>
        <p:spPr>
          <a:xfrm>
            <a:off x="415600" y="768626"/>
            <a:ext cx="11360800" cy="5323407"/>
          </a:xfrm>
        </p:spPr>
        <p:txBody>
          <a:bodyPr/>
          <a:lstStyle/>
          <a:p>
            <a:pPr marL="0" indent="0">
              <a:spcBef>
                <a:spcPts val="1333"/>
              </a:spcBef>
              <a:buNone/>
            </a:pPr>
            <a:r>
              <a:rPr lang="es-MX" b="1" dirty="0">
                <a:solidFill>
                  <a:srgbClr val="000000"/>
                </a:solidFill>
                <a:latin typeface="Cambria"/>
                <a:ea typeface="Cambria"/>
                <a:cs typeface="Cambria"/>
                <a:sym typeface="Cambria"/>
              </a:rPr>
              <a:t>Concepción de la familia</a:t>
            </a:r>
            <a:r>
              <a:rPr lang="es-MX" dirty="0">
                <a:solidFill>
                  <a:srgbClr val="000000"/>
                </a:solidFill>
                <a:latin typeface="Cambria"/>
                <a:ea typeface="Cambria"/>
                <a:cs typeface="Cambria"/>
                <a:sym typeface="Cambria"/>
              </a:rPr>
              <a:t> como el lugar estructural y simbólico donde se forja la relación entre trabajo y género.</a:t>
            </a:r>
          </a:p>
          <a:p>
            <a:pPr marL="0" indent="0">
              <a:spcBef>
                <a:spcPts val="1333"/>
              </a:spcBef>
              <a:buNone/>
            </a:pPr>
            <a:r>
              <a:rPr lang="es-MX" dirty="0" err="1">
                <a:solidFill>
                  <a:srgbClr val="000000"/>
                </a:solidFill>
                <a:latin typeface="Cambria"/>
                <a:ea typeface="Cambria"/>
                <a:cs typeface="Cambria"/>
                <a:sym typeface="Cambria"/>
              </a:rPr>
              <a:t>Berk</a:t>
            </a:r>
            <a:r>
              <a:rPr lang="es-MX" dirty="0">
                <a:solidFill>
                  <a:srgbClr val="000000"/>
                </a:solidFill>
                <a:latin typeface="Cambria"/>
                <a:ea typeface="Cambria"/>
                <a:cs typeface="Cambria"/>
                <a:sym typeface="Cambria"/>
              </a:rPr>
              <a:t> (1985) Define a la “familia como factoría de género”: la familia produce y reproduce las relaciones de género dentro hogar y en el ámbito laboral, opera la </a:t>
            </a:r>
            <a:r>
              <a:rPr lang="es-MX" i="1" dirty="0">
                <a:solidFill>
                  <a:srgbClr val="000000"/>
                </a:solidFill>
                <a:latin typeface="Cambria"/>
                <a:ea typeface="Cambria"/>
                <a:cs typeface="Cambria"/>
                <a:sym typeface="Cambria"/>
              </a:rPr>
              <a:t>construcción social de las diferencias</a:t>
            </a:r>
            <a:r>
              <a:rPr lang="es-MX" dirty="0">
                <a:solidFill>
                  <a:srgbClr val="000000"/>
                </a:solidFill>
                <a:latin typeface="Cambria"/>
                <a:ea typeface="Cambria"/>
                <a:cs typeface="Cambria"/>
                <a:sym typeface="Cambria"/>
              </a:rPr>
              <a:t>.</a:t>
            </a:r>
          </a:p>
          <a:p>
            <a:pPr marL="0" indent="0">
              <a:spcBef>
                <a:spcPts val="1333"/>
              </a:spcBef>
              <a:buNone/>
            </a:pPr>
            <a:r>
              <a:rPr lang="es-MX" dirty="0">
                <a:solidFill>
                  <a:srgbClr val="000000"/>
                </a:solidFill>
                <a:highlight>
                  <a:srgbClr val="F4CCCC"/>
                </a:highlight>
                <a:latin typeface="Cambria"/>
                <a:ea typeface="Cambria"/>
                <a:cs typeface="Cambria"/>
                <a:sym typeface="Cambria"/>
              </a:rPr>
              <a:t>Concepto clave</a:t>
            </a:r>
            <a:r>
              <a:rPr lang="es-MX" dirty="0">
                <a:solidFill>
                  <a:srgbClr val="000000"/>
                </a:solidFill>
                <a:latin typeface="Cambria"/>
                <a:ea typeface="Cambria"/>
                <a:cs typeface="Cambria"/>
                <a:sym typeface="Cambria"/>
              </a:rPr>
              <a:t>:</a:t>
            </a:r>
          </a:p>
          <a:p>
            <a:pPr indent="-507987">
              <a:buClr>
                <a:srgbClr val="000000"/>
              </a:buClr>
              <a:buSzPts val="2400"/>
              <a:buFont typeface="Cambria"/>
              <a:buChar char="-"/>
            </a:pPr>
            <a:r>
              <a:rPr lang="es-MX" b="1" i="1" dirty="0">
                <a:solidFill>
                  <a:srgbClr val="000000"/>
                </a:solidFill>
                <a:latin typeface="Cambria"/>
                <a:ea typeface="Cambria"/>
                <a:cs typeface="Cambria"/>
                <a:sym typeface="Cambria"/>
              </a:rPr>
              <a:t>Género</a:t>
            </a:r>
            <a:r>
              <a:rPr lang="es-MX" dirty="0">
                <a:solidFill>
                  <a:srgbClr val="000000"/>
                </a:solidFill>
                <a:latin typeface="Cambria"/>
                <a:ea typeface="Cambria"/>
                <a:cs typeface="Cambria"/>
                <a:sym typeface="Cambria"/>
              </a:rPr>
              <a:t>: se toma como el principio organizador básico. Comprende dos elementos interrelacionados: a) la construcción social de las diferencias entre hombres y mujeres; y b) el uso de estas distinciones para legitimar y perpetuar las relaciones de poder entre hombres y mujeres.</a:t>
            </a:r>
          </a:p>
          <a:p>
            <a:endParaRPr lang="es-AR" dirty="0"/>
          </a:p>
        </p:txBody>
      </p:sp>
    </p:spTree>
    <p:extLst>
      <p:ext uri="{BB962C8B-B14F-4D97-AF65-F5344CB8AC3E}">
        <p14:creationId xmlns:p14="http://schemas.microsoft.com/office/powerpoint/2010/main" val="3169833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Shape 276"/>
        <p:cNvGrpSpPr/>
        <p:nvPr/>
      </p:nvGrpSpPr>
      <p:grpSpPr>
        <a:xfrm>
          <a:off x="0" y="0"/>
          <a:ext cx="0" cy="0"/>
          <a:chOff x="0" y="0"/>
          <a:chExt cx="0" cy="0"/>
        </a:xfrm>
      </p:grpSpPr>
      <p:sp>
        <p:nvSpPr>
          <p:cNvPr id="277" name="Google Shape;277;p50"/>
          <p:cNvSpPr txBox="1">
            <a:spLocks noGrp="1"/>
          </p:cNvSpPr>
          <p:nvPr>
            <p:ph type="body" idx="1"/>
          </p:nvPr>
        </p:nvSpPr>
        <p:spPr>
          <a:xfrm>
            <a:off x="415600" y="291547"/>
            <a:ext cx="11360800" cy="6566585"/>
          </a:xfrm>
          <a:prstGeom prst="rect">
            <a:avLst/>
          </a:prstGeom>
        </p:spPr>
        <p:txBody>
          <a:bodyPr spcFirstLastPara="1" vert="horz" wrap="square" lIns="121900" tIns="121900" rIns="121900" bIns="121900" rtlCol="0" anchor="t" anchorCtr="0">
            <a:noAutofit/>
          </a:bodyPr>
          <a:lstStyle/>
          <a:p>
            <a:pPr marL="0" indent="0">
              <a:spcBef>
                <a:spcPts val="1333"/>
              </a:spcBef>
              <a:spcAft>
                <a:spcPts val="1333"/>
              </a:spcAft>
              <a:buNone/>
            </a:pPr>
            <a:r>
              <a:rPr lang="es-MX" sz="3200" dirty="0">
                <a:latin typeface="Cambria"/>
                <a:ea typeface="Cambria"/>
                <a:cs typeface="Cambria"/>
                <a:sym typeface="Cambria"/>
              </a:rPr>
              <a:t>Las teorías feministas guardan estrecha relación con las teorías criticas, ya que ambas tratan de situar al individuo en relación a los determinantes socio históricos e ideológicos que condicionan su comportamiento.</a:t>
            </a:r>
          </a:p>
          <a:p>
            <a:pPr marL="0" indent="0">
              <a:spcBef>
                <a:spcPts val="1333"/>
              </a:spcBef>
              <a:spcAft>
                <a:spcPts val="1333"/>
              </a:spcAft>
              <a:buNone/>
            </a:pPr>
            <a:r>
              <a:rPr lang="es-MX" sz="3200" dirty="0">
                <a:latin typeface="Cambria"/>
                <a:ea typeface="Cambria"/>
                <a:cs typeface="Cambria"/>
                <a:sym typeface="Cambria"/>
              </a:rPr>
              <a:t>Cuestiona la realidad “dada por supuesta”, apelando a una actitud crítica de desmantelamiento de las instituciones y los discursos dominantes, en los que subyacen intereses hegemónicos.</a:t>
            </a:r>
          </a:p>
          <a:p>
            <a:pPr marL="0" indent="0">
              <a:spcBef>
                <a:spcPts val="1333"/>
              </a:spcBef>
              <a:spcAft>
                <a:spcPts val="1333"/>
              </a:spcAft>
              <a:buNone/>
            </a:pPr>
            <a:r>
              <a:rPr lang="es-MX" sz="3200" dirty="0">
                <a:latin typeface="Cambria"/>
                <a:ea typeface="Cambria"/>
                <a:cs typeface="Cambria"/>
                <a:sym typeface="Cambria"/>
              </a:rPr>
              <a:t>Las teorías feministas brindan un marco interpretativo de las relaciones de género y la familia.</a:t>
            </a:r>
            <a:endParaRPr sz="3200" dirty="0">
              <a:latin typeface="Cambria"/>
              <a:ea typeface="Cambria"/>
              <a:cs typeface="Cambria"/>
              <a:sym typeface="Cambri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Shape 281"/>
        <p:cNvGrpSpPr/>
        <p:nvPr/>
      </p:nvGrpSpPr>
      <p:grpSpPr>
        <a:xfrm>
          <a:off x="0" y="0"/>
          <a:ext cx="0" cy="0"/>
          <a:chOff x="0" y="0"/>
          <a:chExt cx="0" cy="0"/>
        </a:xfrm>
      </p:grpSpPr>
      <p:sp>
        <p:nvSpPr>
          <p:cNvPr id="282" name="Google Shape;282;p51"/>
          <p:cNvSpPr txBox="1">
            <a:spLocks noGrp="1"/>
          </p:cNvSpPr>
          <p:nvPr>
            <p:ph type="title"/>
          </p:nvPr>
        </p:nvSpPr>
        <p:spPr>
          <a:xfrm>
            <a:off x="696533" y="593367"/>
            <a:ext cx="11360800" cy="943200"/>
          </a:xfrm>
          <a:prstGeom prst="rect">
            <a:avLst/>
          </a:prstGeom>
        </p:spPr>
        <p:txBody>
          <a:bodyPr spcFirstLastPara="1" vert="horz" wrap="square" lIns="121900" tIns="121900" rIns="121900" bIns="121900" rtlCol="0" anchor="t" anchorCtr="0">
            <a:noAutofit/>
          </a:bodyPr>
          <a:lstStyle/>
          <a:p>
            <a:pPr marL="609585" indent="-507987">
              <a:lnSpc>
                <a:spcPct val="115000"/>
              </a:lnSpc>
              <a:buClr>
                <a:srgbClr val="000000"/>
              </a:buClr>
              <a:buSzPts val="2400"/>
              <a:buFont typeface="Cambria"/>
              <a:buChar char="➔"/>
            </a:pPr>
            <a:r>
              <a:rPr lang="es" sz="3200">
                <a:solidFill>
                  <a:srgbClr val="000000"/>
                </a:solidFill>
                <a:highlight>
                  <a:srgbClr val="EA9999"/>
                </a:highlight>
                <a:latin typeface="Cambria"/>
                <a:ea typeface="Cambria"/>
                <a:cs typeface="Cambria"/>
                <a:sym typeface="Cambria"/>
              </a:rPr>
              <a:t>Teoría crítica:</a:t>
            </a:r>
            <a:endParaRPr sz="3200">
              <a:highlight>
                <a:srgbClr val="EA9999"/>
              </a:highlight>
            </a:endParaRPr>
          </a:p>
        </p:txBody>
      </p:sp>
      <p:sp>
        <p:nvSpPr>
          <p:cNvPr id="283" name="Google Shape;283;p51"/>
          <p:cNvSpPr txBox="1">
            <a:spLocks noGrp="1"/>
          </p:cNvSpPr>
          <p:nvPr>
            <p:ph type="body" idx="1"/>
          </p:nvPr>
        </p:nvSpPr>
        <p:spPr>
          <a:xfrm>
            <a:off x="415600" y="1536567"/>
            <a:ext cx="11360800" cy="4834800"/>
          </a:xfrm>
          <a:prstGeom prst="rect">
            <a:avLst/>
          </a:prstGeom>
        </p:spPr>
        <p:txBody>
          <a:bodyPr spcFirstLastPara="1" vert="horz" wrap="square" lIns="121900" tIns="121900" rIns="121900" bIns="121900" rtlCol="0" anchor="t" anchorCtr="0">
            <a:noAutofit/>
          </a:bodyPr>
          <a:lstStyle/>
          <a:p>
            <a:pPr marL="0" indent="359990">
              <a:buNone/>
            </a:pPr>
            <a:r>
              <a:rPr lang="es" sz="3200" dirty="0">
                <a:solidFill>
                  <a:srgbClr val="000000"/>
                </a:solidFill>
                <a:latin typeface="Cambria"/>
                <a:ea typeface="Cambria"/>
                <a:cs typeface="Cambria"/>
                <a:sym typeface="Cambria"/>
              </a:rPr>
              <a:t>Gira en torno a la familia y la autoridad, los prejuicios sociales, las formas totalitarias de poder, etc. con un fondo que siempre es de carácter sociopolítico y ético.</a:t>
            </a:r>
            <a:endParaRPr sz="3200" dirty="0">
              <a:solidFill>
                <a:srgbClr val="000000"/>
              </a:solidFill>
              <a:latin typeface="Cambria"/>
              <a:ea typeface="Cambria"/>
              <a:cs typeface="Cambria"/>
              <a:sym typeface="Cambria"/>
            </a:endParaRPr>
          </a:p>
          <a:p>
            <a:pPr marL="0" indent="359990">
              <a:spcBef>
                <a:spcPts val="1333"/>
              </a:spcBef>
              <a:buNone/>
            </a:pPr>
            <a:r>
              <a:rPr lang="es" sz="3200" u="sng" dirty="0">
                <a:solidFill>
                  <a:srgbClr val="000000"/>
                </a:solidFill>
                <a:latin typeface="Cambria"/>
                <a:ea typeface="Cambria"/>
                <a:cs typeface="Cambria"/>
                <a:sym typeface="Cambria"/>
              </a:rPr>
              <a:t>Punto central</a:t>
            </a:r>
            <a:r>
              <a:rPr lang="es" sz="3200" dirty="0">
                <a:solidFill>
                  <a:srgbClr val="000000"/>
                </a:solidFill>
                <a:latin typeface="Cambria"/>
                <a:ea typeface="Cambria"/>
                <a:cs typeface="Cambria"/>
                <a:sym typeface="Cambria"/>
              </a:rPr>
              <a:t>: sitúa al sujeto en el medio social en el que está inserto y busca tomar conciencia de las determinaciones históricas e ideológicas de su comportamiento.</a:t>
            </a:r>
            <a:endParaRPr sz="3200" dirty="0">
              <a:solidFill>
                <a:srgbClr val="000000"/>
              </a:solidFill>
              <a:latin typeface="Cambria"/>
              <a:ea typeface="Cambria"/>
              <a:cs typeface="Cambria"/>
              <a:sym typeface="Cambria"/>
            </a:endParaRPr>
          </a:p>
          <a:p>
            <a:pPr marL="0" indent="359990">
              <a:spcBef>
                <a:spcPts val="1333"/>
              </a:spcBef>
              <a:spcAft>
                <a:spcPts val="2133"/>
              </a:spcAft>
              <a:buNone/>
            </a:pPr>
            <a:endParaRPr sz="3200" dirty="0">
              <a:latin typeface="Cambria"/>
              <a:ea typeface="Cambria"/>
              <a:cs typeface="Cambria"/>
              <a:sym typeface="Cambri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Shape 287"/>
        <p:cNvGrpSpPr/>
        <p:nvPr/>
      </p:nvGrpSpPr>
      <p:grpSpPr>
        <a:xfrm>
          <a:off x="0" y="0"/>
          <a:ext cx="0" cy="0"/>
          <a:chOff x="0" y="0"/>
          <a:chExt cx="0" cy="0"/>
        </a:xfrm>
      </p:grpSpPr>
      <p:sp>
        <p:nvSpPr>
          <p:cNvPr id="288" name="Google Shape;288;p52"/>
          <p:cNvSpPr txBox="1">
            <a:spLocks noGrp="1"/>
          </p:cNvSpPr>
          <p:nvPr>
            <p:ph type="body" idx="1"/>
          </p:nvPr>
        </p:nvSpPr>
        <p:spPr>
          <a:xfrm>
            <a:off x="415600" y="1107200"/>
            <a:ext cx="11360800" cy="4984800"/>
          </a:xfrm>
          <a:prstGeom prst="rect">
            <a:avLst/>
          </a:prstGeom>
        </p:spPr>
        <p:txBody>
          <a:bodyPr spcFirstLastPara="1" vert="horz" wrap="square" lIns="121900" tIns="121900" rIns="121900" bIns="121900" rtlCol="0" anchor="t" anchorCtr="0">
            <a:noAutofit/>
          </a:bodyPr>
          <a:lstStyle/>
          <a:p>
            <a:pPr marL="0" indent="359990">
              <a:buNone/>
            </a:pPr>
            <a:r>
              <a:rPr lang="es" sz="3200" b="1">
                <a:solidFill>
                  <a:srgbClr val="CC0000"/>
                </a:solidFill>
                <a:latin typeface="Cambria"/>
                <a:ea typeface="Cambria"/>
                <a:cs typeface="Cambria"/>
                <a:sym typeface="Cambria"/>
              </a:rPr>
              <a:t>Teoría crítica y enfoques feministas...</a:t>
            </a:r>
            <a:endParaRPr sz="3200" b="1">
              <a:solidFill>
                <a:srgbClr val="CC0000"/>
              </a:solidFill>
              <a:latin typeface="Cambria"/>
              <a:ea typeface="Cambria"/>
              <a:cs typeface="Cambria"/>
              <a:sym typeface="Cambria"/>
            </a:endParaRPr>
          </a:p>
          <a:p>
            <a:pPr marL="0" indent="359990">
              <a:spcBef>
                <a:spcPts val="1333"/>
              </a:spcBef>
              <a:buNone/>
            </a:pPr>
            <a:r>
              <a:rPr lang="es" sz="3200">
                <a:solidFill>
                  <a:srgbClr val="000000"/>
                </a:solidFill>
                <a:latin typeface="Cambria"/>
                <a:ea typeface="Cambria"/>
                <a:cs typeface="Cambria"/>
                <a:sym typeface="Cambria"/>
              </a:rPr>
              <a:t>Ambas perspectivas ponen énfasis en los procesos subjetivos e interpretativos por los que se construye la realidad familiar tanto en los niveles individuales como socioculturales de la realidad social (consideración por las condiciones contextuales más amplias -estructurales, culturales e históricas- en las que la vida familiar tiene lugar).</a:t>
            </a:r>
            <a:endParaRPr sz="3200">
              <a:solidFill>
                <a:srgbClr val="000000"/>
              </a:solidFill>
              <a:latin typeface="Cambria"/>
              <a:ea typeface="Cambria"/>
              <a:cs typeface="Cambria"/>
              <a:sym typeface="Cambria"/>
            </a:endParaRPr>
          </a:p>
          <a:p>
            <a:pPr marL="0" indent="0">
              <a:spcBef>
                <a:spcPts val="1333"/>
              </a:spcBef>
              <a:spcAft>
                <a:spcPts val="2133"/>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61180B-E2AE-451E-A454-0AE9CD656D7E}"/>
              </a:ext>
            </a:extLst>
          </p:cNvPr>
          <p:cNvSpPr>
            <a:spLocks noGrp="1"/>
          </p:cNvSpPr>
          <p:nvPr>
            <p:ph type="body" idx="1"/>
          </p:nvPr>
        </p:nvSpPr>
        <p:spPr>
          <a:xfrm>
            <a:off x="415600" y="901148"/>
            <a:ext cx="11360800" cy="5190885"/>
          </a:xfrm>
        </p:spPr>
        <p:txBody>
          <a:bodyPr/>
          <a:lstStyle/>
          <a:p>
            <a:pPr marL="152396" indent="0">
              <a:buNone/>
            </a:pPr>
            <a:r>
              <a:rPr lang="es-MX" dirty="0"/>
              <a:t>               Su critica consiste en que los marcos teóricos utilizados para describir la familia han ignorado o distorsionado las experiencias de la mujer, así como las relaciones de género en los matrimonios y las familias.</a:t>
            </a:r>
          </a:p>
          <a:p>
            <a:pPr marL="152396" indent="0">
              <a:buNone/>
            </a:pPr>
            <a:endParaRPr lang="es-MX" dirty="0"/>
          </a:p>
          <a:p>
            <a:pPr marL="152396" indent="0">
              <a:buNone/>
            </a:pPr>
            <a:r>
              <a:rPr lang="es-MX" dirty="0"/>
              <a:t>Familia como el principal componente en la reproducción de relaciones de género desiguales y en la división sexual del trabajo.</a:t>
            </a:r>
          </a:p>
          <a:p>
            <a:pPr marL="152396" indent="0">
              <a:buNone/>
            </a:pPr>
            <a:endParaRPr lang="es-MX" dirty="0"/>
          </a:p>
          <a:p>
            <a:pPr marL="152396" indent="0">
              <a:buNone/>
            </a:pPr>
            <a:r>
              <a:rPr lang="es-MX" dirty="0"/>
              <a:t>Perspectiva que diluye la división público/privado para dar cuenta de los modos en que la estructura social, económica, política e histórica impacta en las configuraciones familiares.</a:t>
            </a:r>
            <a:endParaRPr lang="es-AR" dirty="0"/>
          </a:p>
        </p:txBody>
      </p:sp>
      <p:sp>
        <p:nvSpPr>
          <p:cNvPr id="4" name="Flecha: a la derecha 3">
            <a:extLst>
              <a:ext uri="{FF2B5EF4-FFF2-40B4-BE49-F238E27FC236}">
                <a16:creationId xmlns:a16="http://schemas.microsoft.com/office/drawing/2014/main" id="{D0ACE884-92DF-486B-A9FE-FBB109D2CD85}"/>
              </a:ext>
            </a:extLst>
          </p:cNvPr>
          <p:cNvSpPr/>
          <p:nvPr/>
        </p:nvSpPr>
        <p:spPr>
          <a:xfrm>
            <a:off x="887895" y="901147"/>
            <a:ext cx="821635" cy="5035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237516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6B0448-A4E2-48BD-8462-F1699EA6789A}"/>
              </a:ext>
            </a:extLst>
          </p:cNvPr>
          <p:cNvSpPr>
            <a:spLocks noGrp="1"/>
          </p:cNvSpPr>
          <p:nvPr>
            <p:ph type="title"/>
          </p:nvPr>
        </p:nvSpPr>
        <p:spPr/>
        <p:txBody>
          <a:bodyPr/>
          <a:lstStyle/>
          <a:p>
            <a:r>
              <a:rPr lang="es-MX" dirty="0"/>
              <a:t>Criticas y limitaciones</a:t>
            </a:r>
            <a:endParaRPr lang="es-AR" dirty="0"/>
          </a:p>
        </p:txBody>
      </p:sp>
      <p:sp>
        <p:nvSpPr>
          <p:cNvPr id="3" name="Marcador de texto 2">
            <a:extLst>
              <a:ext uri="{FF2B5EF4-FFF2-40B4-BE49-F238E27FC236}">
                <a16:creationId xmlns:a16="http://schemas.microsoft.com/office/drawing/2014/main" id="{7758A3FB-7BE3-4A01-B523-2A83239E2574}"/>
              </a:ext>
            </a:extLst>
          </p:cNvPr>
          <p:cNvSpPr>
            <a:spLocks noGrp="1"/>
          </p:cNvSpPr>
          <p:nvPr>
            <p:ph type="body" idx="1"/>
          </p:nvPr>
        </p:nvSpPr>
        <p:spPr>
          <a:xfrm>
            <a:off x="415600" y="1364974"/>
            <a:ext cx="11360800" cy="4727059"/>
          </a:xfrm>
        </p:spPr>
        <p:txBody>
          <a:bodyPr/>
          <a:lstStyle/>
          <a:p>
            <a:pPr>
              <a:spcAft>
                <a:spcPts val="1620"/>
              </a:spcAft>
            </a:pPr>
            <a:r>
              <a:rPr lang="es-ES_tradnl" sz="2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Los vínculos al interior de la familia no solo pueden ser objeto de conflicto y sometimiento. </a:t>
            </a:r>
            <a:r>
              <a:rPr lang="es-ES_tradnl" sz="2000"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Tambien</a:t>
            </a:r>
            <a:r>
              <a:rPr lang="es-ES_tradnl" sz="2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las relaciones entre sus miembros pueden brindar apoyo y contención a la mujer por lugar de opresión social</a:t>
            </a:r>
          </a:p>
          <a:p>
            <a:pPr>
              <a:spcAft>
                <a:spcPts val="1620"/>
              </a:spcAft>
            </a:pPr>
            <a:r>
              <a:rPr lang="es-ES_tradnl" sz="2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Otra frecuente olvido en los análisis feminista es la edad o dimensión generacional de las familias, y otros </a:t>
            </a:r>
            <a:r>
              <a:rPr lang="es-ES_tradnl" sz="2000"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miebros</a:t>
            </a:r>
            <a:r>
              <a:rPr lang="es-ES_tradnl" sz="2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que también se hayan en posiciones de menoscabo de poder, como los niños y los ancianos.</a:t>
            </a:r>
          </a:p>
          <a:p>
            <a:pPr algn="just">
              <a:spcAft>
                <a:spcPts val="1620"/>
              </a:spcAft>
            </a:pPr>
            <a:r>
              <a:rPr lang="es-ES_tradnl" sz="2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Otra crítica q ha recibido es que al centrarse en aspectos macroestructurales (patriarcado, análisis económico marxista) se subestima el rol activo de la mujer en la creación o construcción de su propia vida.</a:t>
            </a:r>
          </a:p>
          <a:p>
            <a:pPr algn="just">
              <a:spcAft>
                <a:spcPts val="1620"/>
              </a:spcAft>
            </a:pPr>
            <a:r>
              <a:rPr lang="es-ES_tradnl" sz="2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Por otra parte, con respecto a la </a:t>
            </a:r>
            <a:r>
              <a:rPr lang="es-ES_tradnl" sz="20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dicotomización</a:t>
            </a:r>
            <a:r>
              <a:rPr lang="es-ES_tradnl" sz="2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d la vida social en las esferas públicas y privadas, se ha considerado q esta división resulta determinista y excesivamente simplificadora, y que no tiene en cuenta el hecho de que la interacción social tiene lugar en una multitud de contextos interdependientes y con numeroso puntos d solapamiento. También se ha criticado el tratamiento de la familia y el trabajo como dos esferas que pueden separarse analíticamente, al mismo tiempo la separación rígida entre los ámbitos femenino y masculino.   </a:t>
            </a:r>
            <a:r>
              <a:rPr lang="es-ES_tradnl"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endParaRPr lang="es-AR" dirty="0"/>
          </a:p>
        </p:txBody>
      </p:sp>
    </p:spTree>
    <p:extLst>
      <p:ext uri="{BB962C8B-B14F-4D97-AF65-F5344CB8AC3E}">
        <p14:creationId xmlns:p14="http://schemas.microsoft.com/office/powerpoint/2010/main" val="3742669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grad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070C05A6-4315-4278-85D6-00ACC2FEB8C1}"/>
              </a:ext>
            </a:extLst>
          </p:cNvPr>
          <p:cNvSpPr>
            <a:spLocks noGrp="1"/>
          </p:cNvSpPr>
          <p:nvPr>
            <p:ph type="body" idx="1"/>
          </p:nvPr>
        </p:nvSpPr>
        <p:spPr>
          <a:xfrm>
            <a:off x="415600" y="2570921"/>
            <a:ext cx="11360800" cy="3521111"/>
          </a:xfrm>
        </p:spPr>
        <p:txBody>
          <a:bodyPr/>
          <a:lstStyle/>
          <a:p>
            <a:pPr marL="152396" indent="0" algn="ctr">
              <a:buNone/>
            </a:pPr>
            <a:r>
              <a:rPr lang="es-MX" sz="6000" dirty="0"/>
              <a:t>¡Muchas gracias!</a:t>
            </a:r>
            <a:endParaRPr lang="es-AR" sz="6000" dirty="0"/>
          </a:p>
        </p:txBody>
      </p:sp>
    </p:spTree>
    <p:extLst>
      <p:ext uri="{BB962C8B-B14F-4D97-AF65-F5344CB8AC3E}">
        <p14:creationId xmlns:p14="http://schemas.microsoft.com/office/powerpoint/2010/main" val="4772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Shape 233"/>
        <p:cNvGrpSpPr/>
        <p:nvPr/>
      </p:nvGrpSpPr>
      <p:grpSpPr>
        <a:xfrm>
          <a:off x="0" y="0"/>
          <a:ext cx="0" cy="0"/>
          <a:chOff x="0" y="0"/>
          <a:chExt cx="0" cy="0"/>
        </a:xfrm>
      </p:grpSpPr>
      <p:sp>
        <p:nvSpPr>
          <p:cNvPr id="234" name="Google Shape;234;p42"/>
          <p:cNvSpPr txBox="1">
            <a:spLocks noGrp="1"/>
          </p:cNvSpPr>
          <p:nvPr>
            <p:ph type="title"/>
          </p:nvPr>
        </p:nvSpPr>
        <p:spPr>
          <a:xfrm>
            <a:off x="415600" y="108333"/>
            <a:ext cx="11360800" cy="1395600"/>
          </a:xfrm>
          <a:prstGeom prst="rect">
            <a:avLst/>
          </a:prstGeom>
        </p:spPr>
        <p:txBody>
          <a:bodyPr spcFirstLastPara="1" vert="horz" wrap="square" lIns="121900" tIns="121900" rIns="121900" bIns="121900" rtlCol="0" anchor="t" anchorCtr="0">
            <a:noAutofit/>
          </a:bodyPr>
          <a:lstStyle/>
          <a:p>
            <a:pPr algn="ctr">
              <a:buClr>
                <a:srgbClr val="000000"/>
              </a:buClr>
              <a:buSzPts val="4000"/>
            </a:pPr>
            <a:r>
              <a:rPr lang="es" dirty="0">
                <a:solidFill>
                  <a:srgbClr val="0F243E"/>
                </a:solidFill>
                <a:latin typeface="Cambria"/>
                <a:ea typeface="Cambria"/>
                <a:cs typeface="Cambria"/>
                <a:sym typeface="Cambria"/>
              </a:rPr>
              <a:t>LA FAMILIA COMO </a:t>
            </a:r>
            <a:endParaRPr b="0" dirty="0">
              <a:solidFill>
                <a:srgbClr val="0F243E"/>
              </a:solidFill>
              <a:latin typeface="Cambria"/>
              <a:ea typeface="Cambria"/>
              <a:cs typeface="Cambria"/>
              <a:sym typeface="Cambria"/>
            </a:endParaRPr>
          </a:p>
          <a:p>
            <a:pPr algn="ctr">
              <a:buClr>
                <a:srgbClr val="000000"/>
              </a:buClr>
              <a:buSzPts val="4000"/>
            </a:pPr>
            <a:r>
              <a:rPr lang="es" dirty="0">
                <a:solidFill>
                  <a:srgbClr val="0F243E"/>
                </a:solidFill>
                <a:latin typeface="Cambria"/>
                <a:ea typeface="Cambria"/>
                <a:cs typeface="Cambria"/>
                <a:sym typeface="Cambria"/>
              </a:rPr>
              <a:t>CONSTRUCCIÓN SOCIAL</a:t>
            </a:r>
            <a:endParaRPr dirty="0">
              <a:solidFill>
                <a:srgbClr val="0F243E"/>
              </a:solidFill>
              <a:latin typeface="Cambria"/>
              <a:ea typeface="Cambria"/>
              <a:cs typeface="Cambria"/>
              <a:sym typeface="Cambria"/>
            </a:endParaRPr>
          </a:p>
        </p:txBody>
      </p:sp>
      <p:sp>
        <p:nvSpPr>
          <p:cNvPr id="235" name="Google Shape;235;p42"/>
          <p:cNvSpPr txBox="1">
            <a:spLocks noGrp="1"/>
          </p:cNvSpPr>
          <p:nvPr>
            <p:ph type="body" idx="1"/>
          </p:nvPr>
        </p:nvSpPr>
        <p:spPr>
          <a:xfrm>
            <a:off x="299900" y="1586533"/>
            <a:ext cx="11360800" cy="5082400"/>
          </a:xfrm>
          <a:prstGeom prst="rect">
            <a:avLst/>
          </a:prstGeom>
        </p:spPr>
        <p:txBody>
          <a:bodyPr spcFirstLastPara="1" vert="horz" wrap="square" lIns="121900" tIns="121900" rIns="121900" bIns="121900" rtlCol="0" anchor="t" anchorCtr="0">
            <a:noAutofit/>
          </a:bodyPr>
          <a:lstStyle/>
          <a:p>
            <a:pPr marL="457189" indent="-355591">
              <a:lnSpc>
                <a:spcPct val="115000"/>
              </a:lnSpc>
              <a:buClr>
                <a:srgbClr val="000000"/>
              </a:buClr>
              <a:buSzPts val="2400"/>
              <a:buFont typeface="Cambria"/>
              <a:buChar char="✔"/>
            </a:pPr>
            <a:r>
              <a:rPr lang="es" sz="3200" dirty="0">
                <a:solidFill>
                  <a:srgbClr val="000000"/>
                </a:solidFill>
                <a:latin typeface="Cambria"/>
                <a:ea typeface="Cambria"/>
                <a:cs typeface="Cambria"/>
                <a:sym typeface="Cambria"/>
              </a:rPr>
              <a:t> </a:t>
            </a:r>
            <a:r>
              <a:rPr lang="es" dirty="0">
                <a:solidFill>
                  <a:srgbClr val="000000"/>
                </a:solidFill>
                <a:latin typeface="Cambria"/>
                <a:ea typeface="Cambria"/>
                <a:cs typeface="Cambria"/>
                <a:sym typeface="Cambria"/>
              </a:rPr>
              <a:t>Esta categoría trata de recoger las aportaciones que se producen a partir de los años ochenta, influenciada por la </a:t>
            </a:r>
            <a:r>
              <a:rPr lang="es" b="1" dirty="0">
                <a:solidFill>
                  <a:srgbClr val="000000"/>
                </a:solidFill>
                <a:latin typeface="Cambria"/>
                <a:ea typeface="Cambria"/>
                <a:cs typeface="Cambria"/>
                <a:sym typeface="Cambria"/>
              </a:rPr>
              <a:t>fenomenología, etnometodología, teoría crítica y enfoques feministas</a:t>
            </a:r>
            <a:r>
              <a:rPr lang="es" dirty="0">
                <a:solidFill>
                  <a:srgbClr val="000000"/>
                </a:solidFill>
                <a:latin typeface="Cambria"/>
                <a:ea typeface="Cambria"/>
                <a:cs typeface="Cambria"/>
                <a:sym typeface="Cambria"/>
              </a:rPr>
              <a:t>.</a:t>
            </a:r>
          </a:p>
          <a:p>
            <a:pPr marL="457189" indent="-355591">
              <a:lnSpc>
                <a:spcPct val="115000"/>
              </a:lnSpc>
              <a:buClr>
                <a:srgbClr val="000000"/>
              </a:buClr>
              <a:buSzPts val="2400"/>
              <a:buFont typeface="Cambria"/>
              <a:buChar char="✔"/>
            </a:pPr>
            <a:r>
              <a:rPr lang="es" dirty="0">
                <a:solidFill>
                  <a:srgbClr val="000000"/>
                </a:solidFill>
                <a:latin typeface="Cambria"/>
                <a:ea typeface="Cambria"/>
                <a:cs typeface="Cambria"/>
                <a:sym typeface="Cambria"/>
              </a:rPr>
              <a:t> Estas </a:t>
            </a:r>
            <a:r>
              <a:rPr lang="es" b="1" dirty="0">
                <a:solidFill>
                  <a:srgbClr val="000000"/>
                </a:solidFill>
                <a:latin typeface="Cambria"/>
                <a:ea typeface="Cambria"/>
                <a:cs typeface="Cambria"/>
                <a:sym typeface="Cambria"/>
              </a:rPr>
              <a:t>orientaciones teóricas</a:t>
            </a:r>
            <a:r>
              <a:rPr lang="es" dirty="0">
                <a:solidFill>
                  <a:srgbClr val="000000"/>
                </a:solidFill>
                <a:latin typeface="Cambria"/>
                <a:ea typeface="Cambria"/>
                <a:cs typeface="Cambria"/>
                <a:sym typeface="Cambria"/>
              </a:rPr>
              <a:t>, aunque representen diferentes enfoques, comparten ciertas características lo cual permite presentarlas conjuntamente como una tradición alternativa. También llamadas “perspectivas teóricas postpositivistas”; cumplen una </a:t>
            </a:r>
            <a:r>
              <a:rPr lang="es" b="1" dirty="0">
                <a:solidFill>
                  <a:srgbClr val="000000"/>
                </a:solidFill>
                <a:latin typeface="Cambria"/>
                <a:ea typeface="Cambria"/>
                <a:cs typeface="Cambria"/>
                <a:sym typeface="Cambria"/>
              </a:rPr>
              <a:t>función crítica de las teorías dominantes </a:t>
            </a:r>
            <a:r>
              <a:rPr lang="es" dirty="0">
                <a:solidFill>
                  <a:srgbClr val="000000"/>
                </a:solidFill>
                <a:latin typeface="Cambria"/>
                <a:ea typeface="Cambria"/>
                <a:cs typeface="Cambria"/>
                <a:sym typeface="Cambria"/>
              </a:rPr>
              <a:t>hasta ese entonces.</a:t>
            </a:r>
            <a:endParaRPr dirty="0">
              <a:solidFill>
                <a:srgbClr val="000000"/>
              </a:solidFill>
              <a:latin typeface="Cambria"/>
              <a:ea typeface="Cambria"/>
              <a:cs typeface="Cambria"/>
              <a:sym typeface="Cambria"/>
            </a:endParaRPr>
          </a:p>
          <a:p>
            <a:pPr marL="0" indent="359990" algn="ctr">
              <a:spcBef>
                <a:spcPts val="1333"/>
              </a:spcBef>
              <a:buNone/>
            </a:pPr>
            <a:r>
              <a:rPr lang="es" i="1" dirty="0">
                <a:solidFill>
                  <a:schemeClr val="accent2">
                    <a:lumMod val="50000"/>
                  </a:schemeClr>
                </a:solidFill>
                <a:latin typeface="Cambria"/>
                <a:ea typeface="Cambria"/>
                <a:cs typeface="Cambria"/>
                <a:sym typeface="Cambria"/>
              </a:rPr>
              <a:t>Principal idea</a:t>
            </a:r>
            <a:r>
              <a:rPr lang="es" dirty="0">
                <a:solidFill>
                  <a:schemeClr val="accent2">
                    <a:lumMod val="50000"/>
                  </a:schemeClr>
                </a:solidFill>
                <a:latin typeface="Cambria"/>
                <a:ea typeface="Cambria"/>
                <a:cs typeface="Cambria"/>
                <a:sym typeface="Cambria"/>
              </a:rPr>
              <a:t>: construcción social de la realidad frente a la idea del conocimiento como representación de la realidad. </a:t>
            </a:r>
            <a:endParaRPr dirty="0">
              <a:solidFill>
                <a:schemeClr val="accent2">
                  <a:lumMod val="50000"/>
                </a:schemeClr>
              </a:solidFill>
              <a:latin typeface="Cambria"/>
              <a:ea typeface="Cambria"/>
              <a:cs typeface="Cambria"/>
              <a:sym typeface="Cambria"/>
            </a:endParaRPr>
          </a:p>
          <a:p>
            <a:pPr marL="0" indent="0">
              <a:spcBef>
                <a:spcPts val="1333"/>
              </a:spcBef>
              <a:spcAft>
                <a:spcPts val="2133"/>
              </a:spcAft>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0E1385-1E73-4A38-89CC-6C8133BB2DAA}"/>
              </a:ext>
            </a:extLst>
          </p:cNvPr>
          <p:cNvSpPr>
            <a:spLocks noGrp="1"/>
          </p:cNvSpPr>
          <p:nvPr>
            <p:ph type="title"/>
          </p:nvPr>
        </p:nvSpPr>
        <p:spPr/>
        <p:txBody>
          <a:bodyPr/>
          <a:lstStyle/>
          <a:p>
            <a:r>
              <a:rPr lang="es-MX" dirty="0"/>
              <a:t>Paradigma </a:t>
            </a:r>
            <a:r>
              <a:rPr lang="es-MX" dirty="0" err="1"/>
              <a:t>pospositivista</a:t>
            </a:r>
            <a:r>
              <a:rPr lang="es-MX" dirty="0"/>
              <a:t> – (Posmoderno)</a:t>
            </a:r>
            <a:endParaRPr lang="es-AR" dirty="0"/>
          </a:p>
        </p:txBody>
      </p:sp>
      <p:sp>
        <p:nvSpPr>
          <p:cNvPr id="3" name="Marcador de texto 2">
            <a:extLst>
              <a:ext uri="{FF2B5EF4-FFF2-40B4-BE49-F238E27FC236}">
                <a16:creationId xmlns:a16="http://schemas.microsoft.com/office/drawing/2014/main" id="{5726CE7A-4E9F-4FCD-8EB0-D4CDCC1844E2}"/>
              </a:ext>
            </a:extLst>
          </p:cNvPr>
          <p:cNvSpPr>
            <a:spLocks noGrp="1"/>
          </p:cNvSpPr>
          <p:nvPr>
            <p:ph type="body" idx="1"/>
          </p:nvPr>
        </p:nvSpPr>
        <p:spPr>
          <a:xfrm>
            <a:off x="468609" y="1449894"/>
            <a:ext cx="11360800" cy="4403600"/>
          </a:xfrm>
        </p:spPr>
        <p:txBody>
          <a:bodyPr/>
          <a:lstStyle/>
          <a:p>
            <a:pPr marL="152396" indent="0">
              <a:buNone/>
            </a:pPr>
            <a:endParaRPr lang="es-MX" sz="1800" dirty="0">
              <a:solidFill>
                <a:srgbClr val="000000"/>
              </a:solidFill>
              <a:latin typeface="Segoe UI" panose="020B0502040204020203" pitchFamily="34" charset="0"/>
            </a:endParaRPr>
          </a:p>
          <a:p>
            <a:pPr>
              <a:buFont typeface="Wingdings" panose="05000000000000000000" pitchFamily="2" charset="2"/>
              <a:buChar char="§"/>
            </a:pPr>
            <a:r>
              <a:rPr lang="es-MX" dirty="0">
                <a:solidFill>
                  <a:srgbClr val="000000"/>
                </a:solidFill>
                <a:latin typeface="Segoe UI" panose="020B0502040204020203" pitchFamily="34" charset="0"/>
              </a:rPr>
              <a:t>No es posible el conocimiento objetivo y neutral, el investigador es parte de lo investigado vs. Conocimiento empírico y objetivo, basado en métodos cuantitativos observables. Investigador exógeno, realidad independiente.</a:t>
            </a:r>
          </a:p>
          <a:p>
            <a:pPr>
              <a:buFont typeface="Wingdings" panose="05000000000000000000" pitchFamily="2" charset="2"/>
              <a:buChar char="§"/>
            </a:pPr>
            <a:r>
              <a:rPr lang="es-AR" dirty="0">
                <a:solidFill>
                  <a:srgbClr val="000000"/>
                </a:solidFill>
                <a:latin typeface="Segoe UI" panose="020B0502040204020203" pitchFamily="34" charset="0"/>
              </a:rPr>
              <a:t>Perspectiva crítica y emancipadora vs. Perspectiva lineal determinista y prescriptiva</a:t>
            </a:r>
          </a:p>
          <a:p>
            <a:pPr>
              <a:buFont typeface="Wingdings" panose="05000000000000000000" pitchFamily="2" charset="2"/>
              <a:buChar char="§"/>
            </a:pPr>
            <a:r>
              <a:rPr lang="es-MX" dirty="0">
                <a:solidFill>
                  <a:srgbClr val="000000"/>
                </a:solidFill>
                <a:latin typeface="Segoe UI" panose="020B0502040204020203" pitchFamily="34" charset="0"/>
              </a:rPr>
              <a:t>El positivismo busca generar conceso: búsqueda de la verdad vs. Perspectiva </a:t>
            </a:r>
            <a:r>
              <a:rPr lang="es-MX" dirty="0" err="1">
                <a:solidFill>
                  <a:srgbClr val="000000"/>
                </a:solidFill>
                <a:latin typeface="Segoe UI" panose="020B0502040204020203" pitchFamily="34" charset="0"/>
              </a:rPr>
              <a:t>pospositivista</a:t>
            </a:r>
            <a:r>
              <a:rPr lang="es-MX" dirty="0">
                <a:solidFill>
                  <a:srgbClr val="000000"/>
                </a:solidFill>
                <a:latin typeface="Segoe UI" panose="020B0502040204020203" pitchFamily="34" charset="0"/>
              </a:rPr>
              <a:t>: no hay una única verdad, sino múltiples interpretaciones de un mismo fenómeno.</a:t>
            </a:r>
          </a:p>
          <a:p>
            <a:pPr>
              <a:buFont typeface="Wingdings" panose="05000000000000000000" pitchFamily="2" charset="2"/>
              <a:buChar char="§"/>
            </a:pPr>
            <a:r>
              <a:rPr lang="es-MX" dirty="0">
                <a:solidFill>
                  <a:srgbClr val="000000"/>
                </a:solidFill>
                <a:latin typeface="Segoe UI" panose="020B0502040204020203" pitchFamily="34" charset="0"/>
              </a:rPr>
              <a:t>Sujetos de conocimiento activos vs. Sujetos pasivos de las condiciones ambientales.</a:t>
            </a:r>
            <a:endParaRPr lang="es-MX" dirty="0">
              <a:solidFill>
                <a:prstClr val="black"/>
              </a:solidFill>
              <a:latin typeface="Segoe UI" panose="020B0502040204020203" pitchFamily="34" charset="0"/>
            </a:endParaRPr>
          </a:p>
          <a:p>
            <a:endParaRPr lang="es-AR" dirty="0"/>
          </a:p>
        </p:txBody>
      </p:sp>
    </p:spTree>
    <p:extLst>
      <p:ext uri="{BB962C8B-B14F-4D97-AF65-F5344CB8AC3E}">
        <p14:creationId xmlns:p14="http://schemas.microsoft.com/office/powerpoint/2010/main" val="860365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Shape 239"/>
        <p:cNvGrpSpPr/>
        <p:nvPr/>
      </p:nvGrpSpPr>
      <p:grpSpPr>
        <a:xfrm>
          <a:off x="0" y="0"/>
          <a:ext cx="0" cy="0"/>
          <a:chOff x="0" y="0"/>
          <a:chExt cx="0" cy="0"/>
        </a:xfrm>
      </p:grpSpPr>
      <p:sp>
        <p:nvSpPr>
          <p:cNvPr id="240" name="Google Shape;240;p43"/>
          <p:cNvSpPr txBox="1">
            <a:spLocks noGrp="1"/>
          </p:cNvSpPr>
          <p:nvPr>
            <p:ph type="body" idx="1"/>
          </p:nvPr>
        </p:nvSpPr>
        <p:spPr>
          <a:xfrm>
            <a:off x="265044" y="424070"/>
            <a:ext cx="11577617" cy="6652333"/>
          </a:xfrm>
          <a:prstGeom prst="rect">
            <a:avLst/>
          </a:prstGeom>
        </p:spPr>
        <p:txBody>
          <a:bodyPr spcFirstLastPara="1" vert="horz" wrap="square" lIns="121900" tIns="121900" rIns="121900" bIns="121900" rtlCol="0" anchor="t" anchorCtr="0">
            <a:noAutofit/>
          </a:bodyPr>
          <a:lstStyle/>
          <a:p>
            <a:pPr marL="599985" indent="-507987">
              <a:lnSpc>
                <a:spcPct val="100000"/>
              </a:lnSpc>
              <a:buClr>
                <a:srgbClr val="000000"/>
              </a:buClr>
              <a:buSzPts val="2400"/>
              <a:buFont typeface="Cambria"/>
              <a:buChar char="➔"/>
            </a:pPr>
            <a:r>
              <a:rPr lang="es" b="1" dirty="0">
                <a:solidFill>
                  <a:srgbClr val="000000"/>
                </a:solidFill>
                <a:highlight>
                  <a:srgbClr val="EA9999"/>
                </a:highlight>
                <a:latin typeface="Cambria"/>
                <a:ea typeface="Cambria"/>
                <a:cs typeface="Cambria"/>
                <a:sym typeface="Cambria"/>
              </a:rPr>
              <a:t>Fenomenología </a:t>
            </a:r>
            <a:r>
              <a:rPr lang="es" dirty="0">
                <a:solidFill>
                  <a:srgbClr val="000000"/>
                </a:solidFill>
                <a:highlight>
                  <a:srgbClr val="EA9999"/>
                </a:highlight>
                <a:latin typeface="Cambria"/>
                <a:ea typeface="Cambria"/>
                <a:cs typeface="Cambria"/>
                <a:sym typeface="Cambria"/>
              </a:rPr>
              <a:t>:</a:t>
            </a:r>
            <a:endParaRPr dirty="0">
              <a:solidFill>
                <a:srgbClr val="000000"/>
              </a:solidFill>
              <a:highlight>
                <a:srgbClr val="EA9999"/>
              </a:highlight>
              <a:latin typeface="Cambria"/>
              <a:ea typeface="Cambria"/>
              <a:cs typeface="Cambria"/>
              <a:sym typeface="Cambria"/>
            </a:endParaRPr>
          </a:p>
          <a:p>
            <a:pPr marL="0" indent="241294">
              <a:lnSpc>
                <a:spcPct val="100000"/>
              </a:lnSpc>
              <a:spcBef>
                <a:spcPts val="1333"/>
              </a:spcBef>
              <a:buNone/>
            </a:pPr>
            <a:r>
              <a:rPr lang="es" dirty="0">
                <a:solidFill>
                  <a:srgbClr val="000000"/>
                </a:solidFill>
                <a:latin typeface="Cambria"/>
                <a:ea typeface="Cambria"/>
                <a:cs typeface="Cambria"/>
                <a:sym typeface="Cambria"/>
              </a:rPr>
              <a:t>La fenomenología, como sistema filosófico, fue desarrollado por el filósofo alemán Edmund Husserl y posteriormente por Alfred Schutz, quien aplicaría sus ideas a las ciencias sociales. </a:t>
            </a:r>
            <a:endParaRPr dirty="0">
              <a:solidFill>
                <a:srgbClr val="000000"/>
              </a:solidFill>
              <a:latin typeface="Cambria"/>
              <a:ea typeface="Cambria"/>
              <a:cs typeface="Cambria"/>
              <a:sym typeface="Cambria"/>
            </a:endParaRPr>
          </a:p>
          <a:p>
            <a:pPr marL="0" indent="0" algn="ctr">
              <a:lnSpc>
                <a:spcPct val="100000"/>
              </a:lnSpc>
              <a:spcBef>
                <a:spcPts val="1333"/>
              </a:spcBef>
              <a:buNone/>
            </a:pPr>
            <a:r>
              <a:rPr lang="es" i="1" dirty="0">
                <a:solidFill>
                  <a:srgbClr val="000000"/>
                </a:solidFill>
                <a:latin typeface="Cambria"/>
                <a:ea typeface="Cambria"/>
                <a:cs typeface="Cambria"/>
                <a:sym typeface="Cambria"/>
              </a:rPr>
              <a:t>La fenomenología es, sobre todo, un método de investigación que consiste en el análisis de la esencia de lo dado, del fenómeno. Es fundamentalmente, una ciencia descriptiva. </a:t>
            </a:r>
            <a:endParaRPr i="1" dirty="0">
              <a:solidFill>
                <a:srgbClr val="000000"/>
              </a:solidFill>
              <a:latin typeface="Cambria"/>
              <a:ea typeface="Cambria"/>
              <a:cs typeface="Cambria"/>
              <a:sym typeface="Cambria"/>
            </a:endParaRPr>
          </a:p>
          <a:p>
            <a:pPr marL="0" indent="241294">
              <a:lnSpc>
                <a:spcPct val="100000"/>
              </a:lnSpc>
              <a:spcBef>
                <a:spcPts val="1333"/>
              </a:spcBef>
              <a:buNone/>
            </a:pPr>
            <a:r>
              <a:rPr lang="es" dirty="0">
                <a:solidFill>
                  <a:srgbClr val="000000"/>
                </a:solidFill>
                <a:latin typeface="Cambria"/>
                <a:ea typeface="Cambria"/>
                <a:cs typeface="Cambria"/>
                <a:sym typeface="Cambria"/>
              </a:rPr>
              <a:t>La </a:t>
            </a:r>
            <a:r>
              <a:rPr lang="es" b="1" dirty="0">
                <a:solidFill>
                  <a:srgbClr val="000000"/>
                </a:solidFill>
                <a:latin typeface="Cambria"/>
                <a:ea typeface="Cambria"/>
                <a:cs typeface="Cambria"/>
                <a:sym typeface="Cambria"/>
              </a:rPr>
              <a:t>intersubjetividad </a:t>
            </a:r>
            <a:r>
              <a:rPr lang="es" dirty="0">
                <a:solidFill>
                  <a:srgbClr val="000000"/>
                </a:solidFill>
                <a:latin typeface="Cambria"/>
                <a:ea typeface="Cambria"/>
                <a:cs typeface="Cambria"/>
                <a:sym typeface="Cambria"/>
              </a:rPr>
              <a:t>humana es el eje vertebral del planteamiento de Schutz, que podría ser definida como la puesta en común de las diferentes subjetividades individuales. </a:t>
            </a:r>
            <a:endParaRPr dirty="0">
              <a:solidFill>
                <a:srgbClr val="000000"/>
              </a:solidFill>
              <a:latin typeface="Cambria"/>
              <a:ea typeface="Cambria"/>
              <a:cs typeface="Cambria"/>
              <a:sym typeface="Cambria"/>
            </a:endParaRPr>
          </a:p>
          <a:p>
            <a:pPr marL="0" indent="0" algn="ctr">
              <a:lnSpc>
                <a:spcPct val="100000"/>
              </a:lnSpc>
              <a:spcBef>
                <a:spcPts val="1333"/>
              </a:spcBef>
              <a:buNone/>
            </a:pPr>
            <a:r>
              <a:rPr lang="es" i="1" dirty="0">
                <a:solidFill>
                  <a:srgbClr val="000000"/>
                </a:solidFill>
                <a:latin typeface="Cambria"/>
                <a:ea typeface="Cambria"/>
                <a:cs typeface="Cambria"/>
                <a:sym typeface="Cambria"/>
              </a:rPr>
              <a:t>Hay un rechazo al dualismo entre lo subjetivo y lo objetivo. Énfasis en que la vida social humana es un fenómeno radicalmente intersubjetivo. </a:t>
            </a:r>
            <a:endParaRPr i="1" dirty="0">
              <a:solidFill>
                <a:srgbClr val="000000"/>
              </a:solidFill>
              <a:latin typeface="Cambria"/>
              <a:ea typeface="Cambria"/>
              <a:cs typeface="Cambria"/>
              <a:sym typeface="Cambria"/>
            </a:endParaRPr>
          </a:p>
          <a:p>
            <a:pPr indent="0" algn="ctr">
              <a:lnSpc>
                <a:spcPct val="100000"/>
              </a:lnSpc>
              <a:spcBef>
                <a:spcPts val="1333"/>
              </a:spcBef>
              <a:spcAft>
                <a:spcPts val="1333"/>
              </a:spcAft>
              <a:buNone/>
            </a:pPr>
            <a:endParaRPr sz="3200" dirty="0">
              <a:solidFill>
                <a:srgbClr val="000000"/>
              </a:solidFill>
              <a:latin typeface="Cambria"/>
              <a:ea typeface="Cambria"/>
              <a:cs typeface="Cambria"/>
              <a:sym typeface="Cambri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Shape 244"/>
        <p:cNvGrpSpPr/>
        <p:nvPr/>
      </p:nvGrpSpPr>
      <p:grpSpPr>
        <a:xfrm>
          <a:off x="0" y="0"/>
          <a:ext cx="0" cy="0"/>
          <a:chOff x="0" y="0"/>
          <a:chExt cx="0" cy="0"/>
        </a:xfrm>
      </p:grpSpPr>
      <p:sp>
        <p:nvSpPr>
          <p:cNvPr id="245" name="Google Shape;245;p44"/>
          <p:cNvSpPr txBox="1">
            <a:spLocks noGrp="1"/>
          </p:cNvSpPr>
          <p:nvPr>
            <p:ph type="title"/>
          </p:nvPr>
        </p:nvSpPr>
        <p:spPr>
          <a:xfrm>
            <a:off x="546600" y="125020"/>
            <a:ext cx="11098800" cy="678800"/>
          </a:xfrm>
          <a:prstGeom prst="rect">
            <a:avLst/>
          </a:prstGeom>
        </p:spPr>
        <p:txBody>
          <a:bodyPr spcFirstLastPara="1" vert="horz" wrap="square" lIns="121900" tIns="121900" rIns="121900" bIns="121900" rtlCol="0" anchor="t" anchorCtr="0">
            <a:noAutofit/>
          </a:bodyPr>
          <a:lstStyle/>
          <a:p>
            <a:pPr marL="599985" indent="-685783">
              <a:lnSpc>
                <a:spcPct val="115000"/>
              </a:lnSpc>
              <a:buClr>
                <a:srgbClr val="000000"/>
              </a:buClr>
              <a:buSzPts val="2400"/>
              <a:buFont typeface="Cambria"/>
              <a:buChar char="➔"/>
            </a:pPr>
            <a:r>
              <a:rPr lang="es" sz="3200" b="1" dirty="0">
                <a:solidFill>
                  <a:srgbClr val="000000"/>
                </a:solidFill>
                <a:highlight>
                  <a:srgbClr val="EA9999"/>
                </a:highlight>
                <a:latin typeface="Cambria"/>
                <a:ea typeface="Cambria"/>
                <a:cs typeface="Cambria"/>
                <a:sym typeface="Cambria"/>
              </a:rPr>
              <a:t>Etnometodología</a:t>
            </a:r>
            <a:r>
              <a:rPr lang="es" sz="3200" dirty="0">
                <a:solidFill>
                  <a:srgbClr val="000000"/>
                </a:solidFill>
                <a:highlight>
                  <a:srgbClr val="EA9999"/>
                </a:highlight>
                <a:latin typeface="Cambria"/>
                <a:ea typeface="Cambria"/>
                <a:cs typeface="Cambria"/>
                <a:sym typeface="Cambria"/>
              </a:rPr>
              <a:t>:</a:t>
            </a:r>
            <a:endParaRPr sz="3200" dirty="0">
              <a:highlight>
                <a:srgbClr val="EA9999"/>
              </a:highlight>
              <a:latin typeface="Cambria"/>
              <a:ea typeface="Cambria"/>
              <a:cs typeface="Cambria"/>
              <a:sym typeface="Cambria"/>
            </a:endParaRPr>
          </a:p>
        </p:txBody>
      </p:sp>
      <p:sp>
        <p:nvSpPr>
          <p:cNvPr id="246" name="Google Shape;246;p44"/>
          <p:cNvSpPr txBox="1">
            <a:spLocks noGrp="1"/>
          </p:cNvSpPr>
          <p:nvPr>
            <p:ph type="body" idx="1"/>
          </p:nvPr>
        </p:nvSpPr>
        <p:spPr>
          <a:xfrm>
            <a:off x="415600" y="803820"/>
            <a:ext cx="11360800" cy="5124000"/>
          </a:xfrm>
          <a:prstGeom prst="rect">
            <a:avLst/>
          </a:prstGeom>
        </p:spPr>
        <p:txBody>
          <a:bodyPr spcFirstLastPara="1" vert="horz" wrap="square" lIns="0" tIns="121900" rIns="121900" bIns="121900" rtlCol="0" anchor="t" anchorCtr="0">
            <a:noAutofit/>
          </a:bodyPr>
          <a:lstStyle/>
          <a:p>
            <a:pPr marL="0" indent="239993" algn="just">
              <a:buNone/>
            </a:pPr>
            <a:r>
              <a:rPr lang="es" dirty="0">
                <a:solidFill>
                  <a:srgbClr val="000000"/>
                </a:solidFill>
                <a:latin typeface="Cambria"/>
                <a:ea typeface="Cambria"/>
                <a:cs typeface="Cambria"/>
                <a:sym typeface="Cambria"/>
              </a:rPr>
              <a:t>Es una corriente teórica que comparte ciertas características con el interaccionismo simbólico; como por ejemplo la concepción de la acción humana en términos de su intencionalidad, autonomía y reflexividad. Su principal preocupación es el análisis del significado que los individuos dan a su acción. </a:t>
            </a:r>
            <a:endParaRPr dirty="0">
              <a:solidFill>
                <a:srgbClr val="000000"/>
              </a:solidFill>
              <a:latin typeface="Cambria"/>
              <a:ea typeface="Cambria"/>
              <a:cs typeface="Cambria"/>
              <a:sym typeface="Cambria"/>
            </a:endParaRPr>
          </a:p>
          <a:p>
            <a:pPr marL="0" indent="239993" algn="just">
              <a:spcBef>
                <a:spcPts val="1333"/>
              </a:spcBef>
              <a:buNone/>
            </a:pPr>
            <a:r>
              <a:rPr lang="es" dirty="0">
                <a:solidFill>
                  <a:srgbClr val="000000"/>
                </a:solidFill>
                <a:latin typeface="Cambria"/>
                <a:ea typeface="Cambria"/>
                <a:cs typeface="Cambria"/>
                <a:sym typeface="Cambria"/>
              </a:rPr>
              <a:t>Para la etnometodología la realidad es una actividad reflexiva e interactiva, construida socialmente. Según este modelo teórico la sociedad humana es el producto de interpretaciones continuas que se dan en el curso de la interacción. </a:t>
            </a:r>
          </a:p>
          <a:p>
            <a:pPr marL="0" indent="239993" algn="just">
              <a:spcBef>
                <a:spcPts val="1333"/>
              </a:spcBef>
              <a:buNone/>
            </a:pPr>
            <a:r>
              <a:rPr lang="es-AR" dirty="0">
                <a:solidFill>
                  <a:srgbClr val="000000"/>
                </a:solidFill>
                <a:latin typeface="Cambria"/>
                <a:ea typeface="Cambria"/>
                <a:cs typeface="Cambria"/>
                <a:sym typeface="Cambria"/>
              </a:rPr>
              <a:t>E</a:t>
            </a:r>
            <a:r>
              <a:rPr lang="es" dirty="0">
                <a:solidFill>
                  <a:srgbClr val="000000"/>
                </a:solidFill>
                <a:latin typeface="Cambria"/>
                <a:ea typeface="Cambria"/>
                <a:cs typeface="Cambria"/>
                <a:sym typeface="Cambria"/>
              </a:rPr>
              <a:t>studia los “</a:t>
            </a:r>
            <a:r>
              <a:rPr lang="es" b="1" dirty="0">
                <a:solidFill>
                  <a:srgbClr val="000000"/>
                </a:solidFill>
                <a:latin typeface="Cambria"/>
                <a:ea typeface="Cambria"/>
                <a:cs typeface="Cambria"/>
                <a:sym typeface="Cambria"/>
              </a:rPr>
              <a:t>metodos</a:t>
            </a:r>
            <a:r>
              <a:rPr lang="es" dirty="0">
                <a:solidFill>
                  <a:srgbClr val="000000"/>
                </a:solidFill>
                <a:latin typeface="Cambria"/>
                <a:ea typeface="Cambria"/>
                <a:cs typeface="Cambria"/>
                <a:sym typeface="Cambria"/>
              </a:rPr>
              <a:t>” que la gente emplea para intervenir el mundo y construirlo: normas y reglas tácitas de sentido comun, a partir de las cuales se interpreta la realidad y se </a:t>
            </a:r>
            <a:r>
              <a:rPr lang="es-MX" dirty="0">
                <a:solidFill>
                  <a:srgbClr val="000000"/>
                </a:solidFill>
                <a:latin typeface="Cambria"/>
                <a:ea typeface="Cambria"/>
                <a:cs typeface="Cambria"/>
                <a:sym typeface="Cambria"/>
              </a:rPr>
              <a:t>interacciona en el universo social.</a:t>
            </a:r>
            <a:endParaRPr dirty="0">
              <a:solidFill>
                <a:srgbClr val="000000"/>
              </a:solidFill>
              <a:latin typeface="Cambria"/>
              <a:ea typeface="Cambria"/>
              <a:cs typeface="Cambria"/>
              <a:sym typeface="Cambria"/>
            </a:endParaRPr>
          </a:p>
          <a:p>
            <a:pPr marL="0" indent="0">
              <a:spcBef>
                <a:spcPts val="1333"/>
              </a:spcBef>
              <a:spcAft>
                <a:spcPts val="1333"/>
              </a:spcAft>
              <a:buNone/>
            </a:pPr>
            <a:endParaRPr sz="3200" dirty="0">
              <a:solidFill>
                <a:srgbClr val="000000"/>
              </a:solidFill>
              <a:latin typeface="Cambria"/>
              <a:ea typeface="Cambria"/>
              <a:cs typeface="Cambria"/>
              <a:sym typeface="Cambri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Shape 250"/>
        <p:cNvGrpSpPr/>
        <p:nvPr/>
      </p:nvGrpSpPr>
      <p:grpSpPr>
        <a:xfrm>
          <a:off x="0" y="0"/>
          <a:ext cx="0" cy="0"/>
          <a:chOff x="0" y="0"/>
          <a:chExt cx="0" cy="0"/>
        </a:xfrm>
      </p:grpSpPr>
      <p:sp>
        <p:nvSpPr>
          <p:cNvPr id="251" name="Google Shape;251;p45"/>
          <p:cNvSpPr txBox="1">
            <a:spLocks noGrp="1"/>
          </p:cNvSpPr>
          <p:nvPr>
            <p:ph type="body" idx="1"/>
          </p:nvPr>
        </p:nvSpPr>
        <p:spPr>
          <a:xfrm>
            <a:off x="415600" y="826267"/>
            <a:ext cx="11360800" cy="5265600"/>
          </a:xfrm>
          <a:prstGeom prst="rect">
            <a:avLst/>
          </a:prstGeom>
        </p:spPr>
        <p:txBody>
          <a:bodyPr spcFirstLastPara="1" vert="horz" wrap="square" lIns="121900" tIns="121900" rIns="121900" bIns="121900" rtlCol="0" anchor="t" anchorCtr="0">
            <a:noAutofit/>
          </a:bodyPr>
          <a:lstStyle/>
          <a:p>
            <a:pPr marL="0" indent="359990">
              <a:buNone/>
            </a:pPr>
            <a:r>
              <a:rPr lang="es" u="sng" dirty="0">
                <a:solidFill>
                  <a:srgbClr val="000000"/>
                </a:solidFill>
                <a:latin typeface="Cambria"/>
                <a:ea typeface="Cambria"/>
                <a:cs typeface="Cambria"/>
                <a:sym typeface="Cambria"/>
              </a:rPr>
              <a:t>Aplicación al estudio de la familia</a:t>
            </a:r>
            <a:r>
              <a:rPr lang="es" dirty="0">
                <a:solidFill>
                  <a:srgbClr val="000000"/>
                </a:solidFill>
                <a:latin typeface="Cambria"/>
                <a:ea typeface="Cambria"/>
                <a:cs typeface="Cambria"/>
                <a:sym typeface="Cambria"/>
              </a:rPr>
              <a:t>: cómo se constituyen y sostienen las identidades, roles y relaciones familiares.</a:t>
            </a:r>
            <a:endParaRPr dirty="0">
              <a:solidFill>
                <a:srgbClr val="000000"/>
              </a:solidFill>
              <a:latin typeface="Cambria"/>
              <a:ea typeface="Cambria"/>
              <a:cs typeface="Cambria"/>
              <a:sym typeface="Cambria"/>
            </a:endParaRPr>
          </a:p>
          <a:p>
            <a:pPr marL="0" indent="359990">
              <a:spcBef>
                <a:spcPts val="1333"/>
              </a:spcBef>
              <a:spcAft>
                <a:spcPts val="1333"/>
              </a:spcAft>
              <a:buNone/>
            </a:pPr>
            <a:r>
              <a:rPr lang="es" dirty="0">
                <a:solidFill>
                  <a:srgbClr val="000000"/>
                </a:solidFill>
                <a:latin typeface="Cambria"/>
                <a:ea typeface="Cambria"/>
                <a:cs typeface="Cambria"/>
                <a:sym typeface="Cambria"/>
              </a:rPr>
              <a:t>Se pretende analizar el discurso familiar -examinar el uso de categorías estructurales y etiquetas como madre, padre o familia normal- para interpretar circunstancias y relaciones cotidianas </a:t>
            </a:r>
            <a:r>
              <a:rPr lang="es" i="1" dirty="0">
                <a:solidFill>
                  <a:srgbClr val="000000"/>
                </a:solidFill>
                <a:latin typeface="Cambria"/>
                <a:ea typeface="Cambria"/>
                <a:cs typeface="Cambria"/>
                <a:sym typeface="Cambria"/>
              </a:rPr>
              <a:t>(cómo las personas utilizan el vocabulario familiar para dar sentido a su experiencia)</a:t>
            </a:r>
            <a:r>
              <a:rPr lang="es" dirty="0">
                <a:solidFill>
                  <a:srgbClr val="000000"/>
                </a:solidFill>
                <a:latin typeface="Cambria"/>
                <a:ea typeface="Cambria"/>
                <a:cs typeface="Cambria"/>
                <a:sym typeface="Cambria"/>
              </a:rPr>
              <a:t>.</a:t>
            </a:r>
          </a:p>
          <a:p>
            <a:pPr marL="0" indent="359990">
              <a:spcBef>
                <a:spcPts val="1333"/>
              </a:spcBef>
              <a:spcAft>
                <a:spcPts val="1333"/>
              </a:spcAft>
              <a:buNone/>
            </a:pPr>
            <a:r>
              <a:rPr lang="es-AR" dirty="0">
                <a:solidFill>
                  <a:srgbClr val="000000"/>
                </a:solidFill>
                <a:latin typeface="Cambria"/>
                <a:ea typeface="Cambria"/>
                <a:cs typeface="Cambria"/>
                <a:sym typeface="Cambria"/>
              </a:rPr>
              <a:t>Las</a:t>
            </a:r>
            <a:r>
              <a:rPr lang="es" dirty="0">
                <a:solidFill>
                  <a:srgbClr val="000000"/>
                </a:solidFill>
                <a:latin typeface="Cambria"/>
                <a:ea typeface="Cambria"/>
                <a:cs typeface="Cambria"/>
                <a:sym typeface="Cambria"/>
              </a:rPr>
              <a:t> categorias del leguaje y las teorias del sentdio comun que se utilizan para organizar la realidad social ofrecen una perspectiva teorica desde la cual estudiar como las personas utilizan el vocabulario de “familia” para dar sentido a su experiencia. </a:t>
            </a:r>
            <a:r>
              <a:rPr lang="es-AR" dirty="0">
                <a:solidFill>
                  <a:srgbClr val="000000"/>
                </a:solidFill>
                <a:latin typeface="Cambria"/>
                <a:ea typeface="Cambria"/>
                <a:cs typeface="Cambria"/>
                <a:sym typeface="Cambria"/>
              </a:rPr>
              <a:t>A</a:t>
            </a:r>
            <a:r>
              <a:rPr lang="es" dirty="0">
                <a:solidFill>
                  <a:srgbClr val="000000"/>
                </a:solidFill>
                <a:latin typeface="Cambria"/>
                <a:ea typeface="Cambria"/>
                <a:cs typeface="Cambria"/>
                <a:sym typeface="Cambria"/>
              </a:rPr>
              <a:t>naliza como se construye la realidad familiar en la interaccion.</a:t>
            </a:r>
            <a:endParaRPr dirty="0">
              <a:latin typeface="Cambria"/>
              <a:ea typeface="Cambria"/>
              <a:cs typeface="Cambria"/>
              <a:sym typeface="Cambri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Shape 255"/>
        <p:cNvGrpSpPr/>
        <p:nvPr/>
      </p:nvGrpSpPr>
      <p:grpSpPr>
        <a:xfrm>
          <a:off x="0" y="0"/>
          <a:ext cx="0" cy="0"/>
          <a:chOff x="0" y="0"/>
          <a:chExt cx="0" cy="0"/>
        </a:xfrm>
      </p:grpSpPr>
      <p:sp>
        <p:nvSpPr>
          <p:cNvPr id="256" name="Google Shape;256;p46"/>
          <p:cNvSpPr txBox="1">
            <a:spLocks noGrp="1"/>
          </p:cNvSpPr>
          <p:nvPr>
            <p:ph type="body" idx="1"/>
          </p:nvPr>
        </p:nvSpPr>
        <p:spPr>
          <a:xfrm>
            <a:off x="415600" y="372867"/>
            <a:ext cx="11360800" cy="5719200"/>
          </a:xfrm>
          <a:prstGeom prst="rect">
            <a:avLst/>
          </a:prstGeom>
        </p:spPr>
        <p:txBody>
          <a:bodyPr spcFirstLastPara="1" vert="horz" wrap="square" lIns="121900" tIns="121900" rIns="121900" bIns="121900" rtlCol="0" anchor="t" anchorCtr="0">
            <a:noAutofit/>
          </a:bodyPr>
          <a:lstStyle/>
          <a:p>
            <a:pPr marL="0" indent="359990">
              <a:buNone/>
            </a:pPr>
            <a:r>
              <a:rPr lang="es" sz="3200" dirty="0">
                <a:solidFill>
                  <a:srgbClr val="000000"/>
                </a:solidFill>
                <a:latin typeface="Cambria"/>
                <a:ea typeface="Cambria"/>
                <a:cs typeface="Cambria"/>
                <a:sym typeface="Cambria"/>
              </a:rPr>
              <a:t>Tanto la fenomenología como la etnometodología muestran una preocupación común por la forma en que los objetos adquieren su significado. Desde la </a:t>
            </a:r>
            <a:r>
              <a:rPr lang="es" sz="3200" u="sng" dirty="0">
                <a:solidFill>
                  <a:schemeClr val="accent2">
                    <a:lumMod val="50000"/>
                  </a:schemeClr>
                </a:solidFill>
                <a:latin typeface="Cambria"/>
                <a:ea typeface="Cambria"/>
                <a:cs typeface="Cambria"/>
                <a:sym typeface="Cambria"/>
              </a:rPr>
              <a:t>perspectiva fenomenológica</a:t>
            </a:r>
            <a:r>
              <a:rPr lang="es" sz="3200" dirty="0">
                <a:solidFill>
                  <a:schemeClr val="accent2">
                    <a:lumMod val="50000"/>
                  </a:schemeClr>
                </a:solidFill>
                <a:latin typeface="Cambria"/>
                <a:ea typeface="Cambria"/>
                <a:cs typeface="Cambria"/>
                <a:sym typeface="Cambria"/>
              </a:rPr>
              <a:t> </a:t>
            </a:r>
            <a:r>
              <a:rPr lang="es" sz="3200" dirty="0">
                <a:solidFill>
                  <a:srgbClr val="000000"/>
                </a:solidFill>
                <a:latin typeface="Cambria"/>
                <a:ea typeface="Cambria"/>
                <a:cs typeface="Cambria"/>
                <a:sym typeface="Cambria"/>
              </a:rPr>
              <a:t>el punto de atención es la </a:t>
            </a:r>
            <a:r>
              <a:rPr lang="es" sz="3200" b="1" dirty="0">
                <a:solidFill>
                  <a:srgbClr val="000000"/>
                </a:solidFill>
                <a:latin typeface="Cambria"/>
                <a:ea typeface="Cambria"/>
                <a:cs typeface="Cambria"/>
                <a:sym typeface="Cambria"/>
              </a:rPr>
              <a:t>estructura del mundo cotidiano</a:t>
            </a:r>
            <a:r>
              <a:rPr lang="es" sz="3200" dirty="0">
                <a:solidFill>
                  <a:srgbClr val="000000"/>
                </a:solidFill>
                <a:latin typeface="Cambria"/>
                <a:ea typeface="Cambria"/>
                <a:cs typeface="Cambria"/>
                <a:sym typeface="Cambria"/>
              </a:rPr>
              <a:t>, cómo se construye socialmente ese mundo y cuáles son sus contenidos. Por otro lado, desde la </a:t>
            </a:r>
            <a:r>
              <a:rPr lang="es" sz="3200" u="sng" dirty="0">
                <a:solidFill>
                  <a:schemeClr val="accent2">
                    <a:lumMod val="50000"/>
                  </a:schemeClr>
                </a:solidFill>
                <a:latin typeface="Cambria"/>
                <a:ea typeface="Cambria"/>
                <a:cs typeface="Cambria"/>
                <a:sym typeface="Cambria"/>
              </a:rPr>
              <a:t>etnometodología</a:t>
            </a:r>
            <a:r>
              <a:rPr lang="es" sz="3200" dirty="0">
                <a:solidFill>
                  <a:schemeClr val="accent2">
                    <a:lumMod val="50000"/>
                  </a:schemeClr>
                </a:solidFill>
                <a:latin typeface="Cambria"/>
                <a:ea typeface="Cambria"/>
                <a:cs typeface="Cambria"/>
                <a:sym typeface="Cambria"/>
              </a:rPr>
              <a:t> </a:t>
            </a:r>
            <a:r>
              <a:rPr lang="es" sz="3200" dirty="0">
                <a:solidFill>
                  <a:srgbClr val="000000"/>
                </a:solidFill>
                <a:latin typeface="Cambria"/>
                <a:ea typeface="Cambria"/>
                <a:cs typeface="Cambria"/>
                <a:sym typeface="Cambria"/>
              </a:rPr>
              <a:t>se enfatizan los </a:t>
            </a:r>
            <a:r>
              <a:rPr lang="es" sz="3200" b="1" dirty="0">
                <a:solidFill>
                  <a:srgbClr val="000000"/>
                </a:solidFill>
                <a:latin typeface="Cambria"/>
                <a:ea typeface="Cambria"/>
                <a:cs typeface="Cambria"/>
                <a:sym typeface="Cambria"/>
              </a:rPr>
              <a:t>procedimientos</a:t>
            </a:r>
            <a:r>
              <a:rPr lang="es" sz="3200" dirty="0">
                <a:solidFill>
                  <a:srgbClr val="000000"/>
                </a:solidFill>
                <a:latin typeface="Cambria"/>
                <a:ea typeface="Cambria"/>
                <a:cs typeface="Cambria"/>
                <a:sym typeface="Cambria"/>
              </a:rPr>
              <a:t> por los cuales los miembros de la sociedad vinculan esos principios con la realidad. </a:t>
            </a:r>
          </a:p>
          <a:p>
            <a:pPr marL="0" indent="359990">
              <a:buNone/>
            </a:pPr>
            <a:endParaRPr sz="3200" dirty="0">
              <a:solidFill>
                <a:srgbClr val="000000"/>
              </a:solidFill>
              <a:latin typeface="Cambria"/>
              <a:ea typeface="Cambria"/>
              <a:cs typeface="Cambria"/>
              <a:sym typeface="Cambria"/>
            </a:endParaRPr>
          </a:p>
          <a:p>
            <a:pPr marL="0" indent="156795">
              <a:spcBef>
                <a:spcPts val="1333"/>
              </a:spcBef>
              <a:buClr>
                <a:srgbClr val="000000"/>
              </a:buClr>
              <a:buSzPts val="2400"/>
              <a:buFont typeface="Cambria"/>
              <a:buChar char="➔"/>
            </a:pPr>
            <a:r>
              <a:rPr lang="es" sz="3200" dirty="0">
                <a:solidFill>
                  <a:srgbClr val="000000"/>
                </a:solidFill>
                <a:latin typeface="Cambria"/>
                <a:ea typeface="Cambria"/>
                <a:cs typeface="Cambria"/>
                <a:sym typeface="Cambria"/>
              </a:rPr>
              <a:t>Estas dos perspectivas aplicadas al estudio de la familia llevan al estudio del </a:t>
            </a:r>
            <a:r>
              <a:rPr lang="es" sz="3200" b="1" dirty="0">
                <a:solidFill>
                  <a:srgbClr val="000000"/>
                </a:solidFill>
                <a:highlight>
                  <a:srgbClr val="E6B8AF"/>
                </a:highlight>
                <a:latin typeface="Cambria"/>
                <a:ea typeface="Cambria"/>
                <a:cs typeface="Cambria"/>
                <a:sym typeface="Cambria"/>
              </a:rPr>
              <a:t>discurso familiar.</a:t>
            </a:r>
            <a:endParaRPr sz="3200" dirty="0">
              <a:latin typeface="Cambria"/>
              <a:ea typeface="Cambria"/>
              <a:cs typeface="Cambria"/>
              <a:sym typeface="Cambri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3">
                <a:lumMod val="60000"/>
                <a:lumOff val="40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Shape 260"/>
        <p:cNvGrpSpPr/>
        <p:nvPr/>
      </p:nvGrpSpPr>
      <p:grpSpPr>
        <a:xfrm>
          <a:off x="0" y="0"/>
          <a:ext cx="0" cy="0"/>
          <a:chOff x="0" y="0"/>
          <a:chExt cx="0" cy="0"/>
        </a:xfrm>
      </p:grpSpPr>
      <p:sp>
        <p:nvSpPr>
          <p:cNvPr id="261" name="Google Shape;261;p47"/>
          <p:cNvSpPr txBox="1">
            <a:spLocks noGrp="1"/>
          </p:cNvSpPr>
          <p:nvPr>
            <p:ph type="body" idx="1"/>
          </p:nvPr>
        </p:nvSpPr>
        <p:spPr>
          <a:xfrm>
            <a:off x="239836" y="808382"/>
            <a:ext cx="11495600" cy="5510149"/>
          </a:xfrm>
          <a:prstGeom prst="rect">
            <a:avLst/>
          </a:prstGeom>
        </p:spPr>
        <p:txBody>
          <a:bodyPr spcFirstLastPara="1" vert="horz" wrap="square" lIns="121900" tIns="121900" rIns="121900" bIns="121900" rtlCol="0" anchor="t" anchorCtr="0">
            <a:noAutofit/>
          </a:bodyPr>
          <a:lstStyle/>
          <a:p>
            <a:pPr marL="0" indent="359990">
              <a:lnSpc>
                <a:spcPct val="115000"/>
              </a:lnSpc>
              <a:buNone/>
            </a:pPr>
            <a:r>
              <a:rPr lang="es" sz="3200" dirty="0">
                <a:solidFill>
                  <a:srgbClr val="000000"/>
                </a:solidFill>
                <a:latin typeface="Cambria"/>
                <a:ea typeface="Cambria"/>
                <a:cs typeface="Cambria"/>
                <a:sym typeface="Cambria"/>
              </a:rPr>
              <a:t>La perspectiva del </a:t>
            </a:r>
            <a:r>
              <a:rPr lang="es" sz="3200" b="1" dirty="0">
                <a:solidFill>
                  <a:srgbClr val="000000"/>
                </a:solidFill>
                <a:latin typeface="Cambria"/>
                <a:ea typeface="Cambria"/>
                <a:cs typeface="Cambria"/>
                <a:sym typeface="Cambria"/>
              </a:rPr>
              <a:t>“discurso familiar”</a:t>
            </a:r>
            <a:r>
              <a:rPr lang="es" sz="3200" dirty="0">
                <a:solidFill>
                  <a:srgbClr val="000000"/>
                </a:solidFill>
                <a:latin typeface="Cambria"/>
                <a:ea typeface="Cambria"/>
                <a:cs typeface="Cambria"/>
                <a:sym typeface="Cambria"/>
              </a:rPr>
              <a:t> recoge los supuestos básicos de ambas teorías: la familia no es tanto un conjunto concreto de vínculos o lazos sociales sino una </a:t>
            </a:r>
            <a:r>
              <a:rPr lang="es" sz="3200" u="sng" dirty="0">
                <a:solidFill>
                  <a:srgbClr val="000000"/>
                </a:solidFill>
                <a:latin typeface="Cambria"/>
                <a:ea typeface="Cambria"/>
                <a:cs typeface="Cambria"/>
                <a:sym typeface="Cambria"/>
              </a:rPr>
              <a:t>forma de asignar significados a las relaciones interpersonales</a:t>
            </a:r>
            <a:r>
              <a:rPr lang="es" sz="3200" dirty="0">
                <a:solidFill>
                  <a:srgbClr val="000000"/>
                </a:solidFill>
                <a:latin typeface="Cambria"/>
                <a:ea typeface="Cambria"/>
                <a:cs typeface="Cambria"/>
                <a:sym typeface="Cambria"/>
              </a:rPr>
              <a:t>. La familia es un proyecto que se realiza a través del lenguaje.</a:t>
            </a:r>
            <a:endParaRPr sz="3200" dirty="0">
              <a:solidFill>
                <a:srgbClr val="000000"/>
              </a:solidFill>
              <a:latin typeface="Cambria"/>
              <a:ea typeface="Cambria"/>
              <a:cs typeface="Cambria"/>
              <a:sym typeface="Cambria"/>
            </a:endParaRPr>
          </a:p>
          <a:p>
            <a:pPr marL="0" indent="359990">
              <a:lnSpc>
                <a:spcPct val="115000"/>
              </a:lnSpc>
              <a:spcBef>
                <a:spcPts val="1333"/>
              </a:spcBef>
              <a:spcAft>
                <a:spcPts val="1333"/>
              </a:spcAft>
              <a:buNone/>
            </a:pPr>
            <a:endParaRPr dirty="0">
              <a:solidFill>
                <a:srgbClr val="000000"/>
              </a:solidFill>
              <a:latin typeface="Cambria"/>
              <a:ea typeface="Cambria"/>
              <a:cs typeface="Cambria"/>
              <a:sym typeface="Cambria"/>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1429</TotalTime>
  <Words>2130</Words>
  <Application>Microsoft Office PowerPoint</Application>
  <PresentationFormat>Panorámica</PresentationFormat>
  <Paragraphs>105</Paragraphs>
  <Slides>26</Slides>
  <Notes>11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26</vt:i4>
      </vt:variant>
    </vt:vector>
  </HeadingPairs>
  <TitlesOfParts>
    <vt:vector size="33" baseType="lpstr">
      <vt:lpstr>Arial</vt:lpstr>
      <vt:lpstr>Calibri</vt:lpstr>
      <vt:lpstr>Calibri Light</vt:lpstr>
      <vt:lpstr>Cambria</vt:lpstr>
      <vt:lpstr>Segoe UI</vt:lpstr>
      <vt:lpstr>Wingdings</vt:lpstr>
      <vt:lpstr>Tema de Office</vt:lpstr>
      <vt:lpstr>Desarrollo teórico del estudio de la familia</vt:lpstr>
      <vt:lpstr>Presentación de PowerPoint</vt:lpstr>
      <vt:lpstr>LA FAMILIA COMO  CONSTRUCCIÓN SOCIAL</vt:lpstr>
      <vt:lpstr>Paradigma pospositivista – (Posmoderno)</vt:lpstr>
      <vt:lpstr>Presentación de PowerPoint</vt:lpstr>
      <vt:lpstr>Etnometodología:</vt:lpstr>
      <vt:lpstr>Presentación de PowerPoint</vt:lpstr>
      <vt:lpstr>Presentación de PowerPoint</vt:lpstr>
      <vt:lpstr>Presentación de PowerPoint</vt:lpstr>
      <vt:lpstr>Presentación de PowerPoint</vt:lpstr>
      <vt:lpstr>Presentación de PowerPoint</vt:lpstr>
      <vt:lpstr>Presentación de PowerPoint</vt:lpstr>
      <vt:lpstr>  </vt:lpstr>
      <vt:lpstr>Construcción social del genero</vt:lpstr>
      <vt:lpstr>Compromiso con la igualdad y el cambio social</vt:lpstr>
      <vt:lpstr>Practica feminista</vt:lpstr>
      <vt:lpstr>La centralidad de la experiencia de la mujer </vt:lpstr>
      <vt:lpstr>El cuestionamiento de la familia</vt:lpstr>
      <vt:lpstr>Presentación de PowerPoint</vt:lpstr>
      <vt:lpstr>Presentación de PowerPoint</vt:lpstr>
      <vt:lpstr>Presentación de PowerPoint</vt:lpstr>
      <vt:lpstr>Teoría crítica:</vt:lpstr>
      <vt:lpstr>Presentación de PowerPoint</vt:lpstr>
      <vt:lpstr>Presentación de PowerPoint</vt:lpstr>
      <vt:lpstr>Criticas y limitaciones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FAMILIA COMO  CONSTRUCCIÓN SOCIAL</dc:title>
  <dc:creator>Fiorella Giorgi</dc:creator>
  <cp:lastModifiedBy>Fiorella Giorgi</cp:lastModifiedBy>
  <cp:revision>9</cp:revision>
  <dcterms:created xsi:type="dcterms:W3CDTF">2021-09-27T11:24:04Z</dcterms:created>
  <dcterms:modified xsi:type="dcterms:W3CDTF">2021-09-28T11:14:03Z</dcterms:modified>
</cp:coreProperties>
</file>