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2"/>
  </p:notesMasterIdLst>
  <p:sldIdLst>
    <p:sldId id="288" r:id="rId2"/>
    <p:sldId id="256" r:id="rId3"/>
    <p:sldId id="289" r:id="rId4"/>
    <p:sldId id="257" r:id="rId5"/>
    <p:sldId id="258" r:id="rId6"/>
    <p:sldId id="292" r:id="rId7"/>
    <p:sldId id="290" r:id="rId8"/>
    <p:sldId id="300" r:id="rId9"/>
    <p:sldId id="315" r:id="rId10"/>
    <p:sldId id="316" r:id="rId11"/>
    <p:sldId id="317" r:id="rId12"/>
    <p:sldId id="318" r:id="rId13"/>
    <p:sldId id="319" r:id="rId14"/>
    <p:sldId id="320" r:id="rId15"/>
    <p:sldId id="321" r:id="rId16"/>
    <p:sldId id="322" r:id="rId17"/>
    <p:sldId id="323" r:id="rId18"/>
    <p:sldId id="326" r:id="rId19"/>
    <p:sldId id="330" r:id="rId20"/>
    <p:sldId id="324" r:id="rId21"/>
    <p:sldId id="293" r:id="rId22"/>
    <p:sldId id="294" r:id="rId23"/>
    <p:sldId id="327" r:id="rId24"/>
    <p:sldId id="295" r:id="rId25"/>
    <p:sldId id="296" r:id="rId26"/>
    <p:sldId id="297" r:id="rId27"/>
    <p:sldId id="291" r:id="rId28"/>
    <p:sldId id="298" r:id="rId29"/>
    <p:sldId id="299" r:id="rId30"/>
    <p:sldId id="325" r:id="rId31"/>
    <p:sldId id="302" r:id="rId32"/>
    <p:sldId id="303" r:id="rId33"/>
    <p:sldId id="308" r:id="rId34"/>
    <p:sldId id="307" r:id="rId35"/>
    <p:sldId id="309" r:id="rId36"/>
    <p:sldId id="331" r:id="rId37"/>
    <p:sldId id="312" r:id="rId38"/>
    <p:sldId id="313" r:id="rId39"/>
    <p:sldId id="314" r:id="rId40"/>
    <p:sldId id="311"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434" autoAdjust="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02F908-2CFF-436A-87CC-A88EA818E8B2}" type="datetimeFigureOut">
              <a:rPr lang="es-AR" smtClean="0"/>
              <a:t>2/6/2019</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0D94CA-4BBC-4F72-B2F7-95E0F1E172A6}" type="slidenum">
              <a:rPr lang="es-AR" smtClean="0"/>
              <a:t>‹Nº›</a:t>
            </a:fld>
            <a:endParaRPr lang="es-AR"/>
          </a:p>
        </p:txBody>
      </p:sp>
    </p:spTree>
    <p:extLst>
      <p:ext uri="{BB962C8B-B14F-4D97-AF65-F5344CB8AC3E}">
        <p14:creationId xmlns:p14="http://schemas.microsoft.com/office/powerpoint/2010/main" val="40922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1" name="Rectangle 1"/>
          <p:cNvSpPr txBox="1">
            <a:spLocks noGrp="1" noRot="1" noChangeAspect="1" noChangeArrowheads="1"/>
          </p:cNvSpPr>
          <p:nvPr>
            <p:ph type="sldImg"/>
          </p:nvPr>
        </p:nvSpPr>
        <p:spPr bwMode="auto">
          <a:xfrm>
            <a:off x="381000" y="695325"/>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6802"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AR" altLang="es-AR"/>
          </a:p>
        </p:txBody>
      </p:sp>
    </p:spTree>
    <p:extLst>
      <p:ext uri="{BB962C8B-B14F-4D97-AF65-F5344CB8AC3E}">
        <p14:creationId xmlns:p14="http://schemas.microsoft.com/office/powerpoint/2010/main" val="277165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15175" y="1171978"/>
            <a:ext cx="9340961" cy="5357611"/>
          </a:xfrm>
        </p:spPr>
        <p:txBody>
          <a:bodyPr>
            <a:normAutofit fontScale="90000"/>
          </a:bodyPr>
          <a:lstStyle/>
          <a:p>
            <a:pPr algn="ctr"/>
            <a:r>
              <a:rPr lang="es-ES" dirty="0" smtClean="0">
                <a:solidFill>
                  <a:schemeClr val="accent2"/>
                </a:solidFill>
                <a:latin typeface="Arial Black" panose="020B0A04020102020204" pitchFamily="34" charset="0"/>
              </a:rPr>
              <a:t/>
            </a:r>
            <a:br>
              <a:rPr lang="es-ES" dirty="0" smtClean="0">
                <a:solidFill>
                  <a:schemeClr val="accent2"/>
                </a:solidFill>
                <a:latin typeface="Arial Black" panose="020B0A04020102020204" pitchFamily="34" charset="0"/>
              </a:rPr>
            </a:br>
            <a:r>
              <a:rPr lang="es-ES" dirty="0">
                <a:solidFill>
                  <a:schemeClr val="accent2"/>
                </a:solidFill>
                <a:latin typeface="Arial Black" panose="020B0A04020102020204" pitchFamily="34" charset="0"/>
              </a:rPr>
              <a:t/>
            </a:r>
            <a:br>
              <a:rPr lang="es-ES" dirty="0">
                <a:solidFill>
                  <a:schemeClr val="accent2"/>
                </a:solidFill>
                <a:latin typeface="Arial Black" panose="020B0A04020102020204" pitchFamily="34" charset="0"/>
              </a:rPr>
            </a:br>
            <a:r>
              <a:rPr lang="es-ES" dirty="0" smtClean="0">
                <a:solidFill>
                  <a:schemeClr val="accent2"/>
                </a:solidFill>
                <a:latin typeface="Arial Black" panose="020B0A04020102020204" pitchFamily="34" charset="0"/>
              </a:rPr>
              <a:t/>
            </a:r>
            <a:br>
              <a:rPr lang="es-ES" dirty="0" smtClean="0">
                <a:solidFill>
                  <a:schemeClr val="accent2"/>
                </a:solidFill>
                <a:latin typeface="Arial Black" panose="020B0A04020102020204" pitchFamily="34" charset="0"/>
              </a:rPr>
            </a:br>
            <a:r>
              <a:rPr lang="es-AR" u="sng" dirty="0" smtClean="0">
                <a:solidFill>
                  <a:schemeClr val="accent2"/>
                </a:solidFill>
                <a:latin typeface="Arial Black" panose="020B0A04020102020204" pitchFamily="34" charset="0"/>
              </a:rPr>
              <a:t/>
            </a:r>
            <a:br>
              <a:rPr lang="es-AR" u="sng" dirty="0" smtClean="0">
                <a:solidFill>
                  <a:schemeClr val="accent2"/>
                </a:solidFill>
                <a:latin typeface="Arial Black" panose="020B0A04020102020204" pitchFamily="34" charset="0"/>
              </a:rPr>
            </a:br>
            <a:r>
              <a:rPr lang="es-AR" u="sng" dirty="0">
                <a:solidFill>
                  <a:schemeClr val="accent2"/>
                </a:solidFill>
                <a:latin typeface="Arial Black" panose="020B0A04020102020204" pitchFamily="34" charset="0"/>
              </a:rPr>
              <a:t/>
            </a:r>
            <a:br>
              <a:rPr lang="es-AR" u="sng" dirty="0">
                <a:solidFill>
                  <a:schemeClr val="accent2"/>
                </a:solidFill>
                <a:latin typeface="Arial Black" panose="020B0A04020102020204" pitchFamily="34" charset="0"/>
              </a:rPr>
            </a:br>
            <a:r>
              <a:rPr lang="es-ES" dirty="0">
                <a:solidFill>
                  <a:schemeClr val="accent2"/>
                </a:solidFill>
                <a:latin typeface="Arial Black" panose="020B0A04020102020204" pitchFamily="34" charset="0"/>
              </a:rPr>
              <a:t>Unidad 8</a:t>
            </a:r>
            <a:r>
              <a:rPr lang="es-AR" dirty="0">
                <a:solidFill>
                  <a:schemeClr val="accent2"/>
                </a:solidFill>
                <a:latin typeface="Arial Black" panose="020B0A04020102020204" pitchFamily="34" charset="0"/>
              </a:rPr>
              <a:t/>
            </a:r>
            <a:br>
              <a:rPr lang="es-AR" dirty="0">
                <a:solidFill>
                  <a:schemeClr val="accent2"/>
                </a:solidFill>
                <a:latin typeface="Arial Black" panose="020B0A04020102020204" pitchFamily="34" charset="0"/>
              </a:rPr>
            </a:br>
            <a:r>
              <a:rPr lang="es-ES" sz="4900" b="1" dirty="0">
                <a:solidFill>
                  <a:schemeClr val="tx1"/>
                </a:solidFill>
                <a:latin typeface="Arial Black" panose="020B0A04020102020204" pitchFamily="34" charset="0"/>
              </a:rPr>
              <a:t>CAPACIDAD-</a:t>
            </a:r>
            <a:br>
              <a:rPr lang="es-ES" sz="4900" b="1" dirty="0">
                <a:solidFill>
                  <a:schemeClr val="tx1"/>
                </a:solidFill>
                <a:latin typeface="Arial Black" panose="020B0A04020102020204" pitchFamily="34" charset="0"/>
              </a:rPr>
            </a:br>
            <a:r>
              <a:rPr lang="es-ES" sz="4900" b="1" dirty="0">
                <a:solidFill>
                  <a:schemeClr val="tx1"/>
                </a:solidFill>
                <a:latin typeface="Arial Black" panose="020B0A04020102020204" pitchFamily="34" charset="0"/>
              </a:rPr>
              <a:t>continuación: </a:t>
            </a:r>
            <a:br>
              <a:rPr lang="es-ES" sz="4900" b="1" dirty="0">
                <a:solidFill>
                  <a:schemeClr val="tx1"/>
                </a:solidFill>
                <a:latin typeface="Arial Black" panose="020B0A04020102020204" pitchFamily="34" charset="0"/>
              </a:rPr>
            </a:br>
            <a:r>
              <a:rPr lang="es-ES" sz="4900" b="1" dirty="0">
                <a:solidFill>
                  <a:schemeClr val="tx1"/>
                </a:solidFill>
                <a:latin typeface="Arial Black" panose="020B0A04020102020204" pitchFamily="34" charset="0"/>
              </a:rPr>
              <a:t>LOS MENORES DE EDAD</a:t>
            </a:r>
            <a:r>
              <a:rPr lang="es-ES" b="1" dirty="0">
                <a:solidFill>
                  <a:schemeClr val="tx1"/>
                </a:solidFill>
                <a:latin typeface="Arial Black" panose="020B0A04020102020204" pitchFamily="34" charset="0"/>
              </a:rPr>
              <a:t/>
            </a:r>
            <a:br>
              <a:rPr lang="es-ES" b="1" dirty="0">
                <a:solidFill>
                  <a:schemeClr val="tx1"/>
                </a:solidFill>
                <a:latin typeface="Arial Black" panose="020B0A04020102020204" pitchFamily="34" charset="0"/>
              </a:rPr>
            </a:br>
            <a:r>
              <a:rPr lang="es-AR" b="1" u="sng" dirty="0">
                <a:solidFill>
                  <a:schemeClr val="accent2"/>
                </a:solidFill>
                <a:latin typeface="Arial Black" panose="020B0A04020102020204" pitchFamily="34" charset="0"/>
              </a:rPr>
              <a:t/>
            </a:r>
            <a:br>
              <a:rPr lang="es-AR" b="1" u="sng" dirty="0">
                <a:solidFill>
                  <a:schemeClr val="accent2"/>
                </a:solidFill>
                <a:latin typeface="Arial Black" panose="020B0A04020102020204" pitchFamily="34" charset="0"/>
              </a:rPr>
            </a:br>
            <a:endParaRPr lang="es-AR" b="1" dirty="0"/>
          </a:p>
        </p:txBody>
      </p:sp>
      <p:sp>
        <p:nvSpPr>
          <p:cNvPr id="3" name="Subtítulo 2"/>
          <p:cNvSpPr>
            <a:spLocks noGrp="1"/>
          </p:cNvSpPr>
          <p:nvPr>
            <p:ph type="subTitle" idx="1"/>
          </p:nvPr>
        </p:nvSpPr>
        <p:spPr>
          <a:xfrm>
            <a:off x="3192352" y="868133"/>
            <a:ext cx="6786606" cy="607689"/>
          </a:xfrm>
        </p:spPr>
        <p:txBody>
          <a:bodyPr>
            <a:normAutofit fontScale="92500"/>
          </a:bodyPr>
          <a:lstStyle/>
          <a:p>
            <a:r>
              <a:rPr lang="es-ES" sz="3600" b="1" dirty="0">
                <a:solidFill>
                  <a:schemeClr val="accent1"/>
                </a:solidFill>
              </a:rPr>
              <a:t>Derecho </a:t>
            </a:r>
            <a:r>
              <a:rPr lang="es-ES" sz="3600" b="1" dirty="0" smtClean="0">
                <a:solidFill>
                  <a:schemeClr val="accent1"/>
                </a:solidFill>
              </a:rPr>
              <a:t>Civil 1 “Parte General”</a:t>
            </a:r>
            <a:endParaRPr lang="es-MX" sz="3600" b="1" dirty="0">
              <a:solidFill>
                <a:schemeClr val="accent1"/>
              </a:solidFill>
            </a:endParaRPr>
          </a:p>
          <a:p>
            <a:endParaRPr lang="es-AR"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9560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79569" y="938784"/>
            <a:ext cx="9675983" cy="5565735"/>
          </a:xfrm>
        </p:spPr>
        <p:txBody>
          <a:bodyPr>
            <a:normAutofit lnSpcReduction="10000"/>
          </a:bodyPr>
          <a:lstStyle/>
          <a:p>
            <a:pPr algn="just"/>
            <a:r>
              <a:rPr lang="es-MX" sz="2400" dirty="0" smtClean="0"/>
              <a:t>		Es </a:t>
            </a:r>
            <a:r>
              <a:rPr lang="es-MX" sz="2400" dirty="0"/>
              <a:t>así que, en consonancia con </a:t>
            </a:r>
            <a:r>
              <a:rPr lang="es-MX" sz="2400" dirty="0">
                <a:solidFill>
                  <a:srgbClr val="C00000"/>
                </a:solidFill>
              </a:rPr>
              <a:t>el derecho a participar en las decisiones sobre su persona</a:t>
            </a:r>
            <a:r>
              <a:rPr lang="es-MX" sz="2400" dirty="0"/>
              <a:t> (párrafo tercero de la norma), a lo largo del Código aparecen diversos artículos a través de los cuales se les reconocen </a:t>
            </a:r>
            <a:r>
              <a:rPr lang="es-MX" sz="2400" dirty="0">
                <a:solidFill>
                  <a:srgbClr val="C00000"/>
                </a:solidFill>
              </a:rPr>
              <a:t>el derecho a ser oídos y a que sus opiniones sean tenidas en cuenta según la edad y grado de madurez</a:t>
            </a:r>
            <a:r>
              <a:rPr lang="es-MX" sz="2400" dirty="0"/>
              <a:t>: arts. 113, 404 (y su correlato con el art. 425 inc. a, 595 inc. f, 598, 613, 617 inc. b, </a:t>
            </a:r>
            <a:r>
              <a:rPr lang="es-MX" sz="2400" dirty="0" smtClean="0"/>
              <a:t>626 inc</a:t>
            </a:r>
            <a:r>
              <a:rPr lang="es-MX" sz="2400" dirty="0"/>
              <a:t>. d y 639 inc. c). </a:t>
            </a:r>
            <a:endParaRPr lang="es-MX" sz="2400" dirty="0" smtClean="0"/>
          </a:p>
          <a:p>
            <a:pPr algn="just"/>
            <a:r>
              <a:rPr lang="es-MX" sz="2400" dirty="0" smtClean="0"/>
              <a:t>		Tienen </a:t>
            </a:r>
            <a:r>
              <a:rPr lang="es-MX" sz="2400" dirty="0"/>
              <a:t>derecho a ser oídos en todos los procesos que los afectan directamente. </a:t>
            </a:r>
            <a:endParaRPr lang="es-MX" sz="2400" dirty="0" smtClean="0"/>
          </a:p>
          <a:p>
            <a:pPr algn="just"/>
            <a:r>
              <a:rPr lang="es-MX" sz="2400" dirty="0" smtClean="0"/>
              <a:t>		Su </a:t>
            </a:r>
            <a:r>
              <a:rPr lang="es-MX" sz="2400" dirty="0"/>
              <a:t>opinión debe ser tenida en cuenta y valorada según su grado de discernimiento y la cuestión debatida en el proceso (art. 707). </a:t>
            </a:r>
            <a:endParaRPr lang="es-MX" sz="2400" dirty="0" smtClean="0"/>
          </a:p>
          <a:p>
            <a:pPr algn="just"/>
            <a:r>
              <a:rPr lang="es-MX" sz="2400" dirty="0"/>
              <a:t>	</a:t>
            </a:r>
            <a:r>
              <a:rPr lang="es-MX" sz="2400" dirty="0" smtClean="0"/>
              <a:t>	Su </a:t>
            </a:r>
            <a:r>
              <a:rPr lang="es-MX" sz="2400" dirty="0"/>
              <a:t>participación en los procesos judiciales está regulada en los arts. 677, 678, 679 y 680.</a:t>
            </a:r>
            <a:endParaRPr lang="es-AR"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767840" y="92801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1767840" y="32627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1767840" y="413603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Flecha derecha 7"/>
          <p:cNvSpPr/>
          <p:nvPr/>
        </p:nvSpPr>
        <p:spPr>
          <a:xfrm>
            <a:off x="1767840" y="525159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Flecha derecha 8"/>
          <p:cNvSpPr/>
          <p:nvPr/>
        </p:nvSpPr>
        <p:spPr>
          <a:xfrm>
            <a:off x="10888873" y="613875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91152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65376" y="731520"/>
            <a:ext cx="9851136" cy="5785191"/>
          </a:xfrm>
        </p:spPr>
        <p:txBody>
          <a:bodyPr>
            <a:normAutofit/>
          </a:bodyPr>
          <a:lstStyle/>
          <a:p>
            <a:pPr algn="just"/>
            <a:r>
              <a:rPr lang="es-MX" sz="2400" dirty="0"/>
              <a:t>Asimismo, </a:t>
            </a:r>
            <a:r>
              <a:rPr lang="es-MX" sz="2400" i="1" dirty="0">
                <a:solidFill>
                  <a:schemeClr val="accent1"/>
                </a:solidFill>
              </a:rPr>
              <a:t>cuando gocen de edad y grado de madurez suficiente, </a:t>
            </a:r>
            <a:r>
              <a:rPr lang="es-MX" sz="2400" dirty="0" smtClean="0"/>
              <a:t>pueden: </a:t>
            </a:r>
          </a:p>
          <a:p>
            <a:pPr marL="342900" indent="-342900" algn="just">
              <a:buFont typeface="Wingdings" panose="05000000000000000000" pitchFamily="2" charset="2"/>
              <a:buChar char="Ø"/>
            </a:pPr>
            <a:r>
              <a:rPr lang="es-MX" sz="2400" dirty="0" smtClean="0"/>
              <a:t>		ejercer </a:t>
            </a:r>
            <a:r>
              <a:rPr lang="es-MX" sz="2400" dirty="0"/>
              <a:t>por sí los derechos reconocidos en los arts. 64 y 66 (referidos al apellido), </a:t>
            </a:r>
            <a:endParaRPr lang="es-MX" sz="2400" dirty="0" smtClean="0"/>
          </a:p>
          <a:p>
            <a:pPr marL="342900" indent="-342900" algn="just">
              <a:buFont typeface="Wingdings" panose="05000000000000000000" pitchFamily="2" charset="2"/>
              <a:buChar char="Ø"/>
            </a:pPr>
            <a:r>
              <a:rPr lang="es-MX" sz="2400" dirty="0" smtClean="0"/>
              <a:t>		364 </a:t>
            </a:r>
            <a:r>
              <a:rPr lang="es-MX" sz="2400" dirty="0"/>
              <a:t>(representante en la representación voluntaria</a:t>
            </a:r>
            <a:r>
              <a:rPr lang="es-MX" sz="2400" dirty="0" smtClean="0"/>
              <a:t>),</a:t>
            </a:r>
          </a:p>
          <a:p>
            <a:pPr marL="342900" indent="-342900" algn="just">
              <a:buFont typeface="Wingdings" panose="05000000000000000000" pitchFamily="2" charset="2"/>
              <a:buChar char="Ø"/>
            </a:pPr>
            <a:r>
              <a:rPr lang="es-MX" sz="2400" dirty="0" smtClean="0"/>
              <a:t>		595 </a:t>
            </a:r>
            <a:r>
              <a:rPr lang="es-MX" sz="2400" dirty="0"/>
              <a:t>inc. f) (consentir su adopción a partir de los diez años</a:t>
            </a:r>
            <a:r>
              <a:rPr lang="es-MX" sz="2400" dirty="0" smtClean="0"/>
              <a:t>),</a:t>
            </a:r>
          </a:p>
          <a:p>
            <a:pPr marL="342900" indent="-342900" algn="just">
              <a:buFont typeface="Wingdings" panose="05000000000000000000" pitchFamily="2" charset="2"/>
              <a:buChar char="Ø"/>
            </a:pPr>
            <a:r>
              <a:rPr lang="es-MX" sz="2400" dirty="0" smtClean="0"/>
              <a:t> 		596 </a:t>
            </a:r>
            <a:r>
              <a:rPr lang="es-MX" sz="2400" dirty="0"/>
              <a:t>(conocer sus orígenes en la adopción), </a:t>
            </a:r>
            <a:endParaRPr lang="es-MX" sz="2400" dirty="0" smtClean="0"/>
          </a:p>
          <a:p>
            <a:pPr marL="342900" indent="-342900" algn="just">
              <a:buFont typeface="Wingdings" panose="05000000000000000000" pitchFamily="2" charset="2"/>
              <a:buChar char="Ø"/>
            </a:pPr>
            <a:r>
              <a:rPr lang="es-MX" sz="2400" dirty="0" smtClean="0"/>
              <a:t>		608 </a:t>
            </a:r>
            <a:r>
              <a:rPr lang="es-MX" sz="2400" dirty="0"/>
              <a:t>inc. a) y 617 inc. a) (carácter de parte en la </a:t>
            </a:r>
            <a:r>
              <a:rPr lang="es-MX" sz="2400" dirty="0" smtClean="0"/>
              <a:t>				adopción</a:t>
            </a:r>
            <a:r>
              <a:rPr lang="es-MX" sz="2400" dirty="0"/>
              <a:t>), </a:t>
            </a:r>
            <a:endParaRPr lang="es-MX" sz="2400" dirty="0" smtClean="0"/>
          </a:p>
          <a:p>
            <a:pPr marL="342900" indent="-342900" algn="just">
              <a:buFont typeface="Wingdings" panose="05000000000000000000" pitchFamily="2" charset="2"/>
              <a:buChar char="Ø"/>
            </a:pPr>
            <a:r>
              <a:rPr lang="es-MX" sz="2400" dirty="0" smtClean="0"/>
              <a:t>		627 </a:t>
            </a:r>
            <a:r>
              <a:rPr lang="es-MX" sz="2400" dirty="0"/>
              <a:t>inc. d) (solicitar se mantenga el apellido de origen en </a:t>
            </a:r>
            <a:r>
              <a:rPr lang="es-MX" sz="2400" dirty="0" smtClean="0"/>
              <a:t>		la </a:t>
            </a:r>
            <a:r>
              <a:rPr lang="es-MX" sz="2400" dirty="0"/>
              <a:t>adopción simple), </a:t>
            </a:r>
            <a:endParaRPr lang="es-MX" sz="2400" dirty="0" smtClean="0"/>
          </a:p>
          <a:p>
            <a:pPr marL="342900" indent="-342900" algn="just">
              <a:buFont typeface="Wingdings" panose="05000000000000000000" pitchFamily="2" charset="2"/>
              <a:buChar char="Ø"/>
            </a:pPr>
            <a:r>
              <a:rPr lang="es-MX" sz="2400" dirty="0" smtClean="0"/>
              <a:t>		644 </a:t>
            </a:r>
            <a:r>
              <a:rPr lang="es-MX" sz="2400" dirty="0"/>
              <a:t>(ejercer la responsabilidad parental), </a:t>
            </a:r>
            <a:endParaRPr lang="es-MX" sz="2400" dirty="0" smtClean="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0972800" y="616915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519486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796948" y="707049"/>
            <a:ext cx="10041484" cy="6150951"/>
          </a:xfrm>
        </p:spPr>
        <p:txBody>
          <a:bodyPr>
            <a:normAutofit lnSpcReduction="10000"/>
          </a:bodyPr>
          <a:lstStyle/>
          <a:p>
            <a:pPr marL="285750" indent="-285750" algn="just">
              <a:buSzPct val="127000"/>
              <a:buFont typeface="Wingdings" panose="05000000000000000000" pitchFamily="2" charset="2"/>
              <a:buChar char="Ø"/>
            </a:pPr>
            <a:r>
              <a:rPr lang="es-MX" dirty="0" smtClean="0"/>
              <a:t>		</a:t>
            </a:r>
            <a:r>
              <a:rPr lang="es-MX" sz="2400" dirty="0" smtClean="0"/>
              <a:t>645 </a:t>
            </a:r>
            <a:r>
              <a:rPr lang="es-MX" sz="2400" dirty="0"/>
              <a:t>(el consentimiento expreso de ambos progenitores que involucren a su hijo respecto a: el ingreso a comunidades religiosas, fuerzas armadas o de seguridad; salir de la República o cambio de residencia permanente en el extranjero; estar en juicio: la administración de los bienes de los hijos; </a:t>
            </a:r>
            <a:r>
              <a:rPr lang="es-MX" sz="2400" dirty="0">
                <a:solidFill>
                  <a:srgbClr val="C00000"/>
                </a:solidFill>
              </a:rPr>
              <a:t>en todos los casos debe completarse con el consentimiento de los hijos si ya son adolescentes</a:t>
            </a:r>
            <a:r>
              <a:rPr lang="es-MX" sz="2400" dirty="0"/>
              <a:t>), </a:t>
            </a:r>
          </a:p>
          <a:p>
            <a:pPr marL="342900" indent="-342900" algn="just">
              <a:buSzPct val="127000"/>
              <a:buFont typeface="Wingdings" panose="05000000000000000000" pitchFamily="2" charset="2"/>
              <a:buChar char="Ø"/>
            </a:pPr>
            <a:r>
              <a:rPr lang="es-MX" sz="2400" dirty="0" smtClean="0"/>
              <a:t>		661 </a:t>
            </a:r>
            <a:r>
              <a:rPr lang="es-MX" sz="2400" dirty="0"/>
              <a:t>inc. b) (demandar alimentos a sus progenitores), </a:t>
            </a:r>
          </a:p>
          <a:p>
            <a:pPr marL="342900" indent="-342900" algn="just">
              <a:buSzPct val="127000"/>
              <a:buFont typeface="Wingdings" panose="05000000000000000000" pitchFamily="2" charset="2"/>
              <a:buChar char="Ø"/>
            </a:pPr>
            <a:r>
              <a:rPr lang="es-MX" sz="2400" dirty="0" smtClean="0"/>
              <a:t>		667 </a:t>
            </a:r>
            <a:r>
              <a:rPr lang="es-MX" sz="2400" dirty="0"/>
              <a:t>(contraer deudas para satisfacer sus necesidades de alimentación y otros rubros urgentes), </a:t>
            </a:r>
          </a:p>
          <a:p>
            <a:pPr marL="342900" indent="-342900" algn="just">
              <a:buSzPct val="127000"/>
              <a:buFont typeface="Wingdings" panose="05000000000000000000" pitchFamily="2" charset="2"/>
              <a:buChar char="Ø"/>
            </a:pPr>
            <a:r>
              <a:rPr lang="es-MX" sz="2400" dirty="0" smtClean="0"/>
              <a:t>		y </a:t>
            </a:r>
            <a:r>
              <a:rPr lang="es-MX" sz="2400" dirty="0"/>
              <a:t>680 (defenderse en juicio criminal y reconocer hijos, sin autorización de sus padres). </a:t>
            </a:r>
          </a:p>
          <a:p>
            <a:pPr marL="342900" indent="-342900" algn="just">
              <a:buSzPct val="127000"/>
              <a:buFont typeface="Wingdings" panose="05000000000000000000" pitchFamily="2" charset="2"/>
              <a:buChar char="Ø"/>
            </a:pPr>
            <a:r>
              <a:rPr lang="es-MX" sz="2400" dirty="0" smtClean="0"/>
              <a:t>		Tienen </a:t>
            </a:r>
            <a:r>
              <a:rPr lang="es-MX" sz="2400" dirty="0"/>
              <a:t>derecho a recibir información en relación a los contratos que celebran sus progenitores con terceros en su nombre (art. 690) y a pedir que les rindan cuentas por la disposición que hagan de las rentas de sus bienes (art. 697). </a:t>
            </a:r>
            <a:endParaRPr lang="es-AR" sz="2400" dirty="0"/>
          </a:p>
          <a:p>
            <a:endParaRPr lang="es-AR"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1140440" y="616915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474125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03546" y="512772"/>
            <a:ext cx="9773926" cy="5790491"/>
          </a:xfrm>
        </p:spPr>
        <p:txBody>
          <a:bodyPr>
            <a:normAutofit/>
          </a:bodyPr>
          <a:lstStyle/>
          <a:p>
            <a:pPr algn="just"/>
            <a:r>
              <a:rPr lang="es-MX" sz="2400" dirty="0" smtClean="0"/>
              <a:t>		Sin </a:t>
            </a:r>
            <a:r>
              <a:rPr lang="es-MX" sz="2400" dirty="0"/>
              <a:t>distinción de edad, los </a:t>
            </a:r>
            <a:r>
              <a:rPr lang="es-MX" sz="2400" dirty="0">
                <a:solidFill>
                  <a:srgbClr val="C00000"/>
                </a:solidFill>
              </a:rPr>
              <a:t>contratos de escasa cuantía de la vida cotidiana </a:t>
            </a:r>
            <a:r>
              <a:rPr lang="es-MX" sz="2400" dirty="0"/>
              <a:t>que celebren se presumen realizados con la conformidad de los progenitores (art. (84).</a:t>
            </a:r>
          </a:p>
          <a:p>
            <a:pPr algn="just"/>
            <a:r>
              <a:rPr lang="es-MX" sz="2400" dirty="0" smtClean="0"/>
              <a:t>		En </a:t>
            </a:r>
            <a:r>
              <a:rPr lang="es-MX" sz="2400" dirty="0"/>
              <a:t>algunos casos, la edad de los hijos será una pauta para determinar la cuantificación de los alimentos entre cónyuges (art. 433 inc. a), el monto de las compensaciones económicas por motivos de divorcio (art. 442 inc. d o de cese de la convivencia (art. 525 inc. c), o bien para la atribución del cuidado personal unilateral del hijo (art. 653 inc. b). </a:t>
            </a:r>
            <a:endParaRPr lang="es-MX" sz="2400" dirty="0" smtClean="0"/>
          </a:p>
          <a:p>
            <a:pPr algn="just"/>
            <a:r>
              <a:rPr lang="es-MX" sz="2400" dirty="0" smtClean="0"/>
              <a:t>		En </a:t>
            </a:r>
            <a:r>
              <a:rPr lang="es-MX" sz="2400" dirty="0"/>
              <a:t>otros casos, se establece una prohibición específica de hacer donaciones en la convención matrimonial o de elegir el régimen patrimonial (art. 450); y se prevé el deber de prestar a sus progenitores colaboración propia </a:t>
            </a:r>
            <a:r>
              <a:rPr lang="es-MX" sz="2400" dirty="0" smtClean="0"/>
              <a:t>Si la </a:t>
            </a:r>
            <a:r>
              <a:rPr lang="es-MX" sz="2400" dirty="0"/>
              <a:t>edad y </a:t>
            </a:r>
            <a:r>
              <a:rPr lang="es-MX" sz="2400" dirty="0" err="1" smtClean="0"/>
              <a:t>desarrollolo</a:t>
            </a:r>
            <a:r>
              <a:rPr lang="es-MX" sz="2400" dirty="0" smtClean="0"/>
              <a:t> permite, </a:t>
            </a:r>
            <a:r>
              <a:rPr lang="es-MX" sz="2400" dirty="0"/>
              <a:t>y cuidar de ellos u otros ascendientes (art. 671 inc. c).</a:t>
            </a:r>
            <a:endParaRPr lang="es-AR"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lecha derecha 5"/>
          <p:cNvSpPr/>
          <p:nvPr/>
        </p:nvSpPr>
        <p:spPr>
          <a:xfrm>
            <a:off x="1694688" y="51277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1706880" y="1721659"/>
            <a:ext cx="96621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Flecha derecha 7"/>
          <p:cNvSpPr/>
          <p:nvPr/>
        </p:nvSpPr>
        <p:spPr>
          <a:xfrm>
            <a:off x="1694688" y="4094883"/>
            <a:ext cx="96621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203358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67840" y="671378"/>
            <a:ext cx="9735163" cy="708337"/>
          </a:xfrm>
        </p:spPr>
        <p:txBody>
          <a:bodyPr>
            <a:normAutofit fontScale="90000"/>
          </a:bodyPr>
          <a:lstStyle/>
          <a:p>
            <a:pPr algn="ctr"/>
            <a:r>
              <a:rPr lang="es-AR" b="1" dirty="0">
                <a:solidFill>
                  <a:schemeClr val="accent1"/>
                </a:solidFill>
              </a:rPr>
              <a:t> </a:t>
            </a:r>
            <a:r>
              <a:rPr lang="es-AR" sz="4000" b="1" dirty="0">
                <a:solidFill>
                  <a:schemeClr val="accent1"/>
                </a:solidFill>
              </a:rPr>
              <a:t>Cuidado del propio </a:t>
            </a:r>
            <a:r>
              <a:rPr lang="es-AR" sz="4000" b="1" dirty="0" smtClean="0">
                <a:solidFill>
                  <a:schemeClr val="accent1"/>
                </a:solidFill>
              </a:rPr>
              <a:t>cuerpo</a:t>
            </a:r>
            <a:r>
              <a:rPr lang="es-AR" sz="4000" b="1" dirty="0">
                <a:solidFill>
                  <a:schemeClr val="accent1"/>
                </a:solidFill>
              </a:rPr>
              <a:t/>
            </a:r>
            <a:br>
              <a:rPr lang="es-AR" sz="4000" b="1" dirty="0">
                <a:solidFill>
                  <a:schemeClr val="accent1"/>
                </a:solidFill>
              </a:rPr>
            </a:br>
            <a:endParaRPr lang="es-AR" sz="4000" b="1" dirty="0">
              <a:solidFill>
                <a:schemeClr val="accent1"/>
              </a:solidFill>
            </a:endParaRPr>
          </a:p>
        </p:txBody>
      </p:sp>
      <p:sp>
        <p:nvSpPr>
          <p:cNvPr id="3" name="Subtítulo 2"/>
          <p:cNvSpPr>
            <a:spLocks noGrp="1"/>
          </p:cNvSpPr>
          <p:nvPr>
            <p:ph type="subTitle" idx="1"/>
          </p:nvPr>
        </p:nvSpPr>
        <p:spPr>
          <a:xfrm>
            <a:off x="1767840" y="1025546"/>
            <a:ext cx="9816190" cy="5138672"/>
          </a:xfrm>
        </p:spPr>
        <p:txBody>
          <a:bodyPr>
            <a:normAutofit/>
          </a:bodyPr>
          <a:lstStyle/>
          <a:p>
            <a:pPr algn="just"/>
            <a:r>
              <a:rPr lang="es-MX" sz="2800" dirty="0" smtClean="0"/>
              <a:t>			El </a:t>
            </a:r>
            <a:r>
              <a:rPr lang="es-MX" sz="2800" dirty="0"/>
              <a:t>párrafo sexto de la norma prevé lo que parte de la doctrina ha llamado un supuesto de </a:t>
            </a:r>
            <a:r>
              <a:rPr lang="es-MX" sz="2800" dirty="0">
                <a:solidFill>
                  <a:schemeClr val="accent1"/>
                </a:solidFill>
              </a:rPr>
              <a:t>"mayoría de edad anticipada" </a:t>
            </a:r>
            <a:r>
              <a:rPr lang="es-MX" sz="2800" dirty="0">
                <a:solidFill>
                  <a:srgbClr val="C00000"/>
                </a:solidFill>
              </a:rPr>
              <a:t>para las decisiones relativas al cuidado del propio cuerpo, </a:t>
            </a:r>
            <a:r>
              <a:rPr lang="es-MX" sz="2800" dirty="0"/>
              <a:t>para lo cual </a:t>
            </a:r>
            <a:r>
              <a:rPr lang="es-MX" sz="2800" u="sng" dirty="0">
                <a:solidFill>
                  <a:srgbClr val="C00000"/>
                </a:solidFill>
              </a:rPr>
              <a:t>el adolescente será considerado como un adulto a partir de los dieciséis años</a:t>
            </a:r>
            <a:r>
              <a:rPr lang="es-MX" sz="2800" u="sng" dirty="0" smtClean="0">
                <a:solidFill>
                  <a:srgbClr val="C00000"/>
                </a:solidFill>
              </a:rPr>
              <a:t>,</a:t>
            </a:r>
          </a:p>
          <a:p>
            <a:pPr algn="just"/>
            <a:r>
              <a:rPr lang="es-MX" sz="2800" dirty="0" smtClean="0"/>
              <a:t> 			Con </a:t>
            </a:r>
            <a:r>
              <a:rPr lang="es-MX" sz="2800" dirty="0">
                <a:solidFill>
                  <a:srgbClr val="C00000"/>
                </a:solidFill>
              </a:rPr>
              <a:t>excepción </a:t>
            </a:r>
            <a:r>
              <a:rPr lang="es-MX" sz="2800" dirty="0"/>
              <a:t>de lo dispuesto para algunos supuestos específicos en la legislación especial v.gr., art. 15 de la ley 24.193 (trasplantes de órganos y materiales anatómicos), art. 26 de la ley 26.657 (salud mental), art. 5° de la ley 26.743 (identidad de género).</a:t>
            </a:r>
            <a:endParaRPr lang="es-AR" sz="28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1013799" y="603375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973420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15738" y="512773"/>
            <a:ext cx="9737350" cy="5846151"/>
          </a:xfrm>
        </p:spPr>
        <p:txBody>
          <a:bodyPr>
            <a:noAutofit/>
          </a:bodyPr>
          <a:lstStyle/>
          <a:p>
            <a:pPr algn="just"/>
            <a:r>
              <a:rPr lang="es-MX" sz="2800" dirty="0" smtClean="0"/>
              <a:t>		 Antes </a:t>
            </a:r>
            <a:r>
              <a:rPr lang="es-MX" sz="2800" dirty="0"/>
              <a:t>de esa edad, </a:t>
            </a:r>
            <a:r>
              <a:rPr lang="es-MX" sz="2800" dirty="0">
                <a:solidFill>
                  <a:srgbClr val="C00000"/>
                </a:solidFill>
              </a:rPr>
              <a:t>entre los trece y los dieciséis años, </a:t>
            </a:r>
            <a:r>
              <a:rPr lang="es-MX" sz="2800" dirty="0"/>
              <a:t>se presume -salvo prueba en contrario que </a:t>
            </a:r>
            <a:r>
              <a:rPr lang="es-MX" sz="2800" u="sng" dirty="0">
                <a:solidFill>
                  <a:srgbClr val="C00000"/>
                </a:solidFill>
              </a:rPr>
              <a:t>el adolescente tiene aptitud para decidir por sí respecto de aquellos tratamientos que no resultan invasivos, ni comprometen su estado de salud o provocan un riesgo grave en su vida o integridad física </a:t>
            </a:r>
            <a:r>
              <a:rPr lang="es-MX" sz="2800" dirty="0"/>
              <a:t>(párrafo cuarto). </a:t>
            </a:r>
            <a:endParaRPr lang="es-MX" sz="2800" dirty="0" smtClean="0"/>
          </a:p>
          <a:p>
            <a:pPr algn="just"/>
            <a:r>
              <a:rPr lang="es-MX" sz="2800" dirty="0"/>
              <a:t>	</a:t>
            </a:r>
            <a:r>
              <a:rPr lang="es-MX" sz="2800" dirty="0" smtClean="0"/>
              <a:t>	  Para </a:t>
            </a:r>
            <a:r>
              <a:rPr lang="es-MX" sz="2800" u="sng" dirty="0"/>
              <a:t>los otros tratamientos </a:t>
            </a:r>
            <a:r>
              <a:rPr lang="es-MX" sz="2800" dirty="0"/>
              <a:t>-que de por sí denotan una mayor importancia o seriedad en la cuestión a decidir-, </a:t>
            </a:r>
            <a:r>
              <a:rPr lang="es-MX" sz="2800" u="sng" dirty="0">
                <a:solidFill>
                  <a:srgbClr val="C00000"/>
                </a:solidFill>
              </a:rPr>
              <a:t>el adolescente debe prestar su consentimiento con la asistencia de sus progenitores</a:t>
            </a:r>
            <a:r>
              <a:rPr lang="es-MX" sz="2800" dirty="0"/>
              <a:t>. </a:t>
            </a:r>
            <a:r>
              <a:rPr lang="es-MX" sz="2800" dirty="0" smtClean="0"/>
              <a:t>		  Se </a:t>
            </a:r>
            <a:r>
              <a:rPr lang="es-MX" sz="2800" dirty="0"/>
              <a:t>trata de una decisión coparticipada entre el adolescente y los progenitores</a:t>
            </a:r>
            <a:r>
              <a:rPr lang="es-MX" sz="2800" dirty="0" smtClean="0"/>
              <a:t>.</a:t>
            </a:r>
          </a:p>
          <a:p>
            <a:pPr algn="just"/>
            <a:r>
              <a:rPr lang="es-MX" sz="2800" dirty="0" smtClean="0"/>
              <a:t> </a:t>
            </a:r>
            <a:endParaRPr lang="es-MX" sz="28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0875264" y="611660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1915154" y="540915"/>
            <a:ext cx="96621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2015738" y="3595011"/>
            <a:ext cx="96621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Flecha derecha 7"/>
          <p:cNvSpPr/>
          <p:nvPr/>
        </p:nvSpPr>
        <p:spPr>
          <a:xfrm>
            <a:off x="2015738" y="5399427"/>
            <a:ext cx="96621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779362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79569" y="317210"/>
            <a:ext cx="9340961" cy="708337"/>
          </a:xfrm>
        </p:spPr>
        <p:txBody>
          <a:bodyPr>
            <a:normAutofit fontScale="90000"/>
          </a:bodyPr>
          <a:lstStyle/>
          <a:p>
            <a:endParaRPr lang="es-AR" dirty="0"/>
          </a:p>
        </p:txBody>
      </p:sp>
      <p:sp>
        <p:nvSpPr>
          <p:cNvPr id="3" name="Subtítulo 2"/>
          <p:cNvSpPr>
            <a:spLocks noGrp="1"/>
          </p:cNvSpPr>
          <p:nvPr>
            <p:ph type="subTitle" idx="1"/>
          </p:nvPr>
        </p:nvSpPr>
        <p:spPr>
          <a:xfrm>
            <a:off x="1979569" y="1509211"/>
            <a:ext cx="9440215" cy="5138672"/>
          </a:xfrm>
        </p:spPr>
        <p:txBody>
          <a:bodyPr>
            <a:normAutofit/>
          </a:bodyPr>
          <a:lstStyle/>
          <a:p>
            <a:pPr algn="just"/>
            <a:r>
              <a:rPr lang="es-MX" sz="2800" dirty="0"/>
              <a:t>En caso de que los progenitores no autoricen el tratamiento, </a:t>
            </a:r>
            <a:r>
              <a:rPr lang="es-MX" sz="2800" b="1" dirty="0">
                <a:solidFill>
                  <a:srgbClr val="C00000"/>
                </a:solidFill>
              </a:rPr>
              <a:t>se deberá resolver teniendo en cuenta el interés superior del adolescente</a:t>
            </a:r>
            <a:r>
              <a:rPr lang="es-MX" sz="2800" u="sng" dirty="0"/>
              <a:t>, sobre la base de la opinión médica respecto a las consecuencias de la realización o no del acto médico (párrafo quinto). </a:t>
            </a:r>
            <a:endParaRPr lang="es-MX" sz="2800" u="sng" dirty="0" smtClean="0"/>
          </a:p>
          <a:p>
            <a:pPr algn="just"/>
            <a:r>
              <a:rPr lang="es-MX" sz="2800" dirty="0" smtClean="0"/>
              <a:t>Todo </a:t>
            </a:r>
            <a:r>
              <a:rPr lang="es-MX" sz="2800" dirty="0"/>
              <a:t>ello, sin perjuicio de lo dispuesto con relación al consentimiento en el último párrafo del art. 59 del </a:t>
            </a:r>
            <a:r>
              <a:rPr lang="es-MX" sz="2800" dirty="0" smtClean="0"/>
              <a:t>Código.</a:t>
            </a:r>
            <a:endParaRPr lang="es-AR" sz="28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0972800" y="60320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803566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62913" y="512773"/>
            <a:ext cx="9357618" cy="708337"/>
          </a:xfrm>
        </p:spPr>
        <p:txBody>
          <a:bodyPr>
            <a:noAutofit/>
          </a:bodyPr>
          <a:lstStyle/>
          <a:p>
            <a:r>
              <a:rPr lang="es-MX" sz="3200" b="1" dirty="0">
                <a:solidFill>
                  <a:schemeClr val="accent1"/>
                </a:solidFill>
              </a:rPr>
              <a:t>Capacidad para testar y </a:t>
            </a:r>
            <a:r>
              <a:rPr lang="es-MX" sz="3200" b="1" dirty="0" smtClean="0">
                <a:solidFill>
                  <a:schemeClr val="accent1"/>
                </a:solidFill>
              </a:rPr>
              <a:t/>
            </a:r>
            <a:br>
              <a:rPr lang="es-MX" sz="3200" b="1" dirty="0" smtClean="0">
                <a:solidFill>
                  <a:schemeClr val="accent1"/>
                </a:solidFill>
              </a:rPr>
            </a:br>
            <a:r>
              <a:rPr lang="es-MX" sz="3200" b="1" dirty="0" smtClean="0">
                <a:solidFill>
                  <a:schemeClr val="accent1"/>
                </a:solidFill>
              </a:rPr>
              <a:t>para </a:t>
            </a:r>
            <a:r>
              <a:rPr lang="es-MX" sz="3200" b="1" dirty="0">
                <a:solidFill>
                  <a:schemeClr val="accent1"/>
                </a:solidFill>
              </a:rPr>
              <a:t>contraer matrimonio</a:t>
            </a:r>
            <a:endParaRPr lang="es-AR" sz="3200" b="1" dirty="0">
              <a:solidFill>
                <a:schemeClr val="accent1"/>
              </a:solidFill>
            </a:endParaRPr>
          </a:p>
        </p:txBody>
      </p:sp>
      <p:sp>
        <p:nvSpPr>
          <p:cNvPr id="3" name="Subtítulo 2"/>
          <p:cNvSpPr>
            <a:spLocks noGrp="1"/>
          </p:cNvSpPr>
          <p:nvPr>
            <p:ph type="subTitle" idx="1"/>
          </p:nvPr>
        </p:nvSpPr>
        <p:spPr>
          <a:xfrm>
            <a:off x="1858391" y="1236220"/>
            <a:ext cx="9566662" cy="5138672"/>
          </a:xfrm>
        </p:spPr>
        <p:txBody>
          <a:bodyPr>
            <a:normAutofit fontScale="92500" lnSpcReduction="10000"/>
          </a:bodyPr>
          <a:lstStyle/>
          <a:p>
            <a:r>
              <a:rPr lang="es-MX" dirty="0"/>
              <a:t> </a:t>
            </a:r>
          </a:p>
          <a:p>
            <a:pPr algn="just"/>
            <a:r>
              <a:rPr lang="es-MX" sz="2400" dirty="0"/>
              <a:t>El Código no reconoce capacidad para testar a las personas menores de edad. Está previsto expresamente que quienes pueden hacerlo son las personas mayores de edad al tiempo del acto (art. 2464</a:t>
            </a:r>
            <a:r>
              <a:rPr lang="es-MX" sz="2400" dirty="0" smtClean="0"/>
              <a:t>).</a:t>
            </a:r>
          </a:p>
          <a:p>
            <a:pPr algn="just"/>
            <a:r>
              <a:rPr lang="es-MX" sz="2400" dirty="0" smtClean="0"/>
              <a:t> </a:t>
            </a:r>
            <a:r>
              <a:rPr lang="es-MX" sz="2400" u="sng" dirty="0"/>
              <a:t>Si bien la edad legal para contraer matrimonio es a los dieciocho años </a:t>
            </a:r>
            <a:r>
              <a:rPr lang="es-MX" sz="2400" dirty="0"/>
              <a:t>(art. 403 inc. f, </a:t>
            </a:r>
            <a:r>
              <a:rPr lang="es-MX" sz="2400" dirty="0">
                <a:solidFill>
                  <a:srgbClr val="C00000"/>
                </a:solidFill>
              </a:rPr>
              <a:t>se podrá contraer matrimonio válido antes de los 16 años previa dispensa judicial</a:t>
            </a:r>
            <a:r>
              <a:rPr lang="es-MX" sz="2400" dirty="0" smtClean="0">
                <a:solidFill>
                  <a:srgbClr val="C00000"/>
                </a:solidFill>
              </a:rPr>
              <a:t>.</a:t>
            </a:r>
          </a:p>
          <a:p>
            <a:pPr algn="just"/>
            <a:r>
              <a:rPr lang="es-MX" sz="2400" dirty="0" smtClean="0"/>
              <a:t> </a:t>
            </a:r>
            <a:r>
              <a:rPr lang="es-MX" sz="2400" dirty="0"/>
              <a:t>A su vez, </a:t>
            </a:r>
            <a:r>
              <a:rPr lang="es-MX" sz="2400" dirty="0">
                <a:solidFill>
                  <a:srgbClr val="C00000"/>
                </a:solidFill>
              </a:rPr>
              <a:t>el que haya cumplido la edad de 16 años puede contraer matrimonio con autorización de sus representantes legales. </a:t>
            </a:r>
            <a:endParaRPr lang="es-MX" sz="2400" dirty="0" smtClean="0">
              <a:solidFill>
                <a:srgbClr val="C00000"/>
              </a:solidFill>
            </a:endParaRPr>
          </a:p>
          <a:p>
            <a:pPr algn="just"/>
            <a:r>
              <a:rPr lang="es-MX" sz="2400" dirty="0" smtClean="0">
                <a:solidFill>
                  <a:srgbClr val="C00000"/>
                </a:solidFill>
              </a:rPr>
              <a:t>A </a:t>
            </a:r>
            <a:r>
              <a:rPr lang="es-MX" sz="2400" dirty="0">
                <a:solidFill>
                  <a:srgbClr val="C00000"/>
                </a:solidFill>
              </a:rPr>
              <a:t>falta de ésta, puede hacerlo previa dispensa judicial</a:t>
            </a:r>
            <a:r>
              <a:rPr lang="es-MX" sz="2400" dirty="0"/>
              <a:t>. La decisión judicial debe tener en cuenta la edad y grado de madurez alcanzados por la persona, referidos especialmente a la comprensión de las consecuencias jurídicas del acto matrimonial (art. 404).</a:t>
            </a:r>
          </a:p>
          <a:p>
            <a:endParaRPr lang="es-AR"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0997184" y="613257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907333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45427" y="671378"/>
            <a:ext cx="9340961" cy="708337"/>
          </a:xfrm>
        </p:spPr>
        <p:txBody>
          <a:bodyPr>
            <a:normAutofit fontScale="90000"/>
          </a:bodyPr>
          <a:lstStyle/>
          <a:p>
            <a:r>
              <a:rPr lang="es-AR" sz="4000" b="1" dirty="0" smtClean="0">
                <a:solidFill>
                  <a:srgbClr val="C00000"/>
                </a:solidFill>
              </a:rPr>
              <a:t>Intervención en actos lícitos e ilícitos.</a:t>
            </a:r>
            <a:br>
              <a:rPr lang="es-AR" sz="4000" b="1" dirty="0" smtClean="0">
                <a:solidFill>
                  <a:srgbClr val="C00000"/>
                </a:solidFill>
              </a:rPr>
            </a:br>
            <a:r>
              <a:rPr lang="es-AR" sz="4000" b="1" dirty="0" smtClean="0">
                <a:solidFill>
                  <a:srgbClr val="C00000"/>
                </a:solidFill>
              </a:rPr>
              <a:t>Responsabilidad por actos ilícitos.</a:t>
            </a:r>
            <a:endParaRPr lang="es-AR" sz="4000" b="1" dirty="0">
              <a:solidFill>
                <a:srgbClr val="C00000"/>
              </a:solidFill>
            </a:endParaRPr>
          </a:p>
        </p:txBody>
      </p:sp>
      <p:sp>
        <p:nvSpPr>
          <p:cNvPr id="3" name="Subtítulo 2"/>
          <p:cNvSpPr>
            <a:spLocks noGrp="1"/>
          </p:cNvSpPr>
          <p:nvPr>
            <p:ph type="subTitle" idx="1"/>
          </p:nvPr>
        </p:nvSpPr>
        <p:spPr>
          <a:xfrm>
            <a:off x="1598128" y="1783723"/>
            <a:ext cx="10435557" cy="5138672"/>
          </a:xfrm>
        </p:spPr>
        <p:txBody>
          <a:bodyPr>
            <a:normAutofit/>
          </a:bodyPr>
          <a:lstStyle/>
          <a:p>
            <a:pPr marL="457200" indent="-457200">
              <a:buSzPct val="132000"/>
              <a:buFont typeface="Wingdings" panose="05000000000000000000" pitchFamily="2" charset="2"/>
              <a:buChar char="Ø"/>
            </a:pPr>
            <a:r>
              <a:rPr lang="es-AR" sz="2800" dirty="0"/>
              <a:t>Imputar es atribuir las consecuencias de una conducta. </a:t>
            </a:r>
            <a:endParaRPr lang="es-AR" sz="2800" dirty="0" smtClean="0"/>
          </a:p>
          <a:p>
            <a:pPr marL="457200" indent="-457200">
              <a:buSzPct val="132000"/>
              <a:buFont typeface="Wingdings" panose="05000000000000000000" pitchFamily="2" charset="2"/>
              <a:buChar char="Ø"/>
            </a:pPr>
            <a:r>
              <a:rPr lang="es-AR" sz="2800" dirty="0" smtClean="0">
                <a:solidFill>
                  <a:srgbClr val="C00000"/>
                </a:solidFill>
              </a:rPr>
              <a:t>Imputar </a:t>
            </a:r>
            <a:r>
              <a:rPr lang="es-AR" sz="2800" dirty="0">
                <a:solidFill>
                  <a:srgbClr val="C00000"/>
                </a:solidFill>
              </a:rPr>
              <a:t>responsabilidad </a:t>
            </a:r>
            <a:r>
              <a:rPr lang="es-AR" sz="2800" dirty="0" smtClean="0"/>
              <a:t>es</a:t>
            </a:r>
            <a:r>
              <a:rPr lang="es-AR" sz="2800" dirty="0"/>
              <a:t>:</a:t>
            </a:r>
            <a:r>
              <a:rPr lang="es-AR" sz="2800" dirty="0" smtClean="0"/>
              <a:t> </a:t>
            </a:r>
            <a:r>
              <a:rPr lang="es-AR" sz="2800" dirty="0"/>
              <a:t>la cualidad de las personas que, </a:t>
            </a:r>
            <a:r>
              <a:rPr lang="es-AR" sz="2800" dirty="0" smtClean="0"/>
              <a:t>basada:</a:t>
            </a:r>
          </a:p>
          <a:p>
            <a:pPr>
              <a:buSzPct val="132000"/>
            </a:pPr>
            <a:r>
              <a:rPr lang="es-AR" sz="2800" dirty="0"/>
              <a:t>	</a:t>
            </a:r>
            <a:r>
              <a:rPr lang="es-AR" sz="2800" dirty="0" smtClean="0"/>
              <a:t>		</a:t>
            </a:r>
            <a:r>
              <a:rPr lang="es-AR" sz="2800" dirty="0" smtClean="0">
                <a:solidFill>
                  <a:srgbClr val="C00000"/>
                </a:solidFill>
              </a:rPr>
              <a:t>a)</a:t>
            </a:r>
            <a:r>
              <a:rPr lang="es-AR" sz="2800" dirty="0" smtClean="0"/>
              <a:t> en </a:t>
            </a:r>
            <a:r>
              <a:rPr lang="es-AR" sz="2800" dirty="0"/>
              <a:t>la </a:t>
            </a:r>
            <a:r>
              <a:rPr lang="es-AR" sz="2800" u="sng" dirty="0"/>
              <a:t>voluntariedad</a:t>
            </a:r>
            <a:r>
              <a:rPr lang="es-AR" sz="2800" dirty="0"/>
              <a:t> de sus actos, las hace </a:t>
            </a:r>
            <a:r>
              <a:rPr lang="es-AR" sz="2800" dirty="0" smtClean="0"/>
              <a:t>						responsables </a:t>
            </a:r>
            <a:r>
              <a:rPr lang="es-AR" sz="2800" dirty="0"/>
              <a:t>por las consecuencias dañosas </a:t>
            </a:r>
            <a:r>
              <a:rPr lang="es-AR" sz="2800" dirty="0" smtClean="0"/>
              <a:t>					basadas en:</a:t>
            </a:r>
          </a:p>
          <a:p>
            <a:pPr>
              <a:buSzPct val="132000"/>
            </a:pPr>
            <a:r>
              <a:rPr lang="es-AR" sz="2800" dirty="0"/>
              <a:t> </a:t>
            </a:r>
            <a:r>
              <a:rPr lang="es-AR" sz="2800" dirty="0" smtClean="0"/>
              <a:t>                   </a:t>
            </a:r>
            <a:r>
              <a:rPr lang="es-AR" sz="2800" dirty="0">
                <a:solidFill>
                  <a:srgbClr val="C00000"/>
                </a:solidFill>
              </a:rPr>
              <a:t> </a:t>
            </a:r>
            <a:r>
              <a:rPr lang="es-AR" sz="2800" dirty="0" smtClean="0">
                <a:solidFill>
                  <a:srgbClr val="C00000"/>
                </a:solidFill>
              </a:rPr>
              <a:t>  </a:t>
            </a:r>
            <a:r>
              <a:rPr lang="es-AR" sz="2800" dirty="0" smtClean="0"/>
              <a:t>factores subjetivos:           el </a:t>
            </a:r>
            <a:r>
              <a:rPr lang="es-AR" sz="2800" dirty="0"/>
              <a:t>dolo o </a:t>
            </a:r>
            <a:r>
              <a:rPr lang="es-AR" sz="2800" dirty="0" smtClean="0"/>
              <a:t> </a:t>
            </a:r>
          </a:p>
          <a:p>
            <a:pPr>
              <a:buSzPct val="132000"/>
            </a:pPr>
            <a:r>
              <a:rPr lang="es-AR" sz="2800" dirty="0" smtClean="0"/>
              <a:t>                                                                     la </a:t>
            </a:r>
            <a:r>
              <a:rPr lang="es-AR" sz="2800" dirty="0"/>
              <a:t>culpa (art.1724) </a:t>
            </a:r>
            <a:endParaRPr lang="es-AR" sz="2800" dirty="0" smtClean="0"/>
          </a:p>
          <a:p>
            <a:r>
              <a:rPr lang="es-AR" sz="2800" dirty="0"/>
              <a:t>	</a:t>
            </a:r>
            <a:r>
              <a:rPr lang="es-AR" sz="2800" dirty="0" smtClean="0"/>
              <a:t>		</a:t>
            </a:r>
            <a:r>
              <a:rPr lang="es-AR" sz="2800" dirty="0"/>
              <a:t> </a:t>
            </a:r>
            <a:r>
              <a:rPr lang="es-AR" sz="2800" dirty="0" smtClean="0">
                <a:solidFill>
                  <a:srgbClr val="C00000"/>
                </a:solidFill>
              </a:rPr>
              <a:t>b)</a:t>
            </a:r>
            <a:r>
              <a:rPr lang="es-AR" sz="2800" dirty="0" smtClean="0"/>
              <a:t> o </a:t>
            </a:r>
            <a:r>
              <a:rPr lang="es-AR" sz="2800" dirty="0"/>
              <a:t>bien en los </a:t>
            </a:r>
            <a:r>
              <a:rPr lang="es-AR" sz="2800" u="sng" dirty="0"/>
              <a:t>involuntarios</a:t>
            </a:r>
            <a:r>
              <a:rPr lang="es-AR" sz="2800" dirty="0"/>
              <a:t> (art.1750).</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0997184" y="613257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7" name="Conector recto de flecha 6"/>
          <p:cNvCxnSpPr/>
          <p:nvPr/>
        </p:nvCxnSpPr>
        <p:spPr>
          <a:xfrm>
            <a:off x="7353827" y="5024170"/>
            <a:ext cx="978794" cy="4893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p:cNvCxnSpPr/>
          <p:nvPr/>
        </p:nvCxnSpPr>
        <p:spPr>
          <a:xfrm>
            <a:off x="7353827" y="5024170"/>
            <a:ext cx="9208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7570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79569" y="317210"/>
            <a:ext cx="9340961" cy="708337"/>
          </a:xfrm>
        </p:spPr>
        <p:txBody>
          <a:bodyPr>
            <a:normAutofit fontScale="90000"/>
          </a:bodyPr>
          <a:lstStyle/>
          <a:p>
            <a:r>
              <a:rPr lang="es-AR" sz="4000" b="1" dirty="0" smtClean="0">
                <a:solidFill>
                  <a:srgbClr val="C00000"/>
                </a:solidFill>
              </a:rPr>
              <a:t>Intervención en actos lícitos e ilícitos.</a:t>
            </a:r>
            <a:endParaRPr lang="es-AR" sz="4000" b="1" dirty="0">
              <a:solidFill>
                <a:srgbClr val="C00000"/>
              </a:solidFill>
            </a:endParaRPr>
          </a:p>
        </p:txBody>
      </p:sp>
      <p:sp>
        <p:nvSpPr>
          <p:cNvPr id="3" name="Subtítulo 2"/>
          <p:cNvSpPr>
            <a:spLocks noGrp="1"/>
          </p:cNvSpPr>
          <p:nvPr>
            <p:ph type="subTitle" idx="1"/>
          </p:nvPr>
        </p:nvSpPr>
        <p:spPr>
          <a:xfrm>
            <a:off x="1815922" y="1553427"/>
            <a:ext cx="10006884" cy="5138672"/>
          </a:xfrm>
        </p:spPr>
        <p:txBody>
          <a:bodyPr>
            <a:normAutofit/>
          </a:bodyPr>
          <a:lstStyle/>
          <a:p>
            <a:r>
              <a:rPr lang="es-AR" sz="2400" dirty="0" smtClean="0">
                <a:solidFill>
                  <a:srgbClr val="C00000"/>
                </a:solidFill>
              </a:rPr>
              <a:t>		El discernimiento: </a:t>
            </a:r>
            <a:r>
              <a:rPr lang="es-AR" sz="2400" dirty="0"/>
              <a:t>es un elemento del acto voluntario (art.260) y por ende la base de la imputabilidad</a:t>
            </a:r>
            <a:r>
              <a:rPr lang="es-AR" sz="2400" dirty="0" smtClean="0"/>
              <a:t>.</a:t>
            </a:r>
          </a:p>
          <a:p>
            <a:r>
              <a:rPr lang="es-AR" sz="2400" dirty="0" smtClean="0"/>
              <a:t>		 </a:t>
            </a:r>
            <a:r>
              <a:rPr lang="es-AR" sz="2400" dirty="0"/>
              <a:t>A raíz de ello, el Código considera como </a:t>
            </a:r>
            <a:r>
              <a:rPr lang="es-AR" sz="2400" dirty="0">
                <a:solidFill>
                  <a:srgbClr val="FF0000"/>
                </a:solidFill>
              </a:rPr>
              <a:t>acto involuntario el que obra sin discernimiento</a:t>
            </a:r>
            <a:r>
              <a:rPr lang="es-AR" sz="2400" dirty="0"/>
              <a:t> (art.261). </a:t>
            </a:r>
            <a:endParaRPr lang="es-AR" sz="2400" dirty="0" smtClean="0"/>
          </a:p>
          <a:p>
            <a:endParaRPr lang="es-AR" sz="2400" dirty="0"/>
          </a:p>
          <a:p>
            <a:r>
              <a:rPr lang="es-AR" sz="2400" dirty="0" smtClean="0"/>
              <a:t>		 El </a:t>
            </a:r>
            <a:r>
              <a:rPr lang="es-AR" sz="2400" dirty="0"/>
              <a:t>menor de edad </a:t>
            </a:r>
            <a:r>
              <a:rPr lang="es-AR" sz="2400" dirty="0" smtClean="0"/>
              <a:t>adquiere discernimiento y por lo tanto, sólo </a:t>
            </a:r>
            <a:r>
              <a:rPr lang="es-AR" sz="2400" dirty="0"/>
              <a:t>podrán imputarse las consecuencias de </a:t>
            </a:r>
            <a:r>
              <a:rPr lang="es-AR" sz="2400" dirty="0" smtClean="0"/>
              <a:t>los:     </a:t>
            </a:r>
          </a:p>
          <a:p>
            <a:r>
              <a:rPr lang="es-AR" sz="2400" dirty="0" smtClean="0"/>
              <a:t> 							  </a:t>
            </a:r>
            <a:r>
              <a:rPr lang="es-AR" sz="2400" b="1" dirty="0" smtClean="0">
                <a:solidFill>
                  <a:srgbClr val="C00000"/>
                </a:solidFill>
              </a:rPr>
              <a:t>actos </a:t>
            </a:r>
            <a:r>
              <a:rPr lang="es-AR" sz="2400" b="1" dirty="0">
                <a:solidFill>
                  <a:srgbClr val="C00000"/>
                </a:solidFill>
              </a:rPr>
              <a:t>ilícitos a  partir de los 10 años, </a:t>
            </a:r>
            <a:r>
              <a:rPr lang="es-AR" sz="2400" b="1" dirty="0" smtClean="0"/>
              <a:t>		 						</a:t>
            </a:r>
            <a:r>
              <a:rPr lang="es-AR" sz="2400" b="1" dirty="0"/>
              <a:t> </a:t>
            </a:r>
            <a:r>
              <a:rPr lang="es-AR" sz="2400" b="1" dirty="0" smtClean="0"/>
              <a:t>      </a:t>
            </a:r>
            <a:r>
              <a:rPr lang="es-AR" sz="2400" b="1" dirty="0" smtClean="0">
                <a:solidFill>
                  <a:srgbClr val="C00000"/>
                </a:solidFill>
              </a:rPr>
              <a:t>actos </a:t>
            </a:r>
            <a:r>
              <a:rPr lang="es-AR" sz="2400" b="1" dirty="0">
                <a:solidFill>
                  <a:srgbClr val="C00000"/>
                </a:solidFill>
              </a:rPr>
              <a:t>lícitos </a:t>
            </a:r>
            <a:r>
              <a:rPr lang="es-AR" sz="2400" b="1" dirty="0" smtClean="0">
                <a:solidFill>
                  <a:srgbClr val="C00000"/>
                </a:solidFill>
              </a:rPr>
              <a:t> a partir de los 13 </a:t>
            </a:r>
            <a:r>
              <a:rPr lang="es-AR" sz="2400" b="1" dirty="0">
                <a:solidFill>
                  <a:srgbClr val="C00000"/>
                </a:solidFill>
              </a:rPr>
              <a:t>años</a:t>
            </a:r>
            <a:r>
              <a:rPr lang="es-AR" sz="2400" dirty="0">
                <a:solidFill>
                  <a:srgbClr val="C00000"/>
                </a:solidFill>
              </a:rPr>
              <a:t>.</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0997184" y="613257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1574077" y="1578819"/>
            <a:ext cx="810983" cy="3172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1611621" y="2521961"/>
            <a:ext cx="810983" cy="3172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Flecha derecha 7"/>
          <p:cNvSpPr/>
          <p:nvPr/>
        </p:nvSpPr>
        <p:spPr>
          <a:xfrm>
            <a:off x="3812146" y="4784192"/>
            <a:ext cx="1029924" cy="2528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Flecha derecha 8"/>
          <p:cNvSpPr/>
          <p:nvPr/>
        </p:nvSpPr>
        <p:spPr>
          <a:xfrm>
            <a:off x="3812146" y="5195609"/>
            <a:ext cx="1029924" cy="2528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960742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17451" y="1571220"/>
            <a:ext cx="9572780" cy="4288665"/>
          </a:xfrm>
        </p:spPr>
        <p:txBody>
          <a:bodyPr>
            <a:noAutofit/>
          </a:bodyPr>
          <a:lstStyle/>
          <a:p>
            <a:r>
              <a:rPr lang="es-AR" sz="2800" dirty="0"/>
              <a:t>La persona por nacer -desde la concepción hasta el </a:t>
            </a:r>
            <a:r>
              <a:rPr lang="es-AR" sz="2800" dirty="0" smtClean="0"/>
              <a:t>nacimiento(art.19)-.</a:t>
            </a:r>
            <a:r>
              <a:rPr lang="es-AR" sz="2800" dirty="0"/>
              <a:t/>
            </a:r>
            <a:br>
              <a:rPr lang="es-AR" sz="2800" dirty="0"/>
            </a:br>
            <a:r>
              <a:rPr lang="es-AR" sz="2800" dirty="0"/>
              <a:t/>
            </a:r>
            <a:br>
              <a:rPr lang="es-AR" sz="2800" dirty="0"/>
            </a:br>
            <a:r>
              <a:rPr lang="es-MX" sz="2800" i="1" dirty="0" smtClean="0"/>
              <a:t>El art. 54 del Código sustituido </a:t>
            </a:r>
            <a:r>
              <a:rPr lang="es-MX" sz="2800" dirty="0" smtClean="0"/>
              <a:t>establecía que tenían incapacidad absoluta: </a:t>
            </a:r>
            <a:br>
              <a:rPr lang="es-MX" sz="2800" dirty="0" smtClean="0"/>
            </a:br>
            <a:r>
              <a:rPr lang="es-MX" sz="2800" dirty="0"/>
              <a:t>	</a:t>
            </a:r>
            <a:r>
              <a:rPr lang="es-MX" sz="2800" dirty="0" smtClean="0"/>
              <a:t>	las personas por nacer </a:t>
            </a:r>
            <a:br>
              <a:rPr lang="es-MX" sz="2800" dirty="0" smtClean="0"/>
            </a:br>
            <a:r>
              <a:rPr lang="es-MX" sz="2800" dirty="0"/>
              <a:t>	</a:t>
            </a:r>
            <a:r>
              <a:rPr lang="es-MX" sz="2800" dirty="0" smtClean="0"/>
              <a:t>	</a:t>
            </a:r>
            <a:r>
              <a:rPr lang="es-MX" sz="2800" dirty="0"/>
              <a:t>(art. </a:t>
            </a:r>
            <a:r>
              <a:rPr lang="es-MX" sz="2800" dirty="0" smtClean="0"/>
              <a:t>63)</a:t>
            </a:r>
            <a:r>
              <a:rPr lang="es-AR" sz="2800" dirty="0" smtClean="0"/>
              <a:t>: S</a:t>
            </a:r>
            <a:r>
              <a:rPr lang="es-MX" sz="2800" dirty="0" err="1" smtClean="0"/>
              <a:t>on</a:t>
            </a:r>
            <a:r>
              <a:rPr lang="es-MX" sz="2800" dirty="0" smtClean="0"/>
              <a:t> personas por nacer, las que no habiendo nacido estaban concebidas en el seno materno. (art. 63)</a:t>
            </a:r>
            <a:r>
              <a:rPr lang="es-AR" sz="2800" dirty="0" smtClean="0"/>
              <a:t/>
            </a:r>
            <a:br>
              <a:rPr lang="es-AR" sz="2800" dirty="0" smtClean="0"/>
            </a:br>
            <a:endParaRPr lang="es-AR" sz="2800" dirty="0"/>
          </a:p>
        </p:txBody>
      </p:sp>
      <p:sp>
        <p:nvSpPr>
          <p:cNvPr id="3" name="Subtítulo 2"/>
          <p:cNvSpPr>
            <a:spLocks noGrp="1"/>
          </p:cNvSpPr>
          <p:nvPr>
            <p:ph type="subTitle" idx="1"/>
          </p:nvPr>
        </p:nvSpPr>
        <p:spPr>
          <a:xfrm>
            <a:off x="3147769" y="417858"/>
            <a:ext cx="6215172" cy="607689"/>
          </a:xfrm>
        </p:spPr>
        <p:txBody>
          <a:bodyPr>
            <a:noAutofit/>
          </a:bodyPr>
          <a:lstStyle/>
          <a:p>
            <a:r>
              <a:rPr lang="es-AR" sz="4400" dirty="0">
                <a:solidFill>
                  <a:schemeClr val="accent1"/>
                </a:solidFill>
              </a:rPr>
              <a:t>La persona por </a:t>
            </a:r>
            <a:r>
              <a:rPr lang="es-AR" sz="4400" dirty="0" smtClean="0">
                <a:solidFill>
                  <a:schemeClr val="accent1"/>
                </a:solidFill>
              </a:rPr>
              <a:t>nacer</a:t>
            </a:r>
            <a:endParaRPr lang="es-AR" sz="4400" dirty="0">
              <a:solidFill>
                <a:schemeClr val="accent1"/>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lecha derecha 5"/>
          <p:cNvSpPr/>
          <p:nvPr/>
        </p:nvSpPr>
        <p:spPr>
          <a:xfrm>
            <a:off x="2157985" y="3796884"/>
            <a:ext cx="802267" cy="3219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2157984" y="4217828"/>
            <a:ext cx="802267" cy="3219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6456143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760224" y="736479"/>
            <a:ext cx="10276587" cy="6372509"/>
          </a:xfrm>
        </p:spPr>
        <p:txBody>
          <a:bodyPr>
            <a:noAutofit/>
          </a:bodyPr>
          <a:lstStyle/>
          <a:p>
            <a:r>
              <a:rPr lang="es-AR" sz="2000" dirty="0" smtClean="0"/>
              <a:t>Es decir, el </a:t>
            </a:r>
            <a:r>
              <a:rPr lang="es-AR" sz="2000" dirty="0" err="1" smtClean="0"/>
              <a:t>CCyC</a:t>
            </a:r>
            <a:r>
              <a:rPr lang="es-AR" sz="2000" dirty="0" smtClean="0"/>
              <a:t> en su art. 1750 establece </a:t>
            </a:r>
            <a:r>
              <a:rPr lang="es-AR" sz="2000" u="sng" dirty="0" smtClean="0"/>
              <a:t>que la responsabilidad por un hecho involuntario</a:t>
            </a:r>
            <a:r>
              <a:rPr lang="es-AR" sz="2000" dirty="0" smtClean="0"/>
              <a:t> sólo puede ocasionar una indemnización por </a:t>
            </a:r>
            <a:r>
              <a:rPr lang="es-AR" sz="2000" dirty="0" smtClean="0">
                <a:solidFill>
                  <a:srgbClr val="C00000"/>
                </a:solidFill>
              </a:rPr>
              <a:t>equidad</a:t>
            </a:r>
            <a:r>
              <a:rPr lang="es-AR" sz="2000" dirty="0" smtClean="0"/>
              <a:t> que la fija el juez en función …..</a:t>
            </a:r>
          </a:p>
          <a:p>
            <a:r>
              <a:rPr lang="es-MX" sz="2000" dirty="0" smtClean="0">
                <a:solidFill>
                  <a:srgbClr val="C00000"/>
                </a:solidFill>
              </a:rPr>
              <a:t>Es </a:t>
            </a:r>
            <a:r>
              <a:rPr lang="es-MX" sz="2000" dirty="0">
                <a:solidFill>
                  <a:srgbClr val="C00000"/>
                </a:solidFill>
              </a:rPr>
              <a:t>involuntario </a:t>
            </a:r>
            <a:r>
              <a:rPr lang="es-MX" sz="2000" dirty="0"/>
              <a:t>por falta de discernimiento, según el art. 248</a:t>
            </a:r>
            <a:r>
              <a:rPr lang="es-MX" sz="2000" dirty="0" smtClean="0"/>
              <a:t>:</a:t>
            </a:r>
          </a:p>
          <a:p>
            <a:pPr marL="342900" indent="-342900">
              <a:buAutoNum type="alphaLcParenR"/>
            </a:pPr>
            <a:r>
              <a:rPr lang="es-MX" sz="2000" dirty="0" smtClean="0"/>
              <a:t>el </a:t>
            </a:r>
            <a:r>
              <a:rPr lang="es-MX" sz="2000" dirty="0"/>
              <a:t>acto de quien, al momento de realizarlo, está privado de la razón; </a:t>
            </a:r>
            <a:endParaRPr lang="es-MX" sz="2000" dirty="0" smtClean="0"/>
          </a:p>
          <a:p>
            <a:pPr marL="342900" indent="-342900">
              <a:buAutoNum type="alphaLcParenR"/>
            </a:pPr>
            <a:r>
              <a:rPr lang="es-MX" sz="2000" dirty="0" smtClean="0"/>
              <a:t>el </a:t>
            </a:r>
            <a:r>
              <a:rPr lang="es-MX" sz="2000" dirty="0"/>
              <a:t>acto ilícito de la persona menor de edad que no ha cumplido diez (10) años; </a:t>
            </a:r>
            <a:endParaRPr lang="es-MX" sz="2000" dirty="0" smtClean="0"/>
          </a:p>
          <a:p>
            <a:pPr marL="342900" indent="-342900">
              <a:buAutoNum type="alphaLcParenR"/>
            </a:pPr>
            <a:r>
              <a:rPr lang="es-MX" sz="2000" dirty="0" smtClean="0"/>
              <a:t>el </a:t>
            </a:r>
            <a:r>
              <a:rPr lang="es-MX" sz="2000" dirty="0"/>
              <a:t>acto lícito de la persona menor de edad que no ha cumplido trece (13) años, sin perjuicio de lo establecido en disposiciones especiales</a:t>
            </a:r>
            <a:r>
              <a:rPr lang="es-MX" sz="2000" dirty="0" smtClean="0"/>
              <a:t>.</a:t>
            </a:r>
          </a:p>
          <a:p>
            <a:r>
              <a:rPr lang="es-MX" sz="2000" dirty="0" smtClean="0"/>
              <a:t> </a:t>
            </a:r>
            <a:r>
              <a:rPr lang="es-MX" sz="2000" dirty="0"/>
              <a:t>Se trata de </a:t>
            </a:r>
            <a:r>
              <a:rPr lang="es-MX" sz="2000" u="sng" dirty="0">
                <a:solidFill>
                  <a:srgbClr val="C00000"/>
                </a:solidFill>
              </a:rPr>
              <a:t>una responsabilidad objetiva </a:t>
            </a:r>
            <a:r>
              <a:rPr lang="es-MX" sz="2000" dirty="0"/>
              <a:t>porque no hay necesidad de demostrar la culpa</a:t>
            </a:r>
            <a:r>
              <a:rPr lang="es-MX" sz="2000" dirty="0" smtClean="0"/>
              <a:t>.</a:t>
            </a:r>
          </a:p>
          <a:p>
            <a:r>
              <a:rPr lang="es-MX" sz="2000" dirty="0" smtClean="0"/>
              <a:t> </a:t>
            </a:r>
            <a:r>
              <a:rPr lang="es-MX" sz="2000" dirty="0"/>
              <a:t>El inimputable no puede incurrir en culpa porque no tiene discernimiento ni voluntad. </a:t>
            </a:r>
            <a:endParaRPr lang="es-MX" sz="2000" dirty="0" smtClean="0"/>
          </a:p>
          <a:p>
            <a:r>
              <a:rPr lang="es-MX" sz="2000" dirty="0"/>
              <a:t>L</a:t>
            </a:r>
            <a:r>
              <a:rPr lang="es-MX" sz="2000" dirty="0" smtClean="0"/>
              <a:t>a </a:t>
            </a:r>
            <a:r>
              <a:rPr lang="es-MX" sz="2000" u="sng" dirty="0"/>
              <a:t>responsabilidad es objetiva</a:t>
            </a:r>
            <a:r>
              <a:rPr lang="es-MX" sz="2000" dirty="0"/>
              <a:t>, porque no requiere culpa, </a:t>
            </a:r>
            <a:r>
              <a:rPr lang="es-MX" sz="2000" u="sng" dirty="0">
                <a:solidFill>
                  <a:srgbClr val="C00000"/>
                </a:solidFill>
              </a:rPr>
              <a:t>el factor positivo de atribución es </a:t>
            </a:r>
            <a:r>
              <a:rPr lang="es-MX" sz="2000" u="sng" dirty="0" smtClean="0">
                <a:solidFill>
                  <a:srgbClr val="C00000"/>
                </a:solidFill>
              </a:rPr>
              <a:t>“</a:t>
            </a:r>
            <a:r>
              <a:rPr lang="es-MX" sz="2000" b="1" dirty="0" smtClean="0">
                <a:solidFill>
                  <a:srgbClr val="C00000"/>
                </a:solidFill>
              </a:rPr>
              <a:t>la equidad”.-</a:t>
            </a:r>
            <a:endParaRPr lang="es-AR" sz="2000" b="1" dirty="0">
              <a:solidFill>
                <a:srgbClr val="C0000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0997184" y="613257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528039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79569" y="317210"/>
            <a:ext cx="9340961" cy="708337"/>
          </a:xfrm>
        </p:spPr>
        <p:txBody>
          <a:bodyPr>
            <a:normAutofit fontScale="90000"/>
          </a:bodyPr>
          <a:lstStyle/>
          <a:p>
            <a:r>
              <a:rPr lang="es-AR" dirty="0" smtClean="0"/>
              <a:t> </a:t>
            </a:r>
            <a:endParaRPr lang="es-AR" dirty="0">
              <a:solidFill>
                <a:schemeClr val="accent1"/>
              </a:solidFill>
            </a:endParaRPr>
          </a:p>
        </p:txBody>
      </p:sp>
      <p:sp>
        <p:nvSpPr>
          <p:cNvPr id="3" name="Subtítulo 2"/>
          <p:cNvSpPr>
            <a:spLocks noGrp="1"/>
          </p:cNvSpPr>
          <p:nvPr>
            <p:ph type="subTitle" idx="1"/>
          </p:nvPr>
        </p:nvSpPr>
        <p:spPr>
          <a:xfrm>
            <a:off x="1979569" y="1197734"/>
            <a:ext cx="9635006" cy="5138672"/>
          </a:xfrm>
        </p:spPr>
        <p:txBody>
          <a:bodyPr>
            <a:normAutofit lnSpcReduction="10000"/>
          </a:bodyPr>
          <a:lstStyle/>
          <a:p>
            <a:pPr algn="just"/>
            <a:r>
              <a:rPr lang="es-AR" sz="2400" i="1" dirty="0"/>
              <a:t>Art. 27. </a:t>
            </a:r>
            <a:r>
              <a:rPr lang="es-AR" sz="2400" i="1" dirty="0" smtClean="0"/>
              <a:t>Emancipación: </a:t>
            </a:r>
            <a:r>
              <a:rPr lang="es-AR" sz="2400" i="1" dirty="0"/>
              <a:t>La celebración del matrimonio antes de los dieciocho años emancipa a la persona menor de edad. </a:t>
            </a:r>
            <a:endParaRPr lang="es-AR" sz="2400" i="1" dirty="0" smtClean="0"/>
          </a:p>
          <a:p>
            <a:pPr algn="just"/>
            <a:r>
              <a:rPr lang="es-AR" sz="2400" i="1" dirty="0" smtClean="0"/>
              <a:t>La </a:t>
            </a:r>
            <a:r>
              <a:rPr lang="es-AR" sz="2400" i="1" dirty="0"/>
              <a:t>persona emancipada goza de plena capacidad de ejercicio con las limitaciones previstas en este Código</a:t>
            </a:r>
            <a:r>
              <a:rPr lang="es-AR" sz="2400" i="1" dirty="0" smtClean="0"/>
              <a:t>.</a:t>
            </a:r>
          </a:p>
          <a:p>
            <a:pPr algn="just"/>
            <a:r>
              <a:rPr lang="es-AR" sz="2400" i="1" dirty="0" smtClean="0"/>
              <a:t>La </a:t>
            </a:r>
            <a:r>
              <a:rPr lang="es-AR" sz="2400" i="1" dirty="0"/>
              <a:t>emancipación es irrevocable. </a:t>
            </a:r>
            <a:endParaRPr lang="es-AR" sz="2400" i="1" dirty="0" smtClean="0"/>
          </a:p>
          <a:p>
            <a:pPr algn="just"/>
            <a:r>
              <a:rPr lang="es-AR" sz="2400" i="1" dirty="0" smtClean="0"/>
              <a:t>La </a:t>
            </a:r>
            <a:r>
              <a:rPr lang="es-AR" sz="2400" i="1" dirty="0"/>
              <a:t>nulidad del matrimonio no deja sin efecto la emancipación, excepto respecto del cónyuge de mala fe para quien cesa a partir del día en que la sentencia pasa en autoridad de cosa juzgada</a:t>
            </a:r>
            <a:r>
              <a:rPr lang="es-AR" sz="2400" i="1" dirty="0" smtClean="0"/>
              <a:t>.</a:t>
            </a:r>
          </a:p>
          <a:p>
            <a:pPr algn="just"/>
            <a:r>
              <a:rPr lang="es-AR" sz="2400" i="1" dirty="0" smtClean="0"/>
              <a:t>Si </a:t>
            </a:r>
            <a:r>
              <a:rPr lang="es-AR" sz="2400" i="1" dirty="0"/>
              <a:t>algo es debido a la persona menor de edad con cláusula de no poder percibirlo hasta la mayoría de edad, la emancipación no altera la obligación ni el tiempo de su exigibilidad.</a:t>
            </a:r>
          </a:p>
          <a:p>
            <a:endParaRPr lang="es-AR"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3078051" y="145023"/>
            <a:ext cx="6787166" cy="707886"/>
          </a:xfrm>
          <a:prstGeom prst="rect">
            <a:avLst/>
          </a:prstGeom>
        </p:spPr>
        <p:txBody>
          <a:bodyPr wrap="square">
            <a:spAutoFit/>
          </a:bodyPr>
          <a:lstStyle/>
          <a:p>
            <a:r>
              <a:rPr lang="es-AR" sz="4000" dirty="0">
                <a:solidFill>
                  <a:schemeClr val="accent1"/>
                </a:solidFill>
              </a:rPr>
              <a:t>Emancipación.</a:t>
            </a:r>
            <a:endParaRPr lang="es-MX" sz="4000" dirty="0">
              <a:solidFill>
                <a:schemeClr val="accent1"/>
              </a:solidFill>
            </a:endParaRPr>
          </a:p>
        </p:txBody>
      </p:sp>
    </p:spTree>
    <p:extLst>
      <p:ext uri="{BB962C8B-B14F-4D97-AF65-F5344CB8AC3E}">
        <p14:creationId xmlns:p14="http://schemas.microsoft.com/office/powerpoint/2010/main" val="2210235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456346" y="317210"/>
            <a:ext cx="5880837" cy="708337"/>
          </a:xfrm>
        </p:spPr>
        <p:txBody>
          <a:bodyPr>
            <a:normAutofit fontScale="90000"/>
          </a:bodyPr>
          <a:lstStyle/>
          <a:p>
            <a:r>
              <a:rPr lang="es-AR" dirty="0" smtClean="0">
                <a:solidFill>
                  <a:schemeClr val="accent1"/>
                </a:solidFill>
              </a:rPr>
              <a:t>Emancipación</a:t>
            </a:r>
            <a:r>
              <a:rPr lang="es-AR" dirty="0">
                <a:solidFill>
                  <a:schemeClr val="accent1"/>
                </a:solidFill>
              </a:rPr>
              <a:t>.</a:t>
            </a:r>
            <a:endParaRPr lang="es-AR" dirty="0"/>
          </a:p>
        </p:txBody>
      </p:sp>
      <p:sp>
        <p:nvSpPr>
          <p:cNvPr id="3" name="Subtítulo 2"/>
          <p:cNvSpPr>
            <a:spLocks noGrp="1"/>
          </p:cNvSpPr>
          <p:nvPr>
            <p:ph type="subTitle" idx="1"/>
          </p:nvPr>
        </p:nvSpPr>
        <p:spPr>
          <a:xfrm>
            <a:off x="1818583" y="1721005"/>
            <a:ext cx="9894752" cy="4061608"/>
          </a:xfrm>
        </p:spPr>
        <p:txBody>
          <a:bodyPr>
            <a:noAutofit/>
          </a:bodyPr>
          <a:lstStyle/>
          <a:p>
            <a:pPr marL="342900" indent="-342900" algn="just">
              <a:buFont typeface="Wingdings" panose="05000000000000000000" pitchFamily="2" charset="2"/>
              <a:buChar char="Ø"/>
            </a:pPr>
            <a:r>
              <a:rPr lang="es-AR" sz="2400" dirty="0"/>
              <a:t>Las personas humanas adquieren plena capacidad de ejercicio no sólo cuando alcanzan la mayoría de edad a los 18 años (art. 25), sino también antes de esa edad a través de la emancipación. </a:t>
            </a:r>
            <a:endParaRPr lang="es-AR" sz="2400" dirty="0" smtClean="0"/>
          </a:p>
          <a:p>
            <a:pPr marL="342900" indent="-342900" algn="just">
              <a:buFont typeface="Wingdings" panose="05000000000000000000" pitchFamily="2" charset="2"/>
              <a:buChar char="Ø"/>
            </a:pPr>
            <a:r>
              <a:rPr lang="es-AR" sz="2400" dirty="0" smtClean="0"/>
              <a:t>Esta </a:t>
            </a:r>
            <a:r>
              <a:rPr lang="es-AR" sz="2400" dirty="0"/>
              <a:t>institución, que proviene del Derecho Romano (</a:t>
            </a:r>
            <a:r>
              <a:rPr lang="es-AR" sz="2400" dirty="0" err="1"/>
              <a:t>emancipatio</a:t>
            </a:r>
            <a:r>
              <a:rPr lang="es-AR" sz="2400" dirty="0"/>
              <a:t> y venia </a:t>
            </a:r>
            <a:r>
              <a:rPr lang="es-AR" sz="2400" dirty="0" err="1"/>
              <a:t>actatis</a:t>
            </a:r>
            <a:r>
              <a:rPr lang="es-AR" sz="2400" dirty="0"/>
              <a:t>), sustrae a la persona menor de edad de la patria potestad -ahora llamada responsabilidad parental-, confiriendo la capacidad con algunas limitaciones (Rivera</a:t>
            </a:r>
            <a:r>
              <a:rPr lang="es-AR" sz="2400" dirty="0" smtClean="0"/>
              <a:t>).</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1805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79569" y="317210"/>
            <a:ext cx="9340961" cy="708337"/>
          </a:xfrm>
        </p:spPr>
        <p:txBody>
          <a:bodyPr>
            <a:normAutofit fontScale="90000"/>
          </a:bodyPr>
          <a:lstStyle/>
          <a:p>
            <a:r>
              <a:rPr lang="es-AR" dirty="0" smtClean="0">
                <a:solidFill>
                  <a:schemeClr val="accent1"/>
                </a:solidFill>
              </a:rPr>
              <a:t>Emancipación</a:t>
            </a:r>
            <a:r>
              <a:rPr lang="es-AR" dirty="0">
                <a:solidFill>
                  <a:schemeClr val="accent1"/>
                </a:solidFill>
              </a:rPr>
              <a:t>.</a:t>
            </a:r>
            <a:endParaRPr lang="es-AR" dirty="0"/>
          </a:p>
        </p:txBody>
      </p:sp>
      <p:sp>
        <p:nvSpPr>
          <p:cNvPr id="3" name="Subtítulo 2"/>
          <p:cNvSpPr>
            <a:spLocks noGrp="1"/>
          </p:cNvSpPr>
          <p:nvPr>
            <p:ph type="subTitle" idx="1"/>
          </p:nvPr>
        </p:nvSpPr>
        <p:spPr>
          <a:xfrm>
            <a:off x="1979569" y="1532586"/>
            <a:ext cx="9894752" cy="4520485"/>
          </a:xfrm>
        </p:spPr>
        <p:txBody>
          <a:bodyPr>
            <a:noAutofit/>
          </a:bodyPr>
          <a:lstStyle/>
          <a:p>
            <a:pPr marL="342900" indent="-342900" algn="just">
              <a:buSzPct val="130000"/>
              <a:buFont typeface="Wingdings" panose="05000000000000000000" pitchFamily="2" charset="2"/>
              <a:buChar char="Ø"/>
            </a:pPr>
            <a:r>
              <a:rPr lang="es-AR" sz="2400" dirty="0" smtClean="0"/>
              <a:t>La </a:t>
            </a:r>
            <a:r>
              <a:rPr lang="es-AR" sz="2400" dirty="0"/>
              <a:t>norma regula el supuesto de la emancipación por matrimonio. Si bien la edad legal para contraer matrimonio es a los 18 años (art. 403 inc. f), es posible igualmente contraer matrimonio válido antes de esa edad, previa autorización (art. 404). </a:t>
            </a:r>
            <a:endParaRPr lang="es-AR" sz="2400" dirty="0" smtClean="0"/>
          </a:p>
          <a:p>
            <a:pPr marL="342900" indent="-342900" algn="just">
              <a:buSzPct val="130000"/>
              <a:buFont typeface="Wingdings" panose="05000000000000000000" pitchFamily="2" charset="2"/>
              <a:buChar char="Ø"/>
            </a:pPr>
            <a:r>
              <a:rPr lang="es-AR" sz="2400" dirty="0" smtClean="0"/>
              <a:t>En </a:t>
            </a:r>
            <a:r>
              <a:rPr lang="es-AR" sz="2400" dirty="0"/>
              <a:t>este caso, la persona menor de edad que contrae matrimonio queda emancipada automáticamente desde ese momento y con ello adquiere plena capacidad de ejercicio, aunque con las limitaciones que prevé expresamente el propio Código en sus arts. 28, 29 y 644.</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8009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91693" y="1352282"/>
            <a:ext cx="9340961" cy="708337"/>
          </a:xfrm>
        </p:spPr>
        <p:txBody>
          <a:bodyPr>
            <a:noAutofit/>
          </a:bodyPr>
          <a:lstStyle/>
          <a:p>
            <a:r>
              <a:rPr lang="es-AR" sz="4000" dirty="0" smtClean="0">
                <a:solidFill>
                  <a:schemeClr val="accent1"/>
                </a:solidFill>
              </a:rPr>
              <a:t>Fundamento de la emancipación</a:t>
            </a:r>
            <a:r>
              <a:rPr lang="es-AR" sz="4000" dirty="0"/>
              <a:t/>
            </a:r>
            <a:br>
              <a:rPr lang="es-AR" sz="4000" dirty="0"/>
            </a:br>
            <a:endParaRPr lang="es-AR" sz="4000" dirty="0"/>
          </a:p>
        </p:txBody>
      </p:sp>
      <p:sp>
        <p:nvSpPr>
          <p:cNvPr id="3" name="Subtítulo 2"/>
          <p:cNvSpPr>
            <a:spLocks noGrp="1"/>
          </p:cNvSpPr>
          <p:nvPr>
            <p:ph type="subTitle" idx="1"/>
          </p:nvPr>
        </p:nvSpPr>
        <p:spPr>
          <a:xfrm>
            <a:off x="2200679" y="2060619"/>
            <a:ext cx="9158488" cy="3245476"/>
          </a:xfrm>
        </p:spPr>
        <p:txBody>
          <a:bodyPr>
            <a:normAutofit/>
          </a:bodyPr>
          <a:lstStyle/>
          <a:p>
            <a:pPr marL="457200" indent="-457200" algn="just">
              <a:buFont typeface="Wingdings" panose="05000000000000000000" pitchFamily="2" charset="2"/>
              <a:buChar char="Ø"/>
            </a:pPr>
            <a:r>
              <a:rPr lang="es-AR" sz="2800" dirty="0" smtClean="0"/>
              <a:t>El </a:t>
            </a:r>
            <a:r>
              <a:rPr lang="es-AR" sz="2800" dirty="0"/>
              <a:t>fundamento de la emancipación por matrimonio radica en la incompatibilidad del estado del cónyuge con la sujeción de éste a la patria potestad -ahora responsabilidad parental o tutela (</a:t>
            </a:r>
            <a:r>
              <a:rPr lang="es-AR" sz="2800" dirty="0" err="1"/>
              <a:t>Llambías</a:t>
            </a:r>
            <a:r>
              <a:rPr lang="es-AR" sz="2800" dirty="0"/>
              <a:t>).</a:t>
            </a:r>
          </a:p>
          <a:p>
            <a:pPr algn="just"/>
            <a:endParaRPr lang="es-AR" sz="28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8721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00011" y="317210"/>
            <a:ext cx="10354614" cy="708337"/>
          </a:xfrm>
        </p:spPr>
        <p:txBody>
          <a:bodyPr>
            <a:noAutofit/>
          </a:bodyPr>
          <a:lstStyle/>
          <a:p>
            <a:r>
              <a:rPr lang="es-AR" sz="3600" b="1" dirty="0">
                <a:solidFill>
                  <a:schemeClr val="accent1"/>
                </a:solidFill>
              </a:rPr>
              <a:t>Actos prohibidos a la persona emancipada</a:t>
            </a:r>
          </a:p>
        </p:txBody>
      </p:sp>
      <p:sp>
        <p:nvSpPr>
          <p:cNvPr id="3" name="Subtítulo 2"/>
          <p:cNvSpPr>
            <a:spLocks noGrp="1"/>
          </p:cNvSpPr>
          <p:nvPr>
            <p:ph type="subTitle" idx="1"/>
          </p:nvPr>
        </p:nvSpPr>
        <p:spPr>
          <a:xfrm>
            <a:off x="2162042" y="1378039"/>
            <a:ext cx="9158488" cy="5138672"/>
          </a:xfrm>
        </p:spPr>
        <p:txBody>
          <a:bodyPr>
            <a:normAutofit/>
          </a:bodyPr>
          <a:lstStyle/>
          <a:p>
            <a:pPr algn="just"/>
            <a:r>
              <a:rPr lang="es-AR" sz="3200" i="1" dirty="0"/>
              <a:t>Art. 28. Actos prohibidos a la persona emancipada. La persona emancipada no puede, </a:t>
            </a:r>
            <a:r>
              <a:rPr lang="es-AR" sz="3200" i="1" dirty="0" smtClean="0"/>
              <a:t>ni con </a:t>
            </a:r>
            <a:r>
              <a:rPr lang="es-AR" sz="3200" i="1" dirty="0"/>
              <a:t>autorización judicial: </a:t>
            </a:r>
            <a:endParaRPr lang="es-AR" sz="3200" i="1" dirty="0" smtClean="0"/>
          </a:p>
          <a:p>
            <a:pPr marL="514350" indent="-514350" algn="just">
              <a:buAutoNum type="alphaLcParenR"/>
            </a:pPr>
            <a:r>
              <a:rPr lang="es-AR" sz="3200" i="1" dirty="0" smtClean="0"/>
              <a:t>aprobar las cuentas </a:t>
            </a:r>
            <a:r>
              <a:rPr lang="es-AR" sz="3200" i="1" dirty="0"/>
              <a:t>de sus tutores </a:t>
            </a:r>
            <a:r>
              <a:rPr lang="es-AR" sz="3200" i="1" dirty="0" smtClean="0"/>
              <a:t>y darles </a:t>
            </a:r>
            <a:r>
              <a:rPr lang="es-AR" sz="3200" i="1" dirty="0"/>
              <a:t>finiquito; </a:t>
            </a:r>
            <a:endParaRPr lang="es-AR" sz="3200" i="1" dirty="0" smtClean="0"/>
          </a:p>
          <a:p>
            <a:pPr marL="514350" indent="-514350" algn="just">
              <a:buAutoNum type="alphaLcParenR"/>
            </a:pPr>
            <a:r>
              <a:rPr lang="es-AR" sz="3200" i="1" dirty="0" smtClean="0"/>
              <a:t>hacer </a:t>
            </a:r>
            <a:r>
              <a:rPr lang="es-AR" sz="3200" i="1" dirty="0"/>
              <a:t>donación de bienes que hubiese recibido a título gratuito; </a:t>
            </a:r>
            <a:endParaRPr lang="es-AR" sz="3200" i="1" dirty="0" smtClean="0"/>
          </a:p>
          <a:p>
            <a:pPr marL="514350" indent="-514350" algn="just">
              <a:buAutoNum type="alphaLcParenR"/>
            </a:pPr>
            <a:r>
              <a:rPr lang="es-AR" sz="3200" i="1" dirty="0" smtClean="0"/>
              <a:t>Afianzar obligaciones.</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696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86377" y="512773"/>
            <a:ext cx="9800823" cy="5821250"/>
          </a:xfrm>
        </p:spPr>
        <p:txBody>
          <a:bodyPr>
            <a:normAutofit lnSpcReduction="10000"/>
          </a:bodyPr>
          <a:lstStyle/>
          <a:p>
            <a:pPr marL="342900" indent="-342900" algn="just">
              <a:buSzPct val="124000"/>
              <a:buFont typeface="Wingdings" panose="05000000000000000000" pitchFamily="2" charset="2"/>
              <a:buChar char="Ø"/>
            </a:pPr>
            <a:r>
              <a:rPr lang="es-AR" sz="2400" dirty="0"/>
              <a:t>En efecto, </a:t>
            </a:r>
            <a:r>
              <a:rPr lang="es-AR" sz="2400" dirty="0">
                <a:solidFill>
                  <a:schemeClr val="accent1"/>
                </a:solidFill>
              </a:rPr>
              <a:t>el inciso a) </a:t>
            </a:r>
            <a:r>
              <a:rPr lang="es-AR" sz="2400" dirty="0"/>
              <a:t>prevé que si la persona menor de edad emancipada se encontraba bajo tutela, no podrá prestar conformidad con la gestión desarrollada por su tutor -o tutores, si fueran más de uno (art. 1051 y con el saldo que resulte de ella. </a:t>
            </a:r>
            <a:endParaRPr lang="es-AR" sz="2400" dirty="0" smtClean="0"/>
          </a:p>
          <a:p>
            <a:pPr marL="342900" indent="-342900" algn="just">
              <a:buSzPct val="124000"/>
              <a:buFont typeface="Wingdings" panose="05000000000000000000" pitchFamily="2" charset="2"/>
              <a:buChar char="Ø"/>
            </a:pPr>
            <a:r>
              <a:rPr lang="es-AR" sz="2400" dirty="0" smtClean="0"/>
              <a:t>Ello </a:t>
            </a:r>
            <a:r>
              <a:rPr lang="es-AR" sz="2400" dirty="0"/>
              <a:t>así, sin perjuicio de que el tutor pueda pedir la aprobación judicial de las cuentas de la tutela, con intervención del Ministerio Público (art. 131). </a:t>
            </a:r>
            <a:endParaRPr lang="es-AR" sz="2400" dirty="0" smtClean="0"/>
          </a:p>
          <a:p>
            <a:pPr marL="342900" indent="-342900" algn="just">
              <a:buSzPct val="124000"/>
              <a:buFont typeface="Wingdings" panose="05000000000000000000" pitchFamily="2" charset="2"/>
              <a:buChar char="Ø"/>
            </a:pPr>
            <a:r>
              <a:rPr lang="es-AR" sz="2400" dirty="0" smtClean="0"/>
              <a:t>Asimismo</a:t>
            </a:r>
            <a:r>
              <a:rPr lang="es-AR" sz="2400" dirty="0"/>
              <a:t>, si bien la persona emancipada, en principio, puede realizar donaciones (art. 1548), </a:t>
            </a:r>
            <a:r>
              <a:rPr lang="es-AR" sz="2400" dirty="0">
                <a:solidFill>
                  <a:schemeClr val="accent1"/>
                </a:solidFill>
              </a:rPr>
              <a:t>el inciso b) </a:t>
            </a:r>
            <a:r>
              <a:rPr lang="es-AR" sz="2400" dirty="0"/>
              <a:t>de la norma en comentario establece que no podrá hacerlo respecto de aquellos bienes que hubiere recibido a título gratuito. </a:t>
            </a:r>
            <a:endParaRPr lang="es-AR" sz="2400" dirty="0" smtClean="0"/>
          </a:p>
          <a:p>
            <a:pPr marL="342900" indent="-342900" algn="just">
              <a:buSzPct val="124000"/>
              <a:buFont typeface="Wingdings" panose="05000000000000000000" pitchFamily="2" charset="2"/>
              <a:buChar char="Ø"/>
            </a:pPr>
            <a:r>
              <a:rPr lang="es-AR" sz="2400" dirty="0" smtClean="0"/>
              <a:t>La </a:t>
            </a:r>
            <a:r>
              <a:rPr lang="es-AR" sz="2400" dirty="0"/>
              <a:t>prohibición es extensiva a la cesión gratuita de derechos recibidos a título gratuito, de conformidad con la remisión legal que efectúa el art. 1614. </a:t>
            </a:r>
            <a:endParaRPr lang="es-AR" sz="2400" dirty="0" smtClean="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0458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50269" y="1300767"/>
            <a:ext cx="9830358" cy="5653826"/>
          </a:xfrm>
        </p:spPr>
        <p:txBody>
          <a:bodyPr>
            <a:normAutofit/>
          </a:bodyPr>
          <a:lstStyle/>
          <a:p>
            <a:pPr marL="342900" indent="-342900" algn="just">
              <a:buSzPct val="134000"/>
              <a:buFont typeface="Wingdings" panose="05000000000000000000" pitchFamily="2" charset="2"/>
              <a:buChar char="Ø"/>
            </a:pPr>
            <a:r>
              <a:rPr lang="es-AR" sz="2400" dirty="0"/>
              <a:t>Finalmente, según </a:t>
            </a:r>
            <a:r>
              <a:rPr lang="es-AR" sz="2400" dirty="0">
                <a:solidFill>
                  <a:schemeClr val="accent1"/>
                </a:solidFill>
              </a:rPr>
              <a:t>el inc. c) </a:t>
            </a:r>
            <a:r>
              <a:rPr lang="es-AR" sz="2400" dirty="0"/>
              <a:t>tampoco podrá otorgar fianzas. Cabe aclarar que la norma es genérica y no realiza distinciones, de modo que la persona emancipada no puede afianzar obligaciones de terceros, para lo cual no se deberá distinguir según si los bienes comprometidos fueron adquiridos a título gratuito u oneroso. </a:t>
            </a:r>
          </a:p>
          <a:p>
            <a:pPr marL="342900" indent="-342900" algn="just">
              <a:buSzPct val="134000"/>
              <a:buFont typeface="Wingdings" panose="05000000000000000000" pitchFamily="2" charset="2"/>
              <a:buChar char="Ø"/>
            </a:pPr>
            <a:r>
              <a:rPr lang="es-AR" sz="2400" dirty="0"/>
              <a:t>Esta prohibición constituye, a su vez, un límite a la capacidad reconocida a la persona emancipada en el art.23 para realizar actos de disposición.</a:t>
            </a:r>
          </a:p>
          <a:p>
            <a:pPr marL="342900" indent="-342900">
              <a:buSzPct val="134000"/>
              <a:buFont typeface="Wingdings" panose="05000000000000000000" pitchFamily="2" charset="2"/>
              <a:buChar char="Ø"/>
            </a:pPr>
            <a:endParaRPr lang="es-AR"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278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71997" y="858122"/>
            <a:ext cx="8246257" cy="708337"/>
          </a:xfrm>
        </p:spPr>
        <p:txBody>
          <a:bodyPr>
            <a:normAutofit/>
          </a:bodyPr>
          <a:lstStyle/>
          <a:p>
            <a:r>
              <a:rPr lang="es-AR" sz="3200" b="1" dirty="0">
                <a:solidFill>
                  <a:schemeClr val="accent1"/>
                </a:solidFill>
                <a:ea typeface="+mn-ea"/>
                <a:cs typeface="+mn-cs"/>
              </a:rPr>
              <a:t>Actos sujetos a autorización Judicial</a:t>
            </a:r>
            <a:endParaRPr lang="es-AR" sz="3200" b="1" dirty="0">
              <a:solidFill>
                <a:schemeClr val="accent1"/>
              </a:solidFill>
            </a:endParaRPr>
          </a:p>
        </p:txBody>
      </p:sp>
      <p:sp>
        <p:nvSpPr>
          <p:cNvPr id="3" name="Subtítulo 2"/>
          <p:cNvSpPr>
            <a:spLocks noGrp="1"/>
          </p:cNvSpPr>
          <p:nvPr>
            <p:ph type="subTitle" idx="1"/>
          </p:nvPr>
        </p:nvSpPr>
        <p:spPr>
          <a:xfrm>
            <a:off x="2459864" y="2060619"/>
            <a:ext cx="8603087" cy="2627291"/>
          </a:xfrm>
        </p:spPr>
        <p:txBody>
          <a:bodyPr/>
          <a:lstStyle/>
          <a:p>
            <a:pPr algn="just"/>
            <a:r>
              <a:rPr lang="es-AR" sz="2400" i="1" dirty="0"/>
              <a:t>Art. 29. Actos sujetos a autorización Judicial. El emancipado requiere autorización judicial para disponer de los bienes recibidos a título gratuito. La autorización debe ser otorgada cuando el acto sea de toda necesidad o de ventaja evidente</a:t>
            </a:r>
            <a:r>
              <a:rPr lang="es-AR" sz="2400" i="1" dirty="0" smtClean="0"/>
              <a:t>.</a:t>
            </a:r>
            <a:endParaRPr lang="es-AR" sz="2400" i="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91734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79569" y="515155"/>
            <a:ext cx="9688689" cy="6001556"/>
          </a:xfrm>
        </p:spPr>
        <p:txBody>
          <a:bodyPr>
            <a:normAutofit/>
          </a:bodyPr>
          <a:lstStyle/>
          <a:p>
            <a:pPr marL="342900" indent="-342900" algn="just">
              <a:buSzPct val="132000"/>
              <a:buFont typeface="Wingdings" panose="05000000000000000000" pitchFamily="2" charset="2"/>
              <a:buChar char="Ø"/>
            </a:pPr>
            <a:r>
              <a:rPr lang="es-AR" sz="2400" dirty="0"/>
              <a:t>Es decir, </a:t>
            </a:r>
            <a:r>
              <a:rPr lang="es-AR" sz="2400" dirty="0">
                <a:solidFill>
                  <a:schemeClr val="accent1"/>
                </a:solidFill>
              </a:rPr>
              <a:t>si bien a la persona emancipada le está permitido disponer en forma onerosa de los bienes que hubiera recibido a título gratuito </a:t>
            </a:r>
            <a:r>
              <a:rPr lang="es-AR" sz="2400" dirty="0"/>
              <a:t>-ya que ello no le está expresamente prohibido (a diferencia de lo que ocurre con la donación de los bienes recibidos a título gratuito, lo cual sí se encuentra prohibido por el art. 28 inc. b)-, </a:t>
            </a:r>
            <a:r>
              <a:rPr lang="es-AR" sz="2400" dirty="0" smtClean="0">
                <a:solidFill>
                  <a:schemeClr val="accent1"/>
                </a:solidFill>
              </a:rPr>
              <a:t>para ello va a requerir de autorización judicial. </a:t>
            </a:r>
          </a:p>
          <a:p>
            <a:pPr marL="342900" indent="-342900" algn="just">
              <a:buSzPct val="132000"/>
              <a:buFont typeface="Wingdings" panose="05000000000000000000" pitchFamily="2" charset="2"/>
              <a:buChar char="Ø"/>
            </a:pPr>
            <a:r>
              <a:rPr lang="es-AR" sz="2400" dirty="0" smtClean="0"/>
              <a:t>Dicha </a:t>
            </a:r>
            <a:r>
              <a:rPr lang="es-AR" sz="2400" dirty="0"/>
              <a:t>autorización para disponer en forma onerosa de los bienes que hubiera recibido a </a:t>
            </a:r>
            <a:r>
              <a:rPr lang="es-AR" sz="2400" dirty="0" smtClean="0"/>
              <a:t>título </a:t>
            </a:r>
            <a:r>
              <a:rPr lang="es-AR" sz="2400" dirty="0"/>
              <a:t>gratuito, deberá ser otorgada de acuerdo a dos posibilidades: </a:t>
            </a:r>
            <a:endParaRPr lang="es-AR" sz="2400" dirty="0" smtClean="0"/>
          </a:p>
          <a:p>
            <a:pPr marL="342900" indent="-342900" algn="just">
              <a:buSzPct val="132000"/>
              <a:buFont typeface="Wingdings" panose="05000000000000000000" pitchFamily="2" charset="2"/>
              <a:buChar char="Ø"/>
            </a:pPr>
            <a:r>
              <a:rPr lang="es-AR" sz="2400" dirty="0" smtClean="0"/>
              <a:t>		1)	cuando </a:t>
            </a:r>
            <a:r>
              <a:rPr lang="es-AR" sz="2400" dirty="0"/>
              <a:t>el acto sea de toda necesidad, 	</a:t>
            </a:r>
            <a:r>
              <a:rPr lang="es-AR" sz="2400" dirty="0" smtClean="0"/>
              <a:t>					2) </a:t>
            </a:r>
            <a:r>
              <a:rPr lang="es-AR" sz="2400" dirty="0"/>
              <a:t>	o </a:t>
            </a:r>
            <a:r>
              <a:rPr lang="es-AR" sz="2400" dirty="0" smtClean="0"/>
              <a:t>bien cuando de </a:t>
            </a:r>
            <a:r>
              <a:rPr lang="es-AR" sz="2400" dirty="0"/>
              <a:t>él resulte una ventaja </a:t>
            </a:r>
            <a:r>
              <a:rPr lang="es-AR" sz="2400" dirty="0" smtClean="0"/>
              <a:t>                               					evidente</a:t>
            </a:r>
            <a:r>
              <a:rPr lang="es-AR" sz="2400" dirty="0"/>
              <a:t>. </a:t>
            </a:r>
            <a:endParaRPr lang="es-AR" sz="2400" dirty="0" smtClean="0"/>
          </a:p>
          <a:p>
            <a:pPr marL="342900" indent="-342900" algn="just">
              <a:buSzPct val="132000"/>
              <a:buFont typeface="Wingdings" panose="05000000000000000000" pitchFamily="2" charset="2"/>
              <a:buChar char="Ø"/>
            </a:pPr>
            <a:r>
              <a:rPr lang="es-AR" sz="2400" dirty="0" smtClean="0"/>
              <a:t>El </a:t>
            </a:r>
            <a:r>
              <a:rPr lang="es-AR" sz="2400" dirty="0"/>
              <a:t>Código actualmente ya no prevé el requisito de que la venta deba hacerse siempre en pública subasta.</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516532" y="1854558"/>
            <a:ext cx="45719" cy="515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84211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idx="4294967295"/>
          </p:nvPr>
        </p:nvSpPr>
        <p:spPr>
          <a:xfrm>
            <a:off x="2071039" y="704913"/>
            <a:ext cx="8229600" cy="719138"/>
          </a:xfrm>
          <a:ln/>
        </p:spPr>
        <p:txBody>
          <a:bodyPr>
            <a:norm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AR" altLang="es-AR" sz="2800" b="1" u="sng" dirty="0">
                <a:solidFill>
                  <a:schemeClr val="accent1"/>
                </a:solidFill>
              </a:rPr>
              <a:t>Condición Jurídica de la persona por nacer:</a:t>
            </a:r>
          </a:p>
        </p:txBody>
      </p:sp>
      <p:sp>
        <p:nvSpPr>
          <p:cNvPr id="25602" name="Rectangle 2"/>
          <p:cNvSpPr>
            <a:spLocks noGrp="1" noChangeArrowheads="1"/>
          </p:cNvSpPr>
          <p:nvPr>
            <p:ph type="body" idx="4294967295"/>
          </p:nvPr>
        </p:nvSpPr>
        <p:spPr>
          <a:xfrm>
            <a:off x="1468192" y="1671667"/>
            <a:ext cx="9646276" cy="4868862"/>
          </a:xfrm>
          <a:ln/>
        </p:spPr>
        <p:txBody>
          <a:bodyPr>
            <a:normAutofit lnSpcReduction="10000"/>
          </a:bodyPr>
          <a:lstStyle/>
          <a:p>
            <a:pPr indent="-338138">
              <a:spcBef>
                <a:spcPts val="700"/>
              </a:spcBef>
              <a:buClrTx/>
              <a:buSzPct val="80000"/>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AR" altLang="es-AR" sz="2800" dirty="0"/>
              <a:t>El ser concebido pero no nacido tienen el siguiente </a:t>
            </a:r>
            <a:r>
              <a:rPr lang="es-AR" altLang="es-AR" sz="2800" i="1" dirty="0"/>
              <a:t>status</a:t>
            </a:r>
            <a:r>
              <a:rPr lang="es-AR" altLang="es-AR" sz="2800" dirty="0"/>
              <a:t> frente al Derecho:</a:t>
            </a:r>
          </a:p>
          <a:p>
            <a:pPr indent="-338138" algn="just">
              <a:spcBef>
                <a:spcPts val="700"/>
              </a:spcBef>
              <a:buClr>
                <a:srgbClr val="CCCCFF"/>
              </a:buClr>
              <a:buSzPct val="80000"/>
              <a:buBlip>
                <a:blip r:embed="rId3"/>
              </a:buBlip>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AR" altLang="es-AR" sz="2800" dirty="0"/>
              <a:t> a) </a:t>
            </a:r>
            <a:r>
              <a:rPr lang="es-AR" altLang="es-AR" sz="2800" u="sng" dirty="0">
                <a:solidFill>
                  <a:srgbClr val="C00000"/>
                </a:solidFill>
              </a:rPr>
              <a:t>Es persona</a:t>
            </a:r>
            <a:r>
              <a:rPr lang="es-AR" altLang="es-AR" sz="2800" dirty="0">
                <a:solidFill>
                  <a:srgbClr val="C00000"/>
                </a:solidFill>
              </a:rPr>
              <a:t> </a:t>
            </a:r>
            <a:r>
              <a:rPr lang="es-AR" altLang="es-AR" sz="2800" dirty="0"/>
              <a:t>(art.19), pero la personalidad se encuentra sujeta a la </a:t>
            </a:r>
            <a:r>
              <a:rPr lang="es-AR" altLang="es-AR" sz="2800" u="sng" dirty="0"/>
              <a:t>condición resolutoria</a:t>
            </a:r>
            <a:r>
              <a:rPr lang="es-AR" altLang="es-AR" sz="2800" dirty="0"/>
              <a:t> del nacimiento sin vida.</a:t>
            </a:r>
          </a:p>
          <a:p>
            <a:pPr indent="-338138" algn="just">
              <a:spcBef>
                <a:spcPts val="700"/>
              </a:spcBef>
              <a:buClr>
                <a:srgbClr val="CCCCFF"/>
              </a:buClr>
              <a:buSzPct val="80000"/>
              <a:buBlip>
                <a:blip r:embed="rId3"/>
              </a:buBlip>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AR" altLang="es-AR" sz="2800" dirty="0"/>
              <a:t>b) Es una </a:t>
            </a:r>
            <a:r>
              <a:rPr lang="es-AR" altLang="es-AR" sz="2800" u="sng" dirty="0">
                <a:solidFill>
                  <a:srgbClr val="C00000"/>
                </a:solidFill>
              </a:rPr>
              <a:t>persona incapaz de ejercicio</a:t>
            </a:r>
            <a:r>
              <a:rPr lang="es-AR" altLang="es-AR" sz="2800" dirty="0">
                <a:solidFill>
                  <a:srgbClr val="C00000"/>
                </a:solidFill>
              </a:rPr>
              <a:t> </a:t>
            </a:r>
            <a:r>
              <a:rPr lang="es-AR" altLang="es-AR" sz="2800" dirty="0"/>
              <a:t>(art. 24. inc. a).</a:t>
            </a:r>
          </a:p>
          <a:p>
            <a:pPr indent="-338138" algn="just">
              <a:spcBef>
                <a:spcPts val="700"/>
              </a:spcBef>
              <a:buClr>
                <a:srgbClr val="CCCCFF"/>
              </a:buClr>
              <a:buSzPct val="80000"/>
              <a:buBlip>
                <a:blip r:embed="rId3"/>
              </a:buBlip>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AR" altLang="es-AR" sz="2800" dirty="0"/>
              <a:t>Su </a:t>
            </a:r>
            <a:r>
              <a:rPr lang="es-AR" altLang="es-AR" sz="2800" u="sng" dirty="0">
                <a:solidFill>
                  <a:srgbClr val="C00000"/>
                </a:solidFill>
              </a:rPr>
              <a:t>capacidad de derecho</a:t>
            </a:r>
            <a:r>
              <a:rPr lang="es-AR" altLang="es-AR" sz="2800" dirty="0"/>
              <a:t> se encuentra restringida (art.22</a:t>
            </a:r>
            <a:r>
              <a:rPr lang="es-AR" altLang="es-AR" sz="2800" dirty="0" smtClean="0"/>
              <a:t>).</a:t>
            </a:r>
          </a:p>
          <a:p>
            <a:pPr indent="-338138" algn="just">
              <a:spcBef>
                <a:spcPts val="700"/>
              </a:spcBef>
              <a:buClr>
                <a:srgbClr val="CCCCFF"/>
              </a:buClr>
              <a:buSzPct val="80000"/>
              <a:buBlip>
                <a:blip r:embed="rId3"/>
              </a:buBlip>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MX" altLang="es-AR" sz="2800" dirty="0"/>
              <a:t> Ejercen sus derechos a través de sus representantes legales: sus padres (art. 101 inc. a).</a:t>
            </a:r>
            <a:endParaRPr lang="es-AR" altLang="es-AR" sz="2800" dirty="0"/>
          </a:p>
        </p:txBody>
      </p:sp>
      <p:pic>
        <p:nvPicPr>
          <p:cNvPr id="6" name="Imagen 1" descr="Imagen relacionad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75468" y="38935"/>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132343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62904" y="1025547"/>
            <a:ext cx="9340961" cy="708337"/>
          </a:xfrm>
        </p:spPr>
        <p:txBody>
          <a:bodyPr>
            <a:noAutofit/>
          </a:bodyPr>
          <a:lstStyle/>
          <a:p>
            <a:r>
              <a:rPr lang="es-MX" sz="3200" b="1" dirty="0">
                <a:solidFill>
                  <a:srgbClr val="C00000"/>
                </a:solidFill>
              </a:rPr>
              <a:t>Persona menor de edad con título profesional habilitante</a:t>
            </a:r>
            <a:endParaRPr lang="es-AR" sz="3200" b="1" dirty="0">
              <a:solidFill>
                <a:srgbClr val="C00000"/>
              </a:solidFill>
            </a:endParaRPr>
          </a:p>
        </p:txBody>
      </p:sp>
      <p:sp>
        <p:nvSpPr>
          <p:cNvPr id="3" name="Subtítulo 2"/>
          <p:cNvSpPr>
            <a:spLocks noGrp="1"/>
          </p:cNvSpPr>
          <p:nvPr>
            <p:ph type="subTitle" idx="1"/>
          </p:nvPr>
        </p:nvSpPr>
        <p:spPr>
          <a:xfrm>
            <a:off x="2162042" y="2086377"/>
            <a:ext cx="9158488" cy="5138672"/>
          </a:xfrm>
        </p:spPr>
        <p:txBody>
          <a:bodyPr>
            <a:normAutofit/>
          </a:bodyPr>
          <a:lstStyle/>
          <a:p>
            <a:pPr algn="just"/>
            <a:r>
              <a:rPr lang="es-MX" sz="2800" i="1" dirty="0"/>
              <a:t>Art. 30. Persona menor de edad con título profesional habilitante. La persona menor de edad que ha obtenido título habilitante para el ejercicio de una profesión puede ejercerla por cuenta propia sin necesidad de previa autorización. Tiene la administración y disposición de los bienes que adquiere con el producto de su profesión y puede estar en juicio civil o penal por cuestiones vinculadas a ella.</a:t>
            </a:r>
          </a:p>
          <a:p>
            <a:pPr algn="just"/>
            <a:endParaRPr lang="es-AR" sz="2800" i="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0997184" y="613257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4842189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162042" y="1378039"/>
            <a:ext cx="9158488" cy="5138672"/>
          </a:xfrm>
        </p:spPr>
        <p:txBody>
          <a:bodyPr>
            <a:normAutofit/>
          </a:bodyPr>
          <a:lstStyle/>
          <a:p>
            <a:pPr algn="just"/>
            <a:r>
              <a:rPr lang="es-MX" sz="2400" dirty="0"/>
              <a:t>Según esta norma</a:t>
            </a:r>
            <a:r>
              <a:rPr lang="es-MX" sz="2400" dirty="0">
                <a:solidFill>
                  <a:srgbClr val="C00000"/>
                </a:solidFill>
              </a:rPr>
              <a:t>, la persona menor de edad con título habilitante puede: </a:t>
            </a:r>
            <a:endParaRPr lang="es-MX" sz="2400" dirty="0" smtClean="0">
              <a:solidFill>
                <a:srgbClr val="C00000"/>
              </a:solidFill>
            </a:endParaRPr>
          </a:p>
          <a:p>
            <a:pPr marL="342900" indent="-342900" algn="just">
              <a:buSzPct val="129000"/>
              <a:buFont typeface="Wingdings" panose="05000000000000000000" pitchFamily="2" charset="2"/>
              <a:buChar char="Ø"/>
            </a:pPr>
            <a:r>
              <a:rPr lang="es-MX" sz="2400" dirty="0" smtClean="0"/>
              <a:t>		ejercer </a:t>
            </a:r>
            <a:r>
              <a:rPr lang="es-MX" sz="2400" dirty="0"/>
              <a:t>su profesión por cuenta propia, sin que para ello necesite </a:t>
            </a:r>
            <a:r>
              <a:rPr lang="es-MX" sz="2400" dirty="0" smtClean="0"/>
              <a:t>autorización;</a:t>
            </a:r>
          </a:p>
          <a:p>
            <a:pPr marL="342900" indent="-342900" algn="just">
              <a:buSzPct val="129000"/>
              <a:buFont typeface="Wingdings" panose="05000000000000000000" pitchFamily="2" charset="2"/>
              <a:buChar char="Ø"/>
            </a:pPr>
            <a:r>
              <a:rPr lang="es-MX" sz="2400" dirty="0" smtClean="0"/>
              <a:t> 		administrar </a:t>
            </a:r>
            <a:r>
              <a:rPr lang="es-MX" sz="2400" dirty="0"/>
              <a:t>y disponer de los bienes que adquiere con el producto de su profesión; </a:t>
            </a:r>
            <a:r>
              <a:rPr lang="es-MX" sz="2400" dirty="0" smtClean="0"/>
              <a:t>		</a:t>
            </a:r>
          </a:p>
          <a:p>
            <a:pPr marL="342900" indent="-342900" algn="just">
              <a:buSzPct val="129000"/>
              <a:buFont typeface="Wingdings" panose="05000000000000000000" pitchFamily="2" charset="2"/>
              <a:buChar char="Ø"/>
            </a:pPr>
            <a:r>
              <a:rPr lang="es-MX" sz="2400" dirty="0" smtClean="0"/>
              <a:t>		estar </a:t>
            </a:r>
            <a:r>
              <a:rPr lang="es-MX" sz="2400" dirty="0"/>
              <a:t>en juicio civil o penal por cuestiones vinculadas a ella</a:t>
            </a:r>
            <a:r>
              <a:rPr lang="es-MX" sz="2400" dirty="0" smtClean="0"/>
              <a:t>.</a:t>
            </a:r>
          </a:p>
          <a:p>
            <a:pPr marL="342900" indent="-342900" algn="just">
              <a:buSzPct val="129000"/>
              <a:buFont typeface="Wingdings" panose="05000000000000000000" pitchFamily="2" charset="2"/>
              <a:buChar char="Ø"/>
            </a:pPr>
            <a:r>
              <a:rPr lang="es-MX" sz="2400" dirty="0"/>
              <a:t>Sin embargo, el art. 30 debe ser interpretado en consonancia con los arts. 681, 682 y 683, a los que cabe remitirse. </a:t>
            </a:r>
            <a:endParaRPr lang="es-AR"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lecha derecha 1"/>
          <p:cNvSpPr/>
          <p:nvPr/>
        </p:nvSpPr>
        <p:spPr>
          <a:xfrm>
            <a:off x="10522040" y="613034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712753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79569" y="317210"/>
            <a:ext cx="9340961" cy="708337"/>
          </a:xfrm>
        </p:spPr>
        <p:txBody>
          <a:bodyPr>
            <a:normAutofit fontScale="90000"/>
          </a:bodyPr>
          <a:lstStyle/>
          <a:p>
            <a:endParaRPr lang="es-AR" dirty="0"/>
          </a:p>
        </p:txBody>
      </p:sp>
      <p:sp>
        <p:nvSpPr>
          <p:cNvPr id="3" name="Subtítulo 2"/>
          <p:cNvSpPr>
            <a:spLocks noGrp="1"/>
          </p:cNvSpPr>
          <p:nvPr>
            <p:ph type="subTitle" idx="1"/>
          </p:nvPr>
        </p:nvSpPr>
        <p:spPr>
          <a:xfrm>
            <a:off x="2162042" y="1378039"/>
            <a:ext cx="9158488" cy="5138672"/>
          </a:xfrm>
        </p:spPr>
        <p:txBody>
          <a:bodyPr>
            <a:normAutofit/>
          </a:bodyPr>
          <a:lstStyle/>
          <a:p>
            <a:pPr marL="342900" indent="-342900" algn="just">
              <a:buSzPct val="130000"/>
              <a:buFont typeface="Wingdings" panose="05000000000000000000" pitchFamily="2" charset="2"/>
              <a:buChar char="Ø"/>
            </a:pPr>
            <a:r>
              <a:rPr lang="es-MX" sz="2400" dirty="0"/>
              <a:t>E</a:t>
            </a:r>
            <a:r>
              <a:rPr lang="es-MX" sz="2400" dirty="0" smtClean="0"/>
              <a:t>l </a:t>
            </a:r>
            <a:r>
              <a:rPr lang="es-MX" sz="2400" dirty="0"/>
              <a:t>art. 681 establece que </a:t>
            </a:r>
            <a:r>
              <a:rPr lang="es-MX" sz="2400" dirty="0">
                <a:solidFill>
                  <a:srgbClr val="C00000"/>
                </a:solidFill>
              </a:rPr>
              <a:t>el hijo de menos de dieciséis </a:t>
            </a:r>
            <a:r>
              <a:rPr lang="es-MX" sz="2400" dirty="0"/>
              <a:t>(16) años de edad no puede ejercer oficio, profesión o industria, ni obligar a su persona de otra manera sin autorización de sus progenitores. </a:t>
            </a:r>
            <a:endParaRPr lang="es-MX" sz="2400" dirty="0" smtClean="0"/>
          </a:p>
          <a:p>
            <a:pPr marL="342900" indent="-342900" algn="just">
              <a:buSzPct val="130000"/>
              <a:buFont typeface="Wingdings" panose="05000000000000000000" pitchFamily="2" charset="2"/>
              <a:buChar char="Ø"/>
            </a:pPr>
            <a:r>
              <a:rPr lang="es-MX" sz="2400" dirty="0" smtClean="0"/>
              <a:t>Por </a:t>
            </a:r>
            <a:r>
              <a:rPr lang="es-MX" sz="2400" dirty="0"/>
              <a:t>ende, del juego armónico de ambos preceptos </a:t>
            </a:r>
            <a:r>
              <a:rPr lang="es-MX" sz="2400" u="sng" dirty="0"/>
              <a:t>se desprende que las personas menores de edad</a:t>
            </a:r>
            <a:r>
              <a:rPr lang="es-MX" sz="2400" dirty="0"/>
              <a:t> que pueden ejercer su profesión sin requerir de previa autorización </a:t>
            </a:r>
            <a:r>
              <a:rPr lang="es-MX" sz="2400" dirty="0">
                <a:solidFill>
                  <a:srgbClr val="C00000"/>
                </a:solidFill>
              </a:rPr>
              <a:t>son aquellas que ya hayan alcanzado la edad de dieciséis años</a:t>
            </a:r>
            <a:r>
              <a:rPr lang="es-MX" sz="2400" dirty="0" smtClean="0"/>
              <a:t>.</a:t>
            </a:r>
          </a:p>
          <a:p>
            <a:pPr marL="342900" indent="-342900" algn="just">
              <a:buSzPct val="130000"/>
              <a:buFont typeface="Wingdings" panose="05000000000000000000" pitchFamily="2" charset="2"/>
              <a:buChar char="Ø"/>
            </a:pPr>
            <a:r>
              <a:rPr lang="es-MX" sz="2400" dirty="0" smtClean="0"/>
              <a:t> </a:t>
            </a:r>
            <a:r>
              <a:rPr lang="es-MX" sz="2400" dirty="0"/>
              <a:t>Lo relativo al empleo bajo relación de dependencia queda regido por la legislación especial.</a:t>
            </a:r>
            <a:endParaRPr lang="es-AR"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52057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62905" y="1102820"/>
            <a:ext cx="9340961" cy="708337"/>
          </a:xfrm>
        </p:spPr>
        <p:txBody>
          <a:bodyPr>
            <a:noAutofit/>
          </a:bodyPr>
          <a:lstStyle/>
          <a:p>
            <a:r>
              <a:rPr lang="es-MX" sz="3600" b="1" dirty="0" smtClean="0">
                <a:solidFill>
                  <a:schemeClr val="accent1"/>
                </a:solidFill>
              </a:rPr>
              <a:t>Cesación de la incapacidad.</a:t>
            </a:r>
            <a:br>
              <a:rPr lang="es-MX" sz="3600" b="1" dirty="0" smtClean="0">
                <a:solidFill>
                  <a:schemeClr val="accent1"/>
                </a:solidFill>
              </a:rPr>
            </a:br>
            <a:r>
              <a:rPr lang="es-MX" sz="3600" b="1" dirty="0" smtClean="0">
                <a:solidFill>
                  <a:schemeClr val="accent1"/>
                </a:solidFill>
              </a:rPr>
              <a:t>Mayoría </a:t>
            </a:r>
            <a:r>
              <a:rPr lang="es-MX" sz="3600" b="1" dirty="0">
                <a:solidFill>
                  <a:schemeClr val="accent1"/>
                </a:solidFill>
              </a:rPr>
              <a:t>de edad</a:t>
            </a:r>
            <a:r>
              <a:rPr lang="es-MX" sz="3600" dirty="0"/>
              <a:t/>
            </a:r>
            <a:br>
              <a:rPr lang="es-MX" sz="3600" dirty="0"/>
            </a:br>
            <a:endParaRPr lang="es-AR" sz="3600" dirty="0"/>
          </a:p>
        </p:txBody>
      </p:sp>
      <p:sp>
        <p:nvSpPr>
          <p:cNvPr id="3" name="Subtítulo 2"/>
          <p:cNvSpPr>
            <a:spLocks noGrp="1"/>
          </p:cNvSpPr>
          <p:nvPr>
            <p:ph type="subTitle" idx="1"/>
          </p:nvPr>
        </p:nvSpPr>
        <p:spPr>
          <a:xfrm>
            <a:off x="1635617" y="1622737"/>
            <a:ext cx="10186888" cy="5447764"/>
          </a:xfrm>
        </p:spPr>
        <p:txBody>
          <a:bodyPr>
            <a:normAutofit/>
          </a:bodyPr>
          <a:lstStyle/>
          <a:p>
            <a:pPr algn="just"/>
            <a:r>
              <a:rPr lang="es-MX" sz="3200" dirty="0" smtClean="0"/>
              <a:t>La </a:t>
            </a:r>
            <a:r>
              <a:rPr lang="es-MX" sz="3200" dirty="0"/>
              <a:t>mayoría de edad se adquiere de pleno derecho </a:t>
            </a:r>
            <a:r>
              <a:rPr lang="es-MX" sz="3200" dirty="0">
                <a:solidFill>
                  <a:schemeClr val="accent1"/>
                </a:solidFill>
              </a:rPr>
              <a:t>el día en que la persona cumple dieciocho años de edad. </a:t>
            </a:r>
            <a:endParaRPr lang="es-MX" sz="3200" dirty="0" smtClean="0">
              <a:solidFill>
                <a:schemeClr val="accent1"/>
              </a:solidFill>
            </a:endParaRPr>
          </a:p>
          <a:p>
            <a:pPr algn="just"/>
            <a:endParaRPr lang="es-MX" sz="3200" dirty="0" smtClean="0">
              <a:solidFill>
                <a:schemeClr val="accent1"/>
              </a:solidFill>
            </a:endParaRPr>
          </a:p>
          <a:p>
            <a:pPr marL="342900" indent="-342900" algn="just">
              <a:buFont typeface="Arial" panose="020B0604020202020204" pitchFamily="34" charset="0"/>
              <a:buChar char="•"/>
            </a:pPr>
            <a:r>
              <a:rPr lang="es-MX" sz="3200" dirty="0" smtClean="0"/>
              <a:t>Es </a:t>
            </a:r>
            <a:r>
              <a:rPr lang="es-MX" sz="3200" dirty="0"/>
              <a:t>decir, automáticamente con el inicio de ese día, sin tener que esperar el transcurso de las 24 horas del día del cumpleaños. </a:t>
            </a:r>
            <a:endParaRPr lang="es-MX" sz="3200" dirty="0" smtClean="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8344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79569" y="317210"/>
            <a:ext cx="9340961" cy="708337"/>
          </a:xfrm>
        </p:spPr>
        <p:txBody>
          <a:bodyPr>
            <a:normAutofit fontScale="90000"/>
          </a:bodyPr>
          <a:lstStyle/>
          <a:p>
            <a:r>
              <a:rPr lang="es-MX" b="1" dirty="0">
                <a:solidFill>
                  <a:schemeClr val="accent1"/>
                </a:solidFill>
              </a:rPr>
              <a:t>EFECTOS: </a:t>
            </a:r>
          </a:p>
        </p:txBody>
      </p:sp>
      <p:sp>
        <p:nvSpPr>
          <p:cNvPr id="3" name="Subtítulo 2"/>
          <p:cNvSpPr>
            <a:spLocks noGrp="1"/>
          </p:cNvSpPr>
          <p:nvPr>
            <p:ph type="subTitle" idx="1"/>
          </p:nvPr>
        </p:nvSpPr>
        <p:spPr>
          <a:xfrm>
            <a:off x="2162042" y="1378039"/>
            <a:ext cx="9158488" cy="5138672"/>
          </a:xfrm>
        </p:spPr>
        <p:txBody>
          <a:bodyPr/>
          <a:lstStyle/>
          <a:p>
            <a:pPr marL="342900" indent="-342900" algn="just">
              <a:buSzPct val="130000"/>
              <a:buFont typeface="Wingdings" panose="05000000000000000000" pitchFamily="2" charset="2"/>
              <a:buChar char="Ø"/>
            </a:pPr>
            <a:r>
              <a:rPr lang="es-MX" dirty="0"/>
              <a:t>		</a:t>
            </a:r>
            <a:r>
              <a:rPr lang="es-MX" sz="2400" dirty="0"/>
              <a:t>A partir de allí, la persona adquiere la plena capacidad de ejercicio por haber cesado el presupuesto -la menor edad del que deriva la incapacidad. </a:t>
            </a:r>
          </a:p>
          <a:p>
            <a:pPr marL="342900" indent="-342900" algn="just">
              <a:buSzPct val="130000"/>
              <a:buFont typeface="Wingdings" panose="05000000000000000000" pitchFamily="2" charset="2"/>
              <a:buChar char="Ø"/>
            </a:pPr>
            <a:r>
              <a:rPr lang="es-MX" sz="2400" dirty="0"/>
              <a:t>		Se extingue la titularidad de la responsabilidad parental (arts. 638 y 699 inc. c) y, con ello, la representación legal que ejercían sus padres (art. 101 inc. b). </a:t>
            </a:r>
          </a:p>
          <a:p>
            <a:pPr marL="342900" indent="-342900" algn="just">
              <a:buSzPct val="130000"/>
              <a:buFont typeface="Wingdings" panose="05000000000000000000" pitchFamily="2" charset="2"/>
              <a:buChar char="Ø"/>
            </a:pPr>
            <a:r>
              <a:rPr lang="es-MX" sz="2400" dirty="0"/>
              <a:t>		Asimismo, es causal de cese de la tutela (arts. 104 y l35). </a:t>
            </a:r>
          </a:p>
          <a:p>
            <a:pPr marL="342900" indent="-342900" algn="just">
              <a:buSzPct val="130000"/>
              <a:buFont typeface="Wingdings" panose="05000000000000000000" pitchFamily="2" charset="2"/>
              <a:buChar char="Ø"/>
            </a:pPr>
            <a:r>
              <a:rPr lang="es-MX" sz="2400" dirty="0"/>
              <a:t>		Ello así, sin perjuicio de lo dispuesto para los casos de las personas menores de edad emancipadas (arts. 27, 28 y 29).</a:t>
            </a:r>
            <a:endParaRPr lang="es-AR" sz="2400" dirty="0"/>
          </a:p>
          <a:p>
            <a:endParaRPr lang="es-AR"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79535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11749" y="158604"/>
            <a:ext cx="9340961" cy="708337"/>
          </a:xfrm>
        </p:spPr>
        <p:txBody>
          <a:bodyPr>
            <a:normAutofit/>
          </a:bodyPr>
          <a:lstStyle/>
          <a:p>
            <a:r>
              <a:rPr lang="es-AR" sz="4000" b="1" dirty="0" smtClean="0">
                <a:solidFill>
                  <a:schemeClr val="accent1"/>
                </a:solidFill>
              </a:rPr>
              <a:t>Prórroga del deber alimentario</a:t>
            </a:r>
            <a:endParaRPr lang="es-AR" sz="4000" b="1" dirty="0">
              <a:solidFill>
                <a:schemeClr val="accent1"/>
              </a:solidFill>
            </a:endParaRPr>
          </a:p>
        </p:txBody>
      </p:sp>
      <p:sp>
        <p:nvSpPr>
          <p:cNvPr id="3" name="Subtítulo 2"/>
          <p:cNvSpPr>
            <a:spLocks noGrp="1"/>
          </p:cNvSpPr>
          <p:nvPr>
            <p:ph type="subTitle" idx="1"/>
          </p:nvPr>
        </p:nvSpPr>
        <p:spPr>
          <a:xfrm>
            <a:off x="1979569" y="920840"/>
            <a:ext cx="9659155" cy="5138672"/>
          </a:xfrm>
        </p:spPr>
        <p:txBody>
          <a:bodyPr>
            <a:noAutofit/>
          </a:bodyPr>
          <a:lstStyle/>
          <a:p>
            <a:pPr algn="just"/>
            <a:r>
              <a:rPr lang="es-AR" sz="2400" dirty="0" smtClean="0"/>
              <a:t>El </a:t>
            </a:r>
            <a:r>
              <a:rPr lang="es-AR" sz="2400" dirty="0" err="1" smtClean="0"/>
              <a:t>CCyC</a:t>
            </a:r>
            <a:r>
              <a:rPr lang="es-AR" sz="2400" dirty="0" smtClean="0"/>
              <a:t> establece como regla general que ambos progenitores tienen la obligación y el derecho de criar a sus hijos, alimentarlos </a:t>
            </a:r>
            <a:r>
              <a:rPr lang="es-AR" sz="2400" dirty="0"/>
              <a:t>y educarlos </a:t>
            </a:r>
            <a:r>
              <a:rPr lang="es-AR" sz="2400" dirty="0" smtClean="0"/>
              <a:t>conforme a su condición y fortuna, aunque el cuidado personal esté a cargo de uno de ellos. </a:t>
            </a:r>
          </a:p>
          <a:p>
            <a:pPr algn="just"/>
            <a:r>
              <a:rPr lang="es-AR" sz="2400" dirty="0"/>
              <a:t>	</a:t>
            </a:r>
            <a:r>
              <a:rPr lang="es-AR" sz="2400" dirty="0" smtClean="0"/>
              <a:t>	La obligación de prestar alimentos a los hijos se extiende hasta los 21 años, excepto que el obligado acredite que el hijo mayor de edad cuenta con recursos suficientes para proveérselos por sí mismo (art. 658).</a:t>
            </a:r>
          </a:p>
          <a:p>
            <a:pPr algn="just"/>
            <a:r>
              <a:rPr lang="es-AR" sz="2400" dirty="0" smtClean="0"/>
              <a:t>		EL </a:t>
            </a:r>
            <a:r>
              <a:rPr lang="es-AR" sz="2400" dirty="0" err="1" smtClean="0"/>
              <a:t>CCyC</a:t>
            </a:r>
            <a:r>
              <a:rPr lang="es-AR" sz="2400" dirty="0" smtClean="0"/>
              <a:t> también establece que la obligación de los progenitores de proveer recursos al hijo subsiste hasta que éste alcance la edad de 25 años, si la prosecución de estudios o preparación profesional de su arte u oficio, le impide al hijo proveerse de medios necesarios para sostenerse independientemente. (Art. 663).-</a:t>
            </a:r>
            <a:endParaRPr lang="es-AR"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770652" y="2994344"/>
            <a:ext cx="682194" cy="33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1770652" y="4526928"/>
            <a:ext cx="682194" cy="33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6051013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34524" y="149305"/>
            <a:ext cx="9567082" cy="988445"/>
          </a:xfrm>
        </p:spPr>
        <p:txBody>
          <a:bodyPr>
            <a:normAutofit/>
          </a:bodyPr>
          <a:lstStyle/>
          <a:p>
            <a:r>
              <a:rPr lang="es-ES" sz="4000" b="1" dirty="0" smtClean="0">
                <a:solidFill>
                  <a:srgbClr val="C00000"/>
                </a:solidFill>
              </a:rPr>
              <a:t>Otros medios tuitivos de protección</a:t>
            </a:r>
            <a:endParaRPr lang="es-MX" sz="4000" b="1" dirty="0">
              <a:solidFill>
                <a:srgbClr val="C00000"/>
              </a:solidFill>
            </a:endParaRPr>
          </a:p>
        </p:txBody>
      </p:sp>
      <p:sp>
        <p:nvSpPr>
          <p:cNvPr id="3" name="Subtítulo 2"/>
          <p:cNvSpPr>
            <a:spLocks noGrp="1"/>
          </p:cNvSpPr>
          <p:nvPr>
            <p:ph type="subTitle" idx="1"/>
          </p:nvPr>
        </p:nvSpPr>
        <p:spPr>
          <a:xfrm>
            <a:off x="1803042" y="1486838"/>
            <a:ext cx="10119094" cy="5076966"/>
          </a:xfrm>
        </p:spPr>
        <p:txBody>
          <a:bodyPr>
            <a:normAutofit fontScale="92500" lnSpcReduction="10000"/>
          </a:bodyPr>
          <a:lstStyle/>
          <a:p>
            <a:pPr marL="514350" indent="-514350" algn="just">
              <a:buClr>
                <a:schemeClr val="accent2"/>
              </a:buClr>
              <a:buFont typeface="Wingdings" panose="05000000000000000000" pitchFamily="2" charset="2"/>
              <a:buChar char="v"/>
            </a:pPr>
            <a:r>
              <a:rPr lang="es-ES" sz="2800" dirty="0" smtClean="0">
                <a:solidFill>
                  <a:schemeClr val="tx1"/>
                </a:solidFill>
              </a:rPr>
              <a:t>La </a:t>
            </a:r>
            <a:r>
              <a:rPr lang="es-ES" sz="2800" b="1" dirty="0" smtClean="0">
                <a:solidFill>
                  <a:schemeClr val="tx1"/>
                </a:solidFill>
              </a:rPr>
              <a:t>INCAPACIDAD DE EJERCICIO </a:t>
            </a:r>
            <a:r>
              <a:rPr lang="es-ES" sz="2800" dirty="0" smtClean="0">
                <a:solidFill>
                  <a:schemeClr val="tx1"/>
                </a:solidFill>
              </a:rPr>
              <a:t>y </a:t>
            </a:r>
            <a:r>
              <a:rPr lang="es-ES" sz="2800" dirty="0">
                <a:solidFill>
                  <a:schemeClr val="tx1"/>
                </a:solidFill>
              </a:rPr>
              <a:t>la </a:t>
            </a:r>
            <a:r>
              <a:rPr lang="es-ES" sz="2800" b="1" dirty="0" smtClean="0">
                <a:solidFill>
                  <a:schemeClr val="tx1"/>
                </a:solidFill>
              </a:rPr>
              <a:t>INHABILITACIÓN </a:t>
            </a:r>
            <a:r>
              <a:rPr lang="es-ES" sz="2800" dirty="0" smtClean="0">
                <a:solidFill>
                  <a:schemeClr val="tx1"/>
                </a:solidFill>
              </a:rPr>
              <a:t>son </a:t>
            </a:r>
            <a:r>
              <a:rPr lang="es-ES" sz="2800" dirty="0">
                <a:solidFill>
                  <a:schemeClr val="tx1"/>
                </a:solidFill>
              </a:rPr>
              <a:t>instituidas por la ley para proteger a las personas afectadas por ella.</a:t>
            </a:r>
          </a:p>
          <a:p>
            <a:pPr marL="514350" indent="-514350" algn="just">
              <a:buClr>
                <a:schemeClr val="accent2"/>
              </a:buClr>
              <a:buFont typeface="Wingdings" panose="05000000000000000000" pitchFamily="2" charset="2"/>
              <a:buChar char="v"/>
            </a:pPr>
            <a:r>
              <a:rPr lang="es-ES" sz="2800" dirty="0">
                <a:solidFill>
                  <a:schemeClr val="tx1"/>
                </a:solidFill>
              </a:rPr>
              <a:t>Pero dichas instituciones no agota la protección brindada a tales personas </a:t>
            </a:r>
            <a:r>
              <a:rPr lang="es-ES" sz="2800" dirty="0" smtClean="0">
                <a:solidFill>
                  <a:schemeClr val="tx1"/>
                </a:solidFill>
              </a:rPr>
              <a:t>a través de la: </a:t>
            </a:r>
          </a:p>
          <a:p>
            <a:pPr algn="just">
              <a:buClr>
                <a:schemeClr val="accent2"/>
              </a:buClr>
            </a:pPr>
            <a:r>
              <a:rPr lang="es-ES" sz="2800" b="1" dirty="0" smtClean="0">
                <a:solidFill>
                  <a:schemeClr val="tx1"/>
                </a:solidFill>
              </a:rPr>
              <a:t> 				“REPRESENTACIÓN Y ASISTENCIA”; </a:t>
            </a:r>
          </a:p>
          <a:p>
            <a:pPr marL="514350" indent="-514350" algn="just">
              <a:buClr>
                <a:schemeClr val="accent2"/>
              </a:buClr>
              <a:buFont typeface="Wingdings" panose="05000000000000000000" pitchFamily="2" charset="2"/>
              <a:buChar char="v"/>
            </a:pPr>
            <a:r>
              <a:rPr lang="es-ES" sz="2800" dirty="0" smtClean="0">
                <a:solidFill>
                  <a:schemeClr val="tx1"/>
                </a:solidFill>
              </a:rPr>
              <a:t>sino </a:t>
            </a:r>
            <a:r>
              <a:rPr lang="es-ES" sz="2800" dirty="0">
                <a:solidFill>
                  <a:schemeClr val="tx1"/>
                </a:solidFill>
              </a:rPr>
              <a:t>que para que resulte efectiva es completada por otras medidas legales, a saber:</a:t>
            </a:r>
          </a:p>
          <a:p>
            <a:pPr algn="just" defTabSz="1800000">
              <a:buClr>
                <a:schemeClr val="accent2"/>
              </a:buClr>
            </a:pPr>
            <a:r>
              <a:rPr lang="es-ES" sz="2800" dirty="0" smtClean="0">
                <a:solidFill>
                  <a:schemeClr val="tx1"/>
                </a:solidFill>
              </a:rPr>
              <a:t>	</a:t>
            </a:r>
            <a:r>
              <a:rPr lang="es-ES" sz="2800" b="1" dirty="0" smtClean="0">
                <a:solidFill>
                  <a:schemeClr val="tx1"/>
                </a:solidFill>
              </a:rPr>
              <a:t>LA </a:t>
            </a:r>
            <a:r>
              <a:rPr lang="es-ES" sz="2800" b="1" dirty="0">
                <a:solidFill>
                  <a:schemeClr val="tx1"/>
                </a:solidFill>
              </a:rPr>
              <a:t>NULIDAD;</a:t>
            </a:r>
          </a:p>
          <a:p>
            <a:pPr algn="just" defTabSz="1800000">
              <a:buClr>
                <a:schemeClr val="accent2"/>
              </a:buClr>
            </a:pPr>
            <a:r>
              <a:rPr lang="es-ES" sz="2800" b="1" dirty="0">
                <a:solidFill>
                  <a:schemeClr val="tx1"/>
                </a:solidFill>
              </a:rPr>
              <a:t> </a:t>
            </a:r>
            <a:r>
              <a:rPr lang="es-ES" sz="2800" b="1" dirty="0" smtClean="0">
                <a:solidFill>
                  <a:schemeClr val="tx1"/>
                </a:solidFill>
              </a:rPr>
              <a:t>                  </a:t>
            </a:r>
            <a:r>
              <a:rPr lang="es-ES" sz="2800" dirty="0" smtClean="0">
                <a:solidFill>
                  <a:schemeClr val="tx1"/>
                </a:solidFill>
              </a:rPr>
              <a:t>La </a:t>
            </a:r>
            <a:r>
              <a:rPr lang="es-ES" sz="2800" dirty="0">
                <a:solidFill>
                  <a:schemeClr val="tx1"/>
                </a:solidFill>
              </a:rPr>
              <a:t>intervención de un organismo especial dedicado a la protección de los incapaces, </a:t>
            </a:r>
            <a:r>
              <a:rPr lang="es-ES" sz="2800" b="1" dirty="0">
                <a:solidFill>
                  <a:schemeClr val="tx1"/>
                </a:solidFill>
              </a:rPr>
              <a:t>EL MINISTERIO DE </a:t>
            </a:r>
            <a:r>
              <a:rPr lang="es-ES" sz="2800" b="1" dirty="0" smtClean="0">
                <a:solidFill>
                  <a:schemeClr val="tx1"/>
                </a:solidFill>
              </a:rPr>
              <a:t>PÚBLICO;</a:t>
            </a:r>
            <a:endParaRPr lang="es-ES" sz="2800" b="1" dirty="0">
              <a:solidFill>
                <a:schemeClr val="tx1"/>
              </a:solidFill>
            </a:endParaRPr>
          </a:p>
          <a:p>
            <a:pPr defTabSz="1800000"/>
            <a:endParaRPr lang="es-ES" sz="2800" b="1" dirty="0">
              <a:solidFill>
                <a:schemeClr val="tx1"/>
              </a:solidFill>
            </a:endParaRPr>
          </a:p>
          <a:p>
            <a:endParaRPr lang="es-MX" sz="2800" u="sng" dirty="0"/>
          </a:p>
        </p:txBody>
      </p:sp>
      <p:pic>
        <p:nvPicPr>
          <p:cNvPr id="102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lecha derecha 3"/>
          <p:cNvSpPr/>
          <p:nvPr/>
        </p:nvSpPr>
        <p:spPr>
          <a:xfrm>
            <a:off x="2134524" y="3366730"/>
            <a:ext cx="978408" cy="38794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2134524" y="4452847"/>
            <a:ext cx="978408" cy="38794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Flecha derecha 7"/>
          <p:cNvSpPr/>
          <p:nvPr/>
        </p:nvSpPr>
        <p:spPr>
          <a:xfrm>
            <a:off x="2134524" y="5344993"/>
            <a:ext cx="978408" cy="38794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3610289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41639" y="643768"/>
            <a:ext cx="9340961" cy="708337"/>
          </a:xfrm>
        </p:spPr>
        <p:txBody>
          <a:bodyPr>
            <a:noAutofit/>
          </a:bodyPr>
          <a:lstStyle/>
          <a:p>
            <a:r>
              <a:rPr lang="es-MX" sz="4400" b="1" dirty="0">
                <a:solidFill>
                  <a:schemeClr val="accent1"/>
                </a:solidFill>
              </a:rPr>
              <a:t>Ministerio </a:t>
            </a:r>
            <a:r>
              <a:rPr lang="es-MX" sz="4400" b="1" dirty="0" smtClean="0">
                <a:solidFill>
                  <a:schemeClr val="accent1"/>
                </a:solidFill>
              </a:rPr>
              <a:t>Público: su actuación</a:t>
            </a:r>
            <a:endParaRPr lang="es-AR" sz="4400" b="1" dirty="0">
              <a:solidFill>
                <a:schemeClr val="accent1"/>
              </a:solidFill>
            </a:endParaRPr>
          </a:p>
        </p:txBody>
      </p:sp>
      <p:sp>
        <p:nvSpPr>
          <p:cNvPr id="3" name="Subtítulo 2"/>
          <p:cNvSpPr>
            <a:spLocks noGrp="1"/>
          </p:cNvSpPr>
          <p:nvPr>
            <p:ph type="subTitle" idx="1"/>
          </p:nvPr>
        </p:nvSpPr>
        <p:spPr>
          <a:xfrm>
            <a:off x="2232876" y="1719328"/>
            <a:ext cx="9158488" cy="5138672"/>
          </a:xfrm>
        </p:spPr>
        <p:txBody>
          <a:bodyPr>
            <a:normAutofit/>
          </a:bodyPr>
          <a:lstStyle/>
          <a:p>
            <a:r>
              <a:rPr lang="es-MX" sz="2400" dirty="0"/>
              <a:t>El art. 103 dispone expresamente que la actuación del Ministerio Público puede ser </a:t>
            </a:r>
            <a:r>
              <a:rPr lang="es-MX" sz="2400" dirty="0" smtClean="0"/>
              <a:t>:</a:t>
            </a:r>
          </a:p>
          <a:p>
            <a:r>
              <a:rPr lang="es-MX" sz="2400" dirty="0"/>
              <a:t>	</a:t>
            </a:r>
            <a:r>
              <a:rPr lang="es-MX" sz="2400" dirty="0" smtClean="0"/>
              <a:t>	 En </a:t>
            </a:r>
            <a:r>
              <a:rPr lang="es-MX" sz="2400" dirty="0"/>
              <a:t>el </a:t>
            </a:r>
            <a:r>
              <a:rPr lang="es-MX" sz="2400" b="1" dirty="0">
                <a:solidFill>
                  <a:schemeClr val="accent1"/>
                </a:solidFill>
              </a:rPr>
              <a:t>ámbito </a:t>
            </a:r>
            <a:r>
              <a:rPr lang="es-MX" sz="2400" b="1" dirty="0" smtClean="0">
                <a:solidFill>
                  <a:schemeClr val="accent1"/>
                </a:solidFill>
              </a:rPr>
              <a:t>judicial</a:t>
            </a:r>
            <a:r>
              <a:rPr lang="es-MX" sz="2400" dirty="0" smtClean="0"/>
              <a:t>: 		</a:t>
            </a:r>
            <a:r>
              <a:rPr lang="es-MX" sz="2400" dirty="0" smtClean="0">
                <a:solidFill>
                  <a:schemeClr val="accent1"/>
                </a:solidFill>
              </a:rPr>
              <a:t>complementaria </a:t>
            </a:r>
            <a:r>
              <a:rPr lang="es-MX" sz="2400" dirty="0">
                <a:solidFill>
                  <a:schemeClr val="accent1"/>
                </a:solidFill>
              </a:rPr>
              <a:t>o </a:t>
            </a:r>
            <a:endParaRPr lang="es-MX" sz="2400" dirty="0" smtClean="0">
              <a:solidFill>
                <a:schemeClr val="accent1"/>
              </a:solidFill>
            </a:endParaRPr>
          </a:p>
          <a:p>
            <a:r>
              <a:rPr lang="es-MX" sz="2400" dirty="0">
                <a:solidFill>
                  <a:schemeClr val="accent1"/>
                </a:solidFill>
              </a:rPr>
              <a:t>	</a:t>
            </a:r>
            <a:r>
              <a:rPr lang="es-MX" sz="2400" dirty="0" smtClean="0">
                <a:solidFill>
                  <a:schemeClr val="accent1"/>
                </a:solidFill>
              </a:rPr>
              <a:t>										principal</a:t>
            </a:r>
            <a:r>
              <a:rPr lang="es-MX" sz="2400" dirty="0">
                <a:solidFill>
                  <a:schemeClr val="accent1"/>
                </a:solidFill>
              </a:rPr>
              <a:t>. </a:t>
            </a:r>
            <a:endParaRPr lang="es-MX" sz="2400" dirty="0" smtClean="0">
              <a:solidFill>
                <a:schemeClr val="accent1"/>
              </a:solidFill>
            </a:endParaRPr>
          </a:p>
          <a:p>
            <a:r>
              <a:rPr lang="es-MX" sz="2400" dirty="0" smtClean="0"/>
              <a:t>Ello</a:t>
            </a:r>
            <a:r>
              <a:rPr lang="es-MX" sz="2400" dirty="0"/>
              <a:t>, con respecto a personas menores de edad, incapaces y con capacidad restringida. </a:t>
            </a:r>
            <a:endParaRPr lang="es-MX" sz="2400" dirty="0" smtClean="0"/>
          </a:p>
          <a:p>
            <a:endParaRPr lang="es-MX" sz="2400" dirty="0"/>
          </a:p>
          <a:p>
            <a:r>
              <a:rPr lang="es-MX" sz="2400" dirty="0" smtClean="0"/>
              <a:t>		</a:t>
            </a:r>
            <a:r>
              <a:rPr lang="es-MX" sz="2400" dirty="0"/>
              <a:t> En el </a:t>
            </a:r>
            <a:r>
              <a:rPr lang="es-MX" sz="2400" b="1" dirty="0">
                <a:solidFill>
                  <a:schemeClr val="accent1"/>
                </a:solidFill>
              </a:rPr>
              <a:t>ámbito extrajudicial</a:t>
            </a:r>
            <a:r>
              <a:rPr lang="es-MX" sz="2400" dirty="0"/>
              <a:t>, el art. 103 </a:t>
            </a:r>
            <a:endParaRPr lang="es-MX" sz="2400" dirty="0" smtClean="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ector recto de flecha 5"/>
          <p:cNvCxnSpPr/>
          <p:nvPr/>
        </p:nvCxnSpPr>
        <p:spPr>
          <a:xfrm>
            <a:off x="6400800" y="2865725"/>
            <a:ext cx="875764" cy="4893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p:cNvCxnSpPr/>
          <p:nvPr/>
        </p:nvCxnSpPr>
        <p:spPr>
          <a:xfrm flipV="1">
            <a:off x="6427362" y="2800980"/>
            <a:ext cx="822640" cy="261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07329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79569" y="317210"/>
            <a:ext cx="9340961" cy="708337"/>
          </a:xfrm>
        </p:spPr>
        <p:txBody>
          <a:bodyPr>
            <a:normAutofit fontScale="90000"/>
          </a:bodyPr>
          <a:lstStyle/>
          <a:p>
            <a:r>
              <a:rPr lang="es-MX" sz="3600" b="1" dirty="0">
                <a:solidFill>
                  <a:schemeClr val="accent1"/>
                </a:solidFill>
              </a:rPr>
              <a:t>Ministerio Público</a:t>
            </a:r>
            <a:r>
              <a:rPr lang="es-MX" sz="3600" b="1" dirty="0" smtClean="0">
                <a:solidFill>
                  <a:schemeClr val="accent1"/>
                </a:solidFill>
              </a:rPr>
              <a:t>: actuación complementaria</a:t>
            </a:r>
            <a:endParaRPr lang="es-AR" sz="3600" dirty="0"/>
          </a:p>
        </p:txBody>
      </p:sp>
      <p:sp>
        <p:nvSpPr>
          <p:cNvPr id="3" name="Subtítulo 2"/>
          <p:cNvSpPr>
            <a:spLocks noGrp="1"/>
          </p:cNvSpPr>
          <p:nvPr>
            <p:ph type="subTitle" idx="1"/>
          </p:nvPr>
        </p:nvSpPr>
        <p:spPr>
          <a:xfrm>
            <a:off x="2162042" y="1378039"/>
            <a:ext cx="9699400" cy="5138672"/>
          </a:xfrm>
        </p:spPr>
        <p:txBody>
          <a:bodyPr>
            <a:normAutofit/>
          </a:bodyPr>
          <a:lstStyle/>
          <a:p>
            <a:pPr algn="just"/>
            <a:r>
              <a:rPr lang="es-MX" sz="2400" dirty="0"/>
              <a:t>La actuación será </a:t>
            </a:r>
            <a:r>
              <a:rPr lang="es-MX" sz="2400" dirty="0" smtClean="0">
                <a:solidFill>
                  <a:schemeClr val="accent1"/>
                </a:solidFill>
              </a:rPr>
              <a:t>COMPLEMENTARIA,</a:t>
            </a:r>
            <a:r>
              <a:rPr lang="es-MX" sz="2400" dirty="0" smtClean="0"/>
              <a:t> </a:t>
            </a:r>
            <a:r>
              <a:rPr lang="es-MX" sz="2400" dirty="0"/>
              <a:t>sólo en el </a:t>
            </a:r>
            <a:r>
              <a:rPr lang="es-MX" sz="2400" u="sng" dirty="0">
                <a:solidFill>
                  <a:schemeClr val="accent1"/>
                </a:solidFill>
              </a:rPr>
              <a:t>ámbito </a:t>
            </a:r>
            <a:r>
              <a:rPr lang="es-MX" sz="2400" u="sng" dirty="0" smtClean="0">
                <a:solidFill>
                  <a:schemeClr val="accent1"/>
                </a:solidFill>
              </a:rPr>
              <a:t>judicial</a:t>
            </a:r>
          </a:p>
          <a:p>
            <a:pPr algn="just"/>
            <a:r>
              <a:rPr lang="es-MX" sz="2400" dirty="0">
                <a:solidFill>
                  <a:schemeClr val="accent1"/>
                </a:solidFill>
              </a:rPr>
              <a:t>	</a:t>
            </a:r>
            <a:r>
              <a:rPr lang="es-MX" sz="2400" dirty="0" smtClean="0">
                <a:solidFill>
                  <a:schemeClr val="accent1"/>
                </a:solidFill>
              </a:rPr>
              <a:t>	 		</a:t>
            </a:r>
            <a:r>
              <a:rPr lang="es-MX" sz="2400" dirty="0" smtClean="0"/>
              <a:t>en </a:t>
            </a:r>
            <a:r>
              <a:rPr lang="es-MX" sz="2400" dirty="0"/>
              <a:t>todos los procesos en el que estén involucrados intereses de personas menores de edad, incapaces y con capacidad restringida. </a:t>
            </a:r>
          </a:p>
          <a:p>
            <a:pPr algn="just"/>
            <a:r>
              <a:rPr lang="es-MX" sz="2400" dirty="0" smtClean="0"/>
              <a:t>				La </a:t>
            </a:r>
            <a:r>
              <a:rPr lang="es-MX" sz="2400" dirty="0"/>
              <a:t>falta de intervención del Ministerio Público causa la nulidad relativa del acto. </a:t>
            </a:r>
            <a:endParaRPr lang="es-MX" sz="2400" dirty="0" smtClean="0"/>
          </a:p>
          <a:p>
            <a:pPr algn="just"/>
            <a:r>
              <a:rPr lang="es-MX" sz="2400" dirty="0" smtClean="0"/>
              <a:t>Así </a:t>
            </a:r>
            <a:r>
              <a:rPr lang="es-MX" sz="2400" dirty="0"/>
              <a:t>por ejemplo, </a:t>
            </a:r>
            <a:r>
              <a:rPr lang="es-MX" sz="2400"/>
              <a:t>en </a:t>
            </a:r>
            <a:r>
              <a:rPr lang="es-MX" sz="2400" smtClean="0"/>
              <a:t>el art</a:t>
            </a:r>
            <a:r>
              <a:rPr lang="es-MX" sz="2400" dirty="0"/>
              <a:t>. 692, que indica la autorización judicial para disponer de los bienes del hijo, pudiendo ser declarados nulos los actos realizados sin autorización, si perjudican al hijo. En ese caso, es necesaria la intervención del Ministerio Público y su falta de actuación provocaría la nulidad relativa. </a:t>
            </a:r>
          </a:p>
          <a:p>
            <a:endParaRPr lang="es-AR"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2800736" y="1918954"/>
            <a:ext cx="720831" cy="3300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2800736" y="3120039"/>
            <a:ext cx="720831" cy="3300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0620513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98829" y="317210"/>
            <a:ext cx="9684913" cy="708337"/>
          </a:xfrm>
        </p:spPr>
        <p:txBody>
          <a:bodyPr>
            <a:noAutofit/>
          </a:bodyPr>
          <a:lstStyle/>
          <a:p>
            <a:r>
              <a:rPr lang="es-MX" sz="4000" b="1" dirty="0">
                <a:solidFill>
                  <a:schemeClr val="accent1"/>
                </a:solidFill>
              </a:rPr>
              <a:t>Ministerio Público</a:t>
            </a:r>
            <a:r>
              <a:rPr lang="es-MX" sz="4000" b="1" dirty="0" smtClean="0">
                <a:solidFill>
                  <a:schemeClr val="accent1"/>
                </a:solidFill>
              </a:rPr>
              <a:t>: actuación principal</a:t>
            </a:r>
            <a:endParaRPr lang="es-AR" sz="4000" dirty="0"/>
          </a:p>
        </p:txBody>
      </p:sp>
      <p:sp>
        <p:nvSpPr>
          <p:cNvPr id="3" name="Subtítulo 2"/>
          <p:cNvSpPr>
            <a:spLocks noGrp="1"/>
          </p:cNvSpPr>
          <p:nvPr>
            <p:ph type="subTitle" idx="1"/>
          </p:nvPr>
        </p:nvSpPr>
        <p:spPr>
          <a:xfrm>
            <a:off x="1779743" y="1025546"/>
            <a:ext cx="10158971" cy="5735861"/>
          </a:xfrm>
        </p:spPr>
        <p:txBody>
          <a:bodyPr>
            <a:noAutofit/>
          </a:bodyPr>
          <a:lstStyle/>
          <a:p>
            <a:r>
              <a:rPr lang="es-MX" sz="2800" dirty="0" smtClean="0"/>
              <a:t>La </a:t>
            </a:r>
            <a:r>
              <a:rPr lang="es-MX" sz="2800" dirty="0"/>
              <a:t>actuación del Ministerio Público</a:t>
            </a:r>
            <a:r>
              <a:rPr lang="es-MX" sz="2800" dirty="0" smtClean="0"/>
              <a:t>,</a:t>
            </a:r>
            <a:r>
              <a:rPr lang="es-MX" sz="2800" dirty="0"/>
              <a:t> </a:t>
            </a:r>
            <a:r>
              <a:rPr lang="es-MX" sz="2800" dirty="0" smtClean="0"/>
              <a:t>puede ser:</a:t>
            </a:r>
          </a:p>
          <a:p>
            <a:r>
              <a:rPr lang="es-MX" sz="2800" dirty="0" smtClean="0"/>
              <a:t>         </a:t>
            </a:r>
            <a:r>
              <a:rPr lang="es-MX" sz="2800" dirty="0" smtClean="0">
                <a:solidFill>
                  <a:schemeClr val="accent1"/>
                </a:solidFill>
              </a:rPr>
              <a:t>PRINCIPAL:</a:t>
            </a:r>
            <a:r>
              <a:rPr lang="es-MX" sz="2800" dirty="0" smtClean="0"/>
              <a:t> </a:t>
            </a:r>
          </a:p>
          <a:p>
            <a:pPr algn="just"/>
            <a:r>
              <a:rPr lang="es-MX" sz="2800" dirty="0"/>
              <a:t>	</a:t>
            </a:r>
            <a:r>
              <a:rPr lang="es-MX" sz="2800" dirty="0" smtClean="0"/>
              <a:t>					</a:t>
            </a:r>
            <a:r>
              <a:rPr lang="es-MX" sz="2400" dirty="0" smtClean="0"/>
              <a:t>cuando </a:t>
            </a:r>
            <a:r>
              <a:rPr lang="es-MX" sz="2400" dirty="0"/>
              <a:t>los derechos de los representados están comprometidos y existe inacción de los representantes, </a:t>
            </a:r>
            <a:endParaRPr lang="es-MX" sz="2400" dirty="0" smtClean="0"/>
          </a:p>
          <a:p>
            <a:pPr algn="just"/>
            <a:r>
              <a:rPr lang="es-MX" sz="2400" dirty="0"/>
              <a:t>	</a:t>
            </a:r>
            <a:r>
              <a:rPr lang="es-MX" sz="2400" dirty="0" smtClean="0"/>
              <a:t>					cuando </a:t>
            </a:r>
            <a:r>
              <a:rPr lang="es-MX" sz="2400" dirty="0"/>
              <a:t>el objeto del proceso es exigir el cumplimiento de los deberes a cargo de los representantes y </a:t>
            </a:r>
            <a:r>
              <a:rPr lang="es-MX" sz="2400" dirty="0" smtClean="0"/>
              <a:t>							cuando </a:t>
            </a:r>
            <a:r>
              <a:rPr lang="es-MX" sz="2400" dirty="0"/>
              <a:t>carecen de representante legal y es necesario proveer la representación (vinculado con el art. 111)</a:t>
            </a:r>
            <a:r>
              <a:rPr lang="es-MX" sz="2800" dirty="0"/>
              <a:t>. </a:t>
            </a:r>
            <a:endParaRPr lang="es-AR" sz="2800" dirty="0"/>
          </a:p>
          <a:p>
            <a:pPr algn="just"/>
            <a:r>
              <a:rPr lang="es-MX" sz="2400" dirty="0"/>
              <a:t>Encontramos relación de esta norma, con el art. 661 inc. c) en cuanto a la legitimación para demandar al progenitor que no cumpla con la obligación alimentaria (pudiendo hacerlo de manera subsidiaria). </a:t>
            </a:r>
            <a:endParaRPr lang="es-AR"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3521567" y="2249039"/>
            <a:ext cx="720831" cy="3300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3524862" y="3099755"/>
            <a:ext cx="720831" cy="3300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3521567" y="3876544"/>
            <a:ext cx="720831" cy="3300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33712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92056" y="2856964"/>
            <a:ext cx="9498175" cy="4224270"/>
          </a:xfrm>
        </p:spPr>
        <p:txBody>
          <a:bodyPr>
            <a:noAutofit/>
          </a:bodyPr>
          <a:lstStyle/>
          <a:p>
            <a:pPr algn="just"/>
            <a:r>
              <a:rPr lang="es-AR" sz="2800" dirty="0" smtClean="0"/>
              <a:t>Desde </a:t>
            </a:r>
            <a:r>
              <a:rPr lang="es-AR" sz="2800" dirty="0"/>
              <a:t>el nacimiento hasta los dieciocho años, el Código llama a las personas </a:t>
            </a:r>
            <a:r>
              <a:rPr lang="es-AR" sz="2800" dirty="0" smtClean="0"/>
              <a:t>“menores </a:t>
            </a:r>
            <a:r>
              <a:rPr lang="es-AR" sz="2800" dirty="0"/>
              <a:t>de </a:t>
            </a:r>
            <a:r>
              <a:rPr lang="es-AR" sz="2800" dirty="0" smtClean="0"/>
              <a:t>edad”. </a:t>
            </a:r>
            <a:br>
              <a:rPr lang="es-AR" sz="2800" dirty="0" smtClean="0"/>
            </a:br>
            <a:r>
              <a:rPr lang="es-AR" sz="2800" dirty="0" smtClean="0"/>
              <a:t/>
            </a:r>
            <a:br>
              <a:rPr lang="es-AR" sz="2800" dirty="0" smtClean="0"/>
            </a:br>
            <a:r>
              <a:rPr lang="es-AR" sz="2800" dirty="0" smtClean="0"/>
              <a:t>Son </a:t>
            </a:r>
            <a:r>
              <a:rPr lang="es-AR" sz="2800" dirty="0"/>
              <a:t>consideradas incapaces de ejercicio, en la medida que no cuenten con la edad y grado de madurez suficiente (art. 24 inc. b) para ejercer los actos que el propio ordenamiento jurídico les permite (</a:t>
            </a:r>
            <a:r>
              <a:rPr lang="es-AR" sz="2800" dirty="0" err="1"/>
              <a:t>arts</a:t>
            </a:r>
            <a:r>
              <a:rPr lang="es-AR" sz="2800" dirty="0"/>
              <a:t>, 26 y </a:t>
            </a:r>
            <a:r>
              <a:rPr lang="es-AR" sz="2800" dirty="0" err="1"/>
              <a:t>concs</a:t>
            </a:r>
            <a:r>
              <a:rPr lang="es-AR" sz="2800" dirty="0"/>
              <a:t>.), </a:t>
            </a:r>
            <a:r>
              <a:rPr lang="es-AR" sz="2800" dirty="0" smtClean="0"/>
              <a:t/>
            </a:r>
            <a:br>
              <a:rPr lang="es-AR" sz="2800" dirty="0" smtClean="0"/>
            </a:br>
            <a:r>
              <a:rPr lang="es-AR" sz="2800" dirty="0" smtClean="0"/>
              <a:t/>
            </a:r>
            <a:br>
              <a:rPr lang="es-AR" sz="2800" dirty="0" smtClean="0"/>
            </a:br>
            <a:r>
              <a:rPr lang="es-AR" sz="2800" dirty="0" smtClean="0"/>
              <a:t>Los </a:t>
            </a:r>
            <a:r>
              <a:rPr lang="es-AR" sz="2800" dirty="0"/>
              <a:t>padres ejercen la responsabilidad parental (art. 638) y son sus representantes legales (art. 101. inc. b</a:t>
            </a:r>
            <a:r>
              <a:rPr lang="es-AR" sz="2800" dirty="0" smtClean="0"/>
              <a:t>).</a:t>
            </a:r>
            <a:br>
              <a:rPr lang="es-AR" sz="2800" dirty="0" smtClean="0"/>
            </a:br>
            <a:endParaRPr lang="es-AR" sz="2800" dirty="0"/>
          </a:p>
        </p:txBody>
      </p:sp>
      <p:sp>
        <p:nvSpPr>
          <p:cNvPr id="3" name="Subtítulo 2"/>
          <p:cNvSpPr>
            <a:spLocks noGrp="1"/>
          </p:cNvSpPr>
          <p:nvPr>
            <p:ph type="subTitle" idx="1"/>
          </p:nvPr>
        </p:nvSpPr>
        <p:spPr>
          <a:xfrm>
            <a:off x="3219718" y="682823"/>
            <a:ext cx="6774288" cy="685447"/>
          </a:xfrm>
        </p:spPr>
        <p:txBody>
          <a:bodyPr>
            <a:noAutofit/>
          </a:bodyPr>
          <a:lstStyle/>
          <a:p>
            <a:r>
              <a:rPr lang="es-AR" sz="3600" b="1" dirty="0">
                <a:solidFill>
                  <a:schemeClr val="accent1"/>
                </a:solidFill>
              </a:rPr>
              <a:t>Personas menores de edad</a:t>
            </a:r>
            <a:br>
              <a:rPr lang="es-AR" sz="3600" b="1" dirty="0">
                <a:solidFill>
                  <a:schemeClr val="accent1"/>
                </a:solidFill>
              </a:rPr>
            </a:br>
            <a:endParaRPr lang="es-AR" sz="3600" b="1" dirty="0">
              <a:solidFill>
                <a:schemeClr val="accent1"/>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629173" y="1957949"/>
            <a:ext cx="862883" cy="3734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Flecha derecha 5"/>
          <p:cNvSpPr/>
          <p:nvPr/>
        </p:nvSpPr>
        <p:spPr>
          <a:xfrm>
            <a:off x="1629173" y="3261755"/>
            <a:ext cx="862883" cy="3734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Flecha derecha 6"/>
          <p:cNvSpPr/>
          <p:nvPr/>
        </p:nvSpPr>
        <p:spPr>
          <a:xfrm>
            <a:off x="1629173" y="5806226"/>
            <a:ext cx="862883" cy="3734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6272493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24259" y="445997"/>
            <a:ext cx="7650051" cy="708337"/>
          </a:xfrm>
        </p:spPr>
        <p:txBody>
          <a:bodyPr>
            <a:noAutofit/>
          </a:bodyPr>
          <a:lstStyle/>
          <a:p>
            <a:pPr algn="ctr"/>
            <a:r>
              <a:rPr lang="es-MX" sz="3200" b="1" dirty="0">
                <a:solidFill>
                  <a:schemeClr val="accent1"/>
                </a:solidFill>
              </a:rPr>
              <a:t>Ministerio Público</a:t>
            </a:r>
            <a:r>
              <a:rPr lang="es-MX" sz="3200" b="1" dirty="0" smtClean="0">
                <a:solidFill>
                  <a:schemeClr val="accent1"/>
                </a:solidFill>
              </a:rPr>
              <a:t>: </a:t>
            </a:r>
            <a:br>
              <a:rPr lang="es-MX" sz="3200" b="1" dirty="0" smtClean="0">
                <a:solidFill>
                  <a:schemeClr val="accent1"/>
                </a:solidFill>
              </a:rPr>
            </a:br>
            <a:r>
              <a:rPr lang="es-MX" sz="3200" b="1" dirty="0" smtClean="0">
                <a:solidFill>
                  <a:schemeClr val="accent1"/>
                </a:solidFill>
              </a:rPr>
              <a:t>actuación en el ámbito </a:t>
            </a:r>
            <a:r>
              <a:rPr lang="es-MX" sz="3200" b="1" dirty="0">
                <a:solidFill>
                  <a:schemeClr val="accent1"/>
                </a:solidFill>
              </a:rPr>
              <a:t>extrajudicial</a:t>
            </a:r>
            <a:endParaRPr lang="es-AR" sz="3200" b="1" dirty="0">
              <a:solidFill>
                <a:schemeClr val="accent1"/>
              </a:solidFill>
            </a:endParaRPr>
          </a:p>
        </p:txBody>
      </p:sp>
      <p:sp>
        <p:nvSpPr>
          <p:cNvPr id="3" name="Subtítulo 2"/>
          <p:cNvSpPr>
            <a:spLocks noGrp="1"/>
          </p:cNvSpPr>
          <p:nvPr>
            <p:ph type="subTitle" idx="1"/>
          </p:nvPr>
        </p:nvSpPr>
        <p:spPr>
          <a:xfrm>
            <a:off x="1712890" y="1519707"/>
            <a:ext cx="10058400" cy="5138672"/>
          </a:xfrm>
        </p:spPr>
        <p:txBody>
          <a:bodyPr>
            <a:normAutofit lnSpcReduction="10000"/>
          </a:bodyPr>
          <a:lstStyle/>
          <a:p>
            <a:r>
              <a:rPr lang="es-MX" sz="2400" dirty="0"/>
              <a:t>En </a:t>
            </a:r>
            <a:r>
              <a:rPr lang="es-MX" sz="2400" dirty="0" smtClean="0"/>
              <a:t>el </a:t>
            </a:r>
            <a:r>
              <a:rPr lang="es-MX" sz="2400" dirty="0">
                <a:solidFill>
                  <a:schemeClr val="accent1"/>
                </a:solidFill>
              </a:rPr>
              <a:t>ámbito extrajudicial</a:t>
            </a:r>
            <a:r>
              <a:rPr lang="es-MX" sz="2400" dirty="0"/>
              <a:t>, el art. 103 dispone expresamente que </a:t>
            </a:r>
            <a:endParaRPr lang="es-MX" sz="2400" dirty="0" smtClean="0"/>
          </a:p>
          <a:p>
            <a:pPr algn="just"/>
            <a:r>
              <a:rPr lang="es-MX" sz="2400" dirty="0"/>
              <a:t>	</a:t>
            </a:r>
            <a:r>
              <a:rPr lang="es-MX" sz="2400" dirty="0" smtClean="0"/>
              <a:t>			el Ministerio Público actúa ante la ausencia, carencia o inacción de los representantes legales, cuando están comprometidos los derechos económicos sociales y culturales. </a:t>
            </a:r>
          </a:p>
          <a:p>
            <a:pPr algn="just"/>
            <a:endParaRPr lang="es-MX" sz="2400" dirty="0" smtClean="0"/>
          </a:p>
          <a:p>
            <a:pPr algn="just"/>
            <a:r>
              <a:rPr lang="es-MX" sz="2400" dirty="0" smtClean="0"/>
              <a:t>Siendo estos derechos de segunda generación (salud, educación, vivienda) vitales en el desarrollo integral de las personas, resulta importante toda medida que tienda a la protección y efectividad de los mismos. </a:t>
            </a:r>
          </a:p>
          <a:p>
            <a:pPr algn="just"/>
            <a:r>
              <a:rPr lang="es-MX" sz="2400" dirty="0" smtClean="0"/>
              <a:t>Según </a:t>
            </a:r>
            <a:r>
              <a:rPr lang="es-MX" sz="2400" dirty="0" err="1" smtClean="0"/>
              <a:t>Scherman</a:t>
            </a:r>
            <a:r>
              <a:rPr lang="es-MX" sz="2400" dirty="0" smtClean="0"/>
              <a:t>, la tarea del Ministerio Público se ha visto influenciada fuertemente a partir de la ratificación de la Convención de los Derechos del Niño, en la judicialización de los derechos sociales. </a:t>
            </a:r>
            <a:endParaRPr lang="es-AR"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lecha derecha 5"/>
          <p:cNvSpPr/>
          <p:nvPr/>
        </p:nvSpPr>
        <p:spPr>
          <a:xfrm>
            <a:off x="2524259" y="2034862"/>
            <a:ext cx="1004166" cy="3429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815801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79569" y="317210"/>
            <a:ext cx="9340961" cy="708337"/>
          </a:xfrm>
        </p:spPr>
        <p:txBody>
          <a:bodyPr>
            <a:noAutofit/>
          </a:bodyPr>
          <a:lstStyle/>
          <a:p>
            <a:r>
              <a:rPr lang="es-AR" sz="4000" b="1" dirty="0">
                <a:solidFill>
                  <a:schemeClr val="accent1"/>
                </a:solidFill>
              </a:rPr>
              <a:t/>
            </a:r>
            <a:br>
              <a:rPr lang="es-AR" sz="4000" b="1" dirty="0">
                <a:solidFill>
                  <a:schemeClr val="accent1"/>
                </a:solidFill>
              </a:rPr>
            </a:br>
            <a:r>
              <a:rPr lang="es-AR" sz="4000" b="1" dirty="0" smtClean="0">
                <a:solidFill>
                  <a:schemeClr val="accent1"/>
                </a:solidFill>
              </a:rPr>
              <a:t>Menores </a:t>
            </a:r>
            <a:r>
              <a:rPr lang="es-AR" sz="4000" b="1" dirty="0">
                <a:solidFill>
                  <a:schemeClr val="accent1"/>
                </a:solidFill>
              </a:rPr>
              <a:t>de </a:t>
            </a:r>
            <a:r>
              <a:rPr lang="es-AR" sz="4000" b="1" dirty="0" smtClean="0">
                <a:solidFill>
                  <a:schemeClr val="accent1"/>
                </a:solidFill>
              </a:rPr>
              <a:t>edad: Adolecentes</a:t>
            </a:r>
            <a:endParaRPr lang="es-AR" sz="4000" dirty="0"/>
          </a:p>
        </p:txBody>
      </p:sp>
      <p:sp>
        <p:nvSpPr>
          <p:cNvPr id="3" name="Subtítulo 2"/>
          <p:cNvSpPr>
            <a:spLocks noGrp="1"/>
          </p:cNvSpPr>
          <p:nvPr>
            <p:ph type="subTitle" idx="1"/>
          </p:nvPr>
        </p:nvSpPr>
        <p:spPr>
          <a:xfrm>
            <a:off x="1979569" y="1159098"/>
            <a:ext cx="9624296" cy="5138672"/>
          </a:xfrm>
        </p:spPr>
        <p:txBody>
          <a:bodyPr/>
          <a:lstStyle/>
          <a:p>
            <a:pPr algn="just"/>
            <a:r>
              <a:rPr lang="es-AR" sz="2400" dirty="0"/>
              <a:t> </a:t>
            </a:r>
            <a:r>
              <a:rPr lang="es-MX" sz="2400" i="1" dirty="0"/>
              <a:t>Art. 25. Menor de edad y adolescente. Menor de edad es la persona que no ha cumplido dieciocho años</a:t>
            </a:r>
            <a:r>
              <a:rPr lang="es-MX" sz="2400" i="1" dirty="0" smtClean="0"/>
              <a:t>.</a:t>
            </a:r>
          </a:p>
          <a:p>
            <a:pPr algn="just"/>
            <a:endParaRPr lang="es-AR" sz="2400" i="1" dirty="0"/>
          </a:p>
          <a:p>
            <a:pPr algn="just"/>
            <a:r>
              <a:rPr lang="es-AR" sz="2400" dirty="0" smtClean="0"/>
              <a:t>Dentro </a:t>
            </a:r>
            <a:r>
              <a:rPr lang="es-AR" sz="2400" dirty="0"/>
              <a:t>de esta categoría de personas menores de edad se encuentran </a:t>
            </a:r>
            <a:r>
              <a:rPr lang="es-AR" sz="2400" b="1" dirty="0" smtClean="0">
                <a:solidFill>
                  <a:schemeClr val="accent1"/>
                </a:solidFill>
              </a:rPr>
              <a:t>LOS ADOLESCENTES</a:t>
            </a:r>
            <a:r>
              <a:rPr lang="es-AR" sz="2400" dirty="0" smtClean="0"/>
              <a:t>: </a:t>
            </a:r>
            <a:r>
              <a:rPr lang="es-AR" sz="2400" dirty="0">
                <a:solidFill>
                  <a:schemeClr val="accent1"/>
                </a:solidFill>
              </a:rPr>
              <a:t>desde los trece años hasta la mayoría de edad. </a:t>
            </a:r>
            <a:endParaRPr lang="es-AR" sz="2400" dirty="0" smtClean="0">
              <a:solidFill>
                <a:schemeClr val="accent1"/>
              </a:solidFill>
            </a:endParaRPr>
          </a:p>
          <a:p>
            <a:pPr algn="just"/>
            <a:r>
              <a:rPr lang="es-MX" sz="2400" dirty="0"/>
              <a:t> En efecto, </a:t>
            </a:r>
            <a:endParaRPr lang="es-MX" sz="2400" dirty="0" smtClean="0"/>
          </a:p>
          <a:p>
            <a:pPr algn="just"/>
            <a:r>
              <a:rPr lang="es-MX" sz="2400" dirty="0" smtClean="0"/>
              <a:t>			El </a:t>
            </a:r>
            <a:r>
              <a:rPr lang="es-MX" sz="2400" dirty="0" smtClean="0">
                <a:solidFill>
                  <a:schemeClr val="accent1"/>
                </a:solidFill>
              </a:rPr>
              <a:t>discernimiento </a:t>
            </a:r>
            <a:r>
              <a:rPr lang="es-MX" sz="2400" dirty="0">
                <a:solidFill>
                  <a:schemeClr val="accent1"/>
                </a:solidFill>
              </a:rPr>
              <a:t>para los actos voluntarios lícitos </a:t>
            </a:r>
            <a:r>
              <a:rPr lang="es-MX" sz="2400" dirty="0"/>
              <a:t>ahora se adquiere, en general, a partir de los trece años (arts. 260 y 261 inc. c); </a:t>
            </a:r>
            <a:endParaRPr lang="es-MX" sz="2400" dirty="0" smtClean="0"/>
          </a:p>
          <a:p>
            <a:pPr algn="just"/>
            <a:r>
              <a:rPr lang="es-MX" sz="2400" dirty="0" smtClean="0"/>
              <a:t>			en </a:t>
            </a:r>
            <a:r>
              <a:rPr lang="es-MX" sz="2400" dirty="0"/>
              <a:t>tanto </a:t>
            </a:r>
            <a:r>
              <a:rPr lang="es-MX" sz="2400" dirty="0">
                <a:solidFill>
                  <a:schemeClr val="accent1"/>
                </a:solidFill>
              </a:rPr>
              <a:t>el discernimiento para los actos voluntarios ilícitos </a:t>
            </a:r>
            <a:r>
              <a:rPr lang="es-MX" sz="2400" dirty="0"/>
              <a:t>se sigue adquiriendo a los diez anos (art. 261 inc. </a:t>
            </a:r>
            <a:r>
              <a:rPr lang="es-MX" dirty="0"/>
              <a:t>b),</a:t>
            </a:r>
            <a:endParaRPr lang="es-AR"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2065428" y="418649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2065428" y="540921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962504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92448" y="317210"/>
            <a:ext cx="9340961" cy="708337"/>
          </a:xfrm>
        </p:spPr>
        <p:txBody>
          <a:bodyPr>
            <a:noAutofit/>
          </a:bodyPr>
          <a:lstStyle/>
          <a:p>
            <a:r>
              <a:rPr lang="es-MX" sz="3200" b="1" dirty="0">
                <a:solidFill>
                  <a:schemeClr val="accent1"/>
                </a:solidFill>
              </a:rPr>
              <a:t>Ejercicio de los derechos por la persona menor de edad</a:t>
            </a:r>
            <a:endParaRPr lang="es-AR" sz="3200" b="1" dirty="0">
              <a:solidFill>
                <a:schemeClr val="accent1"/>
              </a:solidFill>
            </a:endParaRPr>
          </a:p>
        </p:txBody>
      </p:sp>
      <p:sp>
        <p:nvSpPr>
          <p:cNvPr id="3" name="Subtítulo 2"/>
          <p:cNvSpPr>
            <a:spLocks noGrp="1"/>
          </p:cNvSpPr>
          <p:nvPr>
            <p:ph type="subTitle" idx="1"/>
          </p:nvPr>
        </p:nvSpPr>
        <p:spPr>
          <a:xfrm>
            <a:off x="1773507" y="1221110"/>
            <a:ext cx="10200067" cy="5138672"/>
          </a:xfrm>
        </p:spPr>
        <p:txBody>
          <a:bodyPr>
            <a:noAutofit/>
          </a:bodyPr>
          <a:lstStyle/>
          <a:p>
            <a:pPr algn="just"/>
            <a:r>
              <a:rPr lang="es-MX" sz="2000" b="1" i="1" u="sng" dirty="0"/>
              <a:t>Art. 26. Ejercicio de los derechos por la persona menor de edad</a:t>
            </a:r>
            <a:r>
              <a:rPr lang="es-MX" sz="2000" b="1" i="1" dirty="0"/>
              <a:t>. La persona menor de edad ejerce sus derechos a través de sus representantes legales. No obstante, la que cuenta con edad y grado de madurez suficiente puede ejercer por sí los actos que le son permitidos por el ordenamiento jurídico. En </a:t>
            </a:r>
            <a:r>
              <a:rPr lang="es-MX" sz="2000" b="1" i="1" dirty="0" smtClean="0"/>
              <a:t>situaciones de </a:t>
            </a:r>
            <a:r>
              <a:rPr lang="es-MX" sz="2000" b="1" i="1" dirty="0"/>
              <a:t>conflicto de intereses con sus representantes legales, puede intervenir con asistencia letrada. La persona menor de edad tiene derecho a ser oída en todo proceso judicial que le concierne así como a participar en las decisiones sobre su persona. Se presume que el adolescente entre trece y dieciséis años tiene aptitud para decidir por sí respecto de aquellos tratamientos que no resultan invasivos, ni comprometen su estado de salud o provocan un riesgo grave en su vida o integridad física. Si se trata de tratamientos invasivos que comprometen su estado de salud o está en riesgo la integridad o la vida, el adolescente debe prestar su consentimiento con la asistencia de sus progenitores y el conflicto entre ambos se resuelve teniendo en cuenta su interés superior, sobre la base de la opinión médica respecto a las consecuencias de la realización o no del acto médico. A partir de los dieciséis años el adolescente es considerado como un adulto para las decisiones atinentes al cuidado de su propio cuerpo</a:t>
            </a:r>
            <a:endParaRPr lang="es-AR" sz="2000" b="1" i="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5962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79569" y="317210"/>
            <a:ext cx="9340961" cy="708337"/>
          </a:xfrm>
        </p:spPr>
        <p:txBody>
          <a:bodyPr>
            <a:noAutofit/>
          </a:bodyPr>
          <a:lstStyle/>
          <a:p>
            <a:r>
              <a:rPr lang="es-MX" sz="2800" b="1" i="1" dirty="0" smtClean="0">
                <a:solidFill>
                  <a:schemeClr val="accent1"/>
                </a:solidFill>
              </a:rPr>
              <a:t>Cont</a:t>
            </a:r>
            <a:r>
              <a:rPr lang="es-MX" sz="2800" b="1" dirty="0" smtClean="0">
                <a:solidFill>
                  <a:schemeClr val="accent1"/>
                </a:solidFill>
              </a:rPr>
              <a:t>.// Ejercicio </a:t>
            </a:r>
            <a:r>
              <a:rPr lang="es-MX" sz="2800" b="1" dirty="0">
                <a:solidFill>
                  <a:schemeClr val="accent1"/>
                </a:solidFill>
              </a:rPr>
              <a:t>de los derechos por la persona menor de edad</a:t>
            </a:r>
            <a:endParaRPr lang="es-AR" sz="2800" dirty="0"/>
          </a:p>
        </p:txBody>
      </p:sp>
      <p:sp>
        <p:nvSpPr>
          <p:cNvPr id="3" name="Subtítulo 2"/>
          <p:cNvSpPr>
            <a:spLocks noGrp="1"/>
          </p:cNvSpPr>
          <p:nvPr>
            <p:ph type="subTitle" idx="1"/>
          </p:nvPr>
        </p:nvSpPr>
        <p:spPr>
          <a:xfrm>
            <a:off x="1635617" y="1378039"/>
            <a:ext cx="10032642" cy="5138672"/>
          </a:xfrm>
        </p:spPr>
        <p:txBody>
          <a:bodyPr>
            <a:normAutofit/>
          </a:bodyPr>
          <a:lstStyle/>
          <a:p>
            <a:pPr algn="just"/>
            <a:r>
              <a:rPr lang="es-MX" sz="2800" b="1" u="sng" dirty="0" smtClean="0">
                <a:solidFill>
                  <a:srgbClr val="C00000"/>
                </a:solidFill>
              </a:rPr>
              <a:t>Principio </a:t>
            </a:r>
            <a:r>
              <a:rPr lang="es-MX" sz="2800" b="1" u="sng" dirty="0">
                <a:solidFill>
                  <a:srgbClr val="C00000"/>
                </a:solidFill>
              </a:rPr>
              <a:t>general</a:t>
            </a:r>
          </a:p>
          <a:p>
            <a:pPr algn="just"/>
            <a:r>
              <a:rPr lang="es-MX" sz="2800" dirty="0"/>
              <a:t>El primer párrafo de la norma establece como </a:t>
            </a:r>
            <a:r>
              <a:rPr lang="es-MX" sz="2800" u="sng" dirty="0"/>
              <a:t>principio general</a:t>
            </a:r>
            <a:r>
              <a:rPr lang="es-MX" sz="2800" dirty="0"/>
              <a:t> que </a:t>
            </a:r>
            <a:r>
              <a:rPr lang="es-MX" sz="2800" dirty="0">
                <a:solidFill>
                  <a:schemeClr val="accent1"/>
                </a:solidFill>
              </a:rPr>
              <a:t>la persona menor de edad no ejerce sus derechos por sí, sino a través de sus representantes legales</a:t>
            </a:r>
            <a:r>
              <a:rPr lang="es-MX" sz="2800" dirty="0"/>
              <a:t>: sus padres o, en su defecto, el tutor que se le nombre (art. 101 inc. b).</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8942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64913" y="1584100"/>
            <a:ext cx="9340961" cy="708337"/>
          </a:xfrm>
        </p:spPr>
        <p:txBody>
          <a:bodyPr>
            <a:normAutofit fontScale="90000"/>
          </a:bodyPr>
          <a:lstStyle/>
          <a:p>
            <a:r>
              <a:rPr lang="es-MX" sz="3600" b="1" dirty="0">
                <a:solidFill>
                  <a:schemeClr val="accent1"/>
                </a:solidFill>
              </a:rPr>
              <a:t>Capacidad. Derechos reconocidos</a:t>
            </a:r>
            <a:r>
              <a:rPr lang="es-MX" sz="3600" b="1" dirty="0" smtClean="0">
                <a:solidFill>
                  <a:schemeClr val="accent1"/>
                </a:solidFill>
              </a:rPr>
              <a:t>.</a:t>
            </a:r>
            <a:br>
              <a:rPr lang="es-MX" sz="3600" b="1" dirty="0" smtClean="0">
                <a:solidFill>
                  <a:schemeClr val="accent1"/>
                </a:solidFill>
              </a:rPr>
            </a:br>
            <a:r>
              <a:rPr lang="es-MX" sz="3600" b="1" dirty="0" smtClean="0">
                <a:solidFill>
                  <a:schemeClr val="accent1"/>
                </a:solidFill>
              </a:rPr>
              <a:t> </a:t>
            </a:r>
            <a:r>
              <a:rPr lang="es-MX" sz="3600" b="1" dirty="0">
                <a:solidFill>
                  <a:schemeClr val="accent1"/>
                </a:solidFill>
              </a:rPr>
              <a:t>Otras implicancias</a:t>
            </a:r>
            <a:r>
              <a:rPr lang="es-MX" b="1" dirty="0">
                <a:solidFill>
                  <a:schemeClr val="accent1"/>
                </a:solidFill>
              </a:rPr>
              <a:t/>
            </a:r>
            <a:br>
              <a:rPr lang="es-MX" b="1" dirty="0">
                <a:solidFill>
                  <a:schemeClr val="accent1"/>
                </a:solidFill>
              </a:rPr>
            </a:br>
            <a:endParaRPr lang="es-AR" b="1" dirty="0">
              <a:solidFill>
                <a:schemeClr val="accent1"/>
              </a:solidFill>
            </a:endParaRPr>
          </a:p>
        </p:txBody>
      </p:sp>
      <p:sp>
        <p:nvSpPr>
          <p:cNvPr id="3" name="Subtítulo 2"/>
          <p:cNvSpPr>
            <a:spLocks noGrp="1"/>
          </p:cNvSpPr>
          <p:nvPr>
            <p:ph type="subTitle" idx="1"/>
          </p:nvPr>
        </p:nvSpPr>
        <p:spPr>
          <a:xfrm>
            <a:off x="1790164" y="1938269"/>
            <a:ext cx="10251582" cy="4121155"/>
          </a:xfrm>
        </p:spPr>
        <p:txBody>
          <a:bodyPr>
            <a:noAutofit/>
          </a:bodyPr>
          <a:lstStyle/>
          <a:p>
            <a:pPr algn="just"/>
            <a:r>
              <a:rPr lang="es-MX" sz="2400" dirty="0" smtClean="0"/>
              <a:t>		El </a:t>
            </a:r>
            <a:r>
              <a:rPr lang="es-MX" sz="2400" dirty="0"/>
              <a:t>segundo párrafo de la norma recoge el </a:t>
            </a:r>
            <a:r>
              <a:rPr lang="es-MX" sz="2400" b="1" dirty="0">
                <a:solidFill>
                  <a:srgbClr val="C00000"/>
                </a:solidFill>
              </a:rPr>
              <a:t>principio de capacidad o autonomía progresiva para el ejercicio de los derechos </a:t>
            </a:r>
            <a:r>
              <a:rPr lang="es-MX" sz="2400" dirty="0"/>
              <a:t>de conformidad con la evolución de sus facultades, a través de pautas flexibles. </a:t>
            </a:r>
            <a:endParaRPr lang="es-MX" sz="2400" dirty="0" smtClean="0"/>
          </a:p>
          <a:p>
            <a:pPr algn="just"/>
            <a:r>
              <a:rPr lang="es-MX" sz="2400" dirty="0" smtClean="0"/>
              <a:t>		En </a:t>
            </a:r>
            <a:r>
              <a:rPr lang="es-MX" sz="2400" dirty="0"/>
              <a:t>efecto, como contrapartida de la incapacidad de ejercicio emanada del art. 24 inc. b), </a:t>
            </a:r>
            <a:r>
              <a:rPr lang="es-MX" sz="2400" b="1" dirty="0">
                <a:solidFill>
                  <a:srgbClr val="C00000"/>
                </a:solidFill>
              </a:rPr>
              <a:t>las personas que cuenten con la edad y grado de madurez suficiente podrán ejercer por sí </a:t>
            </a:r>
            <a:r>
              <a:rPr lang="es-MX" sz="2400" dirty="0"/>
              <a:t>aquellos actos de acuerdo a los términos en que les sean permitidos por el ordenamiento jurídico</a:t>
            </a:r>
            <a:r>
              <a:rPr lang="es-MX" sz="2400" dirty="0" smtClean="0"/>
              <a:t>.</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575709" y="19382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1575709" y="352309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11063338" y="6171277"/>
            <a:ext cx="978408" cy="484632"/>
          </a:xfrm>
          <a:prstGeom prst="rightArrow">
            <a:avLst>
              <a:gd name="adj1" fmla="val 6006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95908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186426" y="1305062"/>
            <a:ext cx="9158488" cy="4864090"/>
          </a:xfrm>
        </p:spPr>
        <p:txBody>
          <a:bodyPr/>
          <a:lstStyle/>
          <a:p>
            <a:pPr algn="just"/>
            <a:r>
              <a:rPr lang="es-MX" sz="2400" dirty="0" smtClean="0"/>
              <a:t>		Por </a:t>
            </a:r>
            <a:r>
              <a:rPr lang="es-MX" sz="2400" dirty="0"/>
              <a:t>lo tanto, </a:t>
            </a:r>
            <a:r>
              <a:rPr lang="es-MX" sz="2400" dirty="0">
                <a:solidFill>
                  <a:srgbClr val="C00000"/>
                </a:solidFill>
              </a:rPr>
              <a:t>a mayor autonomía</a:t>
            </a:r>
            <a:r>
              <a:rPr lang="es-MX" sz="2400" dirty="0"/>
              <a:t>, </a:t>
            </a:r>
            <a:r>
              <a:rPr lang="es-MX" sz="2400" dirty="0">
                <a:solidFill>
                  <a:srgbClr val="C00000"/>
                </a:solidFill>
              </a:rPr>
              <a:t>disminuye la representación de los progenitores en el ejercicio de los derechos de los hijos </a:t>
            </a:r>
            <a:r>
              <a:rPr lang="es-MX" sz="2400" dirty="0"/>
              <a:t>(art. 639 inc. b</a:t>
            </a:r>
            <a:r>
              <a:rPr lang="es-MX" sz="2400" dirty="0" smtClean="0"/>
              <a:t>).</a:t>
            </a:r>
          </a:p>
          <a:p>
            <a:pPr algn="just"/>
            <a:endParaRPr lang="es-MX" sz="2400" dirty="0"/>
          </a:p>
          <a:p>
            <a:pPr algn="just"/>
            <a:r>
              <a:rPr lang="es-MX" sz="2400" dirty="0" smtClean="0"/>
              <a:t>		 </a:t>
            </a:r>
            <a:r>
              <a:rPr lang="es-MX" sz="2400" dirty="0"/>
              <a:t>Incluso, </a:t>
            </a:r>
            <a:r>
              <a:rPr lang="es-MX" sz="2400" u="sng" dirty="0"/>
              <a:t>habiendo conflicto de intereses con sus representantes legales,</a:t>
            </a:r>
            <a:r>
              <a:rPr lang="es-MX" sz="2400" dirty="0"/>
              <a:t> </a:t>
            </a:r>
            <a:r>
              <a:rPr lang="es-MX" sz="2400" dirty="0">
                <a:solidFill>
                  <a:srgbClr val="C00000"/>
                </a:solidFill>
              </a:rPr>
              <a:t>los hijos podrán intervenir por derecho propio y con asistencia letrada</a:t>
            </a:r>
            <a:r>
              <a:rPr lang="es-MX" sz="2400" dirty="0"/>
              <a:t>, sin perjuicio de los demás supuestos específicos donde también se les reconoce expresamente su actuación con asistencia letrada (arts. 109 inc. a, 596, 608 inc. a, 617 inc. a, 661 inc. b, 677, 678 y 679).</a:t>
            </a:r>
            <a:endParaRPr lang="es-AR" sz="2400" dirty="0"/>
          </a:p>
          <a:p>
            <a:endParaRPr lang="es-AR"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979569" y="130506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1979569" y="299781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10855710" y="6169152"/>
            <a:ext cx="978408" cy="484632"/>
          </a:xfrm>
          <a:prstGeom prst="right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851169367"/>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1586</TotalTime>
  <Words>2117</Words>
  <Application>Microsoft Office PowerPoint</Application>
  <PresentationFormat>Panorámica</PresentationFormat>
  <Paragraphs>171</Paragraphs>
  <Slides>40</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40</vt:i4>
      </vt:variant>
    </vt:vector>
  </HeadingPairs>
  <TitlesOfParts>
    <vt:vector size="47" baseType="lpstr">
      <vt:lpstr>Arial</vt:lpstr>
      <vt:lpstr>Arial Black</vt:lpstr>
      <vt:lpstr>Calibri</vt:lpstr>
      <vt:lpstr>Century Gothic</vt:lpstr>
      <vt:lpstr>Wingdings</vt:lpstr>
      <vt:lpstr>Wingdings 3</vt:lpstr>
      <vt:lpstr>Espiral</vt:lpstr>
      <vt:lpstr>     Unidad 8 CAPACIDAD- continuación:  LOS MENORES DE EDAD  </vt:lpstr>
      <vt:lpstr>La persona por nacer -desde la concepción hasta el nacimiento(art.19)-.  El art. 54 del Código sustituido establecía que tenían incapacidad absoluta:    las personas por nacer    (art. 63): Son personas por nacer, las que no habiendo nacido estaban concebidas en el seno materno. (art. 63) </vt:lpstr>
      <vt:lpstr>Condición Jurídica de la persona por nacer:</vt:lpstr>
      <vt:lpstr>Desde el nacimiento hasta los dieciocho años, el Código llama a las personas “menores de edad”.   Son consideradas incapaces de ejercicio, en la medida que no cuenten con la edad y grado de madurez suficiente (art. 24 inc. b) para ejercer los actos que el propio ordenamiento jurídico les permite (arts, 26 y concs.),   Los padres ejercen la responsabilidad parental (art. 638) y son sus representantes legales (art. 101. inc. b). </vt:lpstr>
      <vt:lpstr> Menores de edad: Adolecentes</vt:lpstr>
      <vt:lpstr>Ejercicio de los derechos por la persona menor de edad</vt:lpstr>
      <vt:lpstr>Cont.// Ejercicio de los derechos por la persona menor de edad</vt:lpstr>
      <vt:lpstr>Capacidad. Derechos reconocidos.  Otras implicancias </vt:lpstr>
      <vt:lpstr>Presentación de PowerPoint</vt:lpstr>
      <vt:lpstr>Presentación de PowerPoint</vt:lpstr>
      <vt:lpstr>Presentación de PowerPoint</vt:lpstr>
      <vt:lpstr>Presentación de PowerPoint</vt:lpstr>
      <vt:lpstr>Presentación de PowerPoint</vt:lpstr>
      <vt:lpstr> Cuidado del propio cuerpo </vt:lpstr>
      <vt:lpstr>Presentación de PowerPoint</vt:lpstr>
      <vt:lpstr>Presentación de PowerPoint</vt:lpstr>
      <vt:lpstr>Capacidad para testar y  para contraer matrimonio</vt:lpstr>
      <vt:lpstr>Intervención en actos lícitos e ilícitos. Responsabilidad por actos ilícitos.</vt:lpstr>
      <vt:lpstr>Intervención en actos lícitos e ilícitos.</vt:lpstr>
      <vt:lpstr>Presentación de PowerPoint</vt:lpstr>
      <vt:lpstr> </vt:lpstr>
      <vt:lpstr>Emancipación.</vt:lpstr>
      <vt:lpstr>Emancipación.</vt:lpstr>
      <vt:lpstr>Fundamento de la emancipación </vt:lpstr>
      <vt:lpstr>Actos prohibidos a la persona emancipada</vt:lpstr>
      <vt:lpstr>Presentación de PowerPoint</vt:lpstr>
      <vt:lpstr>Presentación de PowerPoint</vt:lpstr>
      <vt:lpstr>Actos sujetos a autorización Judicial</vt:lpstr>
      <vt:lpstr>Presentación de PowerPoint</vt:lpstr>
      <vt:lpstr>Persona menor de edad con título profesional habilitante</vt:lpstr>
      <vt:lpstr>Presentación de PowerPoint</vt:lpstr>
      <vt:lpstr>Presentación de PowerPoint</vt:lpstr>
      <vt:lpstr>Cesación de la incapacidad. Mayoría de edad </vt:lpstr>
      <vt:lpstr>EFECTOS: </vt:lpstr>
      <vt:lpstr>Prórroga del deber alimentario</vt:lpstr>
      <vt:lpstr>Otros medios tuitivos de protección</vt:lpstr>
      <vt:lpstr>Ministerio Público: su actuación</vt:lpstr>
      <vt:lpstr>Ministerio Público: actuación complementaria</vt:lpstr>
      <vt:lpstr>Ministerio Público: actuación principal</vt:lpstr>
      <vt:lpstr>Ministerio Público:  actuación en el ámbito extrajudicial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Unidad 8 CAPACIDAD- continuación:  LOS MENORES DE EDAD  </dc:title>
  <dc:creator>Amanda Palacios</dc:creator>
  <cp:lastModifiedBy>Amanda Palacios</cp:lastModifiedBy>
  <cp:revision>63</cp:revision>
  <dcterms:created xsi:type="dcterms:W3CDTF">2018-06-15T13:53:18Z</dcterms:created>
  <dcterms:modified xsi:type="dcterms:W3CDTF">2019-06-03T05:12:12Z</dcterms:modified>
</cp:coreProperties>
</file>