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7"/>
  </p:notesMasterIdLst>
  <p:sldIdLst>
    <p:sldId id="296" r:id="rId2"/>
    <p:sldId id="299" r:id="rId3"/>
    <p:sldId id="300" r:id="rId4"/>
    <p:sldId id="301" r:id="rId5"/>
    <p:sldId id="297" r:id="rId6"/>
    <p:sldId id="256" r:id="rId7"/>
    <p:sldId id="298" r:id="rId8"/>
    <p:sldId id="257" r:id="rId9"/>
    <p:sldId id="258" r:id="rId10"/>
    <p:sldId id="259" r:id="rId11"/>
    <p:sldId id="260" r:id="rId12"/>
    <p:sldId id="261" r:id="rId13"/>
    <p:sldId id="262" r:id="rId14"/>
    <p:sldId id="264" r:id="rId15"/>
    <p:sldId id="265" r:id="rId16"/>
    <p:sldId id="266" r:id="rId17"/>
    <p:sldId id="267" r:id="rId18"/>
    <p:sldId id="268" r:id="rId19"/>
    <p:sldId id="270" r:id="rId20"/>
    <p:sldId id="269" r:id="rId21"/>
    <p:sldId id="317" r:id="rId22"/>
    <p:sldId id="315" r:id="rId23"/>
    <p:sldId id="271" r:id="rId24"/>
    <p:sldId id="303" r:id="rId25"/>
    <p:sldId id="316" r:id="rId26"/>
    <p:sldId id="302" r:id="rId27"/>
    <p:sldId id="304" r:id="rId28"/>
    <p:sldId id="272" r:id="rId29"/>
    <p:sldId id="273" r:id="rId30"/>
    <p:sldId id="275" r:id="rId31"/>
    <p:sldId id="307" r:id="rId32"/>
    <p:sldId id="308" r:id="rId33"/>
    <p:sldId id="310" r:id="rId34"/>
    <p:sldId id="281" r:id="rId35"/>
    <p:sldId id="309" r:id="rId36"/>
    <p:sldId id="311" r:id="rId37"/>
    <p:sldId id="313" r:id="rId38"/>
    <p:sldId id="276" r:id="rId39"/>
    <p:sldId id="319" r:id="rId40"/>
    <p:sldId id="282" r:id="rId41"/>
    <p:sldId id="318" r:id="rId42"/>
    <p:sldId id="278" r:id="rId43"/>
    <p:sldId id="279" r:id="rId44"/>
    <p:sldId id="283" r:id="rId45"/>
    <p:sldId id="280"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showGuides="1">
      <p:cViewPr varScale="1">
        <p:scale>
          <a:sx n="68" d="100"/>
          <a:sy n="68" d="100"/>
        </p:scale>
        <p:origin x="816" y="72"/>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AE11E6-2361-449F-99DE-E071E9C0181A}" type="datetimeFigureOut">
              <a:rPr lang="es-MX" smtClean="0"/>
              <a:t>06/09/2020</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FAFFC-C5CF-46A6-98F5-E961D52DC387}" type="slidenum">
              <a:rPr lang="es-MX" smtClean="0"/>
              <a:t>‹Nº›</a:t>
            </a:fld>
            <a:endParaRPr lang="es-MX"/>
          </a:p>
        </p:txBody>
      </p:sp>
    </p:spTree>
    <p:extLst>
      <p:ext uri="{BB962C8B-B14F-4D97-AF65-F5344CB8AC3E}">
        <p14:creationId xmlns:p14="http://schemas.microsoft.com/office/powerpoint/2010/main" val="1862306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5C1FAFFC-C5CF-46A6-98F5-E961D52DC387}" type="slidenum">
              <a:rPr lang="es-MX" smtClean="0"/>
              <a:t>20</a:t>
            </a:fld>
            <a:endParaRPr lang="es-MX"/>
          </a:p>
        </p:txBody>
      </p:sp>
    </p:spTree>
    <p:extLst>
      <p:ext uri="{BB962C8B-B14F-4D97-AF65-F5344CB8AC3E}">
        <p14:creationId xmlns:p14="http://schemas.microsoft.com/office/powerpoint/2010/main" val="2148931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5C1FAFFC-C5CF-46A6-98F5-E961D52DC387}" type="slidenum">
              <a:rPr lang="es-MX" smtClean="0"/>
              <a:t>21</a:t>
            </a:fld>
            <a:endParaRPr lang="es-MX"/>
          </a:p>
        </p:txBody>
      </p:sp>
    </p:spTree>
    <p:extLst>
      <p:ext uri="{BB962C8B-B14F-4D97-AF65-F5344CB8AC3E}">
        <p14:creationId xmlns:p14="http://schemas.microsoft.com/office/powerpoint/2010/main" val="2825595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5C1FAFFC-C5CF-46A6-98F5-E961D52DC387}" type="slidenum">
              <a:rPr lang="es-MX" smtClean="0"/>
              <a:t>22</a:t>
            </a:fld>
            <a:endParaRPr lang="es-MX"/>
          </a:p>
        </p:txBody>
      </p:sp>
    </p:spTree>
    <p:extLst>
      <p:ext uri="{BB962C8B-B14F-4D97-AF65-F5344CB8AC3E}">
        <p14:creationId xmlns:p14="http://schemas.microsoft.com/office/powerpoint/2010/main" val="3832014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5C1FAFFC-C5CF-46A6-98F5-E961D52DC387}" type="slidenum">
              <a:rPr lang="es-MX" smtClean="0"/>
              <a:t>25</a:t>
            </a:fld>
            <a:endParaRPr lang="es-MX"/>
          </a:p>
        </p:txBody>
      </p:sp>
    </p:spTree>
    <p:extLst>
      <p:ext uri="{BB962C8B-B14F-4D97-AF65-F5344CB8AC3E}">
        <p14:creationId xmlns:p14="http://schemas.microsoft.com/office/powerpoint/2010/main" val="419079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5C1FAFFC-C5CF-46A6-98F5-E961D52DC387}" type="slidenum">
              <a:rPr lang="es-MX" smtClean="0"/>
              <a:t>26</a:t>
            </a:fld>
            <a:endParaRPr lang="es-MX"/>
          </a:p>
        </p:txBody>
      </p:sp>
    </p:spTree>
    <p:extLst>
      <p:ext uri="{BB962C8B-B14F-4D97-AF65-F5344CB8AC3E}">
        <p14:creationId xmlns:p14="http://schemas.microsoft.com/office/powerpoint/2010/main" val="3167265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Date Placeholder 2"/>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9/6/2020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490942" y="770552"/>
            <a:ext cx="5210115" cy="1049696"/>
          </a:xfrm>
        </p:spPr>
        <p:txBody>
          <a:bodyPr>
            <a:normAutofit/>
          </a:bodyPr>
          <a:lstStyle/>
          <a:p>
            <a:pPr algn="ctr"/>
            <a:r>
              <a:rPr lang="es-ES" sz="3600" u="sng" dirty="0">
                <a:solidFill>
                  <a:schemeClr val="accent2"/>
                </a:solidFill>
                <a:latin typeface="Arial Black" panose="020B0A04020102020204" pitchFamily="34" charset="0"/>
              </a:rPr>
              <a:t>Unidad 7:</a:t>
            </a:r>
            <a:endParaRPr lang="es-ES" sz="3600" dirty="0">
              <a:solidFill>
                <a:schemeClr val="accent2"/>
              </a:solidFill>
              <a:latin typeface="Arial Black" panose="020B0A04020102020204" pitchFamily="34" charset="0"/>
            </a:endParaRPr>
          </a:p>
        </p:txBody>
      </p:sp>
      <p:sp>
        <p:nvSpPr>
          <p:cNvPr id="2051" name="Rectangle 3"/>
          <p:cNvSpPr>
            <a:spLocks noGrp="1" noChangeArrowheads="1"/>
          </p:cNvSpPr>
          <p:nvPr>
            <p:ph type="subTitle" idx="1"/>
          </p:nvPr>
        </p:nvSpPr>
        <p:spPr>
          <a:xfrm>
            <a:off x="1469623" y="2486303"/>
            <a:ext cx="10354614" cy="2881313"/>
          </a:xfrm>
        </p:spPr>
        <p:txBody>
          <a:bodyPr>
            <a:normAutofit/>
          </a:bodyPr>
          <a:lstStyle/>
          <a:p>
            <a:pPr algn="ctr"/>
            <a:r>
              <a:rPr lang="es-ES" sz="3600" dirty="0">
                <a:solidFill>
                  <a:srgbClr val="FFFF00"/>
                </a:solidFill>
                <a:latin typeface="Arial Black" panose="020B0A04020102020204" pitchFamily="34" charset="0"/>
              </a:rPr>
              <a:t>Atributos de la personalidad. </a:t>
            </a:r>
          </a:p>
          <a:p>
            <a:pPr algn="ctr"/>
            <a:r>
              <a:rPr lang="es-ES" sz="3600" dirty="0">
                <a:solidFill>
                  <a:srgbClr val="FFFF00"/>
                </a:solidFill>
                <a:latin typeface="Arial Black" panose="020B0A04020102020204" pitchFamily="34" charset="0"/>
              </a:rPr>
              <a:t>CAPACIDAD.-</a:t>
            </a:r>
          </a:p>
        </p:txBody>
      </p:sp>
      <p:sp>
        <p:nvSpPr>
          <p:cNvPr id="2" name="Rectángulo 1"/>
          <p:cNvSpPr/>
          <p:nvPr/>
        </p:nvSpPr>
        <p:spPr>
          <a:xfrm>
            <a:off x="3073178" y="185777"/>
            <a:ext cx="5758308" cy="584775"/>
          </a:xfrm>
          <a:prstGeom prst="rect">
            <a:avLst/>
          </a:prstGeom>
        </p:spPr>
        <p:txBody>
          <a:bodyPr wrap="none">
            <a:spAutoFit/>
          </a:bodyPr>
          <a:lstStyle/>
          <a:p>
            <a:r>
              <a:rPr lang="es-ES" sz="3200" u="sng" dirty="0"/>
              <a:t>Derecho Civil Parte General</a:t>
            </a:r>
            <a:endParaRPr lang="es-MX" sz="3200" dirty="0"/>
          </a:p>
        </p:txBody>
      </p:sp>
    </p:spTree>
    <p:extLst>
      <p:ext uri="{BB962C8B-B14F-4D97-AF65-F5344CB8AC3E}">
        <p14:creationId xmlns:p14="http://schemas.microsoft.com/office/powerpoint/2010/main" val="314344155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16166" y="1025547"/>
            <a:ext cx="10159667" cy="4562773"/>
          </a:xfrm>
        </p:spPr>
        <p:txBody>
          <a:bodyPr>
            <a:normAutofit/>
          </a:bodyPr>
          <a:lstStyle/>
          <a:p>
            <a:pPr algn="just"/>
            <a:r>
              <a:rPr lang="es-MX" sz="3200" cap="none" dirty="0">
                <a:solidFill>
                  <a:srgbClr val="FFFF00"/>
                </a:solidFill>
              </a:rPr>
              <a:t>Art. 22. </a:t>
            </a:r>
            <a:r>
              <a:rPr lang="es-MX" sz="3200" cap="none" dirty="0" err="1">
                <a:solidFill>
                  <a:srgbClr val="FFFF00"/>
                </a:solidFill>
              </a:rPr>
              <a:t>CCyC</a:t>
            </a:r>
            <a:r>
              <a:rPr lang="es-MX" sz="3200" cap="none" dirty="0">
                <a:solidFill>
                  <a:srgbClr val="FFFF00"/>
                </a:solidFill>
              </a:rPr>
              <a:t> </a:t>
            </a:r>
            <a:r>
              <a:rPr lang="es-MX" sz="3200" dirty="0">
                <a:solidFill>
                  <a:srgbClr val="FFFF00"/>
                </a:solidFill>
              </a:rPr>
              <a:t>-Capacidad de derecho: “</a:t>
            </a:r>
            <a:r>
              <a:rPr lang="es-MX" sz="3200" i="1" cap="none" dirty="0">
                <a:solidFill>
                  <a:srgbClr val="FFFF00"/>
                </a:solidFill>
              </a:rPr>
              <a:t>Toda persona humana goza de la aptitud para ser titular de derechos y deberes jurídicos. La ley puede privar o limitar esta capacidad respecto de hechos, simples actos, o actos jurídicos determinados”.</a:t>
            </a:r>
            <a:br>
              <a:rPr lang="es-MX" sz="3200" i="1" cap="none" dirty="0">
                <a:solidFill>
                  <a:srgbClr val="FFC000"/>
                </a:solidFill>
              </a:rPr>
            </a:br>
            <a:endParaRPr lang="es-MX" sz="3200" i="1" dirty="0">
              <a:solidFill>
                <a:srgbClr val="FFC000"/>
              </a:solidFill>
            </a:endParaRP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ángulo 2"/>
          <p:cNvSpPr/>
          <p:nvPr/>
        </p:nvSpPr>
        <p:spPr>
          <a:xfrm>
            <a:off x="3241318" y="512773"/>
            <a:ext cx="5936775" cy="584775"/>
          </a:xfrm>
          <a:prstGeom prst="rect">
            <a:avLst/>
          </a:prstGeom>
        </p:spPr>
        <p:txBody>
          <a:bodyPr wrap="square">
            <a:spAutoFit/>
          </a:bodyPr>
          <a:lstStyle/>
          <a:p>
            <a:pPr algn="ctr"/>
            <a:r>
              <a:rPr lang="es-MX" sz="3200" b="1" dirty="0"/>
              <a:t>CAPACIDAD de DERECHO</a:t>
            </a:r>
          </a:p>
        </p:txBody>
      </p:sp>
    </p:spTree>
    <p:extLst>
      <p:ext uri="{BB962C8B-B14F-4D97-AF65-F5344CB8AC3E}">
        <p14:creationId xmlns:p14="http://schemas.microsoft.com/office/powerpoint/2010/main" val="1932188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23081" y="1025548"/>
            <a:ext cx="11354937" cy="5326038"/>
          </a:xfrm>
        </p:spPr>
        <p:txBody>
          <a:bodyPr>
            <a:noAutofit/>
          </a:bodyPr>
          <a:lstStyle/>
          <a:p>
            <a:pPr marL="342900" indent="-342900">
              <a:buClr>
                <a:schemeClr val="accent2"/>
              </a:buClr>
              <a:buSzPct val="120000"/>
              <a:buFont typeface="Wingdings" panose="05000000000000000000" pitchFamily="2" charset="2"/>
              <a:buChar char="Ø"/>
            </a:pPr>
            <a:r>
              <a:rPr lang="es-MX" sz="2400" b="1" u="sng" dirty="0">
                <a:solidFill>
                  <a:srgbClr val="FFFF00"/>
                </a:solidFill>
              </a:rPr>
              <a:t>principio general </a:t>
            </a:r>
            <a:r>
              <a:rPr lang="es-MX" sz="2400" dirty="0">
                <a:solidFill>
                  <a:srgbClr val="FFFF00"/>
                </a:solidFill>
              </a:rPr>
              <a:t>de que todas las personas humanas gozan de la aptitud para ser titulares de derechos y deberes jurídicos, </a:t>
            </a:r>
            <a:br>
              <a:rPr lang="es-MX" sz="2400" dirty="0">
                <a:solidFill>
                  <a:srgbClr val="FFFF00"/>
                </a:solidFill>
              </a:rPr>
            </a:br>
            <a:br>
              <a:rPr lang="es-MX" sz="2400" dirty="0">
                <a:solidFill>
                  <a:srgbClr val="FFFF00"/>
                </a:solidFill>
              </a:rPr>
            </a:br>
            <a:r>
              <a:rPr lang="es-MX" sz="2400" b="1" dirty="0">
                <a:solidFill>
                  <a:srgbClr val="FFFF00"/>
                </a:solidFill>
              </a:rPr>
              <a:t>salvo</a:t>
            </a:r>
            <a:r>
              <a:rPr lang="es-MX" sz="2400" dirty="0">
                <a:solidFill>
                  <a:srgbClr val="FFFF00"/>
                </a:solidFill>
              </a:rPr>
              <a:t> las privaciones o limitaciones que la propia ley establezca respecto de hechos, simples actos, o actos jurídicos determinados:</a:t>
            </a:r>
            <a:br>
              <a:rPr lang="es-MX" sz="2400" dirty="0">
                <a:solidFill>
                  <a:srgbClr val="FFFF00"/>
                </a:solidFill>
              </a:rPr>
            </a:br>
            <a:br>
              <a:rPr lang="es-MX" sz="2400" dirty="0">
                <a:solidFill>
                  <a:srgbClr val="FFFF00"/>
                </a:solidFill>
              </a:rPr>
            </a:br>
            <a:r>
              <a:rPr lang="es-MX" sz="2400" u="sng" dirty="0">
                <a:solidFill>
                  <a:srgbClr val="FFFF00"/>
                </a:solidFill>
              </a:rPr>
              <a:t> Es así que queda consagrado que:</a:t>
            </a:r>
            <a:br>
              <a:rPr lang="es-MX" sz="2400" u="sng" dirty="0">
                <a:solidFill>
                  <a:srgbClr val="FFFF00"/>
                </a:solidFill>
              </a:rPr>
            </a:br>
            <a:br>
              <a:rPr lang="es-MX" sz="2400" u="sng" dirty="0">
                <a:solidFill>
                  <a:srgbClr val="FFFF00"/>
                </a:solidFill>
              </a:rPr>
            </a:br>
            <a:r>
              <a:rPr lang="es-MX" sz="2400" dirty="0">
                <a:solidFill>
                  <a:srgbClr val="FFFF00"/>
                </a:solidFill>
              </a:rPr>
              <a:t> </a:t>
            </a:r>
            <a:r>
              <a:rPr lang="es-MX" sz="2400" b="1" dirty="0">
                <a:solidFill>
                  <a:srgbClr val="FFFF00"/>
                </a:solidFill>
              </a:rPr>
              <a:t>la capacidad </a:t>
            </a:r>
            <a:r>
              <a:rPr lang="es-MX" sz="2400" b="1" u="sng" dirty="0">
                <a:solidFill>
                  <a:srgbClr val="FFFF00"/>
                </a:solidFill>
              </a:rPr>
              <a:t>es la regla </a:t>
            </a:r>
            <a:r>
              <a:rPr lang="es-MX" sz="2400" dirty="0">
                <a:solidFill>
                  <a:srgbClr val="FFFF00"/>
                </a:solidFill>
              </a:rPr>
              <a:t>y </a:t>
            </a:r>
            <a:r>
              <a:rPr lang="es-MX" sz="2400" b="1" dirty="0">
                <a:solidFill>
                  <a:srgbClr val="FFFF00"/>
                </a:solidFill>
              </a:rPr>
              <a:t>la incapacidad, </a:t>
            </a:r>
            <a:r>
              <a:rPr lang="es-MX" sz="2400" b="1" u="sng" dirty="0">
                <a:solidFill>
                  <a:srgbClr val="FFFF00"/>
                </a:solidFill>
              </a:rPr>
              <a:t>la excepción.</a:t>
            </a:r>
            <a:br>
              <a:rPr lang="es-MX" sz="2400" b="1" u="sng" dirty="0">
                <a:solidFill>
                  <a:srgbClr val="FFFF00"/>
                </a:solidFill>
              </a:rPr>
            </a:br>
            <a:br>
              <a:rPr lang="es-MX" sz="2400" b="1" u="sng" dirty="0">
                <a:solidFill>
                  <a:srgbClr val="FFFF00"/>
                </a:solidFill>
              </a:rPr>
            </a:br>
            <a:r>
              <a:rPr lang="es-MX" sz="2400" dirty="0">
                <a:solidFill>
                  <a:srgbClr val="FFFF00"/>
                </a:solidFill>
              </a:rPr>
              <a:t>Siendo la regla la capacidad, </a:t>
            </a:r>
            <a:r>
              <a:rPr lang="es-MX" sz="2400" u="sng" dirty="0">
                <a:solidFill>
                  <a:srgbClr val="FFFF00"/>
                </a:solidFill>
              </a:rPr>
              <a:t>sus limitaciones deben estar expresamente previstas por la ley y sólo para situaciones excepcionales. </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ángulo 2"/>
          <p:cNvSpPr/>
          <p:nvPr/>
        </p:nvSpPr>
        <p:spPr>
          <a:xfrm>
            <a:off x="3698544" y="369050"/>
            <a:ext cx="5213444" cy="523220"/>
          </a:xfrm>
          <a:prstGeom prst="rect">
            <a:avLst/>
          </a:prstGeom>
        </p:spPr>
        <p:txBody>
          <a:bodyPr wrap="square">
            <a:spAutoFit/>
          </a:bodyPr>
          <a:lstStyle/>
          <a:p>
            <a:pPr algn="ctr"/>
            <a:r>
              <a:rPr lang="es-MX" sz="2800" b="1" dirty="0"/>
              <a:t>CAPACIDAD de DERECHO</a:t>
            </a:r>
          </a:p>
        </p:txBody>
      </p:sp>
    </p:spTree>
    <p:extLst>
      <p:ext uri="{BB962C8B-B14F-4D97-AF65-F5344CB8AC3E}">
        <p14:creationId xmlns:p14="http://schemas.microsoft.com/office/powerpoint/2010/main" val="3344976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08391" y="1025547"/>
            <a:ext cx="10856889" cy="5607265"/>
          </a:xfrm>
        </p:spPr>
        <p:txBody>
          <a:bodyPr>
            <a:noAutofit/>
          </a:bodyPr>
          <a:lstStyle/>
          <a:p>
            <a:pPr marL="457200" indent="-457200">
              <a:buFont typeface="Wingdings" panose="05000000000000000000" pitchFamily="2" charset="2"/>
              <a:buChar char="Ø"/>
            </a:pPr>
            <a:r>
              <a:rPr lang="es-MX" sz="2800" cap="none" dirty="0">
                <a:solidFill>
                  <a:schemeClr val="accent2"/>
                </a:solidFill>
              </a:rPr>
              <a:t>Tales limitaciones son llamadas :</a:t>
            </a:r>
            <a:br>
              <a:rPr lang="es-MX" sz="2800" cap="none" dirty="0"/>
            </a:br>
            <a:r>
              <a:rPr lang="es-MX" sz="2800" cap="none" dirty="0">
                <a:solidFill>
                  <a:schemeClr val="bg1"/>
                </a:solidFill>
              </a:rPr>
              <a:t>					 </a:t>
            </a:r>
            <a:r>
              <a:rPr lang="es-MX" sz="2800" cap="none" dirty="0">
                <a:solidFill>
                  <a:srgbClr val="FFC000"/>
                </a:solidFill>
              </a:rPr>
              <a:t>	</a:t>
            </a:r>
            <a:r>
              <a:rPr lang="es-MX" sz="2800" b="1" cap="none" dirty="0">
                <a:solidFill>
                  <a:srgbClr val="FFFF00"/>
                </a:solidFill>
              </a:rPr>
              <a:t>Incapacidades de derecho.</a:t>
            </a:r>
            <a:br>
              <a:rPr lang="es-MX" sz="2800" b="1" cap="none" dirty="0">
                <a:solidFill>
                  <a:srgbClr val="FFFF00"/>
                </a:solidFill>
              </a:rPr>
            </a:br>
            <a:br>
              <a:rPr lang="es-MX" sz="2800" cap="none" dirty="0">
                <a:solidFill>
                  <a:srgbClr val="FFFF00"/>
                </a:solidFill>
              </a:rPr>
            </a:br>
            <a:r>
              <a:rPr lang="es-MX" sz="2800" cap="none" dirty="0">
                <a:solidFill>
                  <a:srgbClr val="FFFF00"/>
                </a:solidFill>
              </a:rPr>
              <a:t>Las </a:t>
            </a:r>
            <a:r>
              <a:rPr lang="es-MX" sz="2800" b="1" u="sng" cap="none" dirty="0">
                <a:solidFill>
                  <a:srgbClr val="FFFF00"/>
                </a:solidFill>
              </a:rPr>
              <a:t>incapacidades de derecho </a:t>
            </a:r>
            <a:r>
              <a:rPr lang="es-MX" sz="2800" cap="none" dirty="0">
                <a:solidFill>
                  <a:srgbClr val="FFFF00"/>
                </a:solidFill>
              </a:rPr>
              <a:t>serán </a:t>
            </a:r>
            <a:r>
              <a:rPr lang="es-MX" sz="2800" i="1" cap="none" dirty="0">
                <a:solidFill>
                  <a:srgbClr val="FFFF00"/>
                </a:solidFill>
              </a:rPr>
              <a:t>siempre</a:t>
            </a:r>
            <a:r>
              <a:rPr lang="es-MX" sz="2800" cap="none" dirty="0">
                <a:solidFill>
                  <a:srgbClr val="FFFF00"/>
                </a:solidFill>
              </a:rPr>
              <a:t> </a:t>
            </a:r>
            <a:r>
              <a:rPr lang="es-MX" sz="2800" b="1" u="sng" cap="none" dirty="0">
                <a:solidFill>
                  <a:srgbClr val="FFFF00"/>
                </a:solidFill>
              </a:rPr>
              <a:t>relativas</a:t>
            </a:r>
            <a:r>
              <a:rPr lang="es-MX" sz="2800" cap="none" dirty="0">
                <a:solidFill>
                  <a:srgbClr val="FFFF00"/>
                </a:solidFill>
              </a:rPr>
              <a:t> ya que no es posible que una persona adolezca de una incapacidad de derecho absoluta, lo que equivaldría a una muerte civil. </a:t>
            </a:r>
            <a:br>
              <a:rPr lang="es-MX" sz="2800" cap="none" dirty="0">
                <a:solidFill>
                  <a:srgbClr val="FFFF00"/>
                </a:solidFill>
              </a:rPr>
            </a:br>
            <a:br>
              <a:rPr lang="es-MX" sz="2800" cap="none" dirty="0">
                <a:solidFill>
                  <a:srgbClr val="FFFF00"/>
                </a:solidFill>
              </a:rPr>
            </a:br>
            <a:r>
              <a:rPr lang="es-MX" sz="2800" u="sng" cap="none" dirty="0">
                <a:solidFill>
                  <a:srgbClr val="FFFF00"/>
                </a:solidFill>
              </a:rPr>
              <a:t>De este modo:</a:t>
            </a:r>
            <a:br>
              <a:rPr lang="es-MX" sz="2800" u="sng" cap="none" dirty="0">
                <a:solidFill>
                  <a:srgbClr val="FFFF00"/>
                </a:solidFill>
              </a:rPr>
            </a:br>
            <a:r>
              <a:rPr lang="es-MX" sz="2800" cap="none" dirty="0">
                <a:solidFill>
                  <a:srgbClr val="FFFF00"/>
                </a:solidFill>
              </a:rPr>
              <a:t>					No hay personas incapaces de derecho, sino con incapacidad para determinados actos: </a:t>
            </a:r>
            <a:r>
              <a:rPr lang="es-MX" sz="2800" b="1" i="1" cap="none" dirty="0">
                <a:solidFill>
                  <a:srgbClr val="FFFF00"/>
                </a:solidFill>
              </a:rPr>
              <a:t>“falta la aptitud para ser titular de determinada relación jurídica”.</a:t>
            </a:r>
          </a:p>
        </p:txBody>
      </p:sp>
      <p:sp>
        <p:nvSpPr>
          <p:cNvPr id="3" name="Subtítulo 2"/>
          <p:cNvSpPr>
            <a:spLocks noGrp="1"/>
          </p:cNvSpPr>
          <p:nvPr>
            <p:ph type="subTitle" idx="1"/>
          </p:nvPr>
        </p:nvSpPr>
        <p:spPr>
          <a:xfrm>
            <a:off x="3013655" y="224366"/>
            <a:ext cx="6170613" cy="1063521"/>
          </a:xfrm>
        </p:spPr>
        <p:txBody>
          <a:bodyPr/>
          <a:lstStyle/>
          <a:p>
            <a:r>
              <a:rPr lang="es-MX" sz="3600" b="1" dirty="0">
                <a:solidFill>
                  <a:schemeClr val="tx1"/>
                </a:solidFill>
              </a:rPr>
              <a:t>Incapacidad de derecho</a:t>
            </a:r>
          </a:p>
          <a:p>
            <a:endParaRPr lang="es-MX" sz="1800" dirty="0"/>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8184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79345" y="1341271"/>
            <a:ext cx="10606679" cy="5516729"/>
          </a:xfrm>
        </p:spPr>
        <p:txBody>
          <a:bodyPr>
            <a:noAutofit/>
          </a:bodyPr>
          <a:lstStyle/>
          <a:p>
            <a:pPr marL="342900" indent="-342900">
              <a:buClr>
                <a:schemeClr val="accent2"/>
              </a:buClr>
              <a:buSzPct val="125000"/>
              <a:buFont typeface="Wingdings" panose="05000000000000000000" pitchFamily="2" charset="2"/>
              <a:buChar char="Ø"/>
            </a:pPr>
            <a:br>
              <a:rPr lang="es-MX" sz="2400" dirty="0"/>
            </a:br>
            <a:br>
              <a:rPr lang="es-MX" sz="2400" dirty="0"/>
            </a:br>
            <a:br>
              <a:rPr lang="es-MX" sz="2400" dirty="0"/>
            </a:br>
            <a:br>
              <a:rPr lang="es-MX" sz="2400" dirty="0"/>
            </a:br>
            <a:r>
              <a:rPr lang="es-MX" sz="2400" b="1" u="sng" cap="none" dirty="0">
                <a:solidFill>
                  <a:srgbClr val="FFFF00"/>
                </a:solidFill>
              </a:rPr>
              <a:t>FUNDAMENTO</a:t>
            </a:r>
            <a:r>
              <a:rPr lang="es-MX" sz="2400" u="sng" cap="none" dirty="0">
                <a:solidFill>
                  <a:srgbClr val="FFFF00"/>
                </a:solidFill>
              </a:rPr>
              <a:t>:</a:t>
            </a:r>
            <a:br>
              <a:rPr lang="es-MX" sz="2400" cap="none" dirty="0">
                <a:solidFill>
                  <a:srgbClr val="FFFF00"/>
                </a:solidFill>
              </a:rPr>
            </a:br>
            <a:r>
              <a:rPr lang="es-MX" sz="2400" cap="none" dirty="0">
                <a:solidFill>
                  <a:srgbClr val="FFFF00"/>
                </a:solidFill>
              </a:rPr>
              <a:t>				En general se trata de proteger principios superiores, o sea de orden público, y especialmente la moral y la buena fe.</a:t>
            </a:r>
            <a:br>
              <a:rPr lang="es-MX" sz="2400" cap="none" dirty="0">
                <a:solidFill>
                  <a:srgbClr val="FFFF00"/>
                </a:solidFill>
              </a:rPr>
            </a:br>
            <a:br>
              <a:rPr lang="es-MX" sz="2400" cap="none" dirty="0">
                <a:solidFill>
                  <a:srgbClr val="FFFF00"/>
                </a:solidFill>
              </a:rPr>
            </a:br>
            <a:r>
              <a:rPr lang="es-MX" sz="2400" b="1" u="sng" cap="none" dirty="0">
                <a:solidFill>
                  <a:srgbClr val="FFFF00"/>
                </a:solidFill>
              </a:rPr>
              <a:t>CARACTERES:</a:t>
            </a:r>
            <a:r>
              <a:rPr lang="es-MX" sz="2400" b="1" cap="none" dirty="0">
                <a:solidFill>
                  <a:srgbClr val="FFFF00"/>
                </a:solidFill>
              </a:rPr>
              <a:t> </a:t>
            </a:r>
            <a:br>
              <a:rPr lang="es-MX" sz="2400" cap="none" dirty="0">
                <a:solidFill>
                  <a:srgbClr val="FFFF00"/>
                </a:solidFill>
              </a:rPr>
            </a:br>
            <a:r>
              <a:rPr lang="es-MX" sz="2400" cap="none" dirty="0">
                <a:solidFill>
                  <a:srgbClr val="FFFF00"/>
                </a:solidFill>
              </a:rPr>
              <a:t>				No son susceptibles de remedio o subsanación, pues sería contradictorio de la prohibición legal que se previera algún modo de eludirla; </a:t>
            </a:r>
            <a:br>
              <a:rPr lang="es-MX" sz="2400" cap="none" dirty="0">
                <a:solidFill>
                  <a:srgbClr val="FFFF00"/>
                </a:solidFill>
              </a:rPr>
            </a:br>
            <a:r>
              <a:rPr lang="es-MX" sz="2400" cap="none" dirty="0">
                <a:solidFill>
                  <a:srgbClr val="FFFF00"/>
                </a:solidFill>
              </a:rPr>
              <a:t>				Se instituyen no para favorecer a la persona incapaz, sino en su contra; dan lugar a la nulidad absoluta del acto (</a:t>
            </a:r>
            <a:r>
              <a:rPr lang="es-MX" sz="2400" cap="none" dirty="0" err="1">
                <a:solidFill>
                  <a:srgbClr val="FFFF00"/>
                </a:solidFill>
              </a:rPr>
              <a:t>Llambías</a:t>
            </a:r>
            <a:r>
              <a:rPr lang="es-MX" sz="2400" cap="none" dirty="0">
                <a:solidFill>
                  <a:srgbClr val="FFFF00"/>
                </a:solidFill>
              </a:rPr>
              <a:t>).</a:t>
            </a:r>
            <a:br>
              <a:rPr lang="es-MX" sz="2400" cap="none" dirty="0">
                <a:solidFill>
                  <a:srgbClr val="FFFF00"/>
                </a:solidFill>
              </a:rPr>
            </a:br>
            <a:r>
              <a:rPr lang="es-MX" sz="2400" b="1" cap="none" dirty="0">
                <a:solidFill>
                  <a:srgbClr val="FFFF00"/>
                </a:solidFill>
              </a:rPr>
              <a:t>Ejemplos: </a:t>
            </a:r>
            <a:br>
              <a:rPr lang="es-MX" sz="2400" cap="none" dirty="0">
                <a:solidFill>
                  <a:srgbClr val="FFFF00"/>
                </a:solidFill>
              </a:rPr>
            </a:br>
            <a:r>
              <a:rPr lang="es-MX" sz="2400" cap="none" dirty="0">
                <a:solidFill>
                  <a:srgbClr val="FFFF00"/>
                </a:solidFill>
              </a:rPr>
              <a:t>				Los impedimentos matrimoniales del art. 403, las inhabilidades para contratar previstas en los arts. 1001 y 1002 y las disposiciones que impiden ser sucesores ante el </a:t>
            </a:r>
            <a:r>
              <a:rPr lang="es-MX" sz="2400" cap="none" dirty="0">
                <a:solidFill>
                  <a:srgbClr val="FFC000"/>
                </a:solidFill>
              </a:rPr>
              <a:t>fallecimiento de una persona, enumeradas en el art. 2482.</a:t>
            </a:r>
            <a:br>
              <a:rPr lang="es-MX" sz="2400" cap="none" dirty="0">
                <a:solidFill>
                  <a:srgbClr val="FFC000"/>
                </a:solidFill>
              </a:rPr>
            </a:br>
            <a:endParaRPr lang="es-MX" sz="2400" cap="none" dirty="0">
              <a:solidFill>
                <a:srgbClr val="FFC000"/>
              </a:solidFill>
            </a:endParaRPr>
          </a:p>
        </p:txBody>
      </p:sp>
      <p:sp>
        <p:nvSpPr>
          <p:cNvPr id="3" name="Subtítulo 2"/>
          <p:cNvSpPr>
            <a:spLocks noGrp="1"/>
          </p:cNvSpPr>
          <p:nvPr>
            <p:ph type="subTitle" idx="1"/>
          </p:nvPr>
        </p:nvSpPr>
        <p:spPr>
          <a:xfrm>
            <a:off x="2674961" y="224366"/>
            <a:ext cx="7833815" cy="621795"/>
          </a:xfrm>
        </p:spPr>
        <p:txBody>
          <a:bodyPr>
            <a:normAutofit lnSpcReduction="10000"/>
          </a:bodyPr>
          <a:lstStyle/>
          <a:p>
            <a:r>
              <a:rPr lang="es-MX" sz="3200" b="1" dirty="0">
                <a:solidFill>
                  <a:schemeClr val="tx1"/>
                </a:solidFill>
              </a:rPr>
              <a:t>Incapacidad de derecho</a:t>
            </a:r>
            <a:r>
              <a:rPr lang="es-MX" sz="2400" b="1" dirty="0">
                <a:solidFill>
                  <a:schemeClr val="tx1"/>
                </a:solidFill>
              </a:rPr>
              <a:t> (Continuación)</a:t>
            </a:r>
          </a:p>
          <a:p>
            <a:endParaRPr lang="es-MX" dirty="0"/>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8723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53714" y="458181"/>
            <a:ext cx="7918585" cy="791571"/>
          </a:xfrm>
        </p:spPr>
        <p:txBody>
          <a:bodyPr>
            <a:normAutofit/>
          </a:bodyPr>
          <a:lstStyle/>
          <a:p>
            <a:r>
              <a:rPr lang="es-MX" sz="3600" b="1" dirty="0"/>
              <a:t>Capacidad de ejercicio</a:t>
            </a:r>
          </a:p>
        </p:txBody>
      </p:sp>
      <p:sp>
        <p:nvSpPr>
          <p:cNvPr id="3" name="Subtítulo 2"/>
          <p:cNvSpPr>
            <a:spLocks noGrp="1"/>
          </p:cNvSpPr>
          <p:nvPr>
            <p:ph type="subTitle" idx="1"/>
          </p:nvPr>
        </p:nvSpPr>
        <p:spPr>
          <a:xfrm>
            <a:off x="758266" y="1542196"/>
            <a:ext cx="11204812" cy="4462818"/>
          </a:xfrm>
        </p:spPr>
        <p:txBody>
          <a:bodyPr>
            <a:normAutofit/>
          </a:bodyPr>
          <a:lstStyle/>
          <a:p>
            <a:pPr marL="342900" indent="-342900">
              <a:buClr>
                <a:schemeClr val="accent2"/>
              </a:buClr>
              <a:buSzPct val="130000"/>
              <a:buFont typeface="Wingdings" panose="05000000000000000000" pitchFamily="2" charset="2"/>
              <a:buChar char="Ø"/>
            </a:pPr>
            <a:r>
              <a:rPr lang="es-MX" sz="2400" dirty="0">
                <a:solidFill>
                  <a:srgbClr val="FFFF00"/>
                </a:solidFill>
              </a:rPr>
              <a:t>La persona humana no sólo es titular de derechos, sino que también puede ejercerlos por sí misma. </a:t>
            </a:r>
          </a:p>
          <a:p>
            <a:pPr>
              <a:buClr>
                <a:schemeClr val="accent2"/>
              </a:buClr>
              <a:buSzPct val="130000"/>
            </a:pPr>
            <a:endParaRPr lang="es-MX" sz="2400" dirty="0">
              <a:solidFill>
                <a:srgbClr val="FFFF00"/>
              </a:solidFill>
            </a:endParaRPr>
          </a:p>
          <a:p>
            <a:pPr marL="342900" indent="-342900">
              <a:buClr>
                <a:schemeClr val="accent2"/>
              </a:buClr>
              <a:buSzPct val="130000"/>
              <a:buFont typeface="Wingdings" panose="05000000000000000000" pitchFamily="2" charset="2"/>
              <a:buChar char="Ø"/>
            </a:pPr>
            <a:r>
              <a:rPr lang="es-MX" sz="2400" b="1" u="sng" dirty="0">
                <a:solidFill>
                  <a:srgbClr val="FFFF00"/>
                </a:solidFill>
              </a:rPr>
              <a:t>LA CAPACIDAD DE EJERCICIO</a:t>
            </a:r>
            <a:r>
              <a:rPr lang="es-MX" sz="2400" u="sng" dirty="0">
                <a:solidFill>
                  <a:srgbClr val="FFFF00"/>
                </a:solidFill>
              </a:rPr>
              <a:t>: </a:t>
            </a:r>
            <a:r>
              <a:rPr lang="es-MX" sz="2400" dirty="0">
                <a:solidFill>
                  <a:srgbClr val="FFFF00"/>
                </a:solidFill>
              </a:rPr>
              <a:t>“es la facultad que tiene para ejercer por sí esos derechos y deberes jurídicos de los cuales es titular”.</a:t>
            </a:r>
          </a:p>
          <a:p>
            <a:pPr marL="342900" indent="-342900">
              <a:buClr>
                <a:schemeClr val="accent2"/>
              </a:buClr>
              <a:buSzPct val="130000"/>
              <a:buFont typeface="Wingdings" panose="05000000000000000000" pitchFamily="2" charset="2"/>
              <a:buChar char="Ø"/>
            </a:pPr>
            <a:endParaRPr lang="es-MX" sz="2400" i="1" dirty="0">
              <a:solidFill>
                <a:srgbClr val="FFFF00"/>
              </a:solidFill>
            </a:endParaRPr>
          </a:p>
          <a:p>
            <a:pPr>
              <a:buClr>
                <a:schemeClr val="accent2"/>
              </a:buClr>
              <a:buSzPct val="130000"/>
            </a:pPr>
            <a:r>
              <a:rPr lang="es-MX" sz="2400" b="1" dirty="0">
                <a:solidFill>
                  <a:srgbClr val="FFFF00"/>
                </a:solidFill>
              </a:rPr>
              <a:t>Art. 23. Capacidad de ejercicio. </a:t>
            </a:r>
            <a:r>
              <a:rPr lang="es-MX" sz="2400" b="1" i="1" dirty="0">
                <a:solidFill>
                  <a:srgbClr val="FFFF00"/>
                </a:solidFill>
              </a:rPr>
              <a:t>Toda persona humana puede ejercer por sí misma sus derechos, excepto las limitaciones expresamente previstas en este Código y en una sentencia judicial.</a:t>
            </a:r>
          </a:p>
          <a:p>
            <a:pPr marL="342900" indent="-342900">
              <a:buClr>
                <a:schemeClr val="accent2"/>
              </a:buClr>
              <a:buSzPct val="130000"/>
              <a:buFont typeface="Wingdings" panose="05000000000000000000" pitchFamily="2" charset="2"/>
              <a:buChar char="Ø"/>
            </a:pPr>
            <a:endParaRPr lang="es-MX" sz="2400" i="1" dirty="0"/>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1395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89737" y="723086"/>
            <a:ext cx="10856889" cy="714104"/>
          </a:xfrm>
        </p:spPr>
        <p:txBody>
          <a:bodyPr>
            <a:normAutofit fontScale="90000"/>
          </a:bodyPr>
          <a:lstStyle/>
          <a:p>
            <a:r>
              <a:rPr lang="es-MX" dirty="0"/>
              <a:t> </a:t>
            </a:r>
            <a:r>
              <a:rPr lang="es-MX" sz="3600" b="1" dirty="0"/>
              <a:t>personas Incapaces de ejercicio</a:t>
            </a:r>
            <a:br>
              <a:rPr lang="es-MX" sz="3600" b="1" dirty="0"/>
            </a:br>
            <a:endParaRPr lang="es-MX" sz="3600" b="1" dirty="0"/>
          </a:p>
        </p:txBody>
      </p:sp>
      <p:sp>
        <p:nvSpPr>
          <p:cNvPr id="3" name="Subtítulo 2"/>
          <p:cNvSpPr>
            <a:spLocks noGrp="1"/>
          </p:cNvSpPr>
          <p:nvPr>
            <p:ph type="subTitle" idx="1"/>
          </p:nvPr>
        </p:nvSpPr>
        <p:spPr>
          <a:xfrm>
            <a:off x="758266" y="1437190"/>
            <a:ext cx="10813062" cy="5022376"/>
          </a:xfrm>
        </p:spPr>
        <p:txBody>
          <a:bodyPr>
            <a:normAutofit/>
          </a:bodyPr>
          <a:lstStyle/>
          <a:p>
            <a:r>
              <a:rPr lang="es-MX" sz="2400" dirty="0">
                <a:solidFill>
                  <a:schemeClr val="tx1"/>
                </a:solidFill>
              </a:rPr>
              <a:t>La capacidad de ejercicio puede sufrir limitaciones:</a:t>
            </a:r>
          </a:p>
          <a:p>
            <a:pPr>
              <a:buClr>
                <a:schemeClr val="accent2"/>
              </a:buClr>
              <a:buSzPct val="124000"/>
            </a:pPr>
            <a:r>
              <a:rPr lang="es-MX" sz="2400" dirty="0"/>
              <a:t>			</a:t>
            </a:r>
            <a:r>
              <a:rPr lang="es-MX" sz="2400" b="1" dirty="0">
                <a:solidFill>
                  <a:srgbClr val="FFC000"/>
                </a:solidFill>
              </a:rPr>
              <a:t> </a:t>
            </a:r>
            <a:r>
              <a:rPr lang="es-MX" sz="2400" b="1" u="sng" dirty="0">
                <a:solidFill>
                  <a:srgbClr val="FFFF00"/>
                </a:solidFill>
              </a:rPr>
              <a:t>INCAPACIDADES DE EJERCICIO</a:t>
            </a:r>
            <a:r>
              <a:rPr lang="es-MX" sz="2400" dirty="0">
                <a:solidFill>
                  <a:srgbClr val="FFFF00"/>
                </a:solidFill>
              </a:rPr>
              <a:t>. </a:t>
            </a:r>
          </a:p>
          <a:p>
            <a:pPr marL="342900" indent="-342900">
              <a:buClr>
                <a:schemeClr val="accent2"/>
              </a:buClr>
              <a:buSzPct val="124000"/>
              <a:buFont typeface="Wingdings" panose="05000000000000000000" pitchFamily="2" charset="2"/>
              <a:buChar char="Ø"/>
            </a:pPr>
            <a:r>
              <a:rPr lang="es-MX" sz="2400" dirty="0">
                <a:solidFill>
                  <a:srgbClr val="FFFF00"/>
                </a:solidFill>
              </a:rPr>
              <a:t>Dichas incapacidades pueden estar expresamente previstas en el </a:t>
            </a:r>
            <a:r>
              <a:rPr lang="es-MX" sz="2400" b="1" dirty="0">
                <a:solidFill>
                  <a:srgbClr val="FFFF00"/>
                </a:solidFill>
              </a:rPr>
              <a:t>Código</a:t>
            </a:r>
            <a:r>
              <a:rPr lang="es-MX" sz="2400" dirty="0">
                <a:solidFill>
                  <a:srgbClr val="FFFF00"/>
                </a:solidFill>
              </a:rPr>
              <a:t> (art. 24) -, en </a:t>
            </a:r>
            <a:r>
              <a:rPr lang="es-MX" sz="2400" b="1" dirty="0">
                <a:solidFill>
                  <a:srgbClr val="FFFF00"/>
                </a:solidFill>
              </a:rPr>
              <a:t>otras leyes</a:t>
            </a:r>
            <a:r>
              <a:rPr lang="es-MX" sz="2400" dirty="0">
                <a:solidFill>
                  <a:srgbClr val="FFFF00"/>
                </a:solidFill>
              </a:rPr>
              <a:t>-, o bien surgir de </a:t>
            </a:r>
            <a:r>
              <a:rPr lang="es-MX" sz="2400" b="1" dirty="0">
                <a:solidFill>
                  <a:srgbClr val="FFFF00"/>
                </a:solidFill>
              </a:rPr>
              <a:t>una sentencia judicial</a:t>
            </a:r>
            <a:r>
              <a:rPr lang="es-MX" sz="2400" dirty="0">
                <a:solidFill>
                  <a:srgbClr val="FFFF00"/>
                </a:solidFill>
              </a:rPr>
              <a:t> (arts. 38 y 49). </a:t>
            </a:r>
          </a:p>
          <a:p>
            <a:pPr marL="342900" indent="-342900">
              <a:buClr>
                <a:schemeClr val="accent2"/>
              </a:buClr>
              <a:buSzPct val="124000"/>
              <a:buFont typeface="Wingdings" panose="05000000000000000000" pitchFamily="2" charset="2"/>
              <a:buChar char="Ø"/>
            </a:pPr>
            <a:endParaRPr lang="es-MX" sz="2400" dirty="0">
              <a:solidFill>
                <a:srgbClr val="FFFF00"/>
              </a:solidFill>
            </a:endParaRPr>
          </a:p>
          <a:p>
            <a:pPr marL="342900" indent="-342900">
              <a:buClr>
                <a:schemeClr val="accent2"/>
              </a:buClr>
              <a:buSzPct val="124000"/>
              <a:buFont typeface="Wingdings" panose="05000000000000000000" pitchFamily="2" charset="2"/>
              <a:buChar char="Ø"/>
            </a:pPr>
            <a:r>
              <a:rPr lang="es-MX" sz="2400" dirty="0">
                <a:solidFill>
                  <a:srgbClr val="FFFF00"/>
                </a:solidFill>
              </a:rPr>
              <a:t>El art. 24 enumera las personas incapaces de ejercicio,</a:t>
            </a:r>
          </a:p>
          <a:p>
            <a:pPr marL="342900" indent="-342900">
              <a:buClr>
                <a:schemeClr val="accent2"/>
              </a:buClr>
              <a:buSzPct val="124000"/>
              <a:buFont typeface="Wingdings" panose="05000000000000000000" pitchFamily="2" charset="2"/>
              <a:buChar char="Ø"/>
            </a:pPr>
            <a:endParaRPr lang="es-MX" sz="2400" dirty="0">
              <a:solidFill>
                <a:srgbClr val="FFFF00"/>
              </a:solidFill>
            </a:endParaRPr>
          </a:p>
          <a:p>
            <a:pPr marL="342900" indent="-342900">
              <a:buClr>
                <a:schemeClr val="accent2"/>
              </a:buClr>
              <a:buSzPct val="124000"/>
              <a:buFont typeface="Wingdings" panose="05000000000000000000" pitchFamily="2" charset="2"/>
              <a:buChar char="Ø"/>
            </a:pPr>
            <a:r>
              <a:rPr lang="es-MX" sz="2400" dirty="0">
                <a:solidFill>
                  <a:srgbClr val="FFFF00"/>
                </a:solidFill>
              </a:rPr>
              <a:t>El art. 100 establece que ellas ejercen por medio de sus representantes -cuya enumeración surge del art. 101 los derechos que no pueden ejercer por sí. </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2534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44078" y="87482"/>
            <a:ext cx="9974883" cy="850582"/>
          </a:xfrm>
        </p:spPr>
        <p:txBody>
          <a:bodyPr>
            <a:normAutofit fontScale="90000"/>
          </a:bodyPr>
          <a:lstStyle/>
          <a:p>
            <a:r>
              <a:rPr lang="es-MX" sz="3600" b="1" dirty="0"/>
              <a:t>personas Incapaces de ejercicio (Cont.)</a:t>
            </a:r>
            <a:endParaRPr lang="es-MX" sz="3600" dirty="0"/>
          </a:p>
        </p:txBody>
      </p:sp>
      <p:sp>
        <p:nvSpPr>
          <p:cNvPr id="3" name="Subtítulo 2"/>
          <p:cNvSpPr>
            <a:spLocks noGrp="1"/>
          </p:cNvSpPr>
          <p:nvPr>
            <p:ph type="subTitle" idx="1"/>
          </p:nvPr>
        </p:nvSpPr>
        <p:spPr>
          <a:xfrm>
            <a:off x="450377" y="1323833"/>
            <a:ext cx="11368584" cy="5295331"/>
          </a:xfrm>
        </p:spPr>
        <p:txBody>
          <a:bodyPr>
            <a:normAutofit lnSpcReduction="10000"/>
          </a:bodyPr>
          <a:lstStyle/>
          <a:p>
            <a:r>
              <a:rPr lang="es-MX" sz="2400" b="1" u="sng" dirty="0">
                <a:solidFill>
                  <a:srgbClr val="FFFF00"/>
                </a:solidFill>
              </a:rPr>
              <a:t>FUNDAMENTO:</a:t>
            </a:r>
          </a:p>
          <a:p>
            <a:pPr marL="342900" indent="-342900">
              <a:buClr>
                <a:schemeClr val="accent2"/>
              </a:buClr>
              <a:buSzPct val="122000"/>
              <a:buFont typeface="Wingdings" panose="05000000000000000000" pitchFamily="2" charset="2"/>
              <a:buChar char="Ø"/>
            </a:pPr>
            <a:r>
              <a:rPr lang="es-MX" sz="2400" dirty="0">
                <a:solidFill>
                  <a:srgbClr val="FFFF00"/>
                </a:solidFill>
              </a:rPr>
              <a:t>Persiguen un fin tuitivo de la persona sobre quien recae: </a:t>
            </a:r>
            <a:r>
              <a:rPr lang="es-MX" sz="2400" b="1" dirty="0">
                <a:solidFill>
                  <a:srgbClr val="FFFF00"/>
                </a:solidFill>
              </a:rPr>
              <a:t>es una medida de protección;</a:t>
            </a:r>
          </a:p>
          <a:p>
            <a:r>
              <a:rPr lang="es-MX" sz="2400" b="1" u="sng" dirty="0">
                <a:solidFill>
                  <a:srgbClr val="FFFF00"/>
                </a:solidFill>
              </a:rPr>
              <a:t>CARACTERES:</a:t>
            </a:r>
          </a:p>
          <a:p>
            <a:pPr marL="342900" indent="-342900">
              <a:buClr>
                <a:schemeClr val="accent2"/>
              </a:buClr>
              <a:buSzPct val="125000"/>
              <a:buFont typeface="Wingdings" panose="05000000000000000000" pitchFamily="2" charset="2"/>
              <a:buChar char="Ø"/>
            </a:pPr>
            <a:r>
              <a:rPr lang="es-MX" sz="2400" dirty="0">
                <a:solidFill>
                  <a:srgbClr val="FFFF00"/>
                </a:solidFill>
              </a:rPr>
              <a:t>Se instituyen en razón de una ineptitud psíquica del sujeto para el pleno y libre ejercicio de sus derechos;</a:t>
            </a:r>
          </a:p>
          <a:p>
            <a:pPr marL="342900" indent="-342900">
              <a:buClr>
                <a:schemeClr val="accent2"/>
              </a:buClr>
              <a:buSzPct val="125000"/>
              <a:buFont typeface="Wingdings" panose="05000000000000000000" pitchFamily="2" charset="2"/>
              <a:buChar char="Ø"/>
            </a:pPr>
            <a:r>
              <a:rPr lang="es-MX" sz="2400" dirty="0">
                <a:solidFill>
                  <a:srgbClr val="FFFF00"/>
                </a:solidFill>
              </a:rPr>
              <a:t> Se suplen por </a:t>
            </a:r>
            <a:r>
              <a:rPr lang="es-MX" sz="2400" b="1" dirty="0">
                <a:solidFill>
                  <a:srgbClr val="FFFF00"/>
                </a:solidFill>
              </a:rPr>
              <a:t>el representante</a:t>
            </a:r>
            <a:r>
              <a:rPr lang="es-MX" sz="2400" dirty="0">
                <a:solidFill>
                  <a:srgbClr val="FFFF00"/>
                </a:solidFill>
              </a:rPr>
              <a:t>, o con intervención de </a:t>
            </a:r>
            <a:r>
              <a:rPr lang="es-MX" sz="2400" b="1" dirty="0">
                <a:solidFill>
                  <a:srgbClr val="FFFF00"/>
                </a:solidFill>
              </a:rPr>
              <a:t>un asistente</a:t>
            </a:r>
            <a:r>
              <a:rPr lang="es-MX" sz="2400" dirty="0">
                <a:solidFill>
                  <a:srgbClr val="FFFF00"/>
                </a:solidFill>
              </a:rPr>
              <a:t> o un </a:t>
            </a:r>
            <a:r>
              <a:rPr lang="es-MX" sz="2400" b="1" dirty="0">
                <a:solidFill>
                  <a:srgbClr val="FFFF00"/>
                </a:solidFill>
              </a:rPr>
              <a:t>sistema de apoyos</a:t>
            </a:r>
            <a:r>
              <a:rPr lang="es-MX" sz="2400" dirty="0">
                <a:solidFill>
                  <a:srgbClr val="FFFF00"/>
                </a:solidFill>
              </a:rPr>
              <a:t>, subsanándose así el impedimento; </a:t>
            </a:r>
          </a:p>
          <a:p>
            <a:pPr marL="342900" indent="-342900">
              <a:buClr>
                <a:schemeClr val="accent2"/>
              </a:buClr>
              <a:buSzPct val="125000"/>
              <a:buFont typeface="Wingdings" panose="05000000000000000000" pitchFamily="2" charset="2"/>
              <a:buChar char="Ø"/>
            </a:pPr>
            <a:r>
              <a:rPr lang="es-MX" sz="2400" dirty="0">
                <a:solidFill>
                  <a:srgbClr val="FFFF00"/>
                </a:solidFill>
              </a:rPr>
              <a:t>Dan lugar a una </a:t>
            </a:r>
            <a:r>
              <a:rPr lang="es-MX" sz="2400" b="1" dirty="0">
                <a:solidFill>
                  <a:srgbClr val="FFFF00"/>
                </a:solidFill>
              </a:rPr>
              <a:t>nulidad relativa </a:t>
            </a:r>
            <a:r>
              <a:rPr lang="es-MX" sz="2400" dirty="0">
                <a:solidFill>
                  <a:srgbClr val="FFFF00"/>
                </a:solidFill>
              </a:rPr>
              <a:t>del acto.</a:t>
            </a:r>
          </a:p>
          <a:p>
            <a:pPr marL="342900" indent="-342900">
              <a:buClr>
                <a:schemeClr val="accent2"/>
              </a:buClr>
              <a:buSzPct val="125000"/>
              <a:buFont typeface="Wingdings" panose="05000000000000000000" pitchFamily="2" charset="2"/>
              <a:buChar char="Ø"/>
            </a:pPr>
            <a:r>
              <a:rPr lang="es-MX" sz="2400" dirty="0">
                <a:solidFill>
                  <a:srgbClr val="FFFF00"/>
                </a:solidFill>
              </a:rPr>
              <a:t>Deben interpretarse en forma restrictiva, ya que en caso de duda se estará a favor de la capacidad. Asimismo, son susceptibles de gradación.</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7900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89691" y="820831"/>
            <a:ext cx="8464494" cy="614150"/>
          </a:xfrm>
        </p:spPr>
        <p:txBody>
          <a:bodyPr>
            <a:noAutofit/>
          </a:bodyPr>
          <a:lstStyle/>
          <a:p>
            <a:pPr lvl="0">
              <a:spcBef>
                <a:spcPct val="20000"/>
              </a:spcBef>
              <a:spcAft>
                <a:spcPts val="600"/>
              </a:spcAft>
            </a:pPr>
            <a:r>
              <a:rPr lang="es-MX" sz="3200" b="1" cap="none" dirty="0">
                <a:ln>
                  <a:noFill/>
                </a:ln>
              </a:rPr>
              <a:t>Capacidad de ejercicio # Discernimiento</a:t>
            </a:r>
            <a:br>
              <a:rPr lang="es-MX" sz="3200" b="1" cap="none" dirty="0">
                <a:ln>
                  <a:noFill/>
                </a:ln>
              </a:rPr>
            </a:br>
            <a:endParaRPr lang="es-MX" sz="3200" b="1" dirty="0"/>
          </a:p>
        </p:txBody>
      </p:sp>
      <p:sp>
        <p:nvSpPr>
          <p:cNvPr id="3" name="Subtítulo 2"/>
          <p:cNvSpPr>
            <a:spLocks noGrp="1"/>
          </p:cNvSpPr>
          <p:nvPr>
            <p:ph type="subTitle" idx="1"/>
          </p:nvPr>
        </p:nvSpPr>
        <p:spPr>
          <a:xfrm>
            <a:off x="692207" y="1774210"/>
            <a:ext cx="10807585" cy="4599296"/>
          </a:xfrm>
        </p:spPr>
        <p:txBody>
          <a:bodyPr>
            <a:normAutofit/>
          </a:bodyPr>
          <a:lstStyle/>
          <a:p>
            <a:r>
              <a:rPr lang="es-MX" sz="3200" u="sng" dirty="0">
                <a:solidFill>
                  <a:srgbClr val="FFFF00"/>
                </a:solidFill>
              </a:rPr>
              <a:t>No debe confundirse :</a:t>
            </a:r>
          </a:p>
          <a:p>
            <a:r>
              <a:rPr lang="es-MX" sz="3200" dirty="0">
                <a:solidFill>
                  <a:srgbClr val="FFFF00"/>
                </a:solidFill>
              </a:rPr>
              <a:t>capacidad de ejercicio </a:t>
            </a:r>
            <a:r>
              <a:rPr lang="es-MX" sz="3200" dirty="0">
                <a:solidFill>
                  <a:srgbClr val="7030A0"/>
                </a:solidFill>
              </a:rPr>
              <a:t>#</a:t>
            </a:r>
            <a:r>
              <a:rPr lang="es-MX" sz="3200" dirty="0">
                <a:solidFill>
                  <a:srgbClr val="FFFF00"/>
                </a:solidFill>
              </a:rPr>
              <a:t> discernimiento</a:t>
            </a:r>
          </a:p>
          <a:p>
            <a:r>
              <a:rPr lang="es-MX" sz="3200" dirty="0">
                <a:solidFill>
                  <a:srgbClr val="FFFF00"/>
                </a:solidFill>
              </a:rPr>
              <a:t> El </a:t>
            </a:r>
            <a:r>
              <a:rPr lang="es-MX" sz="3200" b="1" dirty="0">
                <a:solidFill>
                  <a:srgbClr val="FFFF00"/>
                </a:solidFill>
              </a:rPr>
              <a:t>discernimiento</a:t>
            </a:r>
            <a:r>
              <a:rPr lang="es-MX" sz="3200" dirty="0">
                <a:solidFill>
                  <a:srgbClr val="FFFF00"/>
                </a:solidFill>
              </a:rPr>
              <a:t> es la cualidad o facultad del sujeto por la cual conoce y distingue lo bueno de lo malo, lo justo de lo injusto, lo conveniente de lo inconveniente.</a:t>
            </a:r>
          </a:p>
          <a:p>
            <a:endParaRPr lang="es-MX" sz="3200" dirty="0">
              <a:solidFill>
                <a:schemeClr val="tx1"/>
              </a:solidFill>
            </a:endParaRP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5660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54155" y="336774"/>
            <a:ext cx="9335069" cy="877877"/>
          </a:xfrm>
        </p:spPr>
        <p:txBody>
          <a:bodyPr>
            <a:normAutofit/>
          </a:bodyPr>
          <a:lstStyle/>
          <a:p>
            <a:r>
              <a:rPr lang="es-MX" sz="3200" b="1" dirty="0"/>
              <a:t>Art. 24. Personas incapaces de ejercicio.</a:t>
            </a:r>
          </a:p>
        </p:txBody>
      </p:sp>
      <p:sp>
        <p:nvSpPr>
          <p:cNvPr id="3" name="Subtítulo 2"/>
          <p:cNvSpPr>
            <a:spLocks noGrp="1"/>
          </p:cNvSpPr>
          <p:nvPr>
            <p:ph type="subTitle" idx="1"/>
          </p:nvPr>
        </p:nvSpPr>
        <p:spPr>
          <a:xfrm>
            <a:off x="602776" y="1692322"/>
            <a:ext cx="10986448" cy="5049672"/>
          </a:xfrm>
        </p:spPr>
        <p:txBody>
          <a:bodyPr>
            <a:normAutofit/>
          </a:bodyPr>
          <a:lstStyle/>
          <a:p>
            <a:r>
              <a:rPr lang="es-MX" sz="2800" dirty="0">
                <a:solidFill>
                  <a:srgbClr val="FFFF00"/>
                </a:solidFill>
              </a:rPr>
              <a:t>Art. 24. Personas incapaces de ejercicio. Son incapaces de ejercicio: </a:t>
            </a:r>
          </a:p>
          <a:p>
            <a:pPr marL="457200" indent="-457200">
              <a:buAutoNum type="alphaLcParenR"/>
            </a:pPr>
            <a:r>
              <a:rPr lang="es-MX" sz="2800" dirty="0">
                <a:solidFill>
                  <a:srgbClr val="FFFF00"/>
                </a:solidFill>
              </a:rPr>
              <a:t>la persona por nacer; </a:t>
            </a:r>
          </a:p>
          <a:p>
            <a:pPr marL="457200" indent="-457200">
              <a:buAutoNum type="alphaLcParenR"/>
            </a:pPr>
            <a:r>
              <a:rPr lang="es-MX" sz="2800" dirty="0">
                <a:solidFill>
                  <a:srgbClr val="FFFF00"/>
                </a:solidFill>
              </a:rPr>
              <a:t>la persona que no cuenta con la edad y grado de madurez suficiente, con el alcance dispuesto en la Sección 2ª de este Capítulo;</a:t>
            </a:r>
          </a:p>
          <a:p>
            <a:pPr marL="457200" indent="-457200">
              <a:buAutoNum type="alphaLcParenR"/>
            </a:pPr>
            <a:r>
              <a:rPr lang="es-MX" sz="2800" dirty="0">
                <a:solidFill>
                  <a:srgbClr val="FFFF00"/>
                </a:solidFill>
              </a:rPr>
              <a:t>la persona declarada incapaz por sentencia judicial, en la extensión dispuesta en esa decisión.</a:t>
            </a:r>
          </a:p>
          <a:p>
            <a:endParaRPr lang="es-MX" sz="2800" dirty="0"/>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779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31135" y="321898"/>
            <a:ext cx="7140662" cy="618570"/>
          </a:xfrm>
        </p:spPr>
        <p:txBody>
          <a:bodyPr>
            <a:normAutofit fontScale="90000"/>
          </a:bodyPr>
          <a:lstStyle/>
          <a:p>
            <a:r>
              <a:rPr lang="es-MX" dirty="0"/>
              <a:t>Enumeración legal</a:t>
            </a:r>
          </a:p>
        </p:txBody>
      </p:sp>
      <p:sp>
        <p:nvSpPr>
          <p:cNvPr id="3" name="Subtítulo 2"/>
          <p:cNvSpPr>
            <a:spLocks noGrp="1"/>
          </p:cNvSpPr>
          <p:nvPr>
            <p:ph type="subTitle" idx="1"/>
          </p:nvPr>
        </p:nvSpPr>
        <p:spPr>
          <a:xfrm>
            <a:off x="908392" y="1473958"/>
            <a:ext cx="10787739" cy="4885898"/>
          </a:xfrm>
        </p:spPr>
        <p:txBody>
          <a:bodyPr>
            <a:normAutofit/>
          </a:bodyPr>
          <a:lstStyle/>
          <a:p>
            <a:r>
              <a:rPr lang="es-MX" sz="2400" dirty="0">
                <a:solidFill>
                  <a:schemeClr val="tx1"/>
                </a:solidFill>
              </a:rPr>
              <a:t>El artículo refiere como personas incapaces de ejercicio a:</a:t>
            </a:r>
          </a:p>
          <a:p>
            <a:pPr marL="457200" indent="-457200">
              <a:buClr>
                <a:schemeClr val="accent2"/>
              </a:buClr>
              <a:buSzPct val="130000"/>
              <a:buFont typeface="+mj-lt"/>
              <a:buAutoNum type="arabicParenR"/>
            </a:pPr>
            <a:r>
              <a:rPr lang="es-MX" sz="2400" b="1" dirty="0">
                <a:solidFill>
                  <a:srgbClr val="FFFF00"/>
                </a:solidFill>
              </a:rPr>
              <a:t>la persona por nacer </a:t>
            </a:r>
            <a:r>
              <a:rPr lang="es-MX" sz="2400" dirty="0">
                <a:solidFill>
                  <a:schemeClr val="tx1"/>
                </a:solidFill>
              </a:rPr>
              <a:t>-desde la concepción hasta el nacimiento (art. 19); </a:t>
            </a:r>
          </a:p>
          <a:p>
            <a:pPr marL="457200" indent="-457200">
              <a:buClr>
                <a:schemeClr val="accent2"/>
              </a:buClr>
              <a:buSzPct val="130000"/>
              <a:buFont typeface="+mj-lt"/>
              <a:buAutoNum type="arabicParenR"/>
            </a:pPr>
            <a:r>
              <a:rPr lang="es-MX" sz="2400" b="1" dirty="0">
                <a:solidFill>
                  <a:srgbClr val="FFFF00"/>
                </a:solidFill>
              </a:rPr>
              <a:t>la persona que no cuenta con la edad y grado de madurez suficiente: </a:t>
            </a:r>
            <a:r>
              <a:rPr lang="es-MX" sz="2400" dirty="0">
                <a:solidFill>
                  <a:schemeClr val="tx1"/>
                </a:solidFill>
              </a:rPr>
              <a:t>las personas menores de edad, (arts. 26 y </a:t>
            </a:r>
            <a:r>
              <a:rPr lang="es-MX" sz="2400" dirty="0" err="1">
                <a:solidFill>
                  <a:schemeClr val="tx1"/>
                </a:solidFill>
              </a:rPr>
              <a:t>concs</a:t>
            </a:r>
            <a:r>
              <a:rPr lang="es-MX" sz="2400" dirty="0">
                <a:solidFill>
                  <a:schemeClr val="tx1"/>
                </a:solidFill>
              </a:rPr>
              <a:t>.); </a:t>
            </a:r>
          </a:p>
          <a:p>
            <a:pPr marL="457200" indent="-457200">
              <a:buClr>
                <a:schemeClr val="accent2"/>
              </a:buClr>
              <a:buSzPct val="130000"/>
              <a:buFont typeface="+mj-lt"/>
              <a:buAutoNum type="arabicParenR"/>
            </a:pPr>
            <a:r>
              <a:rPr lang="es-MX" sz="2400" b="1" dirty="0">
                <a:solidFill>
                  <a:srgbClr val="FFFF00"/>
                </a:solidFill>
              </a:rPr>
              <a:t>la persona declarada incapaz por sentencia judicial, en la extensión dispuesta en esa decisión :</a:t>
            </a:r>
          </a:p>
          <a:p>
            <a:pPr marL="914400" lvl="1" indent="-457200" defTabSz="1476000">
              <a:buSzPct val="130000"/>
              <a:buFont typeface="+mj-lt"/>
              <a:buAutoNum type="alphaLcPeriod"/>
              <a:tabLst>
                <a:tab pos="1368000" algn="r"/>
              </a:tabLst>
            </a:pPr>
            <a:r>
              <a:rPr lang="es-MX" sz="2400" dirty="0">
                <a:solidFill>
                  <a:schemeClr val="tx1"/>
                </a:solidFill>
              </a:rPr>
              <a:t>personas a las que se declaró la incapacidad (art. 32 párr. </a:t>
            </a:r>
          </a:p>
          <a:p>
            <a:pPr marL="914400" lvl="1" indent="-457200" defTabSz="1476000">
              <a:buSzPct val="130000"/>
              <a:buFont typeface="+mj-lt"/>
              <a:buAutoNum type="alphaLcPeriod"/>
              <a:tabLst>
                <a:tab pos="1368000" algn="r"/>
              </a:tabLst>
            </a:pPr>
            <a:r>
              <a:rPr lang="es-MX" sz="2400" dirty="0">
                <a:solidFill>
                  <a:schemeClr val="tx1"/>
                </a:solidFill>
              </a:rPr>
              <a:t>se le restringió su capacidad (art. 32 párr. 1°) </a:t>
            </a:r>
          </a:p>
          <a:p>
            <a:pPr marL="914400" lvl="1" indent="-457200" defTabSz="1476000">
              <a:buSzPct val="130000"/>
              <a:buFont typeface="+mj-lt"/>
              <a:buAutoNum type="alphaLcPeriod"/>
              <a:tabLst>
                <a:tab pos="1368000" algn="r"/>
              </a:tabLst>
            </a:pPr>
            <a:r>
              <a:rPr lang="es-MX" sz="2400" dirty="0">
                <a:solidFill>
                  <a:schemeClr val="tx1"/>
                </a:solidFill>
              </a:rPr>
              <a:t>e inhabilitadas por prodigalidad (art. 48)-.</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457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2060812" y="304822"/>
            <a:ext cx="8549635" cy="720725"/>
          </a:xfrm>
        </p:spPr>
        <p:txBody>
          <a:bodyPr>
            <a:normAutofit fontScale="90000"/>
          </a:bodyPr>
          <a:lstStyle/>
          <a:p>
            <a:r>
              <a:rPr lang="es-ES" sz="3100" b="1" dirty="0"/>
              <a:t>Los atributos inherentes a la personalidad</a:t>
            </a:r>
            <a:r>
              <a:rPr lang="es-ES" sz="2800" i="1" dirty="0"/>
              <a:t>:</a:t>
            </a:r>
          </a:p>
        </p:txBody>
      </p:sp>
      <p:sp>
        <p:nvSpPr>
          <p:cNvPr id="141315" name="Rectangle 3"/>
          <p:cNvSpPr>
            <a:spLocks noGrp="1" noChangeArrowheads="1"/>
          </p:cNvSpPr>
          <p:nvPr>
            <p:ph type="body" idx="1"/>
          </p:nvPr>
        </p:nvSpPr>
        <p:spPr>
          <a:xfrm>
            <a:off x="1245036" y="1148377"/>
            <a:ext cx="9701928" cy="5229225"/>
          </a:xfrm>
        </p:spPr>
        <p:txBody>
          <a:bodyPr>
            <a:normAutofit/>
          </a:bodyPr>
          <a:lstStyle/>
          <a:p>
            <a:pPr algn="just"/>
            <a:r>
              <a:rPr lang="es-ES" sz="2800" b="1" dirty="0">
                <a:solidFill>
                  <a:srgbClr val="FFFF00"/>
                </a:solidFill>
              </a:rPr>
              <a:t>Noción: </a:t>
            </a:r>
          </a:p>
          <a:p>
            <a:pPr algn="just">
              <a:buFont typeface="Wingdings" panose="05000000000000000000" pitchFamily="2" charset="2"/>
              <a:buNone/>
            </a:pPr>
            <a:r>
              <a:rPr lang="es-ES" sz="2400" dirty="0"/>
              <a:t>			</a:t>
            </a:r>
            <a:r>
              <a:rPr lang="es-ES" sz="2400" dirty="0">
                <a:solidFill>
                  <a:srgbClr val="FFFF00"/>
                </a:solidFill>
              </a:rPr>
              <a:t>Todas las personas, en general, están dotadas de cualidades intrínsecas y permanentes que concurren a constituir la esencia de la personalidad y a determinar al ente personal, en su individualidad.</a:t>
            </a:r>
          </a:p>
          <a:p>
            <a:pPr algn="just"/>
            <a:r>
              <a:rPr lang="es-ES" sz="2800" b="1" dirty="0">
                <a:solidFill>
                  <a:srgbClr val="FFFF00"/>
                </a:solidFill>
              </a:rPr>
              <a:t>Concepto: </a:t>
            </a:r>
          </a:p>
          <a:p>
            <a:pPr algn="just">
              <a:buFont typeface="Wingdings" panose="05000000000000000000" pitchFamily="2" charset="2"/>
              <a:buNone/>
            </a:pPr>
            <a:r>
              <a:rPr lang="es-ES" sz="2400" dirty="0">
                <a:solidFill>
                  <a:srgbClr val="FFFF00"/>
                </a:solidFill>
              </a:rPr>
              <a:t>			Se denominan </a:t>
            </a:r>
            <a:r>
              <a:rPr lang="es-ES" sz="2400" b="1" dirty="0">
                <a:solidFill>
                  <a:srgbClr val="FFFF00"/>
                </a:solidFill>
              </a:rPr>
              <a:t>atributos inherentes a la personalidad</a:t>
            </a:r>
            <a:r>
              <a:rPr lang="es-ES" sz="2400" dirty="0">
                <a:solidFill>
                  <a:srgbClr val="FFFF00"/>
                </a:solidFill>
              </a:rPr>
              <a:t> porque son cualidades dependientes e inseparables del ente personal, de manera que no pueden existir sino en él y éste no puede ser sin revestir esas mismas propiedades.(</a:t>
            </a:r>
            <a:r>
              <a:rPr lang="es-ES" sz="2400" dirty="0" err="1">
                <a:solidFill>
                  <a:srgbClr val="FFFF00"/>
                </a:solidFill>
              </a:rPr>
              <a:t>LLambías</a:t>
            </a:r>
            <a:r>
              <a:rPr lang="es-ES" sz="2400" dirty="0">
                <a:solidFill>
                  <a:srgbClr val="FFFF00"/>
                </a:solidFill>
              </a:rPr>
              <a:t>, Jorge J.)</a:t>
            </a:r>
          </a:p>
        </p:txBody>
      </p:sp>
      <p:pic>
        <p:nvPicPr>
          <p:cNvPr id="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775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60562" y="512773"/>
            <a:ext cx="9748537" cy="727752"/>
          </a:xfrm>
        </p:spPr>
        <p:txBody>
          <a:bodyPr>
            <a:noAutofit/>
          </a:bodyPr>
          <a:lstStyle/>
          <a:p>
            <a:br>
              <a:rPr lang="es-MX" sz="2400" b="1" dirty="0"/>
            </a:br>
            <a:endParaRPr lang="es-MX" sz="2400" b="1" dirty="0"/>
          </a:p>
        </p:txBody>
      </p:sp>
      <p:sp>
        <p:nvSpPr>
          <p:cNvPr id="3" name="Subtítulo 2"/>
          <p:cNvSpPr>
            <a:spLocks noGrp="1"/>
          </p:cNvSpPr>
          <p:nvPr>
            <p:ph type="subTitle" idx="1"/>
          </p:nvPr>
        </p:nvSpPr>
        <p:spPr>
          <a:xfrm>
            <a:off x="764275" y="1544162"/>
            <a:ext cx="10499421" cy="4858603"/>
          </a:xfrm>
        </p:spPr>
        <p:txBody>
          <a:bodyPr/>
          <a:lstStyle/>
          <a:p>
            <a:endParaRPr lang="es-MX" dirty="0"/>
          </a:p>
        </p:txBody>
      </p:sp>
      <p:graphicFrame>
        <p:nvGraphicFramePr>
          <p:cNvPr id="4" name="Tabla 3"/>
          <p:cNvGraphicFramePr>
            <a:graphicFrameLocks noGrp="1"/>
          </p:cNvGraphicFramePr>
          <p:nvPr>
            <p:extLst>
              <p:ext uri="{D42A27DB-BD31-4B8C-83A1-F6EECF244321}">
                <p14:modId xmlns:p14="http://schemas.microsoft.com/office/powerpoint/2010/main" val="2708580009"/>
              </p:ext>
            </p:extLst>
          </p:nvPr>
        </p:nvGraphicFramePr>
        <p:xfrm>
          <a:off x="1" y="-3"/>
          <a:ext cx="12192000" cy="7139298"/>
        </p:xfrm>
        <a:graphic>
          <a:graphicData uri="http://schemas.openxmlformats.org/drawingml/2006/table">
            <a:tbl>
              <a:tblPr firstRow="1" bandRow="1">
                <a:tableStyleId>{5C22544A-7EE6-4342-B048-85BDC9FD1C3A}</a:tableStyleId>
              </a:tblPr>
              <a:tblGrid>
                <a:gridCol w="6114196">
                  <a:extLst>
                    <a:ext uri="{9D8B030D-6E8A-4147-A177-3AD203B41FA5}">
                      <a16:colId xmlns:a16="http://schemas.microsoft.com/office/drawing/2014/main" val="20000"/>
                    </a:ext>
                  </a:extLst>
                </a:gridCol>
                <a:gridCol w="6077804">
                  <a:extLst>
                    <a:ext uri="{9D8B030D-6E8A-4147-A177-3AD203B41FA5}">
                      <a16:colId xmlns:a16="http://schemas.microsoft.com/office/drawing/2014/main" val="20001"/>
                    </a:ext>
                  </a:extLst>
                </a:gridCol>
              </a:tblGrid>
              <a:tr h="766618">
                <a:tc>
                  <a:txBody>
                    <a:bodyPr/>
                    <a:lstStyle/>
                    <a:p>
                      <a:r>
                        <a:rPr lang="es-MX" sz="1800" b="1" dirty="0">
                          <a:solidFill>
                            <a:srgbClr val="FFFF00"/>
                          </a:solidFill>
                        </a:rPr>
                        <a:t>Distinción entre personas incapaces y con incapacidad para ciertos actos. </a:t>
                      </a:r>
                      <a:endParaRPr lang="es-MX" dirty="0">
                        <a:solidFill>
                          <a:srgbClr val="FFFF00"/>
                        </a:solidFill>
                      </a:endParaRPr>
                    </a:p>
                  </a:txBody>
                  <a:tcPr>
                    <a:solidFill>
                      <a:schemeClr val="accent2"/>
                    </a:solidFill>
                  </a:tcPr>
                </a:tc>
                <a:tc>
                  <a:txBody>
                    <a:bodyPr/>
                    <a:lstStyle/>
                    <a:p>
                      <a:r>
                        <a:rPr lang="es-MX" sz="1800" b="1" dirty="0">
                          <a:solidFill>
                            <a:srgbClr val="FFFF00"/>
                          </a:solidFill>
                        </a:rPr>
                        <a:t>Alcances de la representación legal</a:t>
                      </a:r>
                      <a:endParaRPr lang="es-MX" dirty="0">
                        <a:solidFill>
                          <a:srgbClr val="FFFF00"/>
                        </a:solidFill>
                      </a:endParaRPr>
                    </a:p>
                  </a:txBody>
                  <a:tcPr>
                    <a:solidFill>
                      <a:schemeClr val="accent2"/>
                    </a:solidFill>
                  </a:tcPr>
                </a:tc>
                <a:extLst>
                  <a:ext uri="{0D108BD9-81ED-4DB2-BD59-A6C34878D82A}">
                    <a16:rowId xmlns:a16="http://schemas.microsoft.com/office/drawing/2014/main" val="10000"/>
                  </a:ext>
                </a:extLst>
              </a:tr>
              <a:tr h="766618">
                <a:tc>
                  <a:txBody>
                    <a:bodyPr/>
                    <a:lstStyle/>
                    <a:p>
                      <a:r>
                        <a:rPr lang="es-MX" dirty="0">
                          <a:solidFill>
                            <a:schemeClr val="accent2"/>
                          </a:solidFill>
                        </a:rPr>
                        <a:t>1</a:t>
                      </a:r>
                      <a:r>
                        <a:rPr lang="es-MX" sz="2000" dirty="0">
                          <a:solidFill>
                            <a:schemeClr val="bg1"/>
                          </a:solidFill>
                        </a:rPr>
                        <a:t>)</a:t>
                      </a:r>
                      <a:r>
                        <a:rPr lang="es-MX" sz="2000" baseline="0" dirty="0">
                          <a:solidFill>
                            <a:schemeClr val="bg1"/>
                          </a:solidFill>
                        </a:rPr>
                        <a:t>  </a:t>
                      </a:r>
                      <a:r>
                        <a:rPr lang="es-MX" sz="2000" dirty="0">
                          <a:solidFill>
                            <a:schemeClr val="bg1"/>
                          </a:solidFill>
                        </a:rPr>
                        <a:t>Las personas por nacer son incapaces de ejercicio</a:t>
                      </a:r>
                    </a:p>
                  </a:txBody>
                  <a:tcPr/>
                </a:tc>
                <a:tc>
                  <a:txBody>
                    <a:bodyPr/>
                    <a:lstStyle/>
                    <a:p>
                      <a:r>
                        <a:rPr lang="es-MX" sz="2000" dirty="0"/>
                        <a:t>representantes legales: sus padres (art. 101 inc. a). </a:t>
                      </a:r>
                    </a:p>
                  </a:txBody>
                  <a:tcPr/>
                </a:tc>
                <a:extLst>
                  <a:ext uri="{0D108BD9-81ED-4DB2-BD59-A6C34878D82A}">
                    <a16:rowId xmlns:a16="http://schemas.microsoft.com/office/drawing/2014/main" val="10001"/>
                  </a:ext>
                </a:extLst>
              </a:tr>
              <a:tr h="766618">
                <a:tc>
                  <a:txBody>
                    <a:bodyPr/>
                    <a:lstStyle/>
                    <a:p>
                      <a:r>
                        <a:rPr lang="es-MX" dirty="0">
                          <a:solidFill>
                            <a:schemeClr val="accent2"/>
                          </a:solidFill>
                        </a:rPr>
                        <a:t>2)</a:t>
                      </a:r>
                      <a:r>
                        <a:rPr lang="es-MX" baseline="0" dirty="0"/>
                        <a:t> </a:t>
                      </a:r>
                      <a:r>
                        <a:rPr lang="es-MX" sz="2000" baseline="0" dirty="0"/>
                        <a:t> </a:t>
                      </a:r>
                      <a:r>
                        <a:rPr lang="es-MX" sz="2000" dirty="0"/>
                        <a:t>personas menores de edad :</a:t>
                      </a:r>
                    </a:p>
                  </a:txBody>
                  <a:tcPr/>
                </a:tc>
                <a:tc>
                  <a:txBody>
                    <a:bodyPr/>
                    <a:lstStyle/>
                    <a:p>
                      <a:r>
                        <a:rPr lang="es-MX" sz="2000" dirty="0"/>
                        <a:t>la representación legal de sus padres o el tutor que se les nombren (art. 101 inc.)</a:t>
                      </a:r>
                    </a:p>
                  </a:txBody>
                  <a:tcPr/>
                </a:tc>
                <a:extLst>
                  <a:ext uri="{0D108BD9-81ED-4DB2-BD59-A6C34878D82A}">
                    <a16:rowId xmlns:a16="http://schemas.microsoft.com/office/drawing/2014/main" val="10002"/>
                  </a:ext>
                </a:extLst>
              </a:tr>
              <a:tr h="2300368">
                <a:tc>
                  <a:txBody>
                    <a:bodyPr/>
                    <a:lstStyle/>
                    <a:p>
                      <a:r>
                        <a:rPr lang="es-MX" dirty="0"/>
                        <a:t> </a:t>
                      </a:r>
                      <a:r>
                        <a:rPr lang="es-MX" sz="2000" dirty="0"/>
                        <a:t>según pautas de edad y grado de madurez</a:t>
                      </a:r>
                    </a:p>
                  </a:txBody>
                  <a:tcPr/>
                </a:tc>
                <a:tc>
                  <a:txBody>
                    <a:bodyPr/>
                    <a:lstStyle/>
                    <a:p>
                      <a:r>
                        <a:rPr lang="es-MX" dirty="0">
                          <a:solidFill>
                            <a:schemeClr val="accent2">
                              <a:lumMod val="60000"/>
                              <a:lumOff val="40000"/>
                            </a:schemeClr>
                          </a:solidFill>
                        </a:rPr>
                        <a:t>A</a:t>
                      </a:r>
                      <a:r>
                        <a:rPr lang="es-MX" sz="2000" dirty="0">
                          <a:solidFill>
                            <a:schemeClr val="accent2">
                              <a:lumMod val="60000"/>
                              <a:lumOff val="40000"/>
                            </a:schemeClr>
                          </a:solidFill>
                        </a:rPr>
                        <a:t>)</a:t>
                      </a:r>
                      <a:r>
                        <a:rPr lang="es-MX" sz="2000" dirty="0">
                          <a:solidFill>
                            <a:schemeClr val="tx2">
                              <a:lumMod val="20000"/>
                              <a:lumOff val="80000"/>
                            </a:schemeClr>
                          </a:solidFill>
                        </a:rPr>
                        <a:t> </a:t>
                      </a:r>
                      <a:r>
                        <a:rPr lang="es-MX" sz="2000" dirty="0"/>
                        <a:t> representantes legales, </a:t>
                      </a:r>
                    </a:p>
                    <a:p>
                      <a:r>
                        <a:rPr lang="es-MX" sz="2000" dirty="0">
                          <a:solidFill>
                            <a:schemeClr val="accent2">
                              <a:lumMod val="60000"/>
                              <a:lumOff val="40000"/>
                            </a:schemeClr>
                          </a:solidFill>
                        </a:rPr>
                        <a:t>B)</a:t>
                      </a:r>
                      <a:r>
                        <a:rPr lang="es-MX" sz="2000" dirty="0">
                          <a:solidFill>
                            <a:schemeClr val="tx2">
                              <a:lumMod val="20000"/>
                              <a:lumOff val="80000"/>
                            </a:schemeClr>
                          </a:solidFill>
                        </a:rPr>
                        <a:t>  </a:t>
                      </a:r>
                      <a:r>
                        <a:rPr lang="es-MX" sz="2000" dirty="0"/>
                        <a:t>otros que ejerzan por sí mismas bajo un régimen     de asistencia y </a:t>
                      </a:r>
                    </a:p>
                    <a:p>
                      <a:r>
                        <a:rPr lang="es-MX" sz="2000" dirty="0">
                          <a:solidFill>
                            <a:schemeClr val="accent2">
                              <a:lumMod val="60000"/>
                              <a:lumOff val="40000"/>
                            </a:schemeClr>
                          </a:solidFill>
                        </a:rPr>
                        <a:t>C</a:t>
                      </a:r>
                      <a:r>
                        <a:rPr lang="es-MX" sz="2000" dirty="0">
                          <a:solidFill>
                            <a:schemeClr val="accent2"/>
                          </a:solidFill>
                        </a:rPr>
                        <a:t>)  </a:t>
                      </a:r>
                      <a:r>
                        <a:rPr lang="es-MX" sz="2000" dirty="0"/>
                        <a:t>otros que podrán ejercer libremente en virtud de la capacidad de ejercicio que el propio Código les reconoce (arts. 26 y </a:t>
                      </a:r>
                      <a:r>
                        <a:rPr lang="es-MX" sz="2000" dirty="0" err="1"/>
                        <a:t>concs</a:t>
                      </a:r>
                      <a:r>
                        <a:rPr lang="es-MX" sz="2000" dirty="0"/>
                        <a:t>.), </a:t>
                      </a:r>
                    </a:p>
                  </a:txBody>
                  <a:tcPr/>
                </a:tc>
                <a:extLst>
                  <a:ext uri="{0D108BD9-81ED-4DB2-BD59-A6C34878D82A}">
                    <a16:rowId xmlns:a16="http://schemas.microsoft.com/office/drawing/2014/main" val="10003"/>
                  </a:ext>
                </a:extLst>
              </a:tr>
              <a:tr h="766618">
                <a:tc>
                  <a:txBody>
                    <a:bodyPr/>
                    <a:lstStyle/>
                    <a:p>
                      <a:r>
                        <a:rPr lang="es-MX" dirty="0">
                          <a:solidFill>
                            <a:schemeClr val="accent2"/>
                          </a:solidFill>
                        </a:rPr>
                        <a:t>3)</a:t>
                      </a:r>
                      <a:r>
                        <a:rPr lang="es-MX" baseline="0" dirty="0"/>
                        <a:t>  </a:t>
                      </a:r>
                      <a:r>
                        <a:rPr lang="es-MX" dirty="0"/>
                        <a:t>las personas declaradas incapaces judicialmente </a:t>
                      </a:r>
                    </a:p>
                  </a:txBody>
                  <a:tcPr/>
                </a:tc>
                <a:tc>
                  <a:txBody>
                    <a:bodyPr/>
                    <a:lstStyle/>
                    <a:p>
                      <a:r>
                        <a:rPr lang="es-MX" sz="2000" dirty="0"/>
                        <a:t>representantes legales bajo el régimen de la curatela (arts. 32 párr. 4° y 101 inc. c). </a:t>
                      </a:r>
                    </a:p>
                  </a:txBody>
                  <a:tcPr/>
                </a:tc>
                <a:extLst>
                  <a:ext uri="{0D108BD9-81ED-4DB2-BD59-A6C34878D82A}">
                    <a16:rowId xmlns:a16="http://schemas.microsoft.com/office/drawing/2014/main" val="10004"/>
                  </a:ext>
                </a:extLst>
              </a:tr>
              <a:tr h="766618">
                <a:tc>
                  <a:txBody>
                    <a:bodyPr/>
                    <a:lstStyle/>
                    <a:p>
                      <a:r>
                        <a:rPr lang="es-MX" dirty="0">
                          <a:solidFill>
                            <a:schemeClr val="accent2"/>
                          </a:solidFill>
                        </a:rPr>
                        <a:t>4)</a:t>
                      </a:r>
                      <a:r>
                        <a:rPr lang="es-MX" baseline="0" dirty="0"/>
                        <a:t>  </a:t>
                      </a:r>
                      <a:r>
                        <a:rPr lang="es-MX" dirty="0"/>
                        <a:t>las personas con capacidad restringida </a:t>
                      </a:r>
                    </a:p>
                  </a:txBody>
                  <a:tcPr/>
                </a:tc>
                <a:tc>
                  <a:txBody>
                    <a:bodyPr/>
                    <a:lstStyle/>
                    <a:p>
                      <a:r>
                        <a:rPr lang="es-MX" sz="2000" dirty="0"/>
                        <a:t> ejercen su capacidad jurídica con un sistema de apoyos (arts. 32 párr. 2°, 34 y 49), </a:t>
                      </a:r>
                    </a:p>
                  </a:txBody>
                  <a:tcPr/>
                </a:tc>
                <a:extLst>
                  <a:ext uri="{0D108BD9-81ED-4DB2-BD59-A6C34878D82A}">
                    <a16:rowId xmlns:a16="http://schemas.microsoft.com/office/drawing/2014/main" val="10005"/>
                  </a:ext>
                </a:extLst>
              </a:tr>
              <a:tr h="724544">
                <a:tc>
                  <a:txBody>
                    <a:bodyPr/>
                    <a:lstStyle/>
                    <a:p>
                      <a:r>
                        <a:rPr lang="es-MX" dirty="0">
                          <a:solidFill>
                            <a:schemeClr val="accent2"/>
                          </a:solidFill>
                        </a:rPr>
                        <a:t>5)</a:t>
                      </a:r>
                      <a:r>
                        <a:rPr lang="es-MX" dirty="0"/>
                        <a:t>  inhabilitadas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MX" sz="2000" dirty="0"/>
                        <a:t>ejercen su capacidad jurídica con un sistema de apoyos (arts. 32 párr. 2°, 34 y 49), </a:t>
                      </a:r>
                    </a:p>
                    <a:p>
                      <a:endParaRPr lang="es-MX" sz="20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083157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1897040" y="512773"/>
            <a:ext cx="8789157" cy="939800"/>
          </a:xfrm>
        </p:spPr>
        <p:txBody>
          <a:bodyPr>
            <a:normAutofit/>
          </a:bodyPr>
          <a:lstStyle/>
          <a:p>
            <a:pPr algn="l"/>
            <a:r>
              <a:rPr lang="es-ES" sz="3200" b="1" u="sng" dirty="0"/>
              <a:t>Inhabilitación Judicial</a:t>
            </a:r>
            <a:r>
              <a:rPr lang="es-ES" sz="3200" b="1" dirty="0"/>
              <a:t>: Art. 48 </a:t>
            </a:r>
            <a:r>
              <a:rPr lang="es-ES" sz="3200" b="1" dirty="0" err="1"/>
              <a:t>CCyC</a:t>
            </a:r>
            <a:endParaRPr lang="es-ES" sz="3200" b="1" dirty="0"/>
          </a:p>
        </p:txBody>
      </p:sp>
      <p:sp>
        <p:nvSpPr>
          <p:cNvPr id="89091" name="Rectangle 3"/>
          <p:cNvSpPr>
            <a:spLocks noGrp="1" noChangeArrowheads="1"/>
          </p:cNvSpPr>
          <p:nvPr>
            <p:ph type="body" idx="1"/>
          </p:nvPr>
        </p:nvSpPr>
        <p:spPr>
          <a:xfrm>
            <a:off x="1140405" y="832514"/>
            <a:ext cx="10372299" cy="4674358"/>
          </a:xfrm>
        </p:spPr>
        <p:txBody>
          <a:bodyPr>
            <a:normAutofit/>
          </a:bodyPr>
          <a:lstStyle/>
          <a:p>
            <a:pPr marL="0" indent="0" algn="ctr">
              <a:buNone/>
            </a:pPr>
            <a:r>
              <a:rPr lang="es-ES" sz="2800" b="1" u="sng" dirty="0">
                <a:solidFill>
                  <a:srgbClr val="FFFF00"/>
                </a:solidFill>
              </a:rPr>
              <a:t>Generalidades:</a:t>
            </a:r>
          </a:p>
          <a:p>
            <a:pPr marL="0" indent="0" algn="just">
              <a:buNone/>
            </a:pPr>
            <a:r>
              <a:rPr lang="es-ES" sz="2800" dirty="0">
                <a:solidFill>
                  <a:srgbClr val="FFFF00"/>
                </a:solidFill>
              </a:rPr>
              <a:t>La inhabilitación judicial es un remedio para quienes, por padecer ciertas deficiencias psíquicas, físicas o de conducta, pueden otorgar actos jurídicos perjudiciales para sí mismos o para su familias en el caso de las personas denominadas </a:t>
            </a:r>
            <a:r>
              <a:rPr lang="es-ES" sz="2800" b="1" dirty="0">
                <a:solidFill>
                  <a:srgbClr val="FFFF00"/>
                </a:solidFill>
              </a:rPr>
              <a:t>pródigos</a:t>
            </a:r>
            <a:r>
              <a:rPr lang="es-ES" sz="2800" b="1" dirty="0">
                <a:solidFill>
                  <a:schemeClr val="tx1"/>
                </a:solidFill>
              </a:rPr>
              <a:t>. </a:t>
            </a:r>
          </a:p>
        </p:txBody>
      </p:sp>
      <p:pic>
        <p:nvPicPr>
          <p:cNvPr id="6" name="Imagen 1" descr="Imagen relacio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4327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2454748" y="239642"/>
            <a:ext cx="7699185" cy="939800"/>
          </a:xfrm>
        </p:spPr>
        <p:txBody>
          <a:bodyPr>
            <a:normAutofit fontScale="90000"/>
          </a:bodyPr>
          <a:lstStyle/>
          <a:p>
            <a:r>
              <a:rPr lang="es-ES" sz="3200" b="1" u="sng" dirty="0" err="1"/>
              <a:t>cONT.</a:t>
            </a:r>
            <a:r>
              <a:rPr lang="es-ES" sz="3200" b="1" u="sng" dirty="0"/>
              <a:t>// Inhabilitación Judicial</a:t>
            </a:r>
            <a:r>
              <a:rPr lang="es-ES" sz="3200" b="1" dirty="0"/>
              <a:t>: Art. 48 </a:t>
            </a:r>
            <a:r>
              <a:rPr lang="es-ES" sz="3200" b="1" dirty="0" err="1"/>
              <a:t>CCyC</a:t>
            </a:r>
            <a:endParaRPr lang="es-ES" sz="3200" b="1" dirty="0"/>
          </a:p>
        </p:txBody>
      </p:sp>
      <p:sp>
        <p:nvSpPr>
          <p:cNvPr id="89091" name="Rectangle 3"/>
          <p:cNvSpPr>
            <a:spLocks noGrp="1" noChangeArrowheads="1"/>
          </p:cNvSpPr>
          <p:nvPr>
            <p:ph type="body" idx="1"/>
          </p:nvPr>
        </p:nvSpPr>
        <p:spPr>
          <a:xfrm>
            <a:off x="1741464" y="1179442"/>
            <a:ext cx="9026572" cy="4968875"/>
          </a:xfrm>
        </p:spPr>
        <p:txBody>
          <a:bodyPr/>
          <a:lstStyle/>
          <a:p>
            <a:pPr algn="ctr"/>
            <a:r>
              <a:rPr lang="es-ES" dirty="0"/>
              <a:t>.-</a:t>
            </a:r>
          </a:p>
        </p:txBody>
      </p:sp>
      <p:pic>
        <p:nvPicPr>
          <p:cNvPr id="6" name="Imagen 1" descr="Imagen relacio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ángulo 2"/>
          <p:cNvSpPr/>
          <p:nvPr/>
        </p:nvSpPr>
        <p:spPr>
          <a:xfrm>
            <a:off x="1091821" y="1583209"/>
            <a:ext cx="10108441" cy="4832092"/>
          </a:xfrm>
          <a:prstGeom prst="rect">
            <a:avLst/>
          </a:prstGeom>
        </p:spPr>
        <p:txBody>
          <a:bodyPr wrap="square">
            <a:spAutoFit/>
          </a:bodyPr>
          <a:lstStyle/>
          <a:p>
            <a:pPr marL="342900" indent="-342900" algn="ctr">
              <a:buClr>
                <a:schemeClr val="accent2"/>
              </a:buClr>
              <a:buSzPct val="142000"/>
              <a:buFont typeface="Wingdings" panose="05000000000000000000" pitchFamily="2" charset="2"/>
              <a:buChar char="Ø"/>
            </a:pPr>
            <a:r>
              <a:rPr lang="es-ES" sz="2800" dirty="0">
                <a:solidFill>
                  <a:srgbClr val="FFFF00"/>
                </a:solidFill>
              </a:rPr>
              <a:t>El remedio analizado fue incorporado a nuestro derecho por la ley 17.711 que reforma el Código Civil.-</a:t>
            </a:r>
          </a:p>
          <a:p>
            <a:pPr marL="342900" indent="-342900" algn="ctr">
              <a:buClr>
                <a:schemeClr val="accent2"/>
              </a:buClr>
              <a:buSzPct val="142000"/>
              <a:buFont typeface="Wingdings" panose="05000000000000000000" pitchFamily="2" charset="2"/>
              <a:buChar char="Ø"/>
            </a:pPr>
            <a:endParaRPr lang="es-ES" sz="2800" dirty="0">
              <a:solidFill>
                <a:srgbClr val="FFFF00"/>
              </a:solidFill>
            </a:endParaRPr>
          </a:p>
          <a:p>
            <a:pPr marL="342900" indent="-342900" algn="ctr">
              <a:buClr>
                <a:schemeClr val="accent2"/>
              </a:buClr>
              <a:buSzPct val="142000"/>
              <a:buFont typeface="Wingdings" panose="05000000000000000000" pitchFamily="2" charset="2"/>
              <a:buChar char="Ø"/>
            </a:pPr>
            <a:endParaRPr lang="es-ES" sz="2800" dirty="0">
              <a:solidFill>
                <a:srgbClr val="FFFF00"/>
              </a:solidFill>
            </a:endParaRPr>
          </a:p>
          <a:p>
            <a:pPr marL="342900" indent="-342900" algn="ctr">
              <a:buClr>
                <a:schemeClr val="accent2"/>
              </a:buClr>
              <a:buSzPct val="142000"/>
              <a:buFont typeface="Wingdings" panose="05000000000000000000" pitchFamily="2" charset="2"/>
              <a:buChar char="Ø"/>
            </a:pPr>
            <a:r>
              <a:rPr lang="es-ES" sz="2800" dirty="0">
                <a:solidFill>
                  <a:srgbClr val="FFFF00"/>
                </a:solidFill>
              </a:rPr>
              <a:t>Comprendida tres hipótesis: </a:t>
            </a:r>
            <a:r>
              <a:rPr lang="es-ES" sz="2800" dirty="0">
                <a:solidFill>
                  <a:schemeClr val="accent2">
                    <a:lumMod val="60000"/>
                    <a:lumOff val="40000"/>
                  </a:schemeClr>
                </a:solidFill>
              </a:rPr>
              <a:t>a)</a:t>
            </a:r>
            <a:r>
              <a:rPr lang="es-ES" sz="2800" dirty="0">
                <a:solidFill>
                  <a:srgbClr val="FFFF00"/>
                </a:solidFill>
              </a:rPr>
              <a:t> los disminuidos en sus facultades, </a:t>
            </a:r>
            <a:r>
              <a:rPr lang="es-ES" sz="2800" dirty="0">
                <a:solidFill>
                  <a:schemeClr val="accent2">
                    <a:lumMod val="60000"/>
                    <a:lumOff val="40000"/>
                  </a:schemeClr>
                </a:solidFill>
              </a:rPr>
              <a:t>b)</a:t>
            </a:r>
            <a:r>
              <a:rPr lang="es-ES" sz="2800" dirty="0">
                <a:solidFill>
                  <a:srgbClr val="FFFF00"/>
                </a:solidFill>
              </a:rPr>
              <a:t> los ebrios consuetudinarios y </a:t>
            </a:r>
            <a:r>
              <a:rPr lang="es-ES" sz="2800" dirty="0">
                <a:solidFill>
                  <a:schemeClr val="accent2">
                    <a:lumMod val="60000"/>
                    <a:lumOff val="40000"/>
                  </a:schemeClr>
                </a:solidFill>
              </a:rPr>
              <a:t>c) </a:t>
            </a:r>
            <a:r>
              <a:rPr lang="es-ES" sz="2800" dirty="0">
                <a:solidFill>
                  <a:srgbClr val="FFFF00"/>
                </a:solidFill>
              </a:rPr>
              <a:t>toxicómanos y los pródigos.</a:t>
            </a:r>
          </a:p>
          <a:p>
            <a:pPr marL="342900" indent="-342900" algn="ctr">
              <a:buClr>
                <a:schemeClr val="accent2"/>
              </a:buClr>
              <a:buSzPct val="142000"/>
              <a:buFont typeface="Wingdings" panose="05000000000000000000" pitchFamily="2" charset="2"/>
              <a:buChar char="Ø"/>
            </a:pPr>
            <a:endParaRPr lang="es-ES" sz="2800" dirty="0">
              <a:solidFill>
                <a:srgbClr val="FFFF00"/>
              </a:solidFill>
            </a:endParaRPr>
          </a:p>
          <a:p>
            <a:pPr marL="342900" indent="-342900" algn="ctr">
              <a:buClr>
                <a:schemeClr val="accent2"/>
              </a:buClr>
              <a:buSzPct val="142000"/>
              <a:buFont typeface="Wingdings" panose="05000000000000000000" pitchFamily="2" charset="2"/>
              <a:buChar char="Ø"/>
            </a:pPr>
            <a:r>
              <a:rPr lang="es-MX" sz="2800" dirty="0">
                <a:solidFill>
                  <a:srgbClr val="FFFF00"/>
                </a:solidFill>
              </a:rPr>
              <a:t>En el nuevo Código la inhabilitación ha quedado circunscripta, únicamente, a los casos de </a:t>
            </a:r>
            <a:r>
              <a:rPr lang="es-MX" sz="2800" b="1" dirty="0">
                <a:solidFill>
                  <a:srgbClr val="FFFF00"/>
                </a:solidFill>
              </a:rPr>
              <a:t>prodigalidad</a:t>
            </a:r>
            <a:endParaRPr lang="es-ES" sz="2800" b="1" dirty="0">
              <a:solidFill>
                <a:srgbClr val="FFFF00"/>
              </a:solidFill>
            </a:endParaRPr>
          </a:p>
          <a:p>
            <a:pPr marL="342900" indent="-342900" algn="ctr">
              <a:buClr>
                <a:schemeClr val="accent2"/>
              </a:buClr>
              <a:buSzPct val="142000"/>
              <a:buFont typeface="Wingdings" panose="05000000000000000000" pitchFamily="2" charset="2"/>
              <a:buChar char="Ø"/>
            </a:pPr>
            <a:endParaRPr lang="es-ES" sz="2800" dirty="0">
              <a:solidFill>
                <a:srgbClr val="FFFF00"/>
              </a:solidFill>
            </a:endParaRPr>
          </a:p>
        </p:txBody>
      </p:sp>
    </p:spTree>
    <p:extLst>
      <p:ext uri="{BB962C8B-B14F-4D97-AF65-F5344CB8AC3E}">
        <p14:creationId xmlns:p14="http://schemas.microsoft.com/office/powerpoint/2010/main" val="2163803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998561" y="1460310"/>
            <a:ext cx="10194877" cy="4940491"/>
          </a:xfrm>
        </p:spPr>
        <p:txBody>
          <a:bodyPr>
            <a:normAutofit lnSpcReduction="10000"/>
          </a:bodyPr>
          <a:lstStyle/>
          <a:p>
            <a:pPr algn="just"/>
            <a:r>
              <a:rPr lang="es-MX" sz="2800" dirty="0">
                <a:solidFill>
                  <a:srgbClr val="FFFF00"/>
                </a:solidFill>
              </a:rPr>
              <a:t>Art. 48.- Pródigos. </a:t>
            </a:r>
            <a:r>
              <a:rPr lang="es-MX" sz="2800" i="1" dirty="0">
                <a:solidFill>
                  <a:srgbClr val="FFFF00"/>
                </a:solidFill>
              </a:rPr>
              <a:t>Pueden ser inhabilitados quienes por la prodigalidad en la gestión de sus bienes expongan a su cónyuge, conviviente o a sus hijos menores de edad o con discapacidad a la pérdida del patrimonio. A estos fines, se considera persona con discapacidad, a toda persona que padece una alteración funcional permanente o prolongada, física o mental, que en relación a su edad y medio social implica desventajas considerables para su integración familiar, social, educacional o laboral. La acción sólo corresponde al cónyuge, conviviente y a los ascendientes y descendientes</a:t>
            </a:r>
            <a:r>
              <a:rPr lang="es-MX" i="1" dirty="0">
                <a:solidFill>
                  <a:srgbClr val="FFFF00"/>
                </a:solidFill>
              </a:rPr>
              <a:t>.</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ángulo 3"/>
          <p:cNvSpPr/>
          <p:nvPr/>
        </p:nvSpPr>
        <p:spPr>
          <a:xfrm>
            <a:off x="2770496" y="328107"/>
            <a:ext cx="8284191" cy="584775"/>
          </a:xfrm>
          <a:prstGeom prst="rect">
            <a:avLst/>
          </a:prstGeom>
        </p:spPr>
        <p:txBody>
          <a:bodyPr wrap="square">
            <a:spAutoFit/>
          </a:bodyPr>
          <a:lstStyle/>
          <a:p>
            <a:r>
              <a:rPr lang="es-ES" sz="3200" b="1" u="sng" dirty="0"/>
              <a:t>Inhabilitación Judicial</a:t>
            </a:r>
            <a:r>
              <a:rPr lang="es-ES" sz="3200" b="1" dirty="0"/>
              <a:t>: Art. 48 </a:t>
            </a:r>
            <a:r>
              <a:rPr lang="es-ES" sz="3200" b="1" dirty="0" err="1"/>
              <a:t>CCyC</a:t>
            </a:r>
            <a:endParaRPr lang="es-MX" sz="3200" dirty="0"/>
          </a:p>
        </p:txBody>
      </p:sp>
    </p:spTree>
    <p:extLst>
      <p:ext uri="{BB962C8B-B14F-4D97-AF65-F5344CB8AC3E}">
        <p14:creationId xmlns:p14="http://schemas.microsoft.com/office/powerpoint/2010/main" val="1491772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1933432" y="304822"/>
            <a:ext cx="8325135" cy="720725"/>
          </a:xfrm>
        </p:spPr>
        <p:txBody>
          <a:bodyPr>
            <a:normAutofit/>
          </a:bodyPr>
          <a:lstStyle/>
          <a:p>
            <a:pPr algn="l"/>
            <a:r>
              <a:rPr lang="es-ES" sz="3200" b="1" dirty="0"/>
              <a:t>Sujetos que pueden ser inhabilitados</a:t>
            </a:r>
            <a:r>
              <a:rPr lang="es-ES" sz="3200" b="1" u="sng" dirty="0"/>
              <a:t>:</a:t>
            </a:r>
          </a:p>
        </p:txBody>
      </p:sp>
      <p:sp>
        <p:nvSpPr>
          <p:cNvPr id="90115" name="Rectangle 3"/>
          <p:cNvSpPr>
            <a:spLocks noGrp="1" noChangeArrowheads="1"/>
          </p:cNvSpPr>
          <p:nvPr>
            <p:ph type="body" idx="1"/>
          </p:nvPr>
        </p:nvSpPr>
        <p:spPr>
          <a:xfrm>
            <a:off x="758266" y="1299947"/>
            <a:ext cx="10809027" cy="5366983"/>
          </a:xfrm>
        </p:spPr>
        <p:txBody>
          <a:bodyPr>
            <a:normAutofit/>
          </a:bodyPr>
          <a:lstStyle/>
          <a:p>
            <a:pPr marL="514350" indent="-514350" algn="just">
              <a:lnSpc>
                <a:spcPct val="90000"/>
              </a:lnSpc>
              <a:buFont typeface="+mj-lt"/>
              <a:buAutoNum type="romanUcPeriod"/>
            </a:pPr>
            <a:r>
              <a:rPr lang="es-ES" sz="2400" b="1" u="sng" dirty="0">
                <a:solidFill>
                  <a:srgbClr val="FFFF00"/>
                </a:solidFill>
              </a:rPr>
              <a:t>Pródigos</a:t>
            </a:r>
            <a:r>
              <a:rPr lang="es-ES" sz="2400" u="sng" dirty="0">
                <a:solidFill>
                  <a:srgbClr val="FFFF00"/>
                </a:solidFill>
              </a:rPr>
              <a:t>:</a:t>
            </a:r>
            <a:r>
              <a:rPr lang="es-ES" sz="2400" dirty="0">
                <a:solidFill>
                  <a:srgbClr val="FFFF00"/>
                </a:solidFill>
              </a:rPr>
              <a:t> </a:t>
            </a:r>
            <a:r>
              <a:rPr lang="es-ES" sz="2400" dirty="0">
                <a:solidFill>
                  <a:schemeClr val="tx1"/>
                </a:solidFill>
              </a:rPr>
              <a:t>se denomina pródigo a aquella persona que disipa sus bienes sin justificación. La inhabilitación se declara fundamentalmente para proteger a los familiares del pródigo.</a:t>
            </a:r>
          </a:p>
          <a:p>
            <a:pPr marL="514350" indent="-514350" algn="just">
              <a:lnSpc>
                <a:spcPct val="90000"/>
              </a:lnSpc>
              <a:buFont typeface="+mj-lt"/>
              <a:buAutoNum type="romanUcPeriod"/>
            </a:pPr>
            <a:r>
              <a:rPr lang="es-MX" sz="2400" dirty="0">
                <a:solidFill>
                  <a:srgbClr val="FFFF00"/>
                </a:solidFill>
              </a:rPr>
              <a:t> </a:t>
            </a:r>
            <a:r>
              <a:rPr lang="es-MX" sz="2400" b="1" dirty="0">
                <a:solidFill>
                  <a:srgbClr val="FFFF00"/>
                </a:solidFill>
              </a:rPr>
              <a:t>Finalidad:</a:t>
            </a:r>
            <a:r>
              <a:rPr lang="es-MX" sz="2400" dirty="0">
                <a:solidFill>
                  <a:srgbClr val="FFFF00"/>
                </a:solidFill>
              </a:rPr>
              <a:t> en el caso de inhabilitación por prodigalidad lo que se busca con la limitación al ejercicio de la capacidad jurídica es tutelar el patrimonio familiar.</a:t>
            </a:r>
          </a:p>
          <a:p>
            <a:pPr marL="514350" indent="-514350" algn="just">
              <a:lnSpc>
                <a:spcPct val="90000"/>
              </a:lnSpc>
              <a:buFont typeface="+mj-lt"/>
              <a:buAutoNum type="romanUcPeriod"/>
            </a:pPr>
            <a:r>
              <a:rPr lang="es-MX" sz="2400" dirty="0">
                <a:solidFill>
                  <a:srgbClr val="FFFF00"/>
                </a:solidFill>
              </a:rPr>
              <a:t> </a:t>
            </a:r>
            <a:r>
              <a:rPr lang="es-MX" sz="2400" b="1" dirty="0">
                <a:solidFill>
                  <a:srgbClr val="FFFF00"/>
                </a:solidFill>
              </a:rPr>
              <a:t>Personas protegidas: </a:t>
            </a:r>
            <a:r>
              <a:rPr lang="es-MX" sz="2400" dirty="0">
                <a:solidFill>
                  <a:srgbClr val="FFFF00"/>
                </a:solidFill>
              </a:rPr>
              <a:t>cónyuge, conviviente, o hijos menores de edad o con discapacidad (la acción sólo procede en caso de haber cónyuge, conviviente o descendientes)-, </a:t>
            </a:r>
          </a:p>
          <a:p>
            <a:pPr marL="514350" indent="-514350" algn="just">
              <a:lnSpc>
                <a:spcPct val="90000"/>
              </a:lnSpc>
              <a:buFont typeface="+mj-lt"/>
              <a:buAutoNum type="romanUcPeriod"/>
            </a:pPr>
            <a:r>
              <a:rPr lang="es-MX" sz="2400" b="1" dirty="0">
                <a:solidFill>
                  <a:srgbClr val="FFFF00"/>
                </a:solidFill>
              </a:rPr>
              <a:t>Requisitos</a:t>
            </a:r>
            <a:r>
              <a:rPr lang="es-MX" sz="2400" dirty="0">
                <a:solidFill>
                  <a:srgbClr val="FFFF00"/>
                </a:solidFill>
              </a:rPr>
              <a:t>: prodigalidad en la gestión de los bienes -entendida en el sentido de dilapidar o malgastar los bienes  y exposición a la pérdida del patrimonio .</a:t>
            </a:r>
          </a:p>
          <a:p>
            <a:pPr marL="0" indent="0" algn="just">
              <a:lnSpc>
                <a:spcPct val="90000"/>
              </a:lnSpc>
              <a:buNone/>
            </a:pPr>
            <a:endParaRPr lang="es-ES" sz="2400" dirty="0">
              <a:solidFill>
                <a:srgbClr val="FFFF00"/>
              </a:solidFill>
            </a:endParaRPr>
          </a:p>
        </p:txBody>
      </p:sp>
      <p:pic>
        <p:nvPicPr>
          <p:cNvPr id="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0189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2246407" y="85747"/>
            <a:ext cx="7699185" cy="939800"/>
          </a:xfrm>
        </p:spPr>
        <p:txBody>
          <a:bodyPr>
            <a:normAutofit/>
          </a:bodyPr>
          <a:lstStyle/>
          <a:p>
            <a:r>
              <a:rPr lang="es-ES" sz="3200" b="1" dirty="0"/>
              <a:t>Efectos de la inhabilitación</a:t>
            </a:r>
            <a:endParaRPr lang="es-ES" sz="3200" b="1" u="sng" dirty="0"/>
          </a:p>
        </p:txBody>
      </p:sp>
      <p:sp>
        <p:nvSpPr>
          <p:cNvPr id="89091" name="Rectangle 3"/>
          <p:cNvSpPr>
            <a:spLocks noGrp="1" noChangeArrowheads="1"/>
          </p:cNvSpPr>
          <p:nvPr>
            <p:ph type="body" idx="1"/>
          </p:nvPr>
        </p:nvSpPr>
        <p:spPr>
          <a:xfrm>
            <a:off x="937145" y="1343215"/>
            <a:ext cx="10317707" cy="4968875"/>
          </a:xfrm>
        </p:spPr>
        <p:txBody>
          <a:bodyPr>
            <a:normAutofit lnSpcReduction="10000"/>
          </a:bodyPr>
          <a:lstStyle/>
          <a:p>
            <a:pPr algn="ctr">
              <a:buClr>
                <a:schemeClr val="accent2"/>
              </a:buClr>
              <a:buSzPct val="119000"/>
              <a:buFont typeface="Wingdings" panose="05000000000000000000" pitchFamily="2" charset="2"/>
              <a:buChar char="Ø"/>
            </a:pPr>
            <a:r>
              <a:rPr lang="es-MX" sz="2800" dirty="0">
                <a:solidFill>
                  <a:srgbClr val="FFFF00"/>
                </a:solidFill>
              </a:rPr>
              <a:t>Art. 49. Efectos. </a:t>
            </a:r>
            <a:r>
              <a:rPr lang="es-MX" sz="2800" i="1" dirty="0">
                <a:solidFill>
                  <a:srgbClr val="FFFF00"/>
                </a:solidFill>
              </a:rPr>
              <a:t>La declaración de inhabilitación importa la designación de un apoyo, que debe asistir al inhabilitado en el otorgamiento de actos de disposición entre vivos y en los demás actos que el juez fije en la sentencia.</a:t>
            </a:r>
          </a:p>
          <a:p>
            <a:pPr algn="ctr">
              <a:buClr>
                <a:schemeClr val="accent2"/>
              </a:buClr>
              <a:buSzPct val="119000"/>
              <a:buFont typeface="Wingdings" panose="05000000000000000000" pitchFamily="2" charset="2"/>
              <a:buChar char="Ø"/>
            </a:pPr>
            <a:r>
              <a:rPr lang="es-MX" sz="2800" u="sng" dirty="0">
                <a:solidFill>
                  <a:srgbClr val="FFFF00"/>
                </a:solidFill>
              </a:rPr>
              <a:t>Como consecuencia de la sentencia de inhabilitación</a:t>
            </a:r>
            <a:r>
              <a:rPr lang="es-MX" sz="2800" dirty="0">
                <a:solidFill>
                  <a:srgbClr val="FFFF00"/>
                </a:solidFill>
              </a:rPr>
              <a:t>:</a:t>
            </a:r>
          </a:p>
          <a:p>
            <a:pPr algn="ctr">
              <a:buClr>
                <a:schemeClr val="accent2"/>
              </a:buClr>
              <a:buSzPct val="119000"/>
              <a:buFont typeface="Wingdings" panose="05000000000000000000" pitchFamily="2" charset="2"/>
              <a:buChar char="Ø"/>
            </a:pPr>
            <a:endParaRPr lang="es-MX" sz="2800" dirty="0">
              <a:solidFill>
                <a:srgbClr val="FFFF00"/>
              </a:solidFill>
            </a:endParaRPr>
          </a:p>
          <a:p>
            <a:pPr algn="ctr">
              <a:buClr>
                <a:schemeClr val="accent2"/>
              </a:buClr>
              <a:buSzPct val="119000"/>
              <a:buFont typeface="Wingdings" panose="05000000000000000000" pitchFamily="2" charset="2"/>
              <a:buChar char="Ø"/>
            </a:pPr>
            <a:r>
              <a:rPr lang="es-MX" sz="2800" dirty="0">
                <a:solidFill>
                  <a:srgbClr val="FFFF00"/>
                </a:solidFill>
              </a:rPr>
              <a:t> </a:t>
            </a:r>
            <a:r>
              <a:rPr lang="es-MX" sz="2800" b="1" dirty="0">
                <a:solidFill>
                  <a:srgbClr val="FFFF00"/>
                </a:solidFill>
              </a:rPr>
              <a:t>la persona no podrá otorgar actos de disposición entre vivos -sí, en cambio, los de última voluntad-, sino que deberá para ello contar con un apoyo que la asista.</a:t>
            </a:r>
          </a:p>
          <a:p>
            <a:pPr marL="0" indent="0" algn="ctr">
              <a:buNone/>
            </a:pPr>
            <a:r>
              <a:rPr lang="es-MX" sz="2800" dirty="0">
                <a:solidFill>
                  <a:srgbClr val="FFFF00"/>
                </a:solidFill>
              </a:rPr>
              <a:t> (art. 43).</a:t>
            </a:r>
            <a:endParaRPr lang="es-ES" sz="2800" dirty="0">
              <a:solidFill>
                <a:srgbClr val="FFFF00"/>
              </a:solidFill>
            </a:endParaRPr>
          </a:p>
        </p:txBody>
      </p:sp>
      <p:pic>
        <p:nvPicPr>
          <p:cNvPr id="6" name="Imagen 1" descr="Imagen relacio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06815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1889765" y="746716"/>
            <a:ext cx="8412470" cy="939800"/>
          </a:xfrm>
        </p:spPr>
        <p:txBody>
          <a:bodyPr>
            <a:normAutofit fontScale="90000"/>
          </a:bodyPr>
          <a:lstStyle/>
          <a:p>
            <a:r>
              <a:rPr lang="es-ES" sz="3200" b="1" dirty="0"/>
              <a:t>SITUACIÓN JURÍDICA DE LOS INHABILITADOS</a:t>
            </a:r>
          </a:p>
        </p:txBody>
      </p:sp>
      <p:sp>
        <p:nvSpPr>
          <p:cNvPr id="89091" name="Rectangle 3"/>
          <p:cNvSpPr>
            <a:spLocks noGrp="1" noChangeArrowheads="1"/>
          </p:cNvSpPr>
          <p:nvPr>
            <p:ph type="body" idx="1"/>
          </p:nvPr>
        </p:nvSpPr>
        <p:spPr>
          <a:xfrm>
            <a:off x="1889765" y="1686516"/>
            <a:ext cx="9129793" cy="3559958"/>
          </a:xfrm>
        </p:spPr>
        <p:txBody>
          <a:bodyPr>
            <a:normAutofit fontScale="92500" lnSpcReduction="10000"/>
          </a:bodyPr>
          <a:lstStyle/>
          <a:p>
            <a:pPr marL="0" indent="0" algn="ctr">
              <a:buNone/>
            </a:pPr>
            <a:endParaRPr lang="es-ES" sz="2800" b="1" dirty="0">
              <a:solidFill>
                <a:srgbClr val="FFFF00"/>
              </a:solidFill>
            </a:endParaRPr>
          </a:p>
          <a:p>
            <a:pPr marL="0" indent="0" algn="just">
              <a:buNone/>
            </a:pPr>
            <a:r>
              <a:rPr lang="es-ES" sz="3200" dirty="0">
                <a:solidFill>
                  <a:srgbClr val="FFFF00"/>
                </a:solidFill>
              </a:rPr>
              <a:t>El inhabilitado es una persona:</a:t>
            </a:r>
          </a:p>
          <a:p>
            <a:pPr algn="just">
              <a:buClr>
                <a:schemeClr val="accent2"/>
              </a:buClr>
              <a:buSzPct val="128000"/>
            </a:pPr>
            <a:r>
              <a:rPr lang="es-ES" sz="3200" dirty="0">
                <a:solidFill>
                  <a:srgbClr val="FFFF00"/>
                </a:solidFill>
              </a:rPr>
              <a:t> </a:t>
            </a:r>
            <a:r>
              <a:rPr lang="es-ES" sz="3200" b="1" dirty="0">
                <a:solidFill>
                  <a:srgbClr val="FFFF00"/>
                </a:solidFill>
              </a:rPr>
              <a:t>capaz,</a:t>
            </a:r>
            <a:r>
              <a:rPr lang="es-ES" sz="3200" dirty="0">
                <a:solidFill>
                  <a:srgbClr val="FFFF00"/>
                </a:solidFill>
              </a:rPr>
              <a:t> </a:t>
            </a:r>
          </a:p>
          <a:p>
            <a:pPr algn="just">
              <a:buClr>
                <a:schemeClr val="accent2"/>
              </a:buClr>
              <a:buSzPct val="128000"/>
            </a:pPr>
            <a:r>
              <a:rPr lang="es-ES" sz="3200" dirty="0">
                <a:solidFill>
                  <a:srgbClr val="FFFF00"/>
                </a:solidFill>
              </a:rPr>
              <a:t> que </a:t>
            </a:r>
            <a:r>
              <a:rPr lang="es-ES" sz="3200" u="sng" dirty="0">
                <a:solidFill>
                  <a:srgbClr val="FFFF00"/>
                </a:solidFill>
              </a:rPr>
              <a:t>requiere </a:t>
            </a:r>
            <a:r>
              <a:rPr lang="es-ES" sz="3200" dirty="0">
                <a:solidFill>
                  <a:srgbClr val="FFFF00"/>
                </a:solidFill>
              </a:rPr>
              <a:t>la </a:t>
            </a:r>
            <a:r>
              <a:rPr lang="es-ES" sz="3200" b="1" dirty="0">
                <a:solidFill>
                  <a:srgbClr val="FFFF00"/>
                </a:solidFill>
              </a:rPr>
              <a:t>asistencia de un apoyo </a:t>
            </a:r>
            <a:r>
              <a:rPr lang="es-ES" sz="3200" dirty="0">
                <a:solidFill>
                  <a:srgbClr val="FFFF00"/>
                </a:solidFill>
              </a:rPr>
              <a:t>para   el otorgamiento de actos disposición entre vivos y los demás actos que el juez fije en la sentencia (art. 49)</a:t>
            </a:r>
          </a:p>
        </p:txBody>
      </p:sp>
      <p:pic>
        <p:nvPicPr>
          <p:cNvPr id="6" name="Imagen 1" descr="Imagen relacio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8597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83731" y="1133195"/>
            <a:ext cx="10549719" cy="4770537"/>
          </a:xfrm>
          <a:prstGeom prst="rect">
            <a:avLst/>
          </a:prstGeom>
        </p:spPr>
        <p:txBody>
          <a:bodyPr wrap="square">
            <a:spAutoFit/>
          </a:bodyPr>
          <a:lstStyle/>
          <a:p>
            <a:pPr marL="457200" indent="-457200" algn="just">
              <a:buClr>
                <a:schemeClr val="accent2"/>
              </a:buClr>
              <a:buSzPct val="129000"/>
              <a:buFont typeface="Wingdings" panose="05000000000000000000" pitchFamily="2" charset="2"/>
              <a:buChar char="Ø"/>
            </a:pPr>
            <a:r>
              <a:rPr lang="es-MX" sz="2800" dirty="0">
                <a:solidFill>
                  <a:srgbClr val="FFFF00"/>
                </a:solidFill>
              </a:rPr>
              <a:t>Los legitimados para promover la inhabilitación no se identifican necesariamente con las personas protegidas por la propia norma, ya que la acción es reconocida:</a:t>
            </a:r>
          </a:p>
          <a:p>
            <a:pPr marL="457200" indent="-457200" algn="just">
              <a:buClr>
                <a:schemeClr val="accent2"/>
              </a:buClr>
              <a:buSzPct val="129000"/>
              <a:buFont typeface="Wingdings" panose="05000000000000000000" pitchFamily="2" charset="2"/>
              <a:buChar char="Ø"/>
            </a:pPr>
            <a:endParaRPr lang="es-MX" sz="2800" dirty="0">
              <a:solidFill>
                <a:srgbClr val="FFFF00"/>
              </a:solidFill>
            </a:endParaRPr>
          </a:p>
          <a:p>
            <a:pPr marL="457200" indent="-457200" algn="just">
              <a:buClr>
                <a:schemeClr val="accent2"/>
              </a:buClr>
              <a:buSzPct val="129000"/>
              <a:buFont typeface="Wingdings" panose="05000000000000000000" pitchFamily="2" charset="2"/>
              <a:buChar char="Ø"/>
            </a:pPr>
            <a:r>
              <a:rPr lang="es-MX" sz="2800" dirty="0">
                <a:solidFill>
                  <a:srgbClr val="FFFF00"/>
                </a:solidFill>
              </a:rPr>
              <a:t> </a:t>
            </a:r>
            <a:r>
              <a:rPr lang="es-MX" sz="2800" b="1" dirty="0">
                <a:solidFill>
                  <a:srgbClr val="FFFF00"/>
                </a:solidFill>
              </a:rPr>
              <a:t>al cónyuge, conviviente y a los ascendientes y descendientes. </a:t>
            </a:r>
          </a:p>
          <a:p>
            <a:pPr marL="457200" indent="-457200" algn="just">
              <a:buClr>
                <a:schemeClr val="accent2"/>
              </a:buClr>
              <a:buSzPct val="129000"/>
              <a:buFont typeface="Wingdings" panose="05000000000000000000" pitchFamily="2" charset="2"/>
              <a:buChar char="Ø"/>
            </a:pPr>
            <a:endParaRPr lang="es-MX" sz="2800" b="1" dirty="0">
              <a:solidFill>
                <a:srgbClr val="FFFF00"/>
              </a:solidFill>
            </a:endParaRPr>
          </a:p>
          <a:p>
            <a:pPr marL="457200" indent="-457200" algn="just">
              <a:buClr>
                <a:schemeClr val="accent2"/>
              </a:buClr>
              <a:buSzPct val="129000"/>
              <a:buFont typeface="Wingdings" panose="05000000000000000000" pitchFamily="2" charset="2"/>
              <a:buChar char="Ø"/>
            </a:pPr>
            <a:r>
              <a:rPr lang="es-MX" sz="2800" dirty="0">
                <a:solidFill>
                  <a:srgbClr val="FFFF00"/>
                </a:solidFill>
              </a:rPr>
              <a:t>Es decir, no sólo se agrega a los ascendientes, sino que con relación a los descendientes la norma no hace distinciones en razón de grados, edad o discapacidad.</a:t>
            </a:r>
          </a:p>
          <a:p>
            <a:pPr marL="342900" indent="-342900" algn="just">
              <a:buClr>
                <a:schemeClr val="accent2"/>
              </a:buClr>
              <a:buSzPct val="129000"/>
              <a:buFont typeface="Wingdings" panose="05000000000000000000" pitchFamily="2" charset="2"/>
              <a:buChar char="Ø"/>
            </a:pPr>
            <a:endParaRPr lang="es-MX" sz="2400" dirty="0">
              <a:solidFill>
                <a:srgbClr val="FFFF00"/>
              </a:solidFill>
            </a:endParaRPr>
          </a:p>
        </p:txBody>
      </p:sp>
      <p:sp>
        <p:nvSpPr>
          <p:cNvPr id="4" name="Rectángulo 3"/>
          <p:cNvSpPr/>
          <p:nvPr/>
        </p:nvSpPr>
        <p:spPr>
          <a:xfrm>
            <a:off x="4626591" y="337361"/>
            <a:ext cx="3064001" cy="584775"/>
          </a:xfrm>
          <a:prstGeom prst="rect">
            <a:avLst/>
          </a:prstGeom>
        </p:spPr>
        <p:txBody>
          <a:bodyPr wrap="square">
            <a:spAutoFit/>
          </a:bodyPr>
          <a:lstStyle/>
          <a:p>
            <a:r>
              <a:rPr lang="es-MX" sz="3200" b="1" dirty="0"/>
              <a:t>Legitimación</a:t>
            </a:r>
          </a:p>
        </p:txBody>
      </p:sp>
    </p:spTree>
    <p:extLst>
      <p:ext uri="{BB962C8B-B14F-4D97-AF65-F5344CB8AC3E}">
        <p14:creationId xmlns:p14="http://schemas.microsoft.com/office/powerpoint/2010/main" val="1096539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39567" y="0"/>
            <a:ext cx="6512866" cy="812314"/>
          </a:xfrm>
        </p:spPr>
        <p:txBody>
          <a:bodyPr>
            <a:normAutofit/>
          </a:bodyPr>
          <a:lstStyle/>
          <a:p>
            <a:r>
              <a:rPr lang="es-MX" sz="3200" dirty="0"/>
              <a:t>Cese de la inhabilitación</a:t>
            </a:r>
          </a:p>
        </p:txBody>
      </p:sp>
      <p:sp>
        <p:nvSpPr>
          <p:cNvPr id="3" name="Subtítulo 2"/>
          <p:cNvSpPr>
            <a:spLocks noGrp="1"/>
          </p:cNvSpPr>
          <p:nvPr>
            <p:ph type="subTitle" idx="1"/>
          </p:nvPr>
        </p:nvSpPr>
        <p:spPr>
          <a:xfrm>
            <a:off x="1228297" y="1178237"/>
            <a:ext cx="10563367" cy="5782121"/>
          </a:xfrm>
        </p:spPr>
        <p:txBody>
          <a:bodyPr>
            <a:normAutofit fontScale="92500" lnSpcReduction="20000"/>
          </a:bodyPr>
          <a:lstStyle/>
          <a:p>
            <a:pPr algn="just"/>
            <a:r>
              <a:rPr lang="es-MX" sz="2400" dirty="0">
                <a:solidFill>
                  <a:srgbClr val="FFFF00"/>
                </a:solidFill>
              </a:rPr>
              <a:t>Art. 50. Cese de la inhabilitación</a:t>
            </a:r>
            <a:r>
              <a:rPr lang="es-MX" sz="2400" i="1" dirty="0">
                <a:solidFill>
                  <a:srgbClr val="FFFF00"/>
                </a:solidFill>
              </a:rPr>
              <a:t>. El cese de la inhabilitación se decreta por el juez que la declaró, previo examen interdisciplinario que dictamine sobre el restablecimiento de la persona. Si el restablecimiento no es total, el juez puede ampliar la nómina de actos que la persona puede realizar por si o con apoyo.</a:t>
            </a:r>
          </a:p>
          <a:p>
            <a:pPr marL="457200" indent="-457200" algn="just">
              <a:buClr>
                <a:schemeClr val="accent2"/>
              </a:buClr>
              <a:buSzPct val="133000"/>
              <a:buFont typeface="Wingdings" panose="05000000000000000000" pitchFamily="2" charset="2"/>
              <a:buChar char="Ø"/>
            </a:pPr>
            <a:r>
              <a:rPr lang="es-MX" sz="2600" i="1" dirty="0">
                <a:solidFill>
                  <a:srgbClr val="FFFF00"/>
                </a:solidFill>
              </a:rPr>
              <a:t>La norma establece un procedimiento para el cese de las restricciones al ejercicio de la capacidad jurídica que fueron impuestas en la sentencia de inhabilitación</a:t>
            </a:r>
          </a:p>
          <a:p>
            <a:pPr marL="342900" indent="-342900" algn="just">
              <a:buClr>
                <a:schemeClr val="accent2"/>
              </a:buClr>
              <a:buSzPct val="132000"/>
              <a:buFont typeface="Wingdings" panose="05000000000000000000" pitchFamily="2" charset="2"/>
              <a:buChar char="Ø"/>
            </a:pPr>
            <a:r>
              <a:rPr lang="es-MX" sz="2600" dirty="0">
                <a:solidFill>
                  <a:srgbClr val="FFFF00"/>
                </a:solidFill>
              </a:rPr>
              <a:t>Como resultado del proceso iniciado para el cese de la inhabilitación, </a:t>
            </a:r>
            <a:r>
              <a:rPr lang="es-MX" sz="2600" b="1" dirty="0">
                <a:solidFill>
                  <a:srgbClr val="FFFF00"/>
                </a:solidFill>
              </a:rPr>
              <a:t>se dictará una nueva sentencia que podrá: </a:t>
            </a:r>
          </a:p>
          <a:p>
            <a:pPr marL="457200" indent="-457200" algn="just">
              <a:buClr>
                <a:srgbClr val="FFFF00"/>
              </a:buClr>
              <a:buSzPct val="100000"/>
              <a:buAutoNum type="alphaLcParenR"/>
            </a:pPr>
            <a:r>
              <a:rPr lang="es-MX" sz="2600" dirty="0">
                <a:solidFill>
                  <a:srgbClr val="FFFF00"/>
                </a:solidFill>
              </a:rPr>
              <a:t>disponer el restablecimiento total de la persona, por lo que pasará nuevamente a tener plena capacidad de ejercicio;</a:t>
            </a:r>
          </a:p>
          <a:p>
            <a:pPr marL="457200" indent="-457200" algn="just">
              <a:buClr>
                <a:srgbClr val="FFFF00"/>
              </a:buClr>
              <a:buSzPct val="100000"/>
              <a:buAutoNum type="alphaLcParenR"/>
            </a:pPr>
            <a:r>
              <a:rPr lang="es-MX" sz="2600" dirty="0">
                <a:solidFill>
                  <a:srgbClr val="FFFF00"/>
                </a:solidFill>
              </a:rPr>
              <a:t>ampliar la nómina de actos que la persona podrá realizar por sí y las nuevas modalidades para su ejercicio; </a:t>
            </a:r>
          </a:p>
          <a:p>
            <a:pPr marL="457200" indent="-457200" algn="just">
              <a:buClr>
                <a:srgbClr val="FFFF00"/>
              </a:buClr>
              <a:buSzPct val="100000"/>
              <a:buAutoNum type="alphaLcParenR"/>
            </a:pPr>
            <a:r>
              <a:rPr lang="es-MX" sz="2600" dirty="0">
                <a:solidFill>
                  <a:srgbClr val="FFFF00"/>
                </a:solidFill>
              </a:rPr>
              <a:t>mantener las restricciones impuestas actualmente, sin modificaciones</a:t>
            </a:r>
            <a:r>
              <a:rPr lang="es-MX" sz="2600" i="1" dirty="0">
                <a:solidFill>
                  <a:srgbClr val="FFFF00"/>
                </a:solidFill>
              </a:rPr>
              <a:t>.</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2792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01504" y="89693"/>
            <a:ext cx="9789481" cy="1201003"/>
          </a:xfrm>
        </p:spPr>
        <p:txBody>
          <a:bodyPr>
            <a:normAutofit/>
          </a:bodyPr>
          <a:lstStyle/>
          <a:p>
            <a:r>
              <a:rPr lang="es-MX" sz="3200" dirty="0"/>
              <a:t>Situación jurídica de los penados a mas de tres años de prisión</a:t>
            </a:r>
          </a:p>
        </p:txBody>
      </p:sp>
      <p:sp>
        <p:nvSpPr>
          <p:cNvPr id="3" name="Subtítulo 2"/>
          <p:cNvSpPr>
            <a:spLocks noGrp="1"/>
          </p:cNvSpPr>
          <p:nvPr>
            <p:ph type="subTitle" idx="1"/>
          </p:nvPr>
        </p:nvSpPr>
        <p:spPr>
          <a:xfrm>
            <a:off x="754663" y="1290696"/>
            <a:ext cx="10836322" cy="5302154"/>
          </a:xfrm>
        </p:spPr>
        <p:txBody>
          <a:bodyPr>
            <a:normAutofit fontScale="92500" lnSpcReduction="20000"/>
          </a:bodyPr>
          <a:lstStyle/>
          <a:p>
            <a:pPr algn="just"/>
            <a:r>
              <a:rPr lang="es-MX" sz="2800" dirty="0">
                <a:solidFill>
                  <a:srgbClr val="FFFF00"/>
                </a:solidFill>
              </a:rPr>
              <a:t>El </a:t>
            </a:r>
            <a:r>
              <a:rPr lang="es-MX" sz="2800" b="1" u="sng" dirty="0">
                <a:solidFill>
                  <a:srgbClr val="FFFF00"/>
                </a:solidFill>
              </a:rPr>
              <a:t>artículo 12 del Código Penal </a:t>
            </a:r>
            <a:r>
              <a:rPr lang="es-MX" sz="2800" dirty="0">
                <a:solidFill>
                  <a:srgbClr val="FFFF00"/>
                </a:solidFill>
              </a:rPr>
              <a:t>establece para los condenados a penas de reclusión y prisión por mas de tres años, y mientras dure la pena:</a:t>
            </a:r>
          </a:p>
          <a:p>
            <a:pPr marL="1908000" indent="-514350">
              <a:buClr>
                <a:schemeClr val="accent2"/>
              </a:buClr>
              <a:buSzPct val="130000"/>
              <a:buFont typeface="+mj-lt"/>
              <a:buAutoNum type="alphaLcParenR"/>
            </a:pPr>
            <a:r>
              <a:rPr lang="es-MX" sz="2800" dirty="0">
                <a:solidFill>
                  <a:srgbClr val="FFFF00"/>
                </a:solidFill>
              </a:rPr>
              <a:t> la privación de la patria potestad, </a:t>
            </a:r>
          </a:p>
          <a:p>
            <a:pPr marL="1908000" indent="-514350">
              <a:buClr>
                <a:schemeClr val="accent2"/>
              </a:buClr>
              <a:buSzPct val="130000"/>
              <a:buFont typeface="+mj-lt"/>
              <a:buAutoNum type="alphaLcParenR"/>
            </a:pPr>
            <a:r>
              <a:rPr lang="es-MX" sz="2800" dirty="0">
                <a:solidFill>
                  <a:srgbClr val="FFFF00"/>
                </a:solidFill>
              </a:rPr>
              <a:t>de la administración de sus bienes y </a:t>
            </a:r>
          </a:p>
          <a:p>
            <a:pPr marL="1908000" indent="-514350">
              <a:buClr>
                <a:schemeClr val="accent2"/>
              </a:buClr>
              <a:buSzPct val="130000"/>
              <a:buFont typeface="+mj-lt"/>
              <a:buAutoNum type="alphaLcParenR"/>
            </a:pPr>
            <a:r>
              <a:rPr lang="es-MX" sz="2800" dirty="0">
                <a:solidFill>
                  <a:srgbClr val="FFFF00"/>
                </a:solidFill>
              </a:rPr>
              <a:t>del poder de disposición de los mismos por actos entre vivos, </a:t>
            </a:r>
          </a:p>
          <a:p>
            <a:pPr marL="1908000" indent="-514350">
              <a:buClr>
                <a:schemeClr val="accent2"/>
              </a:buClr>
              <a:buSzPct val="130000"/>
              <a:buFont typeface="+mj-lt"/>
              <a:buAutoNum type="alphaLcParenR"/>
            </a:pPr>
            <a:r>
              <a:rPr lang="es-MX" sz="2800" dirty="0">
                <a:solidFill>
                  <a:srgbClr val="FFFF00"/>
                </a:solidFill>
              </a:rPr>
              <a:t>quedando el penado sujeto a la curatela del Código Civil para los incapaces.</a:t>
            </a:r>
          </a:p>
          <a:p>
            <a:pPr algn="just"/>
            <a:r>
              <a:rPr lang="es-MX" sz="2800" b="1" u="sng" dirty="0">
                <a:solidFill>
                  <a:srgbClr val="FFFF00"/>
                </a:solidFill>
              </a:rPr>
              <a:t>La situación jurídico del penado</a:t>
            </a:r>
            <a:r>
              <a:rPr lang="es-MX" sz="2800" b="1" dirty="0">
                <a:solidFill>
                  <a:srgbClr val="FFFF00"/>
                </a:solidFill>
              </a:rPr>
              <a:t> </a:t>
            </a:r>
            <a:r>
              <a:rPr lang="es-MX" sz="2800" dirty="0">
                <a:solidFill>
                  <a:srgbClr val="FFFF00"/>
                </a:solidFill>
              </a:rPr>
              <a:t>es entonces de </a:t>
            </a:r>
            <a:r>
              <a:rPr lang="es-MX" sz="2800" i="1" u="sng" dirty="0">
                <a:solidFill>
                  <a:srgbClr val="FFFF00"/>
                </a:solidFill>
              </a:rPr>
              <a:t>plena capacidad</a:t>
            </a:r>
            <a:r>
              <a:rPr lang="es-MX" sz="2800" dirty="0">
                <a:solidFill>
                  <a:srgbClr val="FFFF00"/>
                </a:solidFill>
              </a:rPr>
              <a:t>, </a:t>
            </a:r>
            <a:r>
              <a:rPr lang="es-MX" sz="2800" b="1" i="1" dirty="0">
                <a:solidFill>
                  <a:srgbClr val="FFFF00"/>
                </a:solidFill>
              </a:rPr>
              <a:t>salvo</a:t>
            </a:r>
            <a:r>
              <a:rPr lang="es-MX" sz="2800" dirty="0">
                <a:solidFill>
                  <a:srgbClr val="FFFF00"/>
                </a:solidFill>
              </a:rPr>
              <a:t> en aquellos aspectos previstos por la norma sobre los que se hará efectiva-en forma taxativa- </a:t>
            </a:r>
            <a:r>
              <a:rPr lang="es-MX" sz="2800" i="1" u="sng" dirty="0">
                <a:solidFill>
                  <a:srgbClr val="FFFF00"/>
                </a:solidFill>
              </a:rPr>
              <a:t>la incapacidad en ella prevista.</a:t>
            </a:r>
          </a:p>
          <a:p>
            <a:pPr algn="just"/>
            <a:endParaRPr lang="es-MX" sz="2800" dirty="0">
              <a:solidFill>
                <a:srgbClr val="FFFF00"/>
              </a:solidFill>
            </a:endParaRP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8164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4145792" y="224642"/>
            <a:ext cx="3900416" cy="576262"/>
          </a:xfrm>
        </p:spPr>
        <p:txBody>
          <a:bodyPr/>
          <a:lstStyle/>
          <a:p>
            <a:r>
              <a:rPr lang="es-ES" sz="2800" b="1" u="sng" dirty="0"/>
              <a:t>Enumeración:</a:t>
            </a:r>
          </a:p>
        </p:txBody>
      </p:sp>
      <p:sp>
        <p:nvSpPr>
          <p:cNvPr id="142339" name="Rectangle 3"/>
          <p:cNvSpPr>
            <a:spLocks noGrp="1" noChangeArrowheads="1"/>
          </p:cNvSpPr>
          <p:nvPr>
            <p:ph type="body" idx="1"/>
          </p:nvPr>
        </p:nvSpPr>
        <p:spPr>
          <a:xfrm>
            <a:off x="998561" y="1925828"/>
            <a:ext cx="10194878" cy="5300662"/>
          </a:xfrm>
        </p:spPr>
        <p:txBody>
          <a:bodyPr>
            <a:normAutofit/>
          </a:bodyPr>
          <a:lstStyle/>
          <a:p>
            <a:pPr>
              <a:buFontTx/>
              <a:buChar char="•"/>
            </a:pPr>
            <a:r>
              <a:rPr lang="es-ES" sz="2400" dirty="0">
                <a:solidFill>
                  <a:srgbClr val="FFFF00"/>
                </a:solidFill>
              </a:rPr>
              <a:t>Estos atributos son comunes a todas las personas, sin distingos de especie:</a:t>
            </a:r>
          </a:p>
          <a:p>
            <a:pPr lvl="1" algn="ctr">
              <a:buFontTx/>
              <a:buChar char="•"/>
            </a:pPr>
            <a:r>
              <a:rPr lang="es-ES" sz="3200" b="1" dirty="0">
                <a:solidFill>
                  <a:srgbClr val="FFFF00"/>
                </a:solidFill>
              </a:rPr>
              <a:t>El Nombre;</a:t>
            </a:r>
          </a:p>
          <a:p>
            <a:pPr lvl="1" algn="ctr">
              <a:buFontTx/>
              <a:buChar char="•"/>
            </a:pPr>
            <a:r>
              <a:rPr lang="es-ES" sz="3200" b="1" dirty="0">
                <a:solidFill>
                  <a:srgbClr val="FFFF00"/>
                </a:solidFill>
              </a:rPr>
              <a:t>La Capacidad;</a:t>
            </a:r>
          </a:p>
          <a:p>
            <a:pPr lvl="1" algn="ctr">
              <a:buFontTx/>
              <a:buChar char="•"/>
            </a:pPr>
            <a:r>
              <a:rPr lang="es-ES" sz="3200" b="1" dirty="0">
                <a:solidFill>
                  <a:srgbClr val="FFFF00"/>
                </a:solidFill>
              </a:rPr>
              <a:t>El Domicilio;</a:t>
            </a:r>
          </a:p>
          <a:p>
            <a:pPr lvl="1" algn="ctr">
              <a:buFontTx/>
              <a:buChar char="•"/>
            </a:pPr>
            <a:r>
              <a:rPr lang="es-ES" sz="3200" b="1" dirty="0">
                <a:solidFill>
                  <a:srgbClr val="FFFF00"/>
                </a:solidFill>
              </a:rPr>
              <a:t>Y El Patrimonio;</a:t>
            </a:r>
          </a:p>
          <a:p>
            <a:pPr lvl="1">
              <a:buFontTx/>
              <a:buNone/>
            </a:pPr>
            <a:r>
              <a:rPr lang="es-ES" sz="2400" dirty="0">
                <a:solidFill>
                  <a:srgbClr val="FFFF00"/>
                </a:solidFill>
              </a:rPr>
              <a:t>Pero hay ciertos atributos que sólo son propios de una clase de personas: </a:t>
            </a:r>
            <a:r>
              <a:rPr lang="es-ES" sz="2400" i="1" dirty="0">
                <a:solidFill>
                  <a:srgbClr val="FFFF00"/>
                </a:solidFill>
              </a:rPr>
              <a:t>las personas naturales o visibles</a:t>
            </a:r>
            <a:r>
              <a:rPr lang="es-ES" sz="2400" dirty="0">
                <a:solidFill>
                  <a:srgbClr val="FFFF00"/>
                </a:solidFill>
              </a:rPr>
              <a:t>:</a:t>
            </a:r>
          </a:p>
          <a:p>
            <a:pPr lvl="1" algn="ctr">
              <a:buFontTx/>
              <a:buChar char="•"/>
            </a:pPr>
            <a:r>
              <a:rPr lang="es-ES" sz="3200" b="1" dirty="0">
                <a:solidFill>
                  <a:srgbClr val="FFFF00"/>
                </a:solidFill>
              </a:rPr>
              <a:t>El Estado.-</a:t>
            </a:r>
          </a:p>
          <a:p>
            <a:pPr lvl="1" algn="ctr">
              <a:buFontTx/>
              <a:buNone/>
            </a:pPr>
            <a:endParaRPr lang="es-ES" sz="2400" dirty="0">
              <a:solidFill>
                <a:srgbClr val="FF0000"/>
              </a:solidFill>
            </a:endParaRPr>
          </a:p>
          <a:p>
            <a:pPr lvl="4" algn="ctr">
              <a:buFontTx/>
              <a:buNone/>
            </a:pPr>
            <a:endParaRPr lang="es-ES" sz="2400" dirty="0">
              <a:solidFill>
                <a:srgbClr val="FF0000"/>
              </a:solidFill>
            </a:endParaRPr>
          </a:p>
          <a:p>
            <a:pPr lvl="4" algn="ctr">
              <a:buFontTx/>
              <a:buNone/>
            </a:pPr>
            <a:endParaRPr lang="es-ES" sz="2400" dirty="0"/>
          </a:p>
        </p:txBody>
      </p:sp>
      <p:pic>
        <p:nvPicPr>
          <p:cNvPr id="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2819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06221" y="349000"/>
            <a:ext cx="9567082" cy="988445"/>
          </a:xfrm>
        </p:spPr>
        <p:txBody>
          <a:bodyPr>
            <a:normAutofit fontScale="90000"/>
          </a:bodyPr>
          <a:lstStyle/>
          <a:p>
            <a:r>
              <a:rPr lang="es-ES" sz="3100" dirty="0"/>
              <a:t>Sistema de Protección legal de los incapaces de ejercicio e inhabilitados</a:t>
            </a:r>
            <a:r>
              <a:rPr lang="es-ES" dirty="0">
                <a:solidFill>
                  <a:srgbClr val="FF0000"/>
                </a:solidFill>
              </a:rPr>
              <a:t>.</a:t>
            </a:r>
            <a:endParaRPr lang="es-MX" dirty="0"/>
          </a:p>
        </p:txBody>
      </p:sp>
      <p:sp>
        <p:nvSpPr>
          <p:cNvPr id="3" name="Subtítulo 2"/>
          <p:cNvSpPr>
            <a:spLocks noGrp="1"/>
          </p:cNvSpPr>
          <p:nvPr>
            <p:ph type="subTitle" idx="1"/>
          </p:nvPr>
        </p:nvSpPr>
        <p:spPr>
          <a:xfrm>
            <a:off x="514065" y="1473959"/>
            <a:ext cx="11163870" cy="5076966"/>
          </a:xfrm>
        </p:spPr>
        <p:txBody>
          <a:bodyPr>
            <a:normAutofit fontScale="92500" lnSpcReduction="10000"/>
          </a:bodyPr>
          <a:lstStyle/>
          <a:p>
            <a:pPr marL="514350" indent="-514350" algn="just">
              <a:buClr>
                <a:schemeClr val="accent2"/>
              </a:buClr>
              <a:buFont typeface="Wingdings" panose="05000000000000000000" pitchFamily="2" charset="2"/>
              <a:buChar char="v"/>
            </a:pPr>
            <a:r>
              <a:rPr lang="es-ES" sz="2800" dirty="0">
                <a:solidFill>
                  <a:srgbClr val="FFFF00"/>
                </a:solidFill>
              </a:rPr>
              <a:t>La </a:t>
            </a:r>
            <a:r>
              <a:rPr lang="es-ES" sz="2800" b="1" dirty="0">
                <a:solidFill>
                  <a:srgbClr val="FFFF00"/>
                </a:solidFill>
              </a:rPr>
              <a:t>INCAPACIDAD DE EJERCICIO </a:t>
            </a:r>
            <a:r>
              <a:rPr lang="es-ES" sz="2800" dirty="0">
                <a:solidFill>
                  <a:srgbClr val="FFFF00"/>
                </a:solidFill>
              </a:rPr>
              <a:t>y la </a:t>
            </a:r>
            <a:r>
              <a:rPr lang="es-ES" sz="2800" b="1" dirty="0">
                <a:solidFill>
                  <a:srgbClr val="FFFF00"/>
                </a:solidFill>
              </a:rPr>
              <a:t>INHABILITACIÓN </a:t>
            </a:r>
            <a:r>
              <a:rPr lang="es-ES" sz="2800" dirty="0">
                <a:solidFill>
                  <a:srgbClr val="FFFF00"/>
                </a:solidFill>
              </a:rPr>
              <a:t>son instituidas por la ley para proteger a las personas afectadas por ella.</a:t>
            </a:r>
          </a:p>
          <a:p>
            <a:pPr marL="514350" indent="-514350" algn="just">
              <a:buClr>
                <a:schemeClr val="accent2"/>
              </a:buClr>
              <a:buFont typeface="Wingdings" panose="05000000000000000000" pitchFamily="2" charset="2"/>
              <a:buChar char="v"/>
            </a:pPr>
            <a:r>
              <a:rPr lang="es-ES" sz="2800" dirty="0">
                <a:solidFill>
                  <a:srgbClr val="FFFF00"/>
                </a:solidFill>
              </a:rPr>
              <a:t>Pero dichas instituciones no agota la protección brindada a tales personas a través de la: </a:t>
            </a:r>
          </a:p>
          <a:p>
            <a:pPr algn="just">
              <a:buClr>
                <a:schemeClr val="accent2"/>
              </a:buClr>
            </a:pPr>
            <a:r>
              <a:rPr lang="es-ES" sz="2800" b="1" dirty="0">
                <a:solidFill>
                  <a:srgbClr val="FFFF00"/>
                </a:solidFill>
              </a:rPr>
              <a:t> 				“REPRESENTACIÓN Y ASISTENCIA”; </a:t>
            </a:r>
          </a:p>
          <a:p>
            <a:pPr marL="514350" indent="-514350" algn="just">
              <a:buClr>
                <a:schemeClr val="accent2"/>
              </a:buClr>
              <a:buFont typeface="Wingdings" panose="05000000000000000000" pitchFamily="2" charset="2"/>
              <a:buChar char="v"/>
            </a:pPr>
            <a:r>
              <a:rPr lang="es-ES" sz="2800" dirty="0">
                <a:solidFill>
                  <a:srgbClr val="FFFF00"/>
                </a:solidFill>
              </a:rPr>
              <a:t>sino que para que resulte efectiva es completada por otras medidas legales, a saber:</a:t>
            </a:r>
          </a:p>
          <a:p>
            <a:pPr algn="just" defTabSz="1800000">
              <a:buClr>
                <a:schemeClr val="accent2"/>
              </a:buClr>
            </a:pPr>
            <a:r>
              <a:rPr lang="es-ES" sz="2800" dirty="0">
                <a:solidFill>
                  <a:srgbClr val="FFFF00"/>
                </a:solidFill>
              </a:rPr>
              <a:t>	</a:t>
            </a:r>
            <a:r>
              <a:rPr lang="es-ES" sz="2800" b="1" dirty="0">
                <a:solidFill>
                  <a:srgbClr val="FFFF00"/>
                </a:solidFill>
              </a:rPr>
              <a:t>LA NULIDAD;</a:t>
            </a:r>
          </a:p>
          <a:p>
            <a:pPr algn="just" defTabSz="1800000">
              <a:buClr>
                <a:schemeClr val="accent2"/>
              </a:buClr>
            </a:pPr>
            <a:r>
              <a:rPr lang="es-ES" sz="2800" dirty="0">
                <a:solidFill>
                  <a:srgbClr val="FFFF00"/>
                </a:solidFill>
              </a:rPr>
              <a:t>	La intervención de un organismo especial dedicado a la protección de los incapaces, </a:t>
            </a:r>
            <a:r>
              <a:rPr lang="es-ES" sz="2800" b="1" dirty="0">
                <a:solidFill>
                  <a:srgbClr val="FFFF00"/>
                </a:solidFill>
              </a:rPr>
              <a:t>EL MINISTERIO DE PÚBLICO;</a:t>
            </a:r>
          </a:p>
          <a:p>
            <a:pPr defTabSz="1800000"/>
            <a:endParaRPr lang="es-ES" sz="2800" b="1" dirty="0"/>
          </a:p>
          <a:p>
            <a:endParaRPr lang="es-MX" sz="2800" u="sng" dirty="0"/>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lecha derecha 3"/>
          <p:cNvSpPr/>
          <p:nvPr/>
        </p:nvSpPr>
        <p:spPr>
          <a:xfrm>
            <a:off x="1336034" y="3392488"/>
            <a:ext cx="978408" cy="38794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1359424" y="5119949"/>
            <a:ext cx="978408" cy="38794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Flecha derecha 7"/>
          <p:cNvSpPr/>
          <p:nvPr/>
        </p:nvSpPr>
        <p:spPr>
          <a:xfrm>
            <a:off x="1359424" y="5573209"/>
            <a:ext cx="978408" cy="38794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178694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196306" y="377847"/>
            <a:ext cx="7978775" cy="647700"/>
          </a:xfrm>
        </p:spPr>
        <p:txBody>
          <a:bodyPr/>
          <a:lstStyle/>
          <a:p>
            <a:pPr algn="l"/>
            <a:r>
              <a:rPr lang="es-ES" sz="3200" dirty="0"/>
              <a:t>Representación y Asistencia:</a:t>
            </a:r>
          </a:p>
        </p:txBody>
      </p:sp>
      <p:sp>
        <p:nvSpPr>
          <p:cNvPr id="96259" name="Rectangle 3"/>
          <p:cNvSpPr>
            <a:spLocks noGrp="1" noChangeArrowheads="1"/>
          </p:cNvSpPr>
          <p:nvPr>
            <p:ph type="body" idx="1"/>
          </p:nvPr>
        </p:nvSpPr>
        <p:spPr>
          <a:xfrm>
            <a:off x="863066" y="1025546"/>
            <a:ext cx="10645254" cy="5832454"/>
          </a:xfrm>
        </p:spPr>
        <p:txBody>
          <a:bodyPr>
            <a:normAutofit/>
          </a:bodyPr>
          <a:lstStyle/>
          <a:p>
            <a:pPr marL="0" indent="0" algn="just">
              <a:lnSpc>
                <a:spcPct val="80000"/>
              </a:lnSpc>
              <a:buNone/>
            </a:pPr>
            <a:r>
              <a:rPr lang="es-ES" sz="2400" dirty="0">
                <a:solidFill>
                  <a:srgbClr val="FFFF00"/>
                </a:solidFill>
              </a:rPr>
              <a:t>La </a:t>
            </a:r>
            <a:r>
              <a:rPr lang="es-ES" sz="2400" b="1" dirty="0">
                <a:solidFill>
                  <a:schemeClr val="accent2"/>
                </a:solidFill>
              </a:rPr>
              <a:t>representación</a:t>
            </a:r>
            <a:r>
              <a:rPr lang="es-ES" sz="2400" b="1" dirty="0">
                <a:solidFill>
                  <a:srgbClr val="FFFF00"/>
                </a:solidFill>
              </a:rPr>
              <a:t> y </a:t>
            </a:r>
            <a:r>
              <a:rPr lang="es-ES" sz="2400" b="1" dirty="0">
                <a:solidFill>
                  <a:schemeClr val="accent2"/>
                </a:solidFill>
              </a:rPr>
              <a:t>asistencia</a:t>
            </a:r>
            <a:r>
              <a:rPr lang="es-ES" sz="2400" b="1" dirty="0">
                <a:solidFill>
                  <a:srgbClr val="FFFF00"/>
                </a:solidFill>
              </a:rPr>
              <a:t> </a:t>
            </a:r>
            <a:r>
              <a:rPr lang="es-ES" sz="2400" dirty="0">
                <a:solidFill>
                  <a:srgbClr val="FFFF00"/>
                </a:solidFill>
              </a:rPr>
              <a:t>son distintos medios designados por la ley para suplir la incapacidad.</a:t>
            </a:r>
          </a:p>
          <a:p>
            <a:pPr algn="just">
              <a:lnSpc>
                <a:spcPct val="80000"/>
              </a:lnSpc>
            </a:pPr>
            <a:endParaRPr lang="es-ES" sz="2400" dirty="0">
              <a:solidFill>
                <a:srgbClr val="FFFF00"/>
              </a:solidFill>
            </a:endParaRPr>
          </a:p>
          <a:p>
            <a:pPr marL="0" indent="0" algn="just">
              <a:lnSpc>
                <a:spcPct val="80000"/>
              </a:lnSpc>
              <a:buNone/>
            </a:pPr>
            <a:r>
              <a:rPr lang="es-ES" sz="2400" dirty="0">
                <a:solidFill>
                  <a:srgbClr val="FFFF00"/>
                </a:solidFill>
              </a:rPr>
              <a:t>En el caso de la </a:t>
            </a:r>
            <a:r>
              <a:rPr lang="es-ES" sz="2400" b="1" dirty="0">
                <a:solidFill>
                  <a:schemeClr val="accent2"/>
                </a:solidFill>
              </a:rPr>
              <a:t>representación </a:t>
            </a:r>
            <a:r>
              <a:rPr lang="es-ES" sz="2400" u="sng" dirty="0">
                <a:solidFill>
                  <a:srgbClr val="FFFF00"/>
                </a:solidFill>
              </a:rPr>
              <a:t>se prescinde absolutamente de la voluntad del sujeto incapaz</a:t>
            </a:r>
            <a:r>
              <a:rPr lang="es-ES" sz="2400" dirty="0">
                <a:solidFill>
                  <a:srgbClr val="FFFF00"/>
                </a:solidFill>
              </a:rPr>
              <a:t>, atribuyéndose la totalidad del poder de acción al representante, sin perjuicio de que en algunos supuestos necesite autorización judicial.</a:t>
            </a:r>
          </a:p>
          <a:p>
            <a:pPr marL="0" indent="0" algn="just">
              <a:lnSpc>
                <a:spcPct val="80000"/>
              </a:lnSpc>
              <a:buNone/>
            </a:pPr>
            <a:r>
              <a:rPr lang="es-ES" sz="2400" dirty="0">
                <a:solidFill>
                  <a:srgbClr val="FFFF00"/>
                </a:solidFill>
              </a:rPr>
              <a:t>En la </a:t>
            </a:r>
            <a:r>
              <a:rPr lang="es-ES" sz="2400" b="1" dirty="0">
                <a:solidFill>
                  <a:schemeClr val="accent2"/>
                </a:solidFill>
              </a:rPr>
              <a:t>asistencia</a:t>
            </a:r>
            <a:r>
              <a:rPr lang="es-ES" sz="2400" dirty="0">
                <a:solidFill>
                  <a:srgbClr val="FFFF00"/>
                </a:solidFill>
              </a:rPr>
              <a:t>, en cambio, para la celebración de un acto por parte del incapaz se </a:t>
            </a:r>
            <a:r>
              <a:rPr lang="es-ES" sz="2400" u="sng" dirty="0">
                <a:solidFill>
                  <a:srgbClr val="FFFF00"/>
                </a:solidFill>
              </a:rPr>
              <a:t>necesita la concurrencia de dos voluntades</a:t>
            </a:r>
            <a:r>
              <a:rPr lang="es-ES" sz="2400" dirty="0">
                <a:solidFill>
                  <a:srgbClr val="FFFF00"/>
                </a:solidFill>
              </a:rPr>
              <a:t>: la del propio incapaz, y además, la del asistente;</a:t>
            </a:r>
          </a:p>
          <a:p>
            <a:pPr marL="0" indent="0" algn="just">
              <a:lnSpc>
                <a:spcPct val="80000"/>
              </a:lnSpc>
              <a:buNone/>
            </a:pPr>
            <a:r>
              <a:rPr lang="es-ES" sz="2400" dirty="0">
                <a:solidFill>
                  <a:srgbClr val="FFFF00"/>
                </a:solidFill>
              </a:rPr>
              <a:t>de suerte tal que ninguna de ellas individualmente es suficiente para concluir válidamente el negocio jurídico. </a:t>
            </a:r>
          </a:p>
          <a:p>
            <a:pPr marL="0" indent="0" algn="just">
              <a:lnSpc>
                <a:spcPct val="80000"/>
              </a:lnSpc>
              <a:buNone/>
            </a:pPr>
            <a:r>
              <a:rPr lang="es-ES" sz="2400" dirty="0">
                <a:solidFill>
                  <a:srgbClr val="FFFF00"/>
                </a:solidFill>
              </a:rPr>
              <a:t>Este régimen se aplica para los menores emancipados, para las restricciones de capacidad y para los inhabilitados.</a:t>
            </a:r>
          </a:p>
        </p:txBody>
      </p:sp>
      <p:pic>
        <p:nvPicPr>
          <p:cNvPr id="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16128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1932937" y="512773"/>
            <a:ext cx="9858729" cy="1871663"/>
          </a:xfrm>
        </p:spPr>
        <p:txBody>
          <a:bodyPr>
            <a:normAutofit/>
          </a:bodyPr>
          <a:lstStyle/>
          <a:p>
            <a:pPr algn="just"/>
            <a:r>
              <a:rPr lang="es-ES" sz="3200" b="1" u="sng" dirty="0">
                <a:solidFill>
                  <a:srgbClr val="FFFF00"/>
                </a:solidFill>
              </a:rPr>
              <a:t>Representación</a:t>
            </a:r>
            <a:r>
              <a:rPr lang="es-ES" sz="3200" b="1" dirty="0">
                <a:solidFill>
                  <a:srgbClr val="FFFF00"/>
                </a:solidFill>
                <a:effectLst>
                  <a:outerShdw blurRad="38100" dist="38100" dir="2700000" algn="tl">
                    <a:srgbClr val="000000">
                      <a:alpha val="43137"/>
                    </a:srgbClr>
                  </a:outerShdw>
                </a:effectLst>
              </a:rPr>
              <a:t>:</a:t>
            </a:r>
            <a:r>
              <a:rPr lang="es-ES" sz="4000" dirty="0">
                <a:solidFill>
                  <a:srgbClr val="FFFF00"/>
                </a:solidFill>
              </a:rPr>
              <a:t> </a:t>
            </a:r>
            <a:r>
              <a:rPr lang="es-ES" sz="2400" dirty="0">
                <a:solidFill>
                  <a:srgbClr val="FFFF00"/>
                </a:solidFill>
              </a:rPr>
              <a:t>L</a:t>
            </a:r>
            <a:r>
              <a:rPr lang="es-ES" sz="2400" cap="none" dirty="0">
                <a:solidFill>
                  <a:srgbClr val="FFFF00"/>
                </a:solidFill>
              </a:rPr>
              <a:t>a</a:t>
            </a:r>
            <a:r>
              <a:rPr lang="es-ES" sz="2400" dirty="0">
                <a:solidFill>
                  <a:srgbClr val="FFFF00"/>
                </a:solidFill>
              </a:rPr>
              <a:t> </a:t>
            </a:r>
            <a:r>
              <a:rPr lang="es-ES" sz="2400" cap="none" dirty="0">
                <a:solidFill>
                  <a:srgbClr val="FFFF00"/>
                </a:solidFill>
              </a:rPr>
              <a:t>representación tiene lugar cuando se designa una persona para que sustituya al incapaz en el ejercicio de los derechos de éste y realice los actos para los cuales el titular está legalmente impedido.</a:t>
            </a:r>
          </a:p>
        </p:txBody>
      </p:sp>
      <p:sp>
        <p:nvSpPr>
          <p:cNvPr id="97283" name="Rectangle 3"/>
          <p:cNvSpPr>
            <a:spLocks noGrp="1" noChangeArrowheads="1"/>
          </p:cNvSpPr>
          <p:nvPr>
            <p:ph type="body" idx="1"/>
          </p:nvPr>
        </p:nvSpPr>
        <p:spPr>
          <a:xfrm>
            <a:off x="736979" y="2492375"/>
            <a:ext cx="11054687" cy="4365625"/>
          </a:xfrm>
        </p:spPr>
        <p:txBody>
          <a:bodyPr>
            <a:normAutofit/>
          </a:bodyPr>
          <a:lstStyle/>
          <a:p>
            <a:pPr>
              <a:lnSpc>
                <a:spcPct val="90000"/>
              </a:lnSpc>
            </a:pPr>
            <a:r>
              <a:rPr lang="es-ES" sz="2400" b="1" u="sng" dirty="0">
                <a:solidFill>
                  <a:srgbClr val="FFFF00"/>
                </a:solidFill>
              </a:rPr>
              <a:t>CARACTERES:</a:t>
            </a:r>
          </a:p>
          <a:p>
            <a:pPr marL="457200" indent="-457200">
              <a:lnSpc>
                <a:spcPct val="90000"/>
              </a:lnSpc>
              <a:buClr>
                <a:schemeClr val="accent2"/>
              </a:buClr>
              <a:buFont typeface="+mj-lt"/>
              <a:buAutoNum type="arabicParenR"/>
            </a:pPr>
            <a:r>
              <a:rPr lang="es-ES" sz="2400" b="1" u="sng" dirty="0">
                <a:solidFill>
                  <a:srgbClr val="FFFF00"/>
                </a:solidFill>
              </a:rPr>
              <a:t>Es Legal</a:t>
            </a:r>
            <a:r>
              <a:rPr lang="es-ES" sz="2400" b="1" dirty="0">
                <a:solidFill>
                  <a:srgbClr val="FFFF00"/>
                </a:solidFill>
              </a:rPr>
              <a:t>: </a:t>
            </a:r>
            <a:r>
              <a:rPr lang="es-ES" sz="2400" dirty="0">
                <a:solidFill>
                  <a:srgbClr val="FFFF00"/>
                </a:solidFill>
              </a:rPr>
              <a:t>porque proviene de la ley (arts. 100 y 101) y no de la voluntad del incapaz. Se distinguen  en Legales y Voluntarias ( en la elección del representado ejemplo: el mandatario).</a:t>
            </a:r>
          </a:p>
          <a:p>
            <a:pPr marL="457200" indent="-457200">
              <a:lnSpc>
                <a:spcPct val="90000"/>
              </a:lnSpc>
              <a:buClr>
                <a:schemeClr val="accent2"/>
              </a:buClr>
              <a:buFont typeface="+mj-lt"/>
              <a:buAutoNum type="arabicParenR"/>
            </a:pPr>
            <a:r>
              <a:rPr lang="es-ES" sz="2400" b="1" u="sng" dirty="0">
                <a:solidFill>
                  <a:srgbClr val="FFFF00"/>
                </a:solidFill>
              </a:rPr>
              <a:t>Es Necesaria</a:t>
            </a:r>
            <a:r>
              <a:rPr lang="es-ES" sz="2400" b="1" dirty="0">
                <a:solidFill>
                  <a:srgbClr val="FFFF00"/>
                </a:solidFill>
              </a:rPr>
              <a:t>: porque resulta imprescindible (art.101º);</a:t>
            </a:r>
          </a:p>
          <a:p>
            <a:pPr marL="457200" indent="-457200">
              <a:lnSpc>
                <a:spcPct val="90000"/>
              </a:lnSpc>
              <a:buClr>
                <a:schemeClr val="accent2"/>
              </a:buClr>
              <a:buFont typeface="+mj-lt"/>
              <a:buAutoNum type="arabicParenR"/>
            </a:pPr>
            <a:r>
              <a:rPr lang="es-ES" sz="2400" b="1" u="sng" dirty="0">
                <a:solidFill>
                  <a:srgbClr val="FFFF00"/>
                </a:solidFill>
              </a:rPr>
              <a:t>Es Dual</a:t>
            </a:r>
            <a:r>
              <a:rPr lang="es-ES" sz="2400" b="1" dirty="0">
                <a:solidFill>
                  <a:srgbClr val="FFFF00"/>
                </a:solidFill>
              </a:rPr>
              <a:t>: </a:t>
            </a:r>
            <a:r>
              <a:rPr lang="es-AR" sz="2400" dirty="0">
                <a:solidFill>
                  <a:srgbClr val="FFFF00"/>
                </a:solidFill>
              </a:rPr>
              <a:t>ya que se complementa con la actuación del Ministerio Público, conf. art. 103)</a:t>
            </a:r>
            <a:r>
              <a:rPr lang="es-ES" sz="2400" b="1" dirty="0">
                <a:solidFill>
                  <a:srgbClr val="FFFF00"/>
                </a:solidFill>
              </a:rPr>
              <a:t>;</a:t>
            </a:r>
          </a:p>
          <a:p>
            <a:pPr marL="457200" indent="-457200">
              <a:lnSpc>
                <a:spcPct val="90000"/>
              </a:lnSpc>
              <a:buClr>
                <a:schemeClr val="accent2"/>
              </a:buClr>
              <a:buFont typeface="+mj-lt"/>
              <a:buAutoNum type="arabicParenR"/>
            </a:pPr>
            <a:r>
              <a:rPr lang="es-ES" sz="2400" b="1" u="sng" dirty="0">
                <a:solidFill>
                  <a:srgbClr val="FFFF00"/>
                </a:solidFill>
              </a:rPr>
              <a:t>Es controlada</a:t>
            </a:r>
            <a:r>
              <a:rPr lang="es-ES" sz="2400" b="1" dirty="0">
                <a:solidFill>
                  <a:srgbClr val="FFFF00"/>
                </a:solidFill>
              </a:rPr>
              <a:t> </a:t>
            </a:r>
            <a:r>
              <a:rPr lang="es-AR" sz="2400" dirty="0">
                <a:solidFill>
                  <a:srgbClr val="FFFF00"/>
                </a:solidFill>
              </a:rPr>
              <a:t>(existen actos que requieren un control, como los previstos en los arts. 105 y 678).</a:t>
            </a:r>
            <a:endParaRPr lang="es-ES" sz="2400" dirty="0">
              <a:solidFill>
                <a:srgbClr val="FFFF00"/>
              </a:solidFill>
            </a:endParaRPr>
          </a:p>
          <a:p>
            <a:pPr marL="0" indent="0">
              <a:lnSpc>
                <a:spcPct val="90000"/>
              </a:lnSpc>
              <a:buClr>
                <a:schemeClr val="accent2"/>
              </a:buClr>
              <a:buNone/>
            </a:pPr>
            <a:endParaRPr lang="es-ES" dirty="0">
              <a:solidFill>
                <a:srgbClr val="FFFF00"/>
              </a:solidFill>
            </a:endParaRPr>
          </a:p>
        </p:txBody>
      </p:sp>
      <p:pic>
        <p:nvPicPr>
          <p:cNvPr id="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64599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981200" y="416731"/>
            <a:ext cx="8229600" cy="1011238"/>
          </a:xfrm>
        </p:spPr>
        <p:txBody>
          <a:bodyPr/>
          <a:lstStyle/>
          <a:p>
            <a:r>
              <a:rPr lang="es-ES" sz="3200" dirty="0"/>
              <a:t>Extensión de la representación</a:t>
            </a:r>
            <a:r>
              <a:rPr lang="es-ES" dirty="0"/>
              <a:t>:</a:t>
            </a:r>
          </a:p>
        </p:txBody>
      </p:sp>
      <p:sp>
        <p:nvSpPr>
          <p:cNvPr id="102403" name="Rectangle 3"/>
          <p:cNvSpPr>
            <a:spLocks noGrp="1" noChangeArrowheads="1"/>
          </p:cNvSpPr>
          <p:nvPr>
            <p:ph type="body" idx="1"/>
          </p:nvPr>
        </p:nvSpPr>
        <p:spPr>
          <a:xfrm>
            <a:off x="1128215" y="1427969"/>
            <a:ext cx="9935570" cy="4797425"/>
          </a:xfrm>
        </p:spPr>
        <p:txBody>
          <a:bodyPr>
            <a:normAutofit/>
          </a:bodyPr>
          <a:lstStyle/>
          <a:p>
            <a:pPr algn="just">
              <a:buClr>
                <a:schemeClr val="accent2"/>
              </a:buClr>
              <a:buSzPct val="121000"/>
              <a:buFont typeface="Wingdings" panose="05000000000000000000" pitchFamily="2" charset="2"/>
              <a:buChar char="Ø"/>
            </a:pPr>
            <a:r>
              <a:rPr lang="es-ES" sz="2800" dirty="0">
                <a:solidFill>
                  <a:srgbClr val="FFFF00"/>
                </a:solidFill>
              </a:rPr>
              <a:t>En principio la representación de los incapaces se extiende a todos los actos no exceptuados de la incapacidad.</a:t>
            </a:r>
          </a:p>
          <a:p>
            <a:pPr algn="just">
              <a:buClr>
                <a:schemeClr val="accent2"/>
              </a:buClr>
              <a:buSzPct val="121000"/>
              <a:buFont typeface="Wingdings" panose="05000000000000000000" pitchFamily="2" charset="2"/>
              <a:buChar char="Ø"/>
            </a:pPr>
            <a:r>
              <a:rPr lang="es-ES" sz="2800" b="1" dirty="0">
                <a:solidFill>
                  <a:srgbClr val="FFFF00"/>
                </a:solidFill>
              </a:rPr>
              <a:t>Limites:</a:t>
            </a:r>
          </a:p>
          <a:p>
            <a:pPr algn="just">
              <a:buClr>
                <a:schemeClr val="accent2"/>
              </a:buClr>
              <a:buSzPct val="121000"/>
              <a:buFont typeface="Wingdings" panose="05000000000000000000" pitchFamily="2" charset="2"/>
              <a:buChar char="Ø"/>
            </a:pPr>
            <a:r>
              <a:rPr lang="es-ES" sz="2800" dirty="0">
                <a:solidFill>
                  <a:srgbClr val="FFFF00"/>
                </a:solidFill>
              </a:rPr>
              <a:t>Quedan al margen de la representación, todos aquellas actos para los cuales los incapaces, no obstante su condición general, se encuentran facultados; Ejemplos: Actos personalísimos (matrimonio; la acción de divorcio, etc.)</a:t>
            </a:r>
          </a:p>
        </p:txBody>
      </p:sp>
    </p:spTree>
    <p:extLst>
      <p:ext uri="{BB962C8B-B14F-4D97-AF65-F5344CB8AC3E}">
        <p14:creationId xmlns:p14="http://schemas.microsoft.com/office/powerpoint/2010/main" val="35016250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57099" y="777922"/>
            <a:ext cx="3848668" cy="820831"/>
          </a:xfrm>
        </p:spPr>
        <p:txBody>
          <a:bodyPr>
            <a:normAutofit fontScale="90000"/>
          </a:bodyPr>
          <a:lstStyle/>
          <a:p>
            <a:r>
              <a:rPr lang="es-MX" dirty="0"/>
              <a:t>Asistencia</a:t>
            </a:r>
            <a:br>
              <a:rPr lang="es-MX" dirty="0"/>
            </a:br>
            <a:endParaRPr lang="es-MX" dirty="0"/>
          </a:p>
        </p:txBody>
      </p:sp>
      <p:sp>
        <p:nvSpPr>
          <p:cNvPr id="3" name="Subtítulo 2"/>
          <p:cNvSpPr>
            <a:spLocks noGrp="1"/>
          </p:cNvSpPr>
          <p:nvPr>
            <p:ph type="subTitle" idx="1"/>
          </p:nvPr>
        </p:nvSpPr>
        <p:spPr>
          <a:xfrm>
            <a:off x="643719" y="1364776"/>
            <a:ext cx="10904561" cy="5377218"/>
          </a:xfrm>
        </p:spPr>
        <p:txBody>
          <a:bodyPr>
            <a:normAutofit/>
          </a:bodyPr>
          <a:lstStyle/>
          <a:p>
            <a:pPr marL="342900" indent="-342900" algn="just">
              <a:buClr>
                <a:schemeClr val="accent2"/>
              </a:buClr>
              <a:buSzPct val="135000"/>
              <a:buFont typeface="Wingdings" panose="05000000000000000000" pitchFamily="2" charset="2"/>
              <a:buChar char="Ø"/>
            </a:pPr>
            <a:r>
              <a:rPr lang="es-MX" sz="2400" dirty="0">
                <a:solidFill>
                  <a:srgbClr val="FFFF00"/>
                </a:solidFill>
              </a:rPr>
              <a:t>La asistencia de apoyos, previstos en el art. 102, es consecuencia de la influencia del cambio de paradigma en el modo de encarar y tratar situaciones vinculadas con las personas con discapacidad (sobre el respeto y realización de sus derechos y garantías).</a:t>
            </a:r>
          </a:p>
          <a:p>
            <a:pPr marL="342900" indent="-342900" algn="just">
              <a:buClr>
                <a:schemeClr val="accent2"/>
              </a:buClr>
              <a:buSzPct val="135000"/>
              <a:buFont typeface="Wingdings" panose="05000000000000000000" pitchFamily="2" charset="2"/>
              <a:buChar char="Ø"/>
            </a:pPr>
            <a:r>
              <a:rPr lang="es-MX" sz="2400" dirty="0">
                <a:solidFill>
                  <a:srgbClr val="FFFF00"/>
                </a:solidFill>
              </a:rPr>
              <a:t> En tal sentido, se ha pasado de un </a:t>
            </a:r>
            <a:r>
              <a:rPr lang="es-MX" sz="2400" b="1" dirty="0">
                <a:solidFill>
                  <a:srgbClr val="FFFF00"/>
                </a:solidFill>
              </a:rPr>
              <a:t>modelo de "sustitución</a:t>
            </a:r>
            <a:r>
              <a:rPr lang="es-MX" sz="2400" dirty="0">
                <a:solidFill>
                  <a:srgbClr val="FFFF00"/>
                </a:solidFill>
              </a:rPr>
              <a:t>" en la </a:t>
            </a:r>
            <a:r>
              <a:rPr lang="es-MX" sz="2400" b="1" dirty="0">
                <a:solidFill>
                  <a:srgbClr val="FFFF00"/>
                </a:solidFill>
              </a:rPr>
              <a:t>toma de decisiones hacia otro denominado </a:t>
            </a:r>
            <a:r>
              <a:rPr lang="es-MX" sz="2400" dirty="0">
                <a:solidFill>
                  <a:srgbClr val="FFFF00"/>
                </a:solidFill>
              </a:rPr>
              <a:t>"modelo de asistencia </a:t>
            </a:r>
            <a:r>
              <a:rPr lang="es-MX" sz="2400" b="1" dirty="0">
                <a:solidFill>
                  <a:srgbClr val="FFFF00"/>
                </a:solidFill>
              </a:rPr>
              <a:t>en la toma de decisiones</a:t>
            </a:r>
            <a:r>
              <a:rPr lang="es-MX" sz="2400" dirty="0">
                <a:solidFill>
                  <a:srgbClr val="FFFF00"/>
                </a:solidFill>
              </a:rPr>
              <a:t>", todo ello, en el marco del respeto a los derechos humanos de las personas con sufrimiento mental. </a:t>
            </a:r>
          </a:p>
          <a:p>
            <a:pPr marL="342900" indent="-342900" algn="just">
              <a:buClr>
                <a:schemeClr val="accent2"/>
              </a:buClr>
              <a:buSzPct val="135000"/>
              <a:buFont typeface="Wingdings" panose="05000000000000000000" pitchFamily="2" charset="2"/>
              <a:buChar char="Ø"/>
            </a:pPr>
            <a:r>
              <a:rPr lang="es-MX" sz="2400" dirty="0">
                <a:solidFill>
                  <a:srgbClr val="FFFF00"/>
                </a:solidFill>
              </a:rPr>
              <a:t>Cabe destacar que la Convención sobre Derechos de las Personas con Discapacidad establece la incorporación de las medidas de apoyo y salvaguarda, eliminando el concepto de "incapacidad de hecho" por el de "complemento". </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74367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865195" y="355743"/>
            <a:ext cx="8229600" cy="866775"/>
          </a:xfrm>
        </p:spPr>
        <p:txBody>
          <a:bodyPr/>
          <a:lstStyle/>
          <a:p>
            <a:pPr algn="ctr"/>
            <a:r>
              <a:rPr lang="es-ES" u="sng" dirty="0"/>
              <a:t>Utilización Conjunta</a:t>
            </a:r>
            <a:r>
              <a:rPr lang="es-ES" dirty="0">
                <a:solidFill>
                  <a:srgbClr val="FF0000"/>
                </a:solidFill>
              </a:rPr>
              <a:t>:</a:t>
            </a:r>
          </a:p>
        </p:txBody>
      </p:sp>
      <p:sp>
        <p:nvSpPr>
          <p:cNvPr id="101379" name="Rectangle 3"/>
          <p:cNvSpPr>
            <a:spLocks noGrp="1" noChangeArrowheads="1"/>
          </p:cNvSpPr>
          <p:nvPr>
            <p:ph type="body" idx="1"/>
          </p:nvPr>
        </p:nvSpPr>
        <p:spPr>
          <a:xfrm>
            <a:off x="1078173" y="975247"/>
            <a:ext cx="10590663" cy="5300662"/>
          </a:xfrm>
        </p:spPr>
        <p:txBody>
          <a:bodyPr>
            <a:normAutofit/>
          </a:bodyPr>
          <a:lstStyle/>
          <a:p>
            <a:pPr algn="just">
              <a:lnSpc>
                <a:spcPct val="90000"/>
              </a:lnSpc>
              <a:buClr>
                <a:schemeClr val="accent2"/>
              </a:buClr>
              <a:buSzPct val="115000"/>
              <a:buFont typeface="Wingdings" panose="05000000000000000000" pitchFamily="2" charset="2"/>
              <a:buChar char="Ø"/>
            </a:pPr>
            <a:r>
              <a:rPr lang="es-ES" sz="2800" dirty="0">
                <a:solidFill>
                  <a:srgbClr val="FFFF00"/>
                </a:solidFill>
              </a:rPr>
              <a:t>Es frecuente </a:t>
            </a:r>
            <a:r>
              <a:rPr lang="es-ES" sz="2800" i="1" u="sng" dirty="0">
                <a:solidFill>
                  <a:srgbClr val="FFFF00"/>
                </a:solidFill>
              </a:rPr>
              <a:t>el funcionamiento conjunto</a:t>
            </a:r>
            <a:r>
              <a:rPr lang="es-ES" sz="2800" dirty="0">
                <a:solidFill>
                  <a:srgbClr val="FFFF00"/>
                </a:solidFill>
              </a:rPr>
              <a:t> de ambos sistemas (representación- asistencia) en el remedio de los incapaces de ejercicio.</a:t>
            </a:r>
          </a:p>
          <a:p>
            <a:pPr algn="just">
              <a:lnSpc>
                <a:spcPct val="90000"/>
              </a:lnSpc>
              <a:buClr>
                <a:schemeClr val="accent2"/>
              </a:buClr>
              <a:buSzPct val="115000"/>
              <a:buFont typeface="Wingdings" panose="05000000000000000000" pitchFamily="2" charset="2"/>
              <a:buChar char="Ø"/>
            </a:pPr>
            <a:r>
              <a:rPr lang="es-ES" sz="2800" dirty="0">
                <a:solidFill>
                  <a:srgbClr val="FFFF00"/>
                </a:solidFill>
              </a:rPr>
              <a:t>Es lo que sucede generalmente con </a:t>
            </a:r>
            <a:r>
              <a:rPr lang="es-ES" sz="2800" u="sng" dirty="0">
                <a:solidFill>
                  <a:srgbClr val="FFFF00"/>
                </a:solidFill>
              </a:rPr>
              <a:t>el ministerio de público</a:t>
            </a:r>
            <a:r>
              <a:rPr lang="es-ES" sz="2800" dirty="0">
                <a:solidFill>
                  <a:srgbClr val="FFFF00"/>
                </a:solidFill>
              </a:rPr>
              <a:t> cuya función principal es de asistencia del representante individual del incapaz;</a:t>
            </a:r>
          </a:p>
          <a:p>
            <a:pPr algn="just">
              <a:lnSpc>
                <a:spcPct val="90000"/>
              </a:lnSpc>
              <a:buClr>
                <a:schemeClr val="accent2"/>
              </a:buClr>
              <a:buSzPct val="115000"/>
              <a:buFont typeface="Wingdings" panose="05000000000000000000" pitchFamily="2" charset="2"/>
              <a:buChar char="Ø"/>
            </a:pPr>
            <a:r>
              <a:rPr lang="es-ES" sz="2800" dirty="0">
                <a:solidFill>
                  <a:srgbClr val="FFFF00"/>
                </a:solidFill>
              </a:rPr>
              <a:t>También hay conjunción de representación y asistencia en todos los supuestos de actuación de los representantes con previa autorización judicial.</a:t>
            </a:r>
          </a:p>
        </p:txBody>
      </p:sp>
    </p:spTree>
    <p:extLst>
      <p:ext uri="{BB962C8B-B14F-4D97-AF65-F5344CB8AC3E}">
        <p14:creationId xmlns:p14="http://schemas.microsoft.com/office/powerpoint/2010/main" val="12043590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1919288" y="765175"/>
            <a:ext cx="7834312" cy="723900"/>
          </a:xfrm>
        </p:spPr>
        <p:txBody>
          <a:bodyPr>
            <a:normAutofit fontScale="90000"/>
          </a:bodyPr>
          <a:lstStyle/>
          <a:p>
            <a:pPr algn="l"/>
            <a:r>
              <a:rPr lang="es-ES" sz="2800" u="sng" dirty="0"/>
              <a:t>Representación complementaria del Ministerio Público:</a:t>
            </a:r>
          </a:p>
        </p:txBody>
      </p:sp>
      <p:sp>
        <p:nvSpPr>
          <p:cNvPr id="103427" name="Rectangle 3"/>
          <p:cNvSpPr>
            <a:spLocks noGrp="1" noChangeArrowheads="1"/>
          </p:cNvSpPr>
          <p:nvPr>
            <p:ph type="body" idx="1"/>
          </p:nvPr>
        </p:nvSpPr>
        <p:spPr>
          <a:xfrm>
            <a:off x="1132764" y="1773238"/>
            <a:ext cx="10604311" cy="4679950"/>
          </a:xfrm>
        </p:spPr>
        <p:txBody>
          <a:bodyPr>
            <a:normAutofit/>
          </a:bodyPr>
          <a:lstStyle/>
          <a:p>
            <a:pPr>
              <a:lnSpc>
                <a:spcPct val="90000"/>
              </a:lnSpc>
            </a:pPr>
            <a:r>
              <a:rPr lang="es-ES" sz="2800" dirty="0">
                <a:solidFill>
                  <a:srgbClr val="FFFF00"/>
                </a:solidFill>
              </a:rPr>
              <a:t>El Código Civil establece para los incapaces una representación “complementaria” pues, además de los representantes necesarios, instituye la representación promiscua del Ministerio Público.</a:t>
            </a:r>
          </a:p>
          <a:p>
            <a:pPr>
              <a:lnSpc>
                <a:spcPct val="90000"/>
              </a:lnSpc>
            </a:pPr>
            <a:r>
              <a:rPr lang="es-ES" sz="2800" dirty="0">
                <a:solidFill>
                  <a:srgbClr val="FFFF00"/>
                </a:solidFill>
              </a:rPr>
              <a:t>La ley lo considera parte legítima y esencial en todo asunto judicial o extrajudicial, de jurisdicción voluntaria o contenciosa, en que los incapaces demanden o sea demandados, o en que se trate de personas o bienes de ellos.(ver artículo 103º).</a:t>
            </a:r>
          </a:p>
          <a:p>
            <a:pPr>
              <a:lnSpc>
                <a:spcPct val="90000"/>
              </a:lnSpc>
            </a:pPr>
            <a:endParaRPr lang="es-ES" sz="2800" dirty="0"/>
          </a:p>
        </p:txBody>
      </p:sp>
      <p:sp>
        <p:nvSpPr>
          <p:cNvPr id="103428" name="Rectangle 4"/>
          <p:cNvSpPr>
            <a:spLocks noChangeArrowheads="1"/>
          </p:cNvSpPr>
          <p:nvPr/>
        </p:nvSpPr>
        <p:spPr bwMode="auto">
          <a:xfrm>
            <a:off x="3719513" y="1"/>
            <a:ext cx="4572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_tradnl" sz="1600" b="1" u="sng">
                <a:effectLst>
                  <a:outerShdw blurRad="38100" dist="38100" dir="2700000" algn="tl">
                    <a:srgbClr val="000000"/>
                  </a:outerShdw>
                </a:effectLst>
              </a:rPr>
              <a:t>UNIVERSIDAD CATÓLICA DE SANTA FE  </a:t>
            </a:r>
          </a:p>
          <a:p>
            <a:pPr algn="ctr"/>
            <a:r>
              <a:rPr lang="es-ES_tradnl" sz="1600" b="1" u="sng">
                <a:effectLst>
                  <a:outerShdw blurRad="38100" dist="38100" dir="2700000" algn="tl">
                    <a:srgbClr val="000000"/>
                  </a:outerShdw>
                </a:effectLst>
              </a:rPr>
              <a:t>SEDE POSADAS</a:t>
            </a:r>
            <a:endParaRPr lang="es-ES" sz="1600" b="1" u="sng">
              <a:effectLst>
                <a:outerShdw blurRad="38100" dist="38100" dir="2700000" algn="tl">
                  <a:srgbClr val="000000"/>
                </a:outerShdw>
              </a:effectLst>
            </a:endParaRPr>
          </a:p>
        </p:txBody>
      </p:sp>
    </p:spTree>
    <p:extLst>
      <p:ext uri="{BB962C8B-B14F-4D97-AF65-F5344CB8AC3E}">
        <p14:creationId xmlns:p14="http://schemas.microsoft.com/office/powerpoint/2010/main" val="27667727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2956517" y="403083"/>
            <a:ext cx="8229600" cy="1371600"/>
          </a:xfrm>
        </p:spPr>
        <p:txBody>
          <a:bodyPr/>
          <a:lstStyle/>
          <a:p>
            <a:pPr algn="l"/>
            <a:r>
              <a:rPr lang="es-ES" sz="3200" u="sng" dirty="0"/>
              <a:t>Omisión de intervención del Ministerio Pupilar</a:t>
            </a:r>
          </a:p>
        </p:txBody>
      </p:sp>
      <p:sp>
        <p:nvSpPr>
          <p:cNvPr id="106499" name="Rectangle 3"/>
          <p:cNvSpPr>
            <a:spLocks noGrp="1" noChangeArrowheads="1"/>
          </p:cNvSpPr>
          <p:nvPr>
            <p:ph type="body" idx="1"/>
          </p:nvPr>
        </p:nvSpPr>
        <p:spPr>
          <a:xfrm>
            <a:off x="671014" y="1273790"/>
            <a:ext cx="10849971" cy="4724400"/>
          </a:xfrm>
        </p:spPr>
        <p:txBody>
          <a:bodyPr/>
          <a:lstStyle/>
          <a:p>
            <a:pPr algn="just">
              <a:buClr>
                <a:schemeClr val="accent2"/>
              </a:buClr>
              <a:buSzPct val="106000"/>
              <a:buFont typeface="Wingdings" panose="05000000000000000000" pitchFamily="2" charset="2"/>
              <a:buChar char="Ø"/>
            </a:pPr>
            <a:r>
              <a:rPr lang="es-ES" sz="2400" dirty="0">
                <a:solidFill>
                  <a:srgbClr val="FFFF00"/>
                </a:solidFill>
              </a:rPr>
              <a:t>La falta de intervención del asesor de incapaces en los asuntos en que ella corresponde </a:t>
            </a:r>
            <a:r>
              <a:rPr lang="es-ES" sz="2400" b="1" i="1" u="sng" dirty="0">
                <a:solidFill>
                  <a:srgbClr val="FFFF00"/>
                </a:solidFill>
              </a:rPr>
              <a:t>causa la nulidad relativa del acto</a:t>
            </a:r>
            <a:r>
              <a:rPr lang="es-ES" sz="2400" dirty="0">
                <a:solidFill>
                  <a:srgbClr val="FFFF00"/>
                </a:solidFill>
              </a:rPr>
              <a:t>, y como tal, </a:t>
            </a:r>
            <a:r>
              <a:rPr lang="es-ES" sz="2400" b="1" dirty="0">
                <a:solidFill>
                  <a:srgbClr val="FFFF00"/>
                </a:solidFill>
              </a:rPr>
              <a:t>confirmable,</a:t>
            </a:r>
            <a:r>
              <a:rPr lang="es-ES" sz="2400" dirty="0">
                <a:solidFill>
                  <a:srgbClr val="FFFF00"/>
                </a:solidFill>
              </a:rPr>
              <a:t> ya que la finalidad perseguida por la ley es la de proveer a la buena defensa de los intereses del incapaz.</a:t>
            </a:r>
          </a:p>
          <a:p>
            <a:pPr algn="just">
              <a:buClr>
                <a:schemeClr val="accent2"/>
              </a:buClr>
              <a:buSzPct val="106000"/>
              <a:buFont typeface="Wingdings" panose="05000000000000000000" pitchFamily="2" charset="2"/>
              <a:buChar char="Ø"/>
            </a:pPr>
            <a:r>
              <a:rPr lang="es-ES" sz="2800" u="sng" dirty="0">
                <a:solidFill>
                  <a:srgbClr val="FFFF00"/>
                </a:solidFill>
              </a:rPr>
              <a:t>Privilegios excluidos:</a:t>
            </a:r>
            <a:r>
              <a:rPr lang="es-ES" sz="2800" dirty="0">
                <a:solidFill>
                  <a:srgbClr val="FFFF00"/>
                </a:solidFill>
              </a:rPr>
              <a:t> ley no pretende poner al incapaz en mejores condiciones que los demás; solo pretende igualar su situación a la del resto de los integrantes del tejido social.</a:t>
            </a:r>
          </a:p>
        </p:txBody>
      </p:sp>
    </p:spTree>
    <p:extLst>
      <p:ext uri="{BB962C8B-B14F-4D97-AF65-F5344CB8AC3E}">
        <p14:creationId xmlns:p14="http://schemas.microsoft.com/office/powerpoint/2010/main" val="41021928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316406" y="181324"/>
            <a:ext cx="5663821" cy="545911"/>
          </a:xfrm>
        </p:spPr>
        <p:txBody>
          <a:bodyPr>
            <a:normAutofit fontScale="90000"/>
          </a:bodyPr>
          <a:lstStyle/>
          <a:p>
            <a:r>
              <a:rPr lang="es-MX" dirty="0"/>
              <a:t>TUTELA (Art. 104)</a:t>
            </a:r>
          </a:p>
        </p:txBody>
      </p:sp>
      <p:sp>
        <p:nvSpPr>
          <p:cNvPr id="3" name="Subtítulo 2"/>
          <p:cNvSpPr>
            <a:spLocks noGrp="1"/>
          </p:cNvSpPr>
          <p:nvPr>
            <p:ph type="subTitle" idx="1"/>
          </p:nvPr>
        </p:nvSpPr>
        <p:spPr>
          <a:xfrm>
            <a:off x="1516532" y="908558"/>
            <a:ext cx="10467832" cy="5819788"/>
          </a:xfrm>
        </p:spPr>
        <p:txBody>
          <a:bodyPr>
            <a:normAutofit fontScale="92500" lnSpcReduction="20000"/>
          </a:bodyPr>
          <a:lstStyle/>
          <a:p>
            <a:r>
              <a:rPr lang="es-MX" dirty="0"/>
              <a:t> </a:t>
            </a:r>
            <a:r>
              <a:rPr lang="es-MX" sz="2600" b="1" u="sng" dirty="0">
                <a:solidFill>
                  <a:srgbClr val="FFFF00"/>
                </a:solidFill>
              </a:rPr>
              <a:t>Concepto y principios generales</a:t>
            </a:r>
            <a:r>
              <a:rPr lang="es-MX" sz="2600" dirty="0">
                <a:solidFill>
                  <a:srgbClr val="FFFF00"/>
                </a:solidFill>
              </a:rPr>
              <a:t>. La tutela está destinada a brindar protección a la persona y bienes de un niño, niña o adolescente que no ha alcanzado la plenitud de su capacidad civil cuando no haya persona que ejerza la responsabilidad parental. Se aplican los principios generales enumerados en el Título VII del Libro Segundo. </a:t>
            </a:r>
          </a:p>
          <a:p>
            <a:r>
              <a:rPr lang="es-MX" sz="2600" dirty="0">
                <a:solidFill>
                  <a:srgbClr val="FFFF00"/>
                </a:solidFill>
              </a:rPr>
              <a:t> </a:t>
            </a:r>
            <a:r>
              <a:rPr lang="es-MX" sz="2600" b="1" u="sng" dirty="0">
                <a:solidFill>
                  <a:srgbClr val="FFFF00"/>
                </a:solidFill>
              </a:rPr>
              <a:t>Carácter subsidiario</a:t>
            </a:r>
          </a:p>
          <a:p>
            <a:r>
              <a:rPr lang="es-MX" sz="2600" dirty="0">
                <a:solidFill>
                  <a:srgbClr val="FFFF00"/>
                </a:solidFill>
              </a:rPr>
              <a:t>Se destaca el carácter subsidiario de la tutela, cobrando virtualidad ante el fallecimiento de los progenitores o cuando éstos hayan sido privados o suspendidos de la responsabilidad parental.</a:t>
            </a:r>
          </a:p>
          <a:p>
            <a:r>
              <a:rPr lang="es-MX" sz="2600" dirty="0">
                <a:solidFill>
                  <a:srgbClr val="FFFF00"/>
                </a:solidFill>
              </a:rPr>
              <a:t> </a:t>
            </a:r>
            <a:r>
              <a:rPr lang="es-MX" sz="2600" b="1" u="sng" dirty="0">
                <a:solidFill>
                  <a:srgbClr val="FFFF00"/>
                </a:solidFill>
              </a:rPr>
              <a:t>Fines</a:t>
            </a:r>
          </a:p>
          <a:p>
            <a:r>
              <a:rPr lang="es-MX" sz="2600" dirty="0">
                <a:solidFill>
                  <a:srgbClr val="FFFF00"/>
                </a:solidFill>
              </a:rPr>
              <a:t>Se distinguen los siguientes fines: </a:t>
            </a:r>
          </a:p>
          <a:p>
            <a:pPr marL="514350" indent="-514350">
              <a:buAutoNum type="alphaLcParenR"/>
            </a:pPr>
            <a:r>
              <a:rPr lang="es-MX" sz="2600" dirty="0">
                <a:solidFill>
                  <a:srgbClr val="FFFF00"/>
                </a:solidFill>
              </a:rPr>
              <a:t>Protección de la persona del niño, niña o adolescente.</a:t>
            </a:r>
          </a:p>
          <a:p>
            <a:pPr marL="514350" indent="-514350">
              <a:buAutoNum type="alphaLcParenR"/>
            </a:pPr>
            <a:r>
              <a:rPr lang="es-MX" sz="2600" dirty="0">
                <a:solidFill>
                  <a:srgbClr val="FFFF00"/>
                </a:solidFill>
              </a:rPr>
              <a:t>Protección de los bienes del niño, niña o adolescente.</a:t>
            </a:r>
          </a:p>
          <a:p>
            <a:pPr marL="514350" indent="-514350">
              <a:buAutoNum type="alphaLcParenR"/>
            </a:pPr>
            <a:r>
              <a:rPr lang="es-MX" sz="2600" dirty="0">
                <a:solidFill>
                  <a:srgbClr val="FFFF00"/>
                </a:solidFill>
              </a:rPr>
              <a:t>Representación legal del niño, niña o adolescente, con los alcances previstos en el nuevo Código unificado.</a:t>
            </a:r>
          </a:p>
          <a:p>
            <a:endParaRPr lang="es-MX" sz="2600" dirty="0">
              <a:solidFill>
                <a:srgbClr val="FFFF00"/>
              </a:solidFill>
            </a:endParaRP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04912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107977" y="429400"/>
            <a:ext cx="4790363" cy="916365"/>
          </a:xfrm>
        </p:spPr>
        <p:txBody>
          <a:bodyPr>
            <a:normAutofit/>
          </a:bodyPr>
          <a:lstStyle/>
          <a:p>
            <a:r>
              <a:rPr lang="es-MX" dirty="0"/>
              <a:t>CURATELA</a:t>
            </a:r>
          </a:p>
        </p:txBody>
      </p:sp>
      <p:sp>
        <p:nvSpPr>
          <p:cNvPr id="3" name="Subtítulo 2"/>
          <p:cNvSpPr>
            <a:spLocks noGrp="1"/>
          </p:cNvSpPr>
          <p:nvPr>
            <p:ph type="subTitle" idx="1"/>
          </p:nvPr>
        </p:nvSpPr>
        <p:spPr>
          <a:xfrm>
            <a:off x="1269241" y="1665983"/>
            <a:ext cx="10208525" cy="5275682"/>
          </a:xfrm>
        </p:spPr>
        <p:txBody>
          <a:bodyPr>
            <a:noAutofit/>
          </a:bodyPr>
          <a:lstStyle/>
          <a:p>
            <a:pPr algn="just"/>
            <a:r>
              <a:rPr lang="es-MX" sz="2800" dirty="0">
                <a:solidFill>
                  <a:srgbClr val="FFFF00"/>
                </a:solidFill>
              </a:rPr>
              <a:t>Art. 138. Normas aplicables. </a:t>
            </a:r>
            <a:r>
              <a:rPr lang="es-MX" sz="2800" i="1" dirty="0">
                <a:solidFill>
                  <a:srgbClr val="FFFF00"/>
                </a:solidFill>
              </a:rPr>
              <a:t>La curatela se rige por las reglas de la tutela no modificadas en esta Sección. La principal función del curador es la de cuidar a la persona y los bienes de la persona incapaz, y tratar de que recupere su salud. Las rentas de los bienes de la persona protegida deben ser destinadas preferentemente a ese fin.</a:t>
            </a:r>
          </a:p>
          <a:p>
            <a:pPr algn="just"/>
            <a:endParaRPr lang="es-MX" sz="2400" i="1" dirty="0"/>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lecha derecha 3"/>
          <p:cNvSpPr/>
          <p:nvPr/>
        </p:nvSpPr>
        <p:spPr>
          <a:xfrm>
            <a:off x="265653" y="1665983"/>
            <a:ext cx="978408" cy="48463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027175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3522259" y="281296"/>
            <a:ext cx="5147481" cy="647700"/>
          </a:xfrm>
        </p:spPr>
        <p:txBody>
          <a:bodyPr>
            <a:normAutofit/>
          </a:bodyPr>
          <a:lstStyle/>
          <a:p>
            <a:pPr algn="ctr"/>
            <a:r>
              <a:rPr lang="es-ES" sz="3200" b="1" dirty="0"/>
              <a:t>Caracteres</a:t>
            </a:r>
            <a:r>
              <a:rPr lang="es-ES" sz="3200" dirty="0"/>
              <a:t>:</a:t>
            </a:r>
          </a:p>
        </p:txBody>
      </p:sp>
      <p:sp>
        <p:nvSpPr>
          <p:cNvPr id="143363" name="Rectangle 3"/>
          <p:cNvSpPr>
            <a:spLocks noGrp="1" noChangeArrowheads="1"/>
          </p:cNvSpPr>
          <p:nvPr>
            <p:ph type="body" idx="1"/>
          </p:nvPr>
        </p:nvSpPr>
        <p:spPr>
          <a:xfrm>
            <a:off x="1813998" y="908050"/>
            <a:ext cx="8229600" cy="5467350"/>
          </a:xfrm>
        </p:spPr>
        <p:txBody>
          <a:bodyPr>
            <a:normAutofit/>
          </a:bodyPr>
          <a:lstStyle/>
          <a:p>
            <a:pPr algn="ctr">
              <a:buClr>
                <a:schemeClr val="accent2"/>
              </a:buClr>
              <a:buSzPct val="128000"/>
              <a:buFont typeface="Wingdings" panose="05000000000000000000" pitchFamily="2" charset="2"/>
              <a:buChar char="Ø"/>
            </a:pPr>
            <a:r>
              <a:rPr lang="es-ES" sz="3200" b="1" dirty="0">
                <a:solidFill>
                  <a:srgbClr val="FFFF00"/>
                </a:solidFill>
              </a:rPr>
              <a:t>Necesidad;</a:t>
            </a:r>
          </a:p>
          <a:p>
            <a:pPr algn="ctr">
              <a:buClr>
                <a:schemeClr val="accent2"/>
              </a:buClr>
              <a:buSzPct val="128000"/>
              <a:buFont typeface="Wingdings" panose="05000000000000000000" pitchFamily="2" charset="2"/>
              <a:buChar char="Ø"/>
            </a:pPr>
            <a:endParaRPr lang="es-ES" sz="3200" b="1" dirty="0">
              <a:solidFill>
                <a:srgbClr val="FFFF00"/>
              </a:solidFill>
            </a:endParaRPr>
          </a:p>
          <a:p>
            <a:pPr algn="ctr">
              <a:buClr>
                <a:schemeClr val="accent2"/>
              </a:buClr>
              <a:buSzPct val="128000"/>
              <a:buFont typeface="Wingdings" panose="05000000000000000000" pitchFamily="2" charset="2"/>
              <a:buChar char="Ø"/>
            </a:pPr>
            <a:r>
              <a:rPr lang="es-ES" sz="3200" b="1" dirty="0">
                <a:solidFill>
                  <a:srgbClr val="FFFF00"/>
                </a:solidFill>
              </a:rPr>
              <a:t>Unidad;</a:t>
            </a:r>
          </a:p>
          <a:p>
            <a:pPr algn="ctr">
              <a:buClr>
                <a:schemeClr val="accent2"/>
              </a:buClr>
              <a:buSzPct val="128000"/>
              <a:buFont typeface="Wingdings" panose="05000000000000000000" pitchFamily="2" charset="2"/>
              <a:buChar char="Ø"/>
            </a:pPr>
            <a:endParaRPr lang="es-ES" sz="3200" b="1" dirty="0">
              <a:solidFill>
                <a:srgbClr val="FFFF00"/>
              </a:solidFill>
            </a:endParaRPr>
          </a:p>
          <a:p>
            <a:pPr algn="ctr">
              <a:buClr>
                <a:schemeClr val="accent2"/>
              </a:buClr>
              <a:buSzPct val="128000"/>
              <a:buFont typeface="Wingdings" panose="05000000000000000000" pitchFamily="2" charset="2"/>
              <a:buChar char="Ø"/>
            </a:pPr>
            <a:r>
              <a:rPr lang="es-ES" sz="3200" b="1" dirty="0">
                <a:solidFill>
                  <a:srgbClr val="FFFF00"/>
                </a:solidFill>
              </a:rPr>
              <a:t>Inalienabilidad;</a:t>
            </a:r>
          </a:p>
          <a:p>
            <a:pPr algn="ctr">
              <a:buClr>
                <a:schemeClr val="accent2"/>
              </a:buClr>
              <a:buSzPct val="128000"/>
              <a:buFont typeface="Wingdings" panose="05000000000000000000" pitchFamily="2" charset="2"/>
              <a:buChar char="Ø"/>
            </a:pPr>
            <a:endParaRPr lang="es-ES" sz="3200" b="1" dirty="0">
              <a:solidFill>
                <a:srgbClr val="FFFF00"/>
              </a:solidFill>
            </a:endParaRPr>
          </a:p>
          <a:p>
            <a:pPr algn="ctr">
              <a:buClr>
                <a:schemeClr val="accent2"/>
              </a:buClr>
              <a:buSzPct val="128000"/>
              <a:buFont typeface="Wingdings" panose="05000000000000000000" pitchFamily="2" charset="2"/>
              <a:buChar char="Ø"/>
            </a:pPr>
            <a:r>
              <a:rPr lang="es-ES" sz="3200" b="1" dirty="0">
                <a:solidFill>
                  <a:srgbClr val="FFFF00"/>
                </a:solidFill>
              </a:rPr>
              <a:t>Imprescriptibilidad.-</a:t>
            </a:r>
          </a:p>
        </p:txBody>
      </p:sp>
      <p:pic>
        <p:nvPicPr>
          <p:cNvPr id="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36142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702258" y="109182"/>
            <a:ext cx="8215951" cy="916365"/>
          </a:xfrm>
        </p:spPr>
        <p:txBody>
          <a:bodyPr>
            <a:normAutofit/>
          </a:bodyPr>
          <a:lstStyle/>
          <a:p>
            <a:r>
              <a:rPr lang="es-MX" dirty="0"/>
              <a:t>CURATELA</a:t>
            </a:r>
          </a:p>
        </p:txBody>
      </p:sp>
      <p:sp>
        <p:nvSpPr>
          <p:cNvPr id="3" name="Subtítulo 2"/>
          <p:cNvSpPr>
            <a:spLocks noGrp="1"/>
          </p:cNvSpPr>
          <p:nvPr>
            <p:ph type="subTitle" idx="1"/>
          </p:nvPr>
        </p:nvSpPr>
        <p:spPr>
          <a:xfrm>
            <a:off x="1269241" y="1423667"/>
            <a:ext cx="10208525" cy="5275682"/>
          </a:xfrm>
        </p:spPr>
        <p:txBody>
          <a:bodyPr>
            <a:noAutofit/>
          </a:bodyPr>
          <a:lstStyle/>
          <a:p>
            <a:pPr algn="just"/>
            <a:r>
              <a:rPr lang="es-MX" sz="2400" dirty="0">
                <a:solidFill>
                  <a:srgbClr val="FFFF00"/>
                </a:solidFill>
              </a:rPr>
              <a:t>“El </a:t>
            </a:r>
            <a:r>
              <a:rPr lang="es-MX" sz="2400" b="1" dirty="0">
                <a:solidFill>
                  <a:srgbClr val="FFFF00"/>
                </a:solidFill>
              </a:rPr>
              <a:t>FUNDAMENTO</a:t>
            </a:r>
            <a:r>
              <a:rPr lang="es-MX" sz="2400" dirty="0">
                <a:solidFill>
                  <a:srgbClr val="FFFF00"/>
                </a:solidFill>
              </a:rPr>
              <a:t> para que la ley declare la incapacidad de hecho de una persona puede ser su falta de madurez o la imposibilidad de efectivizar por sí misma el ejercicio de sus derechos".  Rivera, </a:t>
            </a:r>
            <a:endParaRPr lang="es-MX" sz="2400" b="1" dirty="0">
              <a:solidFill>
                <a:srgbClr val="FFFF00"/>
              </a:solidFill>
            </a:endParaRPr>
          </a:p>
          <a:p>
            <a:pPr algn="just"/>
            <a:r>
              <a:rPr lang="es-MX" sz="2400" b="1" dirty="0">
                <a:solidFill>
                  <a:srgbClr val="FFFF00"/>
                </a:solidFill>
              </a:rPr>
              <a:t>FINALIDAD :</a:t>
            </a:r>
          </a:p>
          <a:p>
            <a:pPr algn="just"/>
            <a:r>
              <a:rPr lang="es-MX" sz="2400" dirty="0">
                <a:solidFill>
                  <a:srgbClr val="FFFF00"/>
                </a:solidFill>
              </a:rPr>
              <a:t>No se trata de "gobernar" la persona y sus bienes, sino más bien, de brindar una protección integral desde un enfoque de derechos humanos, promoviendo su condición de sujetos de derechos y procurando su recuperación, con una integración en la vida social y jurídica acorde con el "modelo social de la discapacidad".</a:t>
            </a:r>
          </a:p>
          <a:p>
            <a:pPr algn="just"/>
            <a:r>
              <a:rPr lang="es-MX" sz="2400" dirty="0">
                <a:solidFill>
                  <a:srgbClr val="FFFF00"/>
                </a:solidFill>
              </a:rPr>
              <a:t> </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lecha derecha 3"/>
          <p:cNvSpPr/>
          <p:nvPr/>
        </p:nvSpPr>
        <p:spPr>
          <a:xfrm>
            <a:off x="263538" y="1469912"/>
            <a:ext cx="978408" cy="48463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263538" y="2726457"/>
            <a:ext cx="978408" cy="48463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2170836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702258" y="109182"/>
            <a:ext cx="8215951" cy="916365"/>
          </a:xfrm>
        </p:spPr>
        <p:txBody>
          <a:bodyPr>
            <a:normAutofit/>
          </a:bodyPr>
          <a:lstStyle/>
          <a:p>
            <a:r>
              <a:rPr lang="es-MX" dirty="0"/>
              <a:t>CURATELA</a:t>
            </a:r>
          </a:p>
        </p:txBody>
      </p:sp>
      <p:sp>
        <p:nvSpPr>
          <p:cNvPr id="3" name="Subtítulo 2"/>
          <p:cNvSpPr>
            <a:spLocks noGrp="1"/>
          </p:cNvSpPr>
          <p:nvPr>
            <p:ph type="subTitle" idx="1"/>
          </p:nvPr>
        </p:nvSpPr>
        <p:spPr>
          <a:xfrm>
            <a:off x="1241946" y="1138766"/>
            <a:ext cx="10208525" cy="5275682"/>
          </a:xfrm>
        </p:spPr>
        <p:txBody>
          <a:bodyPr>
            <a:noAutofit/>
          </a:bodyPr>
          <a:lstStyle/>
          <a:p>
            <a:pPr algn="just"/>
            <a:r>
              <a:rPr lang="es-MX" sz="2400" dirty="0">
                <a:solidFill>
                  <a:srgbClr val="FFFF00"/>
                </a:solidFill>
              </a:rPr>
              <a:t>En la curatela, el sujeto protegido es un mayor de edad incapaz, donde está en juego, no solamente la imposibilidad de dirigir la marcha de los negocios propios, sino que fundamentalmente se tiende a proteger la persona del mayor de edad incapaz (Cifuentes). </a:t>
            </a:r>
          </a:p>
          <a:p>
            <a:pPr algn="just"/>
            <a:r>
              <a:rPr lang="es-MX" sz="2400" b="1" dirty="0">
                <a:solidFill>
                  <a:srgbClr val="FFFF00"/>
                </a:solidFill>
              </a:rPr>
              <a:t>LA FUNCIÓN </a:t>
            </a:r>
            <a:r>
              <a:rPr lang="es-MX" sz="2400" dirty="0">
                <a:solidFill>
                  <a:srgbClr val="FFFF00"/>
                </a:solidFill>
              </a:rPr>
              <a:t>del curador es optimizar las condiciones de vida de la persona protegida, orientando su actividad hacia la recuperación</a:t>
            </a:r>
          </a:p>
          <a:p>
            <a:pPr algn="just"/>
            <a:r>
              <a:rPr lang="es-MX" sz="2400" dirty="0">
                <a:solidFill>
                  <a:srgbClr val="FFFF00"/>
                </a:solidFill>
              </a:rPr>
              <a:t>La función de desarrollar acciones tendientes a que recupere su salud, es fundamental (en el mismo sentido que el art. 481 Cód. Civil sustituido) debiendo las rentas de los bienes de la persona protegida estar destinados con preferencia a ese fin.. </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lecha derecha 3"/>
          <p:cNvSpPr/>
          <p:nvPr/>
        </p:nvSpPr>
        <p:spPr>
          <a:xfrm>
            <a:off x="263538" y="1181351"/>
            <a:ext cx="978408" cy="48463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263538" y="3150172"/>
            <a:ext cx="978408" cy="48463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872352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71374" y="909540"/>
            <a:ext cx="9974882" cy="586855"/>
          </a:xfrm>
        </p:spPr>
        <p:txBody>
          <a:bodyPr>
            <a:normAutofit fontScale="90000"/>
          </a:bodyPr>
          <a:lstStyle/>
          <a:p>
            <a:r>
              <a:rPr lang="es-MX" sz="3100" dirty="0"/>
              <a:t>Sistemas de apoyo al ejercicio de la capacidad</a:t>
            </a:r>
            <a:br>
              <a:rPr lang="es-MX" dirty="0"/>
            </a:br>
            <a:endParaRPr lang="es-MX" dirty="0"/>
          </a:p>
        </p:txBody>
      </p:sp>
      <p:sp>
        <p:nvSpPr>
          <p:cNvPr id="3" name="Subtítulo 2"/>
          <p:cNvSpPr>
            <a:spLocks noGrp="1"/>
          </p:cNvSpPr>
          <p:nvPr>
            <p:ph type="subTitle" idx="1"/>
          </p:nvPr>
        </p:nvSpPr>
        <p:spPr>
          <a:xfrm>
            <a:off x="664191" y="711648"/>
            <a:ext cx="10863618" cy="5655033"/>
          </a:xfrm>
        </p:spPr>
        <p:txBody>
          <a:bodyPr>
            <a:noAutofit/>
          </a:bodyPr>
          <a:lstStyle/>
          <a:p>
            <a:pPr algn="just"/>
            <a:endParaRPr lang="es-MX" sz="2000" b="1" dirty="0">
              <a:solidFill>
                <a:srgbClr val="FFFF00"/>
              </a:solidFill>
            </a:endParaRPr>
          </a:p>
          <a:p>
            <a:pPr algn="just"/>
            <a:r>
              <a:rPr lang="es-MX" sz="2000" b="1" dirty="0">
                <a:solidFill>
                  <a:srgbClr val="FFFF00"/>
                </a:solidFill>
              </a:rPr>
              <a:t>Art. 43. Concepto. Función. Designación. </a:t>
            </a:r>
            <a:r>
              <a:rPr lang="es-MX" sz="2000" i="1" dirty="0">
                <a:solidFill>
                  <a:srgbClr val="FFFF00"/>
                </a:solidFill>
              </a:rPr>
              <a:t>Se entiende por apoyo cualquier medida de carácter judicial o extrajudicial que facilite a la persona que lo necesite la toma de decisiones para dirigir su persona, administrar sus bienes y celebrar actos jurídicos en general. </a:t>
            </a:r>
          </a:p>
          <a:p>
            <a:pPr algn="just"/>
            <a:r>
              <a:rPr lang="es-MX" sz="2000" i="1" dirty="0">
                <a:solidFill>
                  <a:srgbClr val="FFFF00"/>
                </a:solidFill>
              </a:rPr>
              <a:t>Las medidas de apoyo tienen como función la de promover la autonomía y facilitar la comunicación, la comprensión y la manifestación de voluntad de la persona para el ejercicio de sus derechos. </a:t>
            </a:r>
          </a:p>
          <a:p>
            <a:pPr algn="just"/>
            <a:r>
              <a:rPr lang="es-MX" sz="2000" i="1" dirty="0">
                <a:solidFill>
                  <a:srgbClr val="FFFF00"/>
                </a:solidFill>
              </a:rPr>
              <a:t>El interesado puede proponer al juez la designación de una o más personas de su confianza para que le presten apoyo. </a:t>
            </a:r>
          </a:p>
          <a:p>
            <a:pPr algn="just"/>
            <a:r>
              <a:rPr lang="es-MX" sz="2000" i="1" dirty="0">
                <a:solidFill>
                  <a:srgbClr val="FFFF00"/>
                </a:solidFill>
              </a:rPr>
              <a:t>El juez debe evaluar los alcances de la designación y procurar la protección de la persona respecto de eventuales conflictos de intereses o influencia indebida.</a:t>
            </a:r>
          </a:p>
          <a:p>
            <a:pPr algn="just"/>
            <a:r>
              <a:rPr lang="es-MX" sz="2000" i="1" dirty="0">
                <a:solidFill>
                  <a:srgbClr val="FFFF00"/>
                </a:solidFill>
              </a:rPr>
              <a:t> La resolución debe establecer la condición y la calidad de las medidas de apoyo y, de ser necesario, ser inscripta en el Registro de Estado Civil y Capacidad de las Personas.</a:t>
            </a:r>
          </a:p>
          <a:p>
            <a:pPr algn="just"/>
            <a:endParaRPr lang="es-MX" sz="2000" dirty="0">
              <a:solidFill>
                <a:srgbClr val="FFFF00"/>
              </a:solidFill>
            </a:endParaRP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11036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90204" y="321704"/>
            <a:ext cx="10856889" cy="382137"/>
          </a:xfrm>
        </p:spPr>
        <p:txBody>
          <a:bodyPr>
            <a:normAutofit fontScale="90000"/>
          </a:bodyPr>
          <a:lstStyle/>
          <a:p>
            <a:r>
              <a:rPr lang="es-MX" sz="3100" dirty="0">
                <a:solidFill>
                  <a:prstClr val="white"/>
                </a:solidFill>
              </a:rPr>
              <a:t>Sistemas de apoyo al ejercicio de la capacidad</a:t>
            </a:r>
            <a:endParaRPr lang="es-MX" dirty="0"/>
          </a:p>
        </p:txBody>
      </p:sp>
      <p:sp>
        <p:nvSpPr>
          <p:cNvPr id="3" name="Subtítulo 2"/>
          <p:cNvSpPr>
            <a:spLocks noGrp="1"/>
          </p:cNvSpPr>
          <p:nvPr>
            <p:ph type="subTitle" idx="1"/>
          </p:nvPr>
        </p:nvSpPr>
        <p:spPr>
          <a:xfrm>
            <a:off x="1105469" y="1215670"/>
            <a:ext cx="10345003" cy="4353636"/>
          </a:xfrm>
        </p:spPr>
        <p:txBody>
          <a:bodyPr>
            <a:noAutofit/>
          </a:bodyPr>
          <a:lstStyle/>
          <a:p>
            <a:pPr algn="just">
              <a:buClr>
                <a:schemeClr val="accent2"/>
              </a:buClr>
              <a:buSzPct val="118000"/>
            </a:pPr>
            <a:r>
              <a:rPr lang="es-MX" sz="2800" dirty="0">
                <a:solidFill>
                  <a:srgbClr val="FFFF00"/>
                </a:solidFill>
              </a:rPr>
              <a:t>El Código sustituido no receptaba los sistemas de apoyos, ya que aquél estaba basado en un sistema de sustitución para la toma de decisiones, tal como ya se expusiera al comentar el art. 32. </a:t>
            </a:r>
          </a:p>
          <a:p>
            <a:pPr algn="just">
              <a:buClr>
                <a:schemeClr val="accent2"/>
              </a:buClr>
              <a:buSzPct val="118000"/>
            </a:pPr>
            <a:r>
              <a:rPr lang="es-MX" sz="2800" dirty="0">
                <a:solidFill>
                  <a:srgbClr val="FFFF00"/>
                </a:solidFill>
              </a:rPr>
              <a:t>Ciertamente, la norma es novedosa ya que incorpora -aunque sin eliminar el sistema de sustitución en la toma de decisiones, propio del modelo médico/rehabilitador la figura del apoyo para la toma de decisiones, propia del modelo social de discapacidad, tal como lo prescribe el art. 12.3 de la Convención sobre los Derechos de las Personas con Discapacidad (ley 26.378). </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lecha derecha 3"/>
          <p:cNvSpPr/>
          <p:nvPr/>
        </p:nvSpPr>
        <p:spPr>
          <a:xfrm>
            <a:off x="127061" y="1295060"/>
            <a:ext cx="978408" cy="48463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148348" y="3150172"/>
            <a:ext cx="978408" cy="48463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7168580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247470" y="1387301"/>
            <a:ext cx="10636155" cy="5150823"/>
          </a:xfrm>
        </p:spPr>
        <p:txBody>
          <a:bodyPr>
            <a:normAutofit/>
          </a:bodyPr>
          <a:lstStyle/>
          <a:p>
            <a:pPr algn="just"/>
            <a:r>
              <a:rPr lang="es-MX" sz="2400" dirty="0">
                <a:solidFill>
                  <a:srgbClr val="FFFF00"/>
                </a:solidFill>
              </a:rPr>
              <a:t>Las personas con </a:t>
            </a:r>
            <a:r>
              <a:rPr lang="es-MX" sz="2400" b="1" dirty="0">
                <a:solidFill>
                  <a:srgbClr val="FFFF00"/>
                </a:solidFill>
              </a:rPr>
              <a:t>capacidad restringida y las inhabilitadas </a:t>
            </a:r>
            <a:r>
              <a:rPr lang="es-MX" sz="2400" dirty="0">
                <a:solidFill>
                  <a:srgbClr val="FFFF00"/>
                </a:solidFill>
              </a:rPr>
              <a:t>son asistidas con los apoyos designados en la sentencia respectiva y en otras leyes especiales (art.102)</a:t>
            </a:r>
          </a:p>
          <a:p>
            <a:pPr algn="just"/>
            <a:r>
              <a:rPr lang="es-MX" sz="2400" dirty="0">
                <a:solidFill>
                  <a:srgbClr val="FFFF00"/>
                </a:solidFill>
              </a:rPr>
              <a:t>Los apoyos consisten en cualquier medida judicial o extrajudicial que facilite a la persona la toma de decisiones para dirigir su persona, administrar sus bienes y celebrar actos jurídicos en general (art. 43).</a:t>
            </a:r>
          </a:p>
          <a:p>
            <a:pPr algn="just"/>
            <a:r>
              <a:rPr lang="es-MX" sz="2400" dirty="0">
                <a:solidFill>
                  <a:srgbClr val="FFFF00"/>
                </a:solidFill>
              </a:rPr>
              <a:t>Los apoyos podrán confiarse a personas o instituciones cuta misión no será suplantar la voluntad del asistido, sino precisamente todo lo contrario, deberán promover su autonomía y favorecer las decisiones que respondan a las preferencias e intereses de la persona protegida (art. 32).</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516532" y="512773"/>
            <a:ext cx="10554270" cy="846386"/>
          </a:xfrm>
          <a:prstGeom prst="rect">
            <a:avLst/>
          </a:prstGeom>
        </p:spPr>
        <p:txBody>
          <a:bodyPr wrap="square">
            <a:spAutoFit/>
          </a:bodyPr>
          <a:lstStyle/>
          <a:p>
            <a:r>
              <a:rPr lang="es-MX" sz="3100" cap="all" dirty="0">
                <a:ln w="3175" cmpd="sng">
                  <a:noFill/>
                </a:ln>
                <a:solidFill>
                  <a:prstClr val="white"/>
                </a:solidFill>
              </a:rPr>
              <a:t>Sistemas de apoyo al ejercicio de la capacidad</a:t>
            </a:r>
            <a:br>
              <a:rPr lang="es-MX" sz="4800" cap="all" dirty="0">
                <a:ln w="3175" cmpd="sng">
                  <a:noFill/>
                </a:ln>
                <a:solidFill>
                  <a:prstClr val="white"/>
                </a:solidFill>
              </a:rPr>
            </a:br>
            <a:endParaRPr lang="es-MX" dirty="0"/>
          </a:p>
        </p:txBody>
      </p:sp>
      <p:sp>
        <p:nvSpPr>
          <p:cNvPr id="6" name="Flecha derecha 5"/>
          <p:cNvSpPr/>
          <p:nvPr/>
        </p:nvSpPr>
        <p:spPr>
          <a:xfrm>
            <a:off x="269062" y="1387301"/>
            <a:ext cx="978408" cy="48463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Flecha derecha 7"/>
          <p:cNvSpPr/>
          <p:nvPr/>
        </p:nvSpPr>
        <p:spPr>
          <a:xfrm>
            <a:off x="269062" y="2718319"/>
            <a:ext cx="978408" cy="48463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Flecha derecha 8"/>
          <p:cNvSpPr/>
          <p:nvPr/>
        </p:nvSpPr>
        <p:spPr>
          <a:xfrm>
            <a:off x="269062" y="3962712"/>
            <a:ext cx="978408" cy="48463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0902061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83392" y="735195"/>
            <a:ext cx="9430602" cy="5767001"/>
          </a:xfrm>
        </p:spPr>
        <p:txBody>
          <a:bodyPr>
            <a:normAutofit fontScale="92500"/>
          </a:bodyPr>
          <a:lstStyle/>
          <a:p>
            <a:pPr algn="ctr"/>
            <a:r>
              <a:rPr lang="es-MX" sz="3200" b="1" dirty="0">
                <a:solidFill>
                  <a:srgbClr val="FFFF00"/>
                </a:solidFill>
              </a:rPr>
              <a:t>Alcances de la función de apoyo</a:t>
            </a:r>
          </a:p>
          <a:p>
            <a:pPr algn="just"/>
            <a:r>
              <a:rPr lang="es-MX" sz="2800" dirty="0">
                <a:solidFill>
                  <a:srgbClr val="FFFF00"/>
                </a:solidFill>
              </a:rPr>
              <a:t>El apoyo deberá :</a:t>
            </a:r>
          </a:p>
          <a:p>
            <a:pPr algn="just"/>
            <a:r>
              <a:rPr lang="es-MX" sz="2800" dirty="0">
                <a:solidFill>
                  <a:srgbClr val="FFFF00"/>
                </a:solidFill>
              </a:rPr>
              <a:t>promover la autonomía y favorecer las decisiones que respondan a las preferencias e interés de la persona protegida, adquiere relevancia (arts. 32, 102);</a:t>
            </a:r>
          </a:p>
          <a:p>
            <a:pPr algn="just"/>
            <a:r>
              <a:rPr lang="es-MX" sz="2800" dirty="0">
                <a:solidFill>
                  <a:srgbClr val="FFFF00"/>
                </a:solidFill>
              </a:rPr>
              <a:t>garantizar la búsqueda de la voluntad de la persona, lo que hubiera querido, quiere o podría querer;</a:t>
            </a:r>
          </a:p>
          <a:p>
            <a:pPr algn="just"/>
            <a:r>
              <a:rPr lang="es-MX" sz="2800" dirty="0">
                <a:solidFill>
                  <a:srgbClr val="FFFF00"/>
                </a:solidFill>
              </a:rPr>
              <a:t>valorando todas las herramientas y referencias posibles sin limitación (preferencias, gustos, opiniones de otras personas conocidas o relacionadas afectivamente, decisiones previas similares o iguales a la que hay que tomar en determinado momento).</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lecha derecha 1"/>
          <p:cNvSpPr/>
          <p:nvPr/>
        </p:nvSpPr>
        <p:spPr>
          <a:xfrm>
            <a:off x="721147" y="2033516"/>
            <a:ext cx="978408" cy="402746"/>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Flecha derecha 4"/>
          <p:cNvSpPr/>
          <p:nvPr/>
        </p:nvSpPr>
        <p:spPr>
          <a:xfrm>
            <a:off x="758266" y="4269178"/>
            <a:ext cx="978408" cy="451861"/>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743249" y="3314523"/>
            <a:ext cx="978408" cy="417276"/>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187774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2082466" y="422620"/>
            <a:ext cx="8229600" cy="1483452"/>
          </a:xfrm>
        </p:spPr>
        <p:txBody>
          <a:bodyPr>
            <a:normAutofit/>
          </a:bodyPr>
          <a:lstStyle/>
          <a:p>
            <a:pPr algn="ctr"/>
            <a:r>
              <a:rPr lang="es-ES" sz="3200" b="1" dirty="0"/>
              <a:t>Capacidad Jurídica</a:t>
            </a:r>
            <a:r>
              <a:rPr lang="es-ES" sz="4000" dirty="0"/>
              <a:t>. </a:t>
            </a:r>
            <a:endParaRPr lang="es-ES" sz="4000" b="1" dirty="0"/>
          </a:p>
        </p:txBody>
      </p:sp>
      <p:sp>
        <p:nvSpPr>
          <p:cNvPr id="68611" name="Rectangle 3"/>
          <p:cNvSpPr>
            <a:spLocks noGrp="1" noChangeArrowheads="1"/>
          </p:cNvSpPr>
          <p:nvPr>
            <p:ph type="body" idx="1"/>
          </p:nvPr>
        </p:nvSpPr>
        <p:spPr>
          <a:xfrm>
            <a:off x="2046388" y="1671947"/>
            <a:ext cx="8099224" cy="3696237"/>
          </a:xfrm>
        </p:spPr>
        <p:txBody>
          <a:bodyPr/>
          <a:lstStyle/>
          <a:p>
            <a:pPr marL="0" indent="0" algn="ctr">
              <a:buNone/>
            </a:pPr>
            <a:r>
              <a:rPr lang="es-ES" sz="4000" dirty="0">
                <a:solidFill>
                  <a:srgbClr val="FFFF00"/>
                </a:solidFill>
              </a:rPr>
              <a:t>“</a:t>
            </a:r>
            <a:r>
              <a:rPr lang="es-ES" sz="4000" i="1" dirty="0">
                <a:solidFill>
                  <a:srgbClr val="FFFF00"/>
                </a:solidFill>
              </a:rPr>
              <a:t>Es la aptitud para adquirir derechos y contraer obligaciones y de ejercerlos por sí mismos”.</a:t>
            </a:r>
            <a:endParaRPr lang="es-ES" sz="4000" dirty="0">
              <a:solidFill>
                <a:srgbClr val="FFFF00"/>
              </a:solidFill>
            </a:endParaRPr>
          </a:p>
        </p:txBody>
      </p:sp>
      <p:pic>
        <p:nvPicPr>
          <p:cNvPr id="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1883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79757" y="1733266"/>
            <a:ext cx="10402476" cy="4271748"/>
          </a:xfrm>
        </p:spPr>
        <p:txBody>
          <a:bodyPr>
            <a:noAutofit/>
          </a:bodyPr>
          <a:lstStyle/>
          <a:p>
            <a:pPr algn="just"/>
            <a:r>
              <a:rPr lang="es-MX" sz="2400" cap="none" dirty="0">
                <a:solidFill>
                  <a:schemeClr val="bg1"/>
                </a:solidFill>
              </a:rPr>
              <a:t> </a:t>
            </a:r>
            <a:br>
              <a:rPr lang="es-MX" sz="2400" cap="none" dirty="0">
                <a:solidFill>
                  <a:schemeClr val="bg1"/>
                </a:solidFill>
              </a:rPr>
            </a:br>
            <a:r>
              <a:rPr lang="es-MX" sz="2400" cap="none" dirty="0">
                <a:solidFill>
                  <a:schemeClr val="bg1"/>
                </a:solidFill>
              </a:rPr>
              <a:t> </a:t>
            </a:r>
            <a:r>
              <a:rPr lang="es-MX" sz="3200" b="1" cap="none" dirty="0">
                <a:solidFill>
                  <a:srgbClr val="FFFF00"/>
                </a:solidFill>
              </a:rPr>
              <a:t>La capacidad </a:t>
            </a:r>
            <a:r>
              <a:rPr lang="es-MX" sz="3200" cap="none" dirty="0">
                <a:solidFill>
                  <a:srgbClr val="FFFF00"/>
                </a:solidFill>
              </a:rPr>
              <a:t>es el grado de aptitud de la persona para ser titular de derechos y deberes jurídicos y para el ejercicio de las facultades que emanan de esos derechos o el cumplimiento de las obligaciones que implican los mencionados deberes (Rivera).</a:t>
            </a:r>
            <a:br>
              <a:rPr lang="es-MX" sz="3200" cap="none" dirty="0">
                <a:solidFill>
                  <a:srgbClr val="FFFF00"/>
                </a:solidFill>
              </a:rPr>
            </a:br>
            <a:br>
              <a:rPr lang="es-MX" sz="3200" cap="none" dirty="0">
                <a:solidFill>
                  <a:srgbClr val="FFFF00"/>
                </a:solidFill>
              </a:rPr>
            </a:br>
            <a:br>
              <a:rPr lang="es-MX" sz="2400" cap="none" dirty="0"/>
            </a:br>
            <a:endParaRPr lang="es-MX" sz="2400" cap="none" dirty="0"/>
          </a:p>
        </p:txBody>
      </p:sp>
      <p:sp>
        <p:nvSpPr>
          <p:cNvPr id="3" name="Subtítulo 2"/>
          <p:cNvSpPr>
            <a:spLocks noGrp="1"/>
          </p:cNvSpPr>
          <p:nvPr>
            <p:ph type="subTitle" idx="1"/>
          </p:nvPr>
        </p:nvSpPr>
        <p:spPr>
          <a:xfrm>
            <a:off x="3013655" y="224366"/>
            <a:ext cx="6170613" cy="801181"/>
          </a:xfrm>
        </p:spPr>
        <p:txBody>
          <a:bodyPr>
            <a:normAutofit/>
          </a:bodyPr>
          <a:lstStyle/>
          <a:p>
            <a:pPr algn="ctr"/>
            <a:r>
              <a:rPr lang="es-MX" sz="3200" b="1" dirty="0">
                <a:solidFill>
                  <a:schemeClr val="tx1"/>
                </a:solidFill>
              </a:rPr>
              <a:t>CAPACIDAD</a:t>
            </a: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7926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1133341" y="1365162"/>
            <a:ext cx="10315977" cy="5222384"/>
          </a:xfrm>
        </p:spPr>
        <p:txBody>
          <a:bodyPr>
            <a:normAutofit fontScale="92500" lnSpcReduction="20000"/>
          </a:bodyPr>
          <a:lstStyle/>
          <a:p>
            <a:pPr algn="just">
              <a:buClr>
                <a:schemeClr val="accent2"/>
              </a:buClr>
              <a:buSzPct val="130000"/>
              <a:buFont typeface="Wingdings" panose="05000000000000000000" pitchFamily="2" charset="2"/>
              <a:buChar char="Ø"/>
            </a:pPr>
            <a:r>
              <a:rPr lang="es-ES" sz="2800" dirty="0">
                <a:solidFill>
                  <a:srgbClr val="FFFF00"/>
                </a:solidFill>
                <a:latin typeface="+mj-lt"/>
              </a:rPr>
              <a:t>La </a:t>
            </a:r>
            <a:r>
              <a:rPr lang="es-ES" sz="2800" b="1" dirty="0">
                <a:solidFill>
                  <a:srgbClr val="FFFF00"/>
                </a:solidFill>
                <a:latin typeface="+mj-lt"/>
              </a:rPr>
              <a:t>Capacidad</a:t>
            </a:r>
            <a:r>
              <a:rPr lang="es-ES" sz="2800" dirty="0">
                <a:solidFill>
                  <a:srgbClr val="FFFF00"/>
                </a:solidFill>
                <a:latin typeface="+mj-lt"/>
              </a:rPr>
              <a:t> es el sustento básico de </a:t>
            </a:r>
            <a:r>
              <a:rPr lang="es-ES" sz="2800" b="1" dirty="0">
                <a:solidFill>
                  <a:srgbClr val="FFFF00"/>
                </a:solidFill>
                <a:latin typeface="+mj-lt"/>
              </a:rPr>
              <a:t>la personalidad</a:t>
            </a:r>
            <a:r>
              <a:rPr lang="es-ES" sz="2800" dirty="0">
                <a:solidFill>
                  <a:srgbClr val="FFFF00"/>
                </a:solidFill>
                <a:latin typeface="+mj-lt"/>
              </a:rPr>
              <a:t> que se confiere a todos los seres humanos por su sola condición de tales.</a:t>
            </a:r>
          </a:p>
          <a:p>
            <a:pPr algn="just">
              <a:buClr>
                <a:schemeClr val="accent2"/>
              </a:buClr>
              <a:buSzPct val="130000"/>
              <a:buFont typeface="Wingdings" panose="05000000000000000000" pitchFamily="2" charset="2"/>
              <a:buChar char="Ø"/>
            </a:pPr>
            <a:r>
              <a:rPr lang="es-AR" sz="2800" dirty="0">
                <a:solidFill>
                  <a:srgbClr val="FFFF00"/>
                </a:solidFill>
                <a:latin typeface="+mj-lt"/>
              </a:rPr>
              <a:t>La Personalidad, (presupuesto de la actuación como sujeto de la relación jurídica),</a:t>
            </a:r>
            <a:endParaRPr lang="es-ES" sz="2800" dirty="0">
              <a:solidFill>
                <a:srgbClr val="FFFF00"/>
              </a:solidFill>
              <a:latin typeface="+mj-lt"/>
            </a:endParaRPr>
          </a:p>
          <a:p>
            <a:pPr algn="just">
              <a:buClr>
                <a:schemeClr val="accent2"/>
              </a:buClr>
              <a:buSzPct val="130000"/>
              <a:buFont typeface="Wingdings" panose="05000000000000000000" pitchFamily="2" charset="2"/>
              <a:buChar char="Ø"/>
            </a:pPr>
            <a:endParaRPr lang="es-ES" sz="2800" dirty="0">
              <a:solidFill>
                <a:srgbClr val="FFFF00"/>
              </a:solidFill>
              <a:latin typeface="+mj-lt"/>
            </a:endParaRPr>
          </a:p>
          <a:p>
            <a:pPr algn="just">
              <a:buClr>
                <a:schemeClr val="accent2"/>
              </a:buClr>
              <a:buSzPct val="130000"/>
              <a:buFont typeface="Wingdings" panose="05000000000000000000" pitchFamily="2" charset="2"/>
              <a:buChar char="Ø"/>
            </a:pPr>
            <a:r>
              <a:rPr lang="es-ES" sz="2800" dirty="0">
                <a:solidFill>
                  <a:srgbClr val="FFFF00"/>
                </a:solidFill>
                <a:latin typeface="+mj-lt"/>
              </a:rPr>
              <a:t>No existe en nuestro Derecho personas que carezcan absolutamente de capacidad, como los esclavos o los “muertos civiles” del Derecho Romano.</a:t>
            </a:r>
          </a:p>
          <a:p>
            <a:pPr algn="just">
              <a:buClr>
                <a:schemeClr val="accent2"/>
              </a:buClr>
              <a:buSzPct val="130000"/>
              <a:buFont typeface="Wingdings" panose="05000000000000000000" pitchFamily="2" charset="2"/>
              <a:buChar char="Ø"/>
            </a:pPr>
            <a:endParaRPr lang="es-ES" sz="2800" dirty="0">
              <a:solidFill>
                <a:srgbClr val="FFFF00"/>
              </a:solidFill>
              <a:latin typeface="+mj-lt"/>
            </a:endParaRPr>
          </a:p>
          <a:p>
            <a:pPr algn="just">
              <a:buClr>
                <a:schemeClr val="accent2"/>
              </a:buClr>
              <a:buSzPct val="130000"/>
              <a:buFont typeface="Wingdings" panose="05000000000000000000" pitchFamily="2" charset="2"/>
              <a:buChar char="Ø"/>
            </a:pPr>
            <a:r>
              <a:rPr lang="es-ES" sz="2800" dirty="0">
                <a:solidFill>
                  <a:srgbClr val="FFFF00"/>
                </a:solidFill>
                <a:latin typeface="+mj-lt"/>
              </a:rPr>
              <a:t>Pero en cambio existen incapacidades de derechos relativas, es decir referidos a ciertos derechos en particular.</a:t>
            </a:r>
          </a:p>
          <a:p>
            <a:pPr algn="just"/>
            <a:endParaRPr lang="es-ES" sz="2800" dirty="0">
              <a:solidFill>
                <a:srgbClr val="FFFF00"/>
              </a:solidFill>
              <a:latin typeface="+mj-lt"/>
            </a:endParaRPr>
          </a:p>
        </p:txBody>
      </p:sp>
      <p:sp>
        <p:nvSpPr>
          <p:cNvPr id="3" name="Rectángulo 2"/>
          <p:cNvSpPr/>
          <p:nvPr/>
        </p:nvSpPr>
        <p:spPr>
          <a:xfrm>
            <a:off x="2702282" y="219609"/>
            <a:ext cx="6787436" cy="584775"/>
          </a:xfrm>
          <a:prstGeom prst="rect">
            <a:avLst/>
          </a:prstGeom>
        </p:spPr>
        <p:txBody>
          <a:bodyPr wrap="none">
            <a:spAutoFit/>
          </a:bodyPr>
          <a:lstStyle/>
          <a:p>
            <a:r>
              <a:rPr lang="es-ES" sz="3200" b="1" dirty="0"/>
              <a:t>Vinculación con la personalidad</a:t>
            </a:r>
            <a:r>
              <a:rPr lang="es-ES" sz="3200" u="sng" dirty="0"/>
              <a:t>.</a:t>
            </a:r>
            <a:endParaRPr lang="es-MX" sz="3200" dirty="0"/>
          </a:p>
        </p:txBody>
      </p:sp>
    </p:spTree>
    <p:extLst>
      <p:ext uri="{BB962C8B-B14F-4D97-AF65-F5344CB8AC3E}">
        <p14:creationId xmlns:p14="http://schemas.microsoft.com/office/powerpoint/2010/main" val="4467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58266" y="1591990"/>
            <a:ext cx="10856889" cy="4153340"/>
          </a:xfrm>
        </p:spPr>
        <p:txBody>
          <a:bodyPr>
            <a:normAutofit/>
          </a:bodyPr>
          <a:lstStyle/>
          <a:p>
            <a:pPr algn="ctr"/>
            <a:br>
              <a:rPr lang="es-MX" sz="2800" b="1" dirty="0">
                <a:solidFill>
                  <a:srgbClr val="FFFF00"/>
                </a:solidFill>
              </a:rPr>
            </a:br>
            <a:endParaRPr lang="es-MX" sz="2800" b="1" dirty="0">
              <a:solidFill>
                <a:srgbClr val="FFFF00"/>
              </a:solidFill>
            </a:endParaRP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ector recto de flecha 5"/>
          <p:cNvCxnSpPr/>
          <p:nvPr/>
        </p:nvCxnSpPr>
        <p:spPr>
          <a:xfrm>
            <a:off x="6059330" y="2447961"/>
            <a:ext cx="2920896" cy="2177954"/>
          </a:xfrm>
          <a:prstGeom prst="straightConnector1">
            <a:avLst/>
          </a:prstGeom>
          <a:ln>
            <a:solidFill>
              <a:schemeClr val="bg1">
                <a:alpha val="60000"/>
              </a:schemeClr>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Conector recto de flecha 13"/>
          <p:cNvCxnSpPr/>
          <p:nvPr/>
        </p:nvCxnSpPr>
        <p:spPr>
          <a:xfrm flipH="1">
            <a:off x="2973253" y="2485304"/>
            <a:ext cx="3138711" cy="2177954"/>
          </a:xfrm>
          <a:prstGeom prst="straightConnector1">
            <a:avLst/>
          </a:prstGeom>
          <a:ln>
            <a:solidFill>
              <a:schemeClr val="bg1">
                <a:alpha val="60000"/>
              </a:schemeClr>
            </a:solidFill>
            <a:tailEnd type="triangle"/>
          </a:ln>
          <a:effectLst>
            <a:innerShdw blurRad="63500" dist="50800" dir="135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35" name="Rectángulo 34"/>
          <p:cNvSpPr/>
          <p:nvPr/>
        </p:nvSpPr>
        <p:spPr>
          <a:xfrm>
            <a:off x="1937982" y="143011"/>
            <a:ext cx="7779224" cy="1077218"/>
          </a:xfrm>
          <a:prstGeom prst="rect">
            <a:avLst/>
          </a:prstGeom>
        </p:spPr>
        <p:txBody>
          <a:bodyPr wrap="square">
            <a:spAutoFit/>
          </a:bodyPr>
          <a:lstStyle/>
          <a:p>
            <a:r>
              <a:rPr lang="es-MX" sz="3200" dirty="0"/>
              <a:t>Esa capacidad queda desdoblada en sus dos facetas: </a:t>
            </a:r>
          </a:p>
        </p:txBody>
      </p:sp>
      <p:sp>
        <p:nvSpPr>
          <p:cNvPr id="3" name="Rectángulo 2"/>
          <p:cNvSpPr/>
          <p:nvPr/>
        </p:nvSpPr>
        <p:spPr>
          <a:xfrm>
            <a:off x="4332820" y="1526330"/>
            <a:ext cx="3453021" cy="9144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spcAft>
                <a:spcPts val="600"/>
              </a:spcAft>
              <a:buClr>
                <a:prstClr val="white"/>
              </a:buClr>
              <a:buSzPct val="80000"/>
            </a:pPr>
            <a:r>
              <a:rPr lang="es-MX" sz="3200" b="1" dirty="0">
                <a:solidFill>
                  <a:srgbClr val="FFFF00"/>
                </a:solidFill>
              </a:rPr>
              <a:t>CAPACIDAD</a:t>
            </a:r>
          </a:p>
        </p:txBody>
      </p:sp>
      <p:sp>
        <p:nvSpPr>
          <p:cNvPr id="4" name="Rectángulo 3"/>
          <p:cNvSpPr/>
          <p:nvPr/>
        </p:nvSpPr>
        <p:spPr>
          <a:xfrm>
            <a:off x="6632812" y="2148342"/>
            <a:ext cx="45719" cy="171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Rectángulo 4"/>
          <p:cNvSpPr/>
          <p:nvPr/>
        </p:nvSpPr>
        <p:spPr>
          <a:xfrm>
            <a:off x="423080" y="4830930"/>
            <a:ext cx="5281684" cy="9144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b="1" cap="all" dirty="0">
                <a:ln w="3175" cmpd="sng">
                  <a:noFill/>
                </a:ln>
                <a:solidFill>
                  <a:srgbClr val="FFFF00"/>
                </a:solidFill>
                <a:ea typeface="+mj-ea"/>
                <a:cs typeface="+mj-cs"/>
              </a:rPr>
              <a:t>Capacidad de Derecho</a:t>
            </a:r>
            <a:endParaRPr lang="es-AR" dirty="0"/>
          </a:p>
        </p:txBody>
      </p:sp>
      <p:sp>
        <p:nvSpPr>
          <p:cNvPr id="11" name="Rectángulo 10"/>
          <p:cNvSpPr/>
          <p:nvPr/>
        </p:nvSpPr>
        <p:spPr>
          <a:xfrm>
            <a:off x="6545827" y="4793587"/>
            <a:ext cx="5281684" cy="9144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b="1" cap="all" dirty="0">
                <a:ln w="3175" cmpd="sng">
                  <a:noFill/>
                </a:ln>
                <a:solidFill>
                  <a:srgbClr val="FFFF00"/>
                </a:solidFill>
                <a:ea typeface="+mj-ea"/>
                <a:cs typeface="+mj-cs"/>
              </a:rPr>
              <a:t>Capacidad de Ejercicio</a:t>
            </a:r>
            <a:endParaRPr lang="es-AR" dirty="0"/>
          </a:p>
        </p:txBody>
      </p:sp>
    </p:spTree>
    <p:extLst>
      <p:ext uri="{BB962C8B-B14F-4D97-AF65-F5344CB8AC3E}">
        <p14:creationId xmlns:p14="http://schemas.microsoft.com/office/powerpoint/2010/main" val="183537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70574" y="512773"/>
            <a:ext cx="10856889" cy="5718413"/>
          </a:xfrm>
        </p:spPr>
        <p:txBody>
          <a:bodyPr>
            <a:normAutofit/>
          </a:bodyPr>
          <a:lstStyle/>
          <a:p>
            <a:r>
              <a:rPr lang="es-MX" sz="3200" b="1" u="sng" cap="none" dirty="0">
                <a:solidFill>
                  <a:srgbClr val="FFFF00"/>
                </a:solidFill>
              </a:rPr>
              <a:t>Capacidad de derecho</a:t>
            </a:r>
            <a:r>
              <a:rPr lang="es-MX" sz="3200" cap="none" dirty="0">
                <a:solidFill>
                  <a:srgbClr val="FFFF00"/>
                </a:solidFill>
              </a:rPr>
              <a:t>: “ la aptitud para ser titular de derechos y deberes jurídicos”; </a:t>
            </a:r>
            <a:br>
              <a:rPr lang="es-MX" sz="3200" cap="none" dirty="0">
                <a:solidFill>
                  <a:srgbClr val="FFFF00"/>
                </a:solidFill>
              </a:rPr>
            </a:br>
            <a:r>
              <a:rPr lang="es-MX" sz="3200" cap="none" dirty="0">
                <a:solidFill>
                  <a:srgbClr val="FFFF00"/>
                </a:solidFill>
              </a:rPr>
              <a:t>–también llamada capacidad de goce o capacidad de ser titular de derecho.</a:t>
            </a:r>
            <a:br>
              <a:rPr lang="es-MX" sz="3200" cap="none" dirty="0">
                <a:solidFill>
                  <a:srgbClr val="FFFF00"/>
                </a:solidFill>
              </a:rPr>
            </a:br>
            <a:br>
              <a:rPr lang="es-MX" sz="3200" cap="none" dirty="0">
                <a:solidFill>
                  <a:srgbClr val="FFFF00"/>
                </a:solidFill>
              </a:rPr>
            </a:br>
            <a:r>
              <a:rPr lang="es-MX" sz="3200" cap="none" dirty="0">
                <a:solidFill>
                  <a:srgbClr val="FFFF00"/>
                </a:solidFill>
              </a:rPr>
              <a:t> </a:t>
            </a:r>
            <a:r>
              <a:rPr lang="es-MX" sz="3200" b="1" u="sng" cap="none" dirty="0">
                <a:solidFill>
                  <a:srgbClr val="FFFF00"/>
                </a:solidFill>
              </a:rPr>
              <a:t>Capacidad de ejercicio</a:t>
            </a:r>
            <a:r>
              <a:rPr lang="es-MX" sz="3200" b="1" cap="none" dirty="0">
                <a:solidFill>
                  <a:srgbClr val="FFFF00"/>
                </a:solidFill>
              </a:rPr>
              <a:t>: </a:t>
            </a:r>
            <a:r>
              <a:rPr lang="es-MX" sz="3200" cap="none" dirty="0">
                <a:solidFill>
                  <a:srgbClr val="FFFF00"/>
                </a:solidFill>
              </a:rPr>
              <a:t>“ la facultad de poder ejecutar el propio sujeto esos derechos y deberes jurídicos de los cuales es titular”;</a:t>
            </a:r>
            <a:r>
              <a:rPr lang="es-MX" sz="3200" b="1" cap="none" dirty="0">
                <a:solidFill>
                  <a:srgbClr val="FFFF00"/>
                </a:solidFill>
              </a:rPr>
              <a:t> </a:t>
            </a:r>
            <a:br>
              <a:rPr lang="es-MX" sz="3200" b="1" cap="none" dirty="0">
                <a:solidFill>
                  <a:srgbClr val="FFFF00"/>
                </a:solidFill>
              </a:rPr>
            </a:br>
            <a:r>
              <a:rPr lang="es-MX" sz="3200" cap="none" dirty="0">
                <a:solidFill>
                  <a:srgbClr val="FFFF00"/>
                </a:solidFill>
              </a:rPr>
              <a:t>-también conocida como capacidad de obrar o de hecho.</a:t>
            </a:r>
            <a:endParaRPr lang="es-MX" sz="3200" dirty="0">
              <a:solidFill>
                <a:srgbClr val="FFFF00"/>
              </a:solidFill>
            </a:endParaRPr>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330577"/>
      </p:ext>
    </p:extLst>
  </p:cSld>
  <p:clrMapOvr>
    <a:masterClrMapping/>
  </p:clrMapOvr>
</p:sld>
</file>

<file path=ppt/theme/theme1.xml><?xml version="1.0" encoding="utf-8"?>
<a:theme xmlns:a="http://schemas.openxmlformats.org/drawingml/2006/main" name="Secto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3800</TotalTime>
  <Words>4116</Words>
  <Application>Microsoft Office PowerPoint</Application>
  <PresentationFormat>Panorámica</PresentationFormat>
  <Paragraphs>240</Paragraphs>
  <Slides>45</Slides>
  <Notes>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45</vt:i4>
      </vt:variant>
    </vt:vector>
  </HeadingPairs>
  <TitlesOfParts>
    <vt:vector size="51" baseType="lpstr">
      <vt:lpstr>Arial Black</vt:lpstr>
      <vt:lpstr>Calibri</vt:lpstr>
      <vt:lpstr>Century Gothic</vt:lpstr>
      <vt:lpstr>Wingdings</vt:lpstr>
      <vt:lpstr>Wingdings 3</vt:lpstr>
      <vt:lpstr>Sector</vt:lpstr>
      <vt:lpstr>Unidad 7:</vt:lpstr>
      <vt:lpstr>Los atributos inherentes a la personalidad:</vt:lpstr>
      <vt:lpstr>Enumeración:</vt:lpstr>
      <vt:lpstr>Caracteres:</vt:lpstr>
      <vt:lpstr>Capacidad Jurídica. </vt:lpstr>
      <vt:lpstr>   La capacidad es el grado de aptitud de la persona para ser titular de derechos y deberes jurídicos y para el ejercicio de las facultades que emanan de esos derechos o el cumplimiento de las obligaciones que implican los mencionados deberes (Rivera).   </vt:lpstr>
      <vt:lpstr>Presentación de PowerPoint</vt:lpstr>
      <vt:lpstr> </vt:lpstr>
      <vt:lpstr>Capacidad de derecho: “ la aptitud para ser titular de derechos y deberes jurídicos”;  –también llamada capacidad de goce o capacidad de ser titular de derecho.   Capacidad de ejercicio: “ la facultad de poder ejecutar el propio sujeto esos derechos y deberes jurídicos de los cuales es titular”;  -también conocida como capacidad de obrar o de hecho.</vt:lpstr>
      <vt:lpstr>Art. 22. CCyC -Capacidad de derecho: “Toda persona humana goza de la aptitud para ser titular de derechos y deberes jurídicos. La ley puede privar o limitar esta capacidad respecto de hechos, simples actos, o actos jurídicos determinados”. </vt:lpstr>
      <vt:lpstr>principio general de que todas las personas humanas gozan de la aptitud para ser titulares de derechos y deberes jurídicos,   salvo las privaciones o limitaciones que la propia ley establezca respecto de hechos, simples actos, o actos jurídicos determinados:   Es así que queda consagrado que:   la capacidad es la regla y la incapacidad, la excepción.  Siendo la regla la capacidad, sus limitaciones deben estar expresamente previstas por la ley y sólo para situaciones excepcionales. </vt:lpstr>
      <vt:lpstr>Tales limitaciones son llamadas :        Incapacidades de derecho.  Las incapacidades de derecho serán siempre relativas ya que no es posible que una persona adolezca de una incapacidad de derecho absoluta, lo que equivaldría a una muerte civil.   De este modo:      No hay personas incapaces de derecho, sino con incapacidad para determinados actos: “falta la aptitud para ser titular de determinada relación jurídica”.</vt:lpstr>
      <vt:lpstr>    FUNDAMENTO:     En general se trata de proteger principios superiores, o sea de orden público, y especialmente la moral y la buena fe.  CARACTERES:      No son susceptibles de remedio o subsanación, pues sería contradictorio de la prohibición legal que se previera algún modo de eludirla;      Se instituyen no para favorecer a la persona incapaz, sino en su contra; dan lugar a la nulidad absoluta del acto (Llambías). Ejemplos:      Los impedimentos matrimoniales del art. 403, las inhabilidades para contratar previstas en los arts. 1001 y 1002 y las disposiciones que impiden ser sucesores ante el fallecimiento de una persona, enumeradas en el art. 2482. </vt:lpstr>
      <vt:lpstr>Capacidad de ejercicio</vt:lpstr>
      <vt:lpstr> personas Incapaces de ejercicio </vt:lpstr>
      <vt:lpstr>personas Incapaces de ejercicio (Cont.)</vt:lpstr>
      <vt:lpstr>Capacidad de ejercicio # Discernimiento </vt:lpstr>
      <vt:lpstr>Art. 24. Personas incapaces de ejercicio.</vt:lpstr>
      <vt:lpstr>Enumeración legal</vt:lpstr>
      <vt:lpstr> </vt:lpstr>
      <vt:lpstr>Inhabilitación Judicial: Art. 48 CCyC</vt:lpstr>
      <vt:lpstr>cONT.// Inhabilitación Judicial: Art. 48 CCyC</vt:lpstr>
      <vt:lpstr>Presentación de PowerPoint</vt:lpstr>
      <vt:lpstr>Sujetos que pueden ser inhabilitados:</vt:lpstr>
      <vt:lpstr>Efectos de la inhabilitación</vt:lpstr>
      <vt:lpstr>SITUACIÓN JURÍDICA DE LOS INHABILITADOS</vt:lpstr>
      <vt:lpstr>Presentación de PowerPoint</vt:lpstr>
      <vt:lpstr>Cese de la inhabilitación</vt:lpstr>
      <vt:lpstr>Situación jurídica de los penados a mas de tres años de prisión</vt:lpstr>
      <vt:lpstr>Sistema de Protección legal de los incapaces de ejercicio e inhabilitados.</vt:lpstr>
      <vt:lpstr>Representación y Asistencia:</vt:lpstr>
      <vt:lpstr>Representación: La representación tiene lugar cuando se designa una persona para que sustituya al incapaz en el ejercicio de los derechos de éste y realice los actos para los cuales el titular está legalmente impedido.</vt:lpstr>
      <vt:lpstr>Extensión de la representación:</vt:lpstr>
      <vt:lpstr>Asistencia </vt:lpstr>
      <vt:lpstr>Utilización Conjunta:</vt:lpstr>
      <vt:lpstr>Representación complementaria del Ministerio Público:</vt:lpstr>
      <vt:lpstr>Omisión de intervención del Ministerio Pupilar</vt:lpstr>
      <vt:lpstr>TUTELA (Art. 104)</vt:lpstr>
      <vt:lpstr>CURATELA</vt:lpstr>
      <vt:lpstr>CURATELA</vt:lpstr>
      <vt:lpstr>CURATELA</vt:lpstr>
      <vt:lpstr>Sistemas de apoyo al ejercicio de la capacidad </vt:lpstr>
      <vt:lpstr>Sistemas de apoyo al ejercicio de la capacidad</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Amanda Palacios</dc:creator>
  <cp:lastModifiedBy>Amanda Palacios</cp:lastModifiedBy>
  <cp:revision>109</cp:revision>
  <dcterms:created xsi:type="dcterms:W3CDTF">2018-05-26T01:25:08Z</dcterms:created>
  <dcterms:modified xsi:type="dcterms:W3CDTF">2020-09-06T20:15:20Z</dcterms:modified>
</cp:coreProperties>
</file>