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0" r:id="rId2"/>
    <p:sldId id="256" r:id="rId3"/>
    <p:sldId id="293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5A2320F-063B-4BE8-8D5B-BA02B33DAD4E}" type="datetimeFigureOut">
              <a:rPr lang="es-AR" smtClean="0"/>
              <a:pPr/>
              <a:t>15/8/2021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DD74834-9F16-4444-8A78-DD3B8A3C90A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07975" y="-689831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Teoría epigenética de Jean Piaget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2" y="908720"/>
            <a:ext cx="7568440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5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505" y="1916832"/>
            <a:ext cx="547260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000" b="1" dirty="0" smtClean="0"/>
              <a:t>Los niño/as no </a:t>
            </a:r>
            <a:r>
              <a:rPr lang="es-ES" sz="2000" b="1" dirty="0"/>
              <a:t>son capaces de hacer operaciones mentales</a:t>
            </a:r>
            <a:r>
              <a:rPr lang="es-ES" sz="2000" dirty="0"/>
              <a:t>, sino que son influenciados por cómo se ven las cosas. </a:t>
            </a:r>
            <a:endParaRPr lang="es-ES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000" dirty="0" smtClean="0"/>
              <a:t>El </a:t>
            </a:r>
            <a:r>
              <a:rPr lang="es-ES" sz="2000" dirty="0"/>
              <a:t>inicio de la etapa </a:t>
            </a:r>
            <a:r>
              <a:rPr lang="es-ES" sz="2000" dirty="0" err="1"/>
              <a:t>preoperacional</a:t>
            </a:r>
            <a:r>
              <a:rPr lang="es-ES" sz="2000" dirty="0"/>
              <a:t> de Piaget se da con la adquisición del habla, que es su rasgo más importante y definitorio. Los niños empiezan a comprender símbolos y a practicar </a:t>
            </a:r>
            <a:r>
              <a:rPr lang="es-ES" sz="2000" dirty="0" smtClean="0"/>
              <a:t>el </a:t>
            </a:r>
            <a:r>
              <a:rPr lang="es-ES" sz="2000" b="1" dirty="0" smtClean="0"/>
              <a:t>juego </a:t>
            </a:r>
            <a:r>
              <a:rPr lang="es-ES" sz="2000" b="1" dirty="0"/>
              <a:t>simbólico</a:t>
            </a:r>
            <a:r>
              <a:rPr lang="es-ES" sz="2000" dirty="0"/>
              <a:t>, pero aún no son capaces de entender ni aplicar la lógica concreta.</a:t>
            </a:r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844824"/>
            <a:ext cx="3384376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86409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/>
              <a:t>principales características de la etapa </a:t>
            </a:r>
            <a:r>
              <a:rPr lang="es-ES" sz="2000" dirty="0" err="1"/>
              <a:t>preoperacional</a:t>
            </a:r>
            <a:r>
              <a:rPr lang="es-ES" sz="2000" dirty="0"/>
              <a:t> incluyen</a:t>
            </a:r>
            <a:r>
              <a:rPr lang="es-ES" sz="2000" dirty="0" smtClean="0"/>
              <a:t>:</a:t>
            </a:r>
            <a:endParaRPr lang="es-AR" sz="2000" dirty="0"/>
          </a:p>
          <a:p>
            <a:endParaRPr lang="es-ES" sz="2000" dirty="0" smtClean="0"/>
          </a:p>
          <a:p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Centración</a:t>
            </a:r>
            <a:r>
              <a:rPr lang="es-AR" sz="2000" dirty="0" smtClean="0"/>
              <a:t>: </a:t>
            </a:r>
            <a:r>
              <a:rPr lang="es-ES" sz="2000" dirty="0" smtClean="0"/>
              <a:t>es </a:t>
            </a:r>
            <a:r>
              <a:rPr lang="es-ES" sz="2000" dirty="0"/>
              <a:t>la tendencia a concentrarse en un solo aspecto de un objeto o situación a la vez. </a:t>
            </a:r>
            <a:endParaRPr lang="es-ES" sz="2000" dirty="0" smtClean="0"/>
          </a:p>
          <a:p>
            <a:endParaRPr lang="es-ES" sz="2000" dirty="0"/>
          </a:p>
          <a:p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Egocentrismo</a:t>
            </a:r>
            <a:r>
              <a:rPr lang="es-AR" sz="2000" dirty="0" smtClean="0"/>
              <a:t>: </a:t>
            </a:r>
            <a:r>
              <a:rPr lang="es-ES" sz="2000" dirty="0" smtClean="0"/>
              <a:t>es </a:t>
            </a:r>
            <a:r>
              <a:rPr lang="es-ES" sz="2000" dirty="0"/>
              <a:t>decir, </a:t>
            </a:r>
            <a:r>
              <a:rPr lang="es-ES" sz="2000" dirty="0" smtClean="0"/>
              <a:t>su pensamiento gira </a:t>
            </a:r>
            <a:r>
              <a:rPr lang="es-ES" sz="2000" dirty="0"/>
              <a:t>sobre sí </a:t>
            </a:r>
            <a:r>
              <a:rPr lang="es-ES" sz="2000" dirty="0" smtClean="0"/>
              <a:t>mismos). Se </a:t>
            </a:r>
            <a:r>
              <a:rPr lang="es-ES" sz="2000" dirty="0"/>
              <a:t>refiere a la </a:t>
            </a:r>
            <a:r>
              <a:rPr lang="es-ES" sz="2000" dirty="0" smtClean="0"/>
              <a:t>incapacidad </a:t>
            </a:r>
            <a:r>
              <a:rPr lang="es-ES" sz="2000" dirty="0"/>
              <a:t>para ver una situación desde el punto de vista de otra </a:t>
            </a:r>
            <a:r>
              <a:rPr lang="es-ES" sz="2000" dirty="0" smtClean="0"/>
              <a:t>persona.</a:t>
            </a:r>
            <a:r>
              <a:rPr lang="es-AR" sz="2000" dirty="0"/>
              <a:t> </a:t>
            </a:r>
            <a:r>
              <a:rPr lang="es-ES" sz="2000" dirty="0" smtClean="0"/>
              <a:t>Según </a:t>
            </a:r>
            <a:r>
              <a:rPr lang="es-ES" sz="2000" dirty="0"/>
              <a:t>Piaget, el niño egocéntrico asume que otras personas ven, oyen y sienten exactamente lo mismo que él ve, oye y siente.</a:t>
            </a:r>
            <a:endParaRPr lang="es-AR" sz="2000" dirty="0"/>
          </a:p>
          <a:p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81128"/>
            <a:ext cx="376419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864095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/>
              <a:t>principales características de la etapa </a:t>
            </a:r>
            <a:r>
              <a:rPr lang="es-ES" sz="2000" dirty="0" err="1"/>
              <a:t>preoperacional</a:t>
            </a:r>
            <a:r>
              <a:rPr lang="es-ES" sz="2000" dirty="0"/>
              <a:t> incluyen</a:t>
            </a:r>
            <a:r>
              <a:rPr lang="es-ES" sz="2000" dirty="0" smtClean="0"/>
              <a:t>:</a:t>
            </a:r>
            <a:endParaRPr lang="es-AR" sz="2000" dirty="0"/>
          </a:p>
          <a:p>
            <a:endParaRPr lang="es-ES" sz="2000" dirty="0" smtClean="0"/>
          </a:p>
          <a:p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Juego</a:t>
            </a:r>
            <a:r>
              <a:rPr lang="es-AR" sz="2000" dirty="0" smtClean="0"/>
              <a:t>: </a:t>
            </a:r>
            <a:r>
              <a:rPr lang="es-ES" sz="2000" dirty="0" smtClean="0"/>
              <a:t>los </a:t>
            </a:r>
            <a:r>
              <a:rPr lang="es-ES" sz="2000" dirty="0"/>
              <a:t>niños juegan en paralelo. Es decir que a menudo juegan en la misma habitación que otros niños, pero sin interactuar, o sea, juegan junto a otros niños más no con ellos.</a:t>
            </a:r>
            <a:endParaRPr lang="es-AR" sz="2000" dirty="0"/>
          </a:p>
          <a:p>
            <a:r>
              <a:rPr lang="es-ES" sz="2000" dirty="0"/>
              <a:t> </a:t>
            </a:r>
            <a:endParaRPr lang="es-AR" sz="2000" dirty="0"/>
          </a:p>
          <a:p>
            <a:r>
              <a:rPr lang="es-ES" sz="2000" dirty="0"/>
              <a:t>Cada niño está </a:t>
            </a:r>
            <a:r>
              <a:rPr lang="es-ES" sz="2000" dirty="0" smtClean="0"/>
              <a:t>compenetrado en </a:t>
            </a:r>
            <a:r>
              <a:rPr lang="es-ES" sz="2000" dirty="0"/>
              <a:t>su propio mundo privado y el habla es egocéntrica. Es decir, la función principal del habla en esta etapa es externalizar el pensamiento del niño en lugar de comunicarse con los demás.</a:t>
            </a:r>
            <a:endParaRPr lang="es-AR" sz="2000" dirty="0"/>
          </a:p>
          <a:p>
            <a:r>
              <a:rPr lang="es-ES" sz="2000" dirty="0"/>
              <a:t> </a:t>
            </a:r>
            <a:endParaRPr lang="es-AR" sz="2000" dirty="0"/>
          </a:p>
          <a:p>
            <a:r>
              <a:rPr lang="es-ES" sz="2000" dirty="0"/>
              <a:t>Hasta el momento, el niño no ha comprendido la función social del lenguaje ni de las reglas.</a:t>
            </a:r>
            <a:endParaRPr lang="es-AR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06604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86409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dirty="0" smtClean="0"/>
              <a:t>Las </a:t>
            </a:r>
            <a:r>
              <a:rPr lang="es-ES" dirty="0"/>
              <a:t>principales características de la etapa </a:t>
            </a:r>
            <a:r>
              <a:rPr lang="es-ES" dirty="0" smtClean="0"/>
              <a:t>pre-operacional </a:t>
            </a:r>
            <a:r>
              <a:rPr lang="es-ES" dirty="0"/>
              <a:t>incluyen</a:t>
            </a:r>
            <a:r>
              <a:rPr lang="es-ES" dirty="0" smtClean="0"/>
              <a:t>:</a:t>
            </a:r>
            <a:endParaRPr lang="es-AR" dirty="0"/>
          </a:p>
          <a:p>
            <a:endParaRPr lang="es-ES" sz="2000" dirty="0" smtClean="0"/>
          </a:p>
          <a:p>
            <a:pPr algn="just"/>
            <a:r>
              <a:rPr lang="es-E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Representación </a:t>
            </a:r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simbólica</a:t>
            </a:r>
            <a:r>
              <a:rPr lang="es-ES" sz="2000" dirty="0" smtClean="0"/>
              <a:t>. Es la capacidad de representar mentalmente un objeto o acontecimiento no presente y expresarlo por medio de la imitación el juego, la construcción, el dibujo, el lenguaje, </a:t>
            </a:r>
            <a:r>
              <a:rPr lang="es-ES" sz="2000" dirty="0" err="1" smtClean="0"/>
              <a:t>etc</a:t>
            </a:r>
            <a:endParaRPr lang="es-AR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501008"/>
            <a:ext cx="4392488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5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87285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/>
              <a:t>principales características de la etapa </a:t>
            </a:r>
            <a:r>
              <a:rPr lang="es-ES" sz="2000" dirty="0" smtClean="0"/>
              <a:t>pre-operacional </a:t>
            </a:r>
            <a:r>
              <a:rPr lang="es-ES" sz="2000" dirty="0"/>
              <a:t>incluyen</a:t>
            </a:r>
            <a:r>
              <a:rPr lang="es-ES" sz="2000" dirty="0" smtClean="0"/>
              <a:t>:</a:t>
            </a:r>
            <a:endParaRPr lang="es-AR" sz="2000" dirty="0"/>
          </a:p>
          <a:p>
            <a:endParaRPr lang="es-ES" sz="2000" dirty="0" smtClean="0"/>
          </a:p>
          <a:p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Animismo</a:t>
            </a:r>
            <a:r>
              <a:rPr lang="es-AR" sz="2000" dirty="0" smtClean="0"/>
              <a:t>: </a:t>
            </a:r>
            <a:r>
              <a:rPr lang="es-ES" sz="2000" dirty="0" smtClean="0"/>
              <a:t>es </a:t>
            </a:r>
            <a:r>
              <a:rPr lang="es-ES" sz="2000" dirty="0"/>
              <a:t>la creencia de que los objetos inanimados tales como juguetes u objetos poseen sentimientos e intenciones humanas, en otras palabras, </a:t>
            </a:r>
            <a:r>
              <a:rPr lang="es-ES" sz="2000" dirty="0" smtClean="0"/>
              <a:t>el </a:t>
            </a:r>
            <a:r>
              <a:rPr lang="es-ES" sz="2000" dirty="0"/>
              <a:t>mundo natural está vivo, consciente y tiene un propósito.</a:t>
            </a:r>
            <a:endParaRPr lang="es-AR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58" y="3811181"/>
            <a:ext cx="3672408" cy="276194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126" y="3356992"/>
            <a:ext cx="3141225" cy="258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498410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/>
              <a:t>principales características de la etapa </a:t>
            </a:r>
            <a:r>
              <a:rPr lang="es-ES" sz="2000" dirty="0" smtClean="0"/>
              <a:t>pre-operacional </a:t>
            </a:r>
            <a:r>
              <a:rPr lang="es-ES" sz="2000" dirty="0"/>
              <a:t>incluyen</a:t>
            </a:r>
            <a:r>
              <a:rPr lang="es-ES" sz="2000" dirty="0" smtClean="0"/>
              <a:t>:</a:t>
            </a:r>
            <a:endParaRPr lang="es-AR" sz="2000" dirty="0"/>
          </a:p>
          <a:p>
            <a:endParaRPr lang="es-ES" sz="2000" dirty="0" smtClean="0"/>
          </a:p>
          <a:p>
            <a:r>
              <a:rPr lang="es-ES" sz="2000" b="1" dirty="0" err="1" smtClean="0"/>
              <a:t>Artificialismo</a:t>
            </a:r>
            <a:r>
              <a:rPr lang="es-ES" sz="2000" b="1" dirty="0" smtClean="0"/>
              <a:t>: </a:t>
            </a:r>
            <a:r>
              <a:rPr lang="es-ES" sz="2000" dirty="0" smtClean="0"/>
              <a:t>los niños en esta etapa pueden pensar que </a:t>
            </a:r>
            <a:r>
              <a:rPr lang="es-ES" sz="2000" dirty="0"/>
              <a:t>aspectos del entorno como las nubes, las estrellas, los animales o cualquier otro son fabricados por las personas. </a:t>
            </a:r>
            <a:r>
              <a:rPr lang="es-ES" sz="2000" dirty="0" smtClean="0"/>
              <a:t>Esta característica es esperable ya que no conocen </a:t>
            </a:r>
            <a:r>
              <a:rPr lang="es-ES" sz="2000" dirty="0"/>
              <a:t>cómo funciona el </a:t>
            </a:r>
            <a:r>
              <a:rPr lang="es-ES" sz="2000" dirty="0" smtClean="0"/>
              <a:t>mundo.</a:t>
            </a:r>
            <a:endParaRPr lang="es-ES" sz="2000" dirty="0"/>
          </a:p>
          <a:p>
            <a:endParaRPr lang="es-ES" sz="2000" dirty="0" smtClean="0"/>
          </a:p>
          <a:p>
            <a:endParaRPr lang="es-ES" sz="2000" dirty="0"/>
          </a:p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Irreversibilidad</a:t>
            </a:r>
            <a:r>
              <a:rPr lang="es-ES" sz="2000" dirty="0" smtClean="0"/>
              <a:t>: </a:t>
            </a:r>
            <a:r>
              <a:rPr lang="es-ES" sz="2000" dirty="0"/>
              <a:t>es la incapacidad de invertir la direccionalidad de una secuencia de eventos a su punto de partida.</a:t>
            </a:r>
            <a:endParaRPr lang="es-AR" sz="2000" dirty="0"/>
          </a:p>
          <a:p>
            <a:endParaRPr lang="es-ES" sz="2000" dirty="0" smtClean="0"/>
          </a:p>
          <a:p>
            <a:endParaRPr lang="es-ES" sz="2000" dirty="0"/>
          </a:p>
          <a:p>
            <a:endParaRPr lang="es-AR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39266"/>
            <a:ext cx="3240360" cy="22818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80036"/>
            <a:ext cx="2619375" cy="216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496944" cy="139553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/>
              <a:t>PENSAMIENTO PRE-OPERACIONAL </a:t>
            </a:r>
            <a:r>
              <a:rPr lang="es-ES" sz="2000" b="1" dirty="0" smtClean="0"/>
              <a:t>(PRE-CONCEPTUAL O SIMBÓLICO)</a:t>
            </a:r>
            <a:endParaRPr lang="es-AR" sz="2000" dirty="0"/>
          </a:p>
        </p:txBody>
      </p:sp>
      <p:sp>
        <p:nvSpPr>
          <p:cNvPr id="62470" name="AutoShape 6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62472" name="AutoShape 8" descr="data:image/jpeg;base64,/9j/4AAQSkZJRgABAQAAAQABAAD/2wCEAAkGBhQSERUUExQVFBUWGRcaGBYYFhoYFxgZHRgYGBgYGBgYHCYgGxojGhgaHy8gIycpLCwsFx4xNTAqNSYrLCkBCQoKDgwOGg8PGiwlHyQsLCwsLCwsLCkqLCwsLCksLCwsLCwsKSwsLCwsLCwsLCwsLCwsLCwsKSwsLCwsLCksLP/AABEIALgBEQMBIgACEQEDEQH/xAAcAAACAgMBAQAAAAAAAAAAAAAABgUHAQMECAL/xABIEAACAQIEAggDBAgEBAQHAAABAhEAAwQSITEFQQYHEyJRYXGBMpGhQrHB8BQjUmKCktHhM0NyohUlsrNTc8LxCBY1Y8PS4v/EABoBAAIDAQEAAAAAAAAAAAAAAAAEAQIDBQb/xAAxEQACAgEEAQIDBwMFAAAAAAAAAQIDEQQSITFBBVETImEyQnGBofDxI5HBBhSx0eH/2gAMAwEAAhEDEQA/ALwooooAKKKDQB8s4Gp0A50q8X60MBYDfrhdYfYtjMZ/1fCPc0g9aPTdrtx8PbaLKHK0H/EcHWfFQdANtJ10itu00LQcsxyGo3j00qMlki7cB102GP63D3rY5MCrj3EqfkDTpwfpHYxS5rFxbgG4GjL/AKlMMvuK8ui4CdJ9eXzru4dxS7Zdblp2S4uzA/nTyMjxBoyG09TUUqdAumyY+1rC30A7ROR5B1/dJ+R08Ja6kqFFFFABRWGaKrnpd1yWMJc7O0oxDcytyFXeZOUzpG085IoAseiqQtf/ABAXJYmxbYcgHIA31YkHeR8vOnHq46zRxLtA6padWGVQ3xKZEAHcgqdvEeFRknA/UVgGs1JAUUUUAFFFFABRRRQAUUUUAFFFFABRRRQAUUUUAFFFFABRRRQAUUUUAFQ3S7iv6Pg71wGGCwv+pu6vyJn2qZqt+univZ2LNufjdnPoi/1b6VDJXZTrK1/ECygmN/Xcz6bevpVi8G6ubZshbozHf0MUn9VGFz3bt066xPmdfxq3xxSza+O6iRyZgKUsk92EPVRW3cyu+NdWWQFrMyJIkwG/dnkfWkjEWezY5iQQdtjI3BHJhzFehLWMS4sqQ6nmCCDSF046N2L5lQ1tzvcLolvTQSbnxEfugmNJqYTaeGROtdrgReA9InwuIt37R1U6j9oH4lI8GH1r01wvHrfs27qGVdQwPkRP9q8scU4Hcwr5Xghx3XUyreh8QY09KvzqfxTPwuzPJrij0Dn+se1MxeRSSwOtFFYLVYoUn1w9OTcuHA2S2RCO2YEjM/8A4em6rz8T/ppSwfVpfv2hcLKA2y7NHjMVzW8+IxzsFLm5edgI7xly067fhrVzcHwjLbAffw3pW2xp4Q3VWmssprG9VGLRCyQ58BoT4+v96Xhhr+DZS63bTAyCAV1kRrty/MCvTaYcGo/jHB7d1CrqGGuh1qiunHsu6YPox1VdMDjMIoukdqgg6yWCwMxHLcDz1PjDzVe9V/R79FuYtQQUJtZe7qCVJYT4fDp5CrCpyLysiclh4Aml3j/T/BYMlb14Zxui99h/qA+H3ioHrW6aXMJat2MNP6RiMwUjdUEBmH7xJgHlqeVUTxjhWIt3BbcHvar4Meep3aockuAUW+S++Fdc3D71zIXe1J0N1YU/xAmPeKeLV4MAykEHUEGQQdiCNxXj7smUlXBBG4PKrP6ounD2L64S8xazdMISZ7NztH7rHQjxIPjM5BxL1oooqSoUUUldZ3TluHWE7MA3rpIWRIUCJYjnBI0oAcbmIVd2A23MbmB9dK+bWMRmKqylljMoIJE7SOUwa8x43EY7GEOxvXmOzH7h4j0rbw1sdwy6t7IbJ8ZlHG2RgDGvnzqm9dGnw5ex6doqD6G9JVx2ES+pEnR1GmVxupHLkfQipyrmYUUUUAFFFFABRRRQAUUUUAFUZ184ucZbtz8Ngn3Zm/AVedee+u0kcVk7dlbA+TfjUMmPZx9T5Ktc/ZaI9QSPz6VYnGuG4ply4d1tLBiBDFuWaVIy77QdqqfoVx5MK9wXDkQlWV9SA3eOUxyPe1q88NjVKSTymk55Usj8MOOEc/CbFxf8TXzME8gZIA567eWu9ceJ6OJdvK7TmQkqRAIkRofT61JNeLDNmVRyDHKPIzXDj8aIz+Ea2wXMkgAaeJIEfdWfPaNVHK5FvrE4BbTh0IgUWrlkqI2lwhHuG+lPnVhh8nC8MIiVZv5nZgfcEGkrp1iWazYsvA7a+isJ+yFcz6hgreRAq18DhVtW0tqAFRQqgbAAQAPYU1T0JX/aN9R/HbjLYcrMxGm+pgx5xNSFfF60GBU7ERWzWVgxi8NNlYcI4IBiruJKRmVQuoMmIcn96QFPmD7d/FUYd5Vut/5d5UI9FaFJ9ak8TayNk1MEjXffStf/ABBJZBBZN5kAHw212/vSDXudNNNZPnguOcg52ZhyFwKGHugAI84rTjekNvWEuFR/mKA6jffKSw9YjzrbbxCMrEsAdtdN/DU6cq58N0ftKwuKgDEgyvdJJ0IaIzeEGajlrBG1LkZei1iLTPP+I7MPQRbX6ID71NVz8Pw/Z21T9kAfTX610V0EsLBzJPLyVZxS+l3j97tCIsYVQs8izITHnLGs8a4TYxVkqxkDVXXVkYbMvmPrUR3rnSLiGVisWMpYCSBnsAwCRrpE+fPamHh/DXt2mD3GuMTuVAPM6hfKk7vtZHqFmJU/G+G3U/xE1XZxpmTbMV5H7joYkTH4ZuY0IhlPhFWvd6KWbxYlVzx8WpZdfBjETM+I0OlVlxfhpwuJa0REajmMp8CdxuPHSr1TT4K21OPJ6Z4Jj+3w9q7/AOIiN7lRP1mu2lvq7/8ApuHBM5VI+TGPpFMlNCTCqs6d4P8AS+MWLFwTas2e0IOxlmmfKVUe1WnSRj+DH/iVzEftWez12jMhWPk0+vnWdrxE1qWZGzCWbcZUywOSkaewrRxXCW3VkcKZGqtBkelfGGw1y1cLFywPKIjTy/Otakwdx3zEqVO6lZPnrPptSHg6XIv9UGazxLGYYSLYTNlOwK3FVSP4X38I8KuKq96H8Ha3xHEXyf8AFUKB4IqrqfCWEe1WFT9bzE5lsdsgooorQzCiiigAooooAKKKKACqX6+OFxfw1+NGUo38LAj3h/pV0UgdcuAV8ELh/wAp1jzLMiEfIk+1Q+iV2efsXY/V3LfNXBBAklcrD3g5f5qtPq96RfpGGCuADbYp4gqNVBnmFIE/u1VGPuTrz/ppUr0L43+iXCxBa05C3F5x9lwPEa6cwaxtjuiMVS2yL3w2BVSWtqoLTIKgqTpr4g/TWuq6jsBn2BkKBpM6GABz2qF4W7MouWLqtbbUT3l/qD5cq+uK4q72Vwl8vcfvKDI7p1GpMjfSlFLwOFb9L+kX6VxJLNrVLTdmCD8VxiFcg8hOVZ55TyJFejVryBw6y1si5Mw3dYGRI135HUb66V66weJD20cbMqt8wD+NPwWOEc6x55N1c+Ox6WbbXLrKiICWZjAAHMk1zcX6Q4fCrmxF5LQ/eYSfRd29hVJ9ZnWguOtvhbCkWdCXbRrkGRC/ZWdddTA2q5QsrHY5Tc7RTKPBVuUEAg+4IPvWt8Il458ql0LAGJMeB8jv6ia14BRdw6EbZFj0gR9PuqIu8IxFq6bll4DRmQ6qY5jXQ1zt2XlnSSx0d3EcEXUC13WkSWkqAIzGIDTEx3tzzqa4DgmzKGbPl7zNy1+Eev8ASli/xPEkMbqpbtopZ2DFmIUZiNgANPM0+9GcZavYW1es/wCHcUMJ+LUahv3gZB8xWtUdzz7Gd1jisEpRRRTggefcbx/9D6S3mYgJdZrTk7AMQVJ8gwUnymn4K0OHGVZBLjvEtqCmWRlgAayQZ9qqzrk4dHE7/ItDDz7it9wNb+g/WlcGXDYlTcEQlwHviBor/t6CJ39eS1sM8jdNm35WWQbbFgQSqjaQsn+XYeUmq+6yLqtirYWMyIXPjGYGD6qG+dN13jTOv6tI896rTj4KYp2JlihzHcmQaXqeZjNz+Uu3ql4p2mDNvnabL/CRAPzU081UfVRxA28bfw1wZHKnunxQ/eAT86tyugujmy7CuHilgZc0ajn5c67qUumPTqzhbtjDRnvYh0TKNkRmyl2PzgcyPAVE1mLCDw0ab7NnM6Dkwkgg+OUGK+cJdIVgRAB0J0J89da1M1wGMpceRH3VytceSz91VBJk7AeMeVIbuDpvoc+DYLJbBI7x1PoTIFSNRPRjjyYvC2r6aB1BK81bZlPoQRUtXQisI5cm28sKKKKkgKKKKACiiigAooooACaqvrx6Qotm3hgQWLdo48FUHLPqST6LVi8bxOSy5FwWjGjkAwfIEGT5RVP8RW0UuoFa5cvSLuIumbrqYlVG1tSRsCdAASeRhs3qplY+CpsQkLz1PP0+6jBttPoRTF0o4MwWVWdJPlEilmzaOWRMydPIRPyqrWGXsrcJYHjoj0huYV4UkgxKfZuAjQx9lvBh6EEaVaP6WmKwztbPxIywRBUlSCCPEfnlVF8MxBIBB1X7pmKsTo3x1MisrEOD31jR18J2DjdZ37w+0IwtrTW5djNSzEr/AAuCe3mtXkYD9rkY0HrB/OtN3/z5xFsMli3fCG0uSFAW44XQEXDucsDTKdOdT3Svh4a32iicsORG6/bHupPuBSjibBjQBih5nceU7cjV6p745JlQms+wq4zE3GdjdLF/tFySxPmTr864xd19Pu2pm6RYcPaS5BDJ3TI+ydvkRH8RpXup+fKtxCyOyWC4+qzpUty3+iuf1iDuidSv9qf7qmNDvXnPojxb9Fxlu47siT32UScvNSOYMAGOU869Fvi7fY9qXXs8ubtCe7lic0+Ea0lbXtfAzXPK5E3rHxvZ4K6i/E65Z8m0P0mlvoB1uHAW0w163nsCWzqf1iZnJPdOjidY0Op30FRfWB05TEHssP3k5vqCf9II0G+p8fekaSddNgPv/rWtEHFcmN0lJ8HsDg/G7OKtC7YuLcQ7Mpn2I3B8jBFd9eQ+EcdvYW4Lli49pxzU7+TDZh5GRVz9DuutMRltYtVs3DoLq/4THzB1SfUj0rcXFfrssf8AMCdibSkeoWV+q1VuGuZLyuukMpjw1+6rD63b849TO5j2UhR9Jqv7tsB1KkxIBkDQ6Tpz3NZmq8F3YS5+qBUwpE0q9E+DHH8TNzLmtW2zt4HJHZrO0FlE+U862W+MG1gGB0fLA8IcDKwPhr8wfCpnqY4oDau2lXvZxcd//tsr2wsbyCk+/lSumrw22M3zzFYILi3EGw3He1LT+t7xGg1S2THkCTHOr8tY4SRvHPyida899Z9jNxQqm5NmNeZTXb+Gry4aspPNtfmBFOoTkLPTnpZxDDKXt2rdqwIm+D2rAa6lSFyEmAJVhrvVXcF4t2/EEv33Ls1y2odjMGG1nbTuL716CCKywQGVpBBEggiII5yPvrz1086Mnh+Je2s9nm7S1J3tkTB8wVKHxyg86iUcrAQlteS8ltnfY7GlXrD4sljCXEkZ7ikASMxBBkxvsDXz0X6Wn/htxzNy7hgUy7s7Du2gQNcxYhD4kedVRxh3a9de6SzhirFhrmEyYO2tttOUxS0K89jc7cLg18G6S4iwc9h2tMgzDKdGBOYZgdGGp0IgyPCrc6O9dSMAuLtm20T2lsZkMBiSV+JfhO01UTWYLD9lVX3BtW/61lR/2z9ZUfS4KayJHp7hPHrGKTPYuLcXnG48mB1B9a768u8K4k1pw9t3QruytBEvofMDu6edX90B6QPi8Ir3CDcVmRyNJIiD7gj86VIDJRRRQAUUUUAFYY1mvlqAKf49x+5isXdyn9XaOVdJ18p0EgSfX0qGxmIZTGmpAUxzP3H6VPY3hyWnuqhkG47E+JJ/AAD2qFe1mxFhP2riCN57wHwjffatukd9YhVx7Dpf4PYLFHw4GQgHvkFuZ+Fjlgx4elfN3q34fdAOS7bJ5rcn/qBrfho7xygZmY/4fZxJEHKD9TyNTmE+AeleUu11sZtRlweYjqLNzW4ULHVBhEnJdu+PfCn6qorfb6tAvwXk97cH6N+FN1YqI+qWx/f8jEdXZHpkDa6KXlXKSjKBA1IMeGo2pZs9X+KRmGRWXUKVcbSMuhjl91WKD4aVntm8T9/31tD1OMXuaf6f+Gi10yqcf0LxJt3Eay4VgdQJHk3dJ2MGqndSDBEEGCPoRXqy8c6lTzBGmh9iK85dN+DGzibjqrdg9xwj6EZl+JSR9r7XLRhFdXTayOpzt8fTH+WS7ncstdC9OnpTvj+lgfgtjDBu+HyOP3E7yH0goP4TSSvjX1b1FNuKfZVSaMMKyfKg0A1JB8OK2IYrEV8XG1oAkOO8UuXlss5ns0CL/CxbXxOoE84rkvAEMf3pFSnRZUu4gWXiLgZFLGArsjIjE8hmfX+1OWE6l7n+birSCSYRHuH5tkFLXXQqfzvBO5Lsj+mfZjh2FZSQzPdWORthi4PszD+c1JdTWIFm3fuOQAQDr+4zHXylv9tMN3qywzraW9dxF0WlyqAUtrGYudArHUnx5Dwrqfo7hsNbFu1ZUK0g5yzkiZg5yRuTypJ+pUJ4Tz+BSVsUhY6P8KbHcSOIYEAtmE/sAd1j6kgjyQnwq5cOuUAco/D+31pX6Gx2tw6FmAJjLAygIAFUHKMoG7DaANzTXiNpjmPqY/GulCSlFNEt5AVXHXngs2Hw9z9lriezW8w/6PrVkCknrks5uG5v2LqH5pcX8fpVyCorHE3tNeRSQr3Vd9/8u41wRHmtcyIWCg6l2MnxPdWZ9WevvEWAxxBL5SslVgnMe0ykSNoDEyfSvq00Mh8FzfI3Lv8AT5VXgnOT4uPIdv2mH1Nx/vUVh1jN5LbH/bJ/6TWOz/VhRzYgeyIB9XNGMvfGeTMx9Flo/wCsfy0EGvCsIGujFgfQ6E/7p9Uq2epPinfvWW+0i3AP3lJtv9MlVApBVvIZx6Hce2fX/QadOrTFmzxKxOzZ7TepJj6slSB6DorArNSAUUUUAFcPGcd2Vl35gaep0H9fau6lHpvjT3bQMD4j5/s+25qUss1phvmkJd/Fb7+saVFYW9OOsbQpZvLuq7DbvDVRt5VK35qG4OZx7EkDJbcCT2WrAKIuCW+3Hudoq1r2wbOtqntqY+YO2AigREcgQNddm1G+x1FTuFHcX0qGURzn8/WpuwO6PQV4Wby8nlK+2zZRWJomszUDWKzNYqANWJvZEZj9lSfkCfwquMHiUe3ctX07TD3icy/a00F1DycGSD4AeNPHSW5GGuD9oBf5iAfpNV6b4YsRsCQPQaD6V67/AE3RGxycvP8Aj+Rnc69NKS8tCH0u6JPgXBB7XD3Z7K8Nj+637Nwcx7ioftI5Crds31KNZvL2ti58ds/RlP2XG4IquelfRZ8G0qe0w9wnsrsb/uP+zcHMc9xXa1GmlTL6eCtVqsRDg19A1ptvNbwKTNjIFcivJJrrYafOuG2YX2mgDbgL5DAzB/GvSPBeIi/h7V0fbRSf9UQ49mBFeZ7DVdHVNxbPh3sk622zD/S2/wAmH+6uP6xTupU191/ozOxZQ+mo3jA0X1NSFcXF/wDD9CPxFeVg/mQs+j46NYnJiFBJgmNSY7wjncVJkDZWPIU5cSbKo82SPPvCq6wpYXFddI3ObLEEH4oJPoCPWmvDcTXEyAwLLLEAg7bRrO/417PQ2J1RT7G6oS2KWCXQ0mdcB/5af/Nt/LK/4042ToKT+t1f+V3PK5bP1I/GnwKbvGTePm3/AHVFa7bTEazbAA9V7MffXR2mX9IXKpkwGIJZYvD4ddJ571jgdkPi8PbOzGypHlKH7qgDXiUe0VFxGQrmYhlIM5tNDz0SucYU3BkHeJAAWNZIBiN51OnisVbXTfgyXWvZgSMx1JJZYEBgxM8qrnoZjVTH4fOQyC9alpiDmUAt6STm2Jnxq7raWSNy6PnpH0UuYC+ti59pFObLowcQ8CTMFntnX7AOk1ngeM7O9bfXu3lafWNfmi/OnXrucjF4VmB7IW9CNp7UF/L4QulVxZeNTIKuJk6E+ceBQn0J8poSerrVwMoYbEAj0Oor7pW6tuLNiMBaL5s6TbMiPh+HyPdKifEHzppqQCiiigDBMVWfGcf2t525Tp6DQU+8exXZ2HbnED1Og++qov4tS2ja+QLD6A1pBHS0MO5G+4RFRHQwFsXimEwCqkrl5tJDZ9Y7muUbA+VdoxQYHx5+Xtv8wK5OrmwXW9cCznv3MvdnlyY6g97lpp56Ka6W2mQeoz21Y9x5tJOlT1QeAWXX1n5VNTXiZPHB56voyaAaJrAqmTQzNBNfLNFasVi1Ve8QvnuT5AUxTp52puPRrXTKfQvdPuIdnYWNTLH+VT+JpN4fZi0oO+59/wClOPSK/dvYa5bRZWMxYxJIkwvidJ9/lXfD+JlYBzMp5Ege4BIMivZ+kY08Y4eff8zqf7fdp3X5Jmttu6pVrVxRctXNHQ8/AqfsuDswrTbUuYUFj4AfU+HvXVjeGvZVGuFQXbKFBlvhLEnlGn1HjXrbJVS/pza58eTz0ITXzxXXkrLpX0WfBuGUm5Ycns7nnzR/Bx4c9xUVZuyCOdPPT3iItp2AaXYfrF0IUyCAZHxqvyLxurVX6Aq0javO2xjGTjF5OnFtrknejXBGxuItYdXyG62UtvlABZjHM5VOlaumnRluH4y7hySygAoxEZkaCp057g+YNS/Vs+TiuEPI3QPcqyj6n5TVkdd/RI4nCrirYBfDBi/ibJ1b+QjNHgzVkSUFYNPPVhxXssdbWe7dm2fCWIyn+cL8zSGpip/o3wi9ib6WbCkuxEcgv7zN9kDefLSqW1xsg4S6YNZ4PTQ4Nc8vn/aobiF5WBRTm1gty0PI89t6m+OY8WMNlN0G4VVZJCsTADPHLmfelMYu2iqGYCduZPoBXCs9Nog1tT/ubUaeD+aR1W1CiNq7ujyJ25JjNlOXxnn6kr9xrkw2Bu3fhRgP2nUqP9wk+wqc4dwVberHO+usQBOhCjlpz3p+iqW5PAzbZFRaTOnAvKCQRIG/pSv1sOBwu7sZa0PfOD84H303Gk7rXdf+GXcxg5reXzbMIHn3c3yroHPKg7Bm/SCokJJJkaDtkA3Oup5V1dDrWfiWDHi9v6L/APzUfiTre9T/AN1akegZ/wCZ4L/zF+X6ypQFo9I8QAb5O2Zh89IqneM8DKkvYOU693l/CeX515VbHHVDdrP7ZP8AuOlIPGMRANegprhKvDQhOTU8ogjxHFYxLdpxcfsMwUAM0TH2RO0DbxitwwpVirqQRBKtIIMpMjfYkfOrB6ueBG1YN1hDXWzeELso+Qn3pj450QuY82VUBFVszXiJIUaZEEgsWJnXujLzkV5qdn9Vxj0db4WK9zY29E+HCxg7CAgwgJI2LN32I8izGpetGAwYs2ktLOW2qqJ3hRAnz0rfWhgFFFFACb1g4zuJa+yZZvMDQA+W+nlSJexCqRsJ2mdfTTX2pl6ybx7ZVG+QRpMatJ10nzNKFnCTvMHca6+MnnMc/poF2j0dzSrFSNGLutc+BSY1DwAPTUzB105/WmHg9mzh7a20ygKAJCMCTpmLMTLEsNdANNNK4GYEiNhy8+XtzjyHjXQpAFYajTq+O2TK6jTRvWJP+wzcL4jbDGXUQOelSKcaslZF1CPX8N6Q3bWdh+Gsn8+NfCsSQeUR6b/2rlS9Erbzuf6Cq9Lglw2PLdJMOP8AMB9A3/618N0osQYYk+AVtfmIpMVkGsj3/vX22JUDx9BUr0OnzJ/v8iy9Nr92PHDeIi5a7SIYz3T4AkaRyGnzrZbvh8zBdBvzZdJgxuOenlS9wfGs9lRZWL1kkhSYF1SZIJPwsZifFRyrf3rjm/hzB0W9ZfuzG4M627iydIyn3mtPhxq+SK4RKrUeEbuLp2me2wZbd1ModTBnWQD9kxrruJFVriOEth3Nq4voeTKToyn220II8qtDEcKRyrsG7hnLJAkjKGK+IE/mKgul+DRmskkhu8inx0zgf7WPsYrembUtptFpHbw6Tgs1hF7TK2UHYuAQJiNzBn97lM0iYrpGbam9dz3LqqSuZdFMiCVIAAB1ygalROk0/dHFKYcLzJYx7kfh9a5+k3SQYSy9y4BoNELiXbko0O/p40xXqXU5JLLfnyK3Uqb5fC8eCgsXiGuuXYkliZJJPPxO/wD71gaVgvnZmChQxJCjZQTIUeQ29q+XNXEh36pntDiljtTEhxbPLtSpCz7ZvfL41ffGYtWizDtF2KgDUHQiCddOVeVMJimRlKnKykMjbZWBlTPqBXp3F8W/SuHpeT/Mt23KwTBZVaDGognfyqs+E2THmSyVGnQLDO5PZwJ2BYe2hpx4LwxMMUFpRbEj4ND6zrJ8zNasAkn3qSunKAfDX5a1yXY3LlnVUIpdDbh+AYZSX7MM5Mln7zk+rV2fow3IB9tvSuPhPHrV9FIZcxAzDwbmPDeu6/ikX4midhzPoBqfautFprKOS8gy6Vy3L1cmJ4tcExaY75FnvNru2kIPKSddhXHwXCYhrhuYlgB9m0kQDruYk/OquxbtpXJH9JundnCSrBnuDdFERpOpbQaa6TVV9Lull7GkhwES25CovKRdViSdSTlGum2gEmt/WCrLjsUrNmi4GDEzoVEAxzC3dv3KW79wntNNyG9Cc3d9jcP8hq4G1iv68vmnLK5YjMbltu9PKJ2rs6vbwHE8EWIUAySTEQt7f5Vw3lLC8QGIyhjpsCU1MbauBrzrlRO8kb5TH812KlPAFscZuNLqql2djlVd21J+Uc9q+eHdBLbFHvsXZSCyAwk75TpJHuJ9KT+ivHMRfZLAZO0AcWnJKMoVUJXMu8qzfEDGX2Nm8C4ccPaFs3Ddcks7nmSZOp+Q51tqdZLYo1vHuvP8Gum08XmUlkYMDgRcbaEXcDSfKmJViojo4dLn+ofdUxSsa/h8Psiyze/oFFFFXMwooooAQ+sHh7dol0KSpXKTGxBJE+Ez9KTyeQq64rVfwaP8SK3+pQfvq6nhDtWrcIqLRSqrrPh+fz6VtNz886tG70NwjNmNlfQFgv8AKDH0qM430TwlqxcuC2VKqSCHfflux0mKtvGY62LeMMrxrvy8Br84r4Lfnz9q57ty4Dpl9wfwauRsJfZp7YjyCrHvIJPzqzz4HG34RvF8TuoPma67Lj9oacyefkK4hhmG4Vv4SPqG/CuzCva/zLDDwKXpP8rIfvrGVk4/cf5Y/wCyjskvu/8AB38PKM4IxL2bimQYLWnHhA0B3B9qZP09cwLMjPHxpMkcgQRqPWd9N6iOHcew1oBSl5YJ1ZVYmST9gzz8K++lvSC1ewbJYYM7lNGRhoDmJIYD9kVxJWXyvx8NpN9nNlO34jxDhsmLnFAx2Aj886XemfG7a27duVN17tnIs6yLqkt5AAET50oYHhjmD2t22wMDLcYTPj3vHxPOo/jy28OCzFrt5ti5LEDkNdY8fL1FdaGkl9vPCL22KrGe2PuJ6Y4SwhLX1LIB+rBPaGdRlAGsgzO3mKqnpR0pu465L922pORN/djzYj+1RDNJk6k6k1irRrUXkWndKfZ9pQ9a5oFytDI+gaszqy6bXLNt7L95ABE7hSSIXzBMgfvHw0rJrgHLX871YHRXiOHfDlUt9mwKZ9c2c6wcxGuoOmw5VeCTfJSbaXA8cDWVmpzB4TtXymYgkx+fGKjeFYfLbX01rmu9Mnwl45LK3V7ueSVad4Vttj4cq41FLuswjrX2Kuvn8CexVyxhcTYw7KT+kZtdTlIKhM0bAsSJ8vWGMottZUCfKqb6S9JP0zGdqiOhtLYZULA/A7u2oKgKSVJM6CSNSIm7HWzdYArhrTjXuhrik+GUkEET5bCutDTuCxFcHH+JFFhWVJ331rVxnjFvDLmfVmnInNyBMDy1EnlVbY3rMxtwwiWsNtlg9qxIMkNmEZSDyAOmhrNhmu3M912uM25J3HhpsPIQPKto0S8lZWpdCJj73aXGdoJuM7Nzlc3aHfeSG+VceSQASRmJJPgoDA+v2z7CpjHcCKsQjSACoU6EamdZ10Zh71G3sLcWcyMIQLOhEkKre2r61jsaLqSZnDWDcfLmW2b2fUtlWACwDHmMyRHiBWoMItt4Ez6Aq/8A+Rq2Jb71t+Vs2iTtAbvHT+KtEfqyp3DAfNXU/VBVcFj6t22tklWKvbfRhoQdUJn+Ees1NDpXi/8AxmAGVhCrmKnWCQJJh1HLblUeMOzvcKqTm7w9S9u59000YHo8lhVuXe++UAW1YSYAAzHZBAG8nTQCZqGueSVJpcMtbq7Fw4TNdaXLMD5RoBO58ZPjGsSWilfq7vF8KxIAPavIUQomDC+QBpoqzy3yVSwgoooqCQooooAKKKKACoDprejCXBMFsoHuwJ+gNTeIvBFZmMBQST4Abn5VVr9NDxBEc2ciC6/ZnMSTAGViugA1IO+o0I1FWiskxkoyTZC2MG7khULEbwPv8K6zwa+BPZPHpP3Vp6NylqM7AqWBJMyc2+bzOvek6mmFOLXUG6NHjua0lGxP5cD0fUV5QsssaGtTCmDiWPN2Q9pZH2hIYe/MeVQOLssmpzBfHKYHrpp66j0qyUsfMhmrW1TeM4NRPkflWchNYtPPgRrBBmtj3faoY52YVIj1n5Uo9OuDHMMQp7pOVhvlaNCPIx8x5gBtN7TbT76gOlXa3bYtoBDEE66mNlHuQT6CqvrkU1Ki63u/L8RCINE1NJ0XuncqPc/gKkMZ0QFuxZutcJ7RbhIgCGS4UyiTqIgzHP0rH4kfc5WyQrR70WwxMKoPpr91TyYSyhBALwJg666kAg6VZHSvhy429ZODtIiorJcyqqIoBVlPd8Q7Rpy9xDsSJ+G84KgTg9xiAFkk6KO8xPkFmatDoX0XNu1b7SyyXCZedzDGDI5ZNI5EmamujvBcPYuFFPa4iBnbSUU7A8kBjRdzGs0xaKTSk9RNZSG46eOU2DJlWQJgHQc4ExS1w3DObM3o7Ri7RpIksQNNCQCBp/czXEMYQgCqTmbKxH2VIbU+UiK5i5AOk6ctf6U1oK9sXP3FdfPdJR9hCv8ACHe+4XumF35Allge7Vqtv2NpcusaNGkbyTA1jb+gBNb8bxBreIcrEkZYYEFYJM8jzrr4aNAI5R+P51rr5OWcuCwzYhc4QhNviOvMweX2gPEDQzUkuFNtS/fAGvxK3jJEcqzxd7jwiQrMGYlYUsyhQJiANCTuJyj2zwFS9hlug3FYjdiVZcoDAHeMwaIjkZ2jLc+i21HXiQhWdCDqDHL1jxNQd66gzCY0PjG0cvOmLA4YBSkMQJ5yTznUkkmd6iuKYcKCcrT6VRvnBdLyRF+yCuhUgsDAg7BvKa6OHYZQTKa89AN//f61xWZLBFB1nYSRAJJIHIAMSfAGpXAMw+3IHgQRQugZ3pYX9nTkSRXO6SdABodddB+fCpbDW83PxrVew/nMnafD0qjaLJDp1WYvNZvJEZbgPsygf+kj2p3pH6srUDEHaTbHloGP/qp4rCfZrHoKKKKqWCiiigAooooAWesN2OCuWk3vRbJ8FPxH5bxrBJgxVdsqpdS2uhCLCQSFUEgOYIAJCsIBOjSYgZsUUxSjKZ39ghUgqBM7ba6nbWfzprW3ABFHKMxgNP7Wm4nURRRTTSMUzrvWlzsO4YJGkHkJ2qE4yw7OUIEzAIIJiBvEwdBP5JRWMZZwaNdi/d6PXLTMbFwiW1kKQwzNusfFJ3HLw2rcr3g1tWFvvFpIzCAqszNEn9mPVhRRRKKNq9RZBYizer5jpoOZ318BPPy03qH6RB1ujJK6B1YHbMZYQ0j4gRpyFFFROKKSunN5kyNu3L8Tn23EL95Fa048wVbdxEu5WcgsXEZgCdEdQRK/7j4CiisnXH2JU5e5HuzXde7bUD4UlRzPNiToeZqVwpuCWW9dUhMsrcuCQI0320rFFSorHRDk89kz0K46uFdrb6C5Bz7kMJ3O8EE68vennF8VtgT2iBdh3gSZIAgDUkkiBWKKSupi5r6jtF0lB/Q+Rcn87fn8axcMUUV0kklhHNbbeWQuI6Nfpdy6UH61LDOkcyroSn8Skj1y+dRfB2JUfn0+lFFWi+0Va6J/C3IM+II8NwROnrP0raug0oooJPi8YIPiD9KXuO3WC7mCYHtNFFVfZMSwOrHoYqWFxV1ZuXUIUHZbbb+7ADXw9arbF4M2sQ9sg9x2QeMKxAMjnFZorKt5bNJrCQwYFdJ8t+fhW27iAZHgfU86zRQyB+6u7EYUtEZ7jH2AC/gaaKKKxfZqgoooqCQoooo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07975" y="1270094"/>
            <a:ext cx="86565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/>
              <a:t>principales características de la etapa </a:t>
            </a:r>
            <a:r>
              <a:rPr lang="es-ES" sz="2000" dirty="0" smtClean="0"/>
              <a:t>pre-operacional </a:t>
            </a:r>
            <a:r>
              <a:rPr lang="es-ES" sz="2000" dirty="0"/>
              <a:t>incluyen</a:t>
            </a:r>
            <a:r>
              <a:rPr lang="es-ES" sz="2000" dirty="0" smtClean="0"/>
              <a:t>:</a:t>
            </a:r>
          </a:p>
          <a:p>
            <a:endParaRPr lang="es-ES" sz="2000" dirty="0"/>
          </a:p>
          <a:p>
            <a:r>
              <a:rPr lang="es-A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Sincretismo</a:t>
            </a:r>
            <a:r>
              <a:rPr lang="es-AR" sz="2000" dirty="0"/>
              <a:t>: </a:t>
            </a:r>
            <a:r>
              <a:rPr lang="es-AR" sz="2000" dirty="0" smtClean="0"/>
              <a:t>consiste </a:t>
            </a:r>
            <a:r>
              <a:rPr lang="es-AR" sz="2000" dirty="0"/>
              <a:t>en cometer errores de razonamiento al intentar vincular ideas que no están relacionadas.</a:t>
            </a:r>
          </a:p>
          <a:p>
            <a:r>
              <a:rPr lang="es-AR" sz="2000" dirty="0" err="1" smtClean="0"/>
              <a:t>Ej</a:t>
            </a:r>
            <a:r>
              <a:rPr lang="es-AR" sz="2000" dirty="0" smtClean="0"/>
              <a:t>: Si </a:t>
            </a:r>
            <a:r>
              <a:rPr lang="es-AR" sz="2000" dirty="0"/>
              <a:t>su madre tuvo un bebé la última vez que fue al hospital, el niño creerá que la próxima vez que su madre vaya al hospital traerá a casa otro bebé</a:t>
            </a:r>
            <a:r>
              <a:rPr lang="es-AR" sz="2000" dirty="0" smtClean="0"/>
              <a:t>.</a:t>
            </a:r>
          </a:p>
          <a:p>
            <a:endParaRPr lang="es-ES" sz="2000" dirty="0"/>
          </a:p>
          <a:p>
            <a:endParaRPr lang="es-AR" sz="2000" dirty="0"/>
          </a:p>
          <a:p>
            <a:endParaRPr lang="es-AR" sz="2000" dirty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/>
          </a:p>
          <a:p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25" y="4005064"/>
            <a:ext cx="3659327" cy="252028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602" y="4005064"/>
            <a:ext cx="328373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437</TotalTime>
  <Words>429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Century Gothic</vt:lpstr>
      <vt:lpstr>Verdana</vt:lpstr>
      <vt:lpstr>Wingdings</vt:lpstr>
      <vt:lpstr>Wingdings 2</vt:lpstr>
      <vt:lpstr>Brío</vt:lpstr>
      <vt:lpstr>Teoría epigenética de Jean Piaget</vt:lpstr>
      <vt:lpstr>PENSAMIENTO PRE-OPERACIONAL (PRE-CONCEPTUAL O SIMBÓLICO)</vt:lpstr>
      <vt:lpstr>PENSAMIENTO PRE-OPERACIONAL (PRE-CONCEPTUAL O SIMBÓLICO)</vt:lpstr>
      <vt:lpstr>PENSAMIENTO PRE-OPERACIONAL (PRE-CONCEPTUAL O SIMBÓLICO)</vt:lpstr>
      <vt:lpstr>PENSAMIENTO PRE-OPERACIONAL (PRE-CONCEPTUAL O SIMBÓLICO)</vt:lpstr>
      <vt:lpstr>PENSAMIENTO PRE-OPERACIONAL (PRE-CONCEPTUAL O SIMBÓLICO)</vt:lpstr>
      <vt:lpstr>PENSAMIENTO PRE-OPERACIONAL (PRE-CONCEPTUAL O SIMBÓLICO)</vt:lpstr>
      <vt:lpstr>PENSAMIENTO PRE-OPERACIONAL (PRE-CONCEPTUAL O SIMBÓLICO)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 “PSICOLOGÍA DEL DESARROLLO  DEL ADOLESCENTE, EL JOVEN Y EL ADULTO”</dc:title>
  <dc:creator>Sol</dc:creator>
  <cp:lastModifiedBy>Martin</cp:lastModifiedBy>
  <cp:revision>74</cp:revision>
  <dcterms:created xsi:type="dcterms:W3CDTF">2014-08-19T12:23:34Z</dcterms:created>
  <dcterms:modified xsi:type="dcterms:W3CDTF">2021-08-15T22:13:32Z</dcterms:modified>
</cp:coreProperties>
</file>