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Default Extension="jpg" ContentType="image/jpe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87" r:id="rId15"/>
    <p:sldId id="270" r:id="rId16"/>
    <p:sldId id="271" r:id="rId17"/>
    <p:sldId id="272" r:id="rId18"/>
    <p:sldId id="285" r:id="rId19"/>
    <p:sldId id="273" r:id="rId20"/>
    <p:sldId id="274" r:id="rId21"/>
    <p:sldId id="286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6" Type="http://schemas.openxmlformats.org/officeDocument/2006/relationships/image" Target="../media/image10.jpeg"/><Relationship Id="rId5" Type="http://schemas.openxmlformats.org/officeDocument/2006/relationships/image" Target="../media/image1.jpeg"/><Relationship Id="rId4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6" Type="http://schemas.openxmlformats.org/officeDocument/2006/relationships/image" Target="../media/image10.jpg"/><Relationship Id="rId5" Type="http://schemas.openxmlformats.org/officeDocument/2006/relationships/image" Target="../media/image131.jpeg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5C53A-1EE4-47B6-A3D5-081B93503FA4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05CFDE4-9A25-41F6-BCBE-1F1524F3B916}">
      <dgm:prSet phldrT="[Texto]"/>
      <dgm:spPr/>
      <dgm:t>
        <a:bodyPr/>
        <a:lstStyle/>
        <a:p>
          <a:r>
            <a:rPr lang="es-AR" dirty="0" err="1" smtClean="0"/>
            <a:t>Autorregulacion</a:t>
          </a:r>
          <a:endParaRPr lang="es-AR" dirty="0"/>
        </a:p>
      </dgm:t>
    </dgm:pt>
    <dgm:pt modelId="{E04B3C91-D3C1-412D-946C-4733F6AF9864}" type="parTrans" cxnId="{D174E918-6980-49DC-9F27-4215B676D661}">
      <dgm:prSet/>
      <dgm:spPr/>
      <dgm:t>
        <a:bodyPr/>
        <a:lstStyle/>
        <a:p>
          <a:endParaRPr lang="es-AR"/>
        </a:p>
      </dgm:t>
    </dgm:pt>
    <dgm:pt modelId="{BE9802F2-930B-43AA-ABD6-5899FBB0ECD3}" type="sibTrans" cxnId="{D174E918-6980-49DC-9F27-4215B676D661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s-AR"/>
        </a:p>
      </dgm:t>
    </dgm:pt>
    <dgm:pt modelId="{173E3309-CC71-458F-95B3-3D2A931318DF}">
      <dgm:prSet phldrT="[Texto]"/>
      <dgm:spPr/>
      <dgm:t>
        <a:bodyPr/>
        <a:lstStyle/>
        <a:p>
          <a:r>
            <a:rPr lang="es-AR" dirty="0" smtClean="0"/>
            <a:t>Vinculación</a:t>
          </a:r>
          <a:endParaRPr lang="es-AR" dirty="0"/>
        </a:p>
      </dgm:t>
    </dgm:pt>
    <dgm:pt modelId="{59B08CEF-D8AC-41C2-A088-ED0C004BF7FB}" type="parTrans" cxnId="{B0F810A5-D0C6-427E-AFDB-2B5BA241E586}">
      <dgm:prSet/>
      <dgm:spPr/>
      <dgm:t>
        <a:bodyPr/>
        <a:lstStyle/>
        <a:p>
          <a:endParaRPr lang="es-AR"/>
        </a:p>
      </dgm:t>
    </dgm:pt>
    <dgm:pt modelId="{D31BABC2-8DE9-47C0-8824-3D3BCCEA8F09}" type="sibTrans" cxnId="{B0F810A5-D0C6-427E-AFDB-2B5BA241E586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AR"/>
        </a:p>
      </dgm:t>
    </dgm:pt>
    <dgm:pt modelId="{BC677ABE-C178-404B-A8BA-54FC8ED3C38B}">
      <dgm:prSet phldrT="[Texto]"/>
      <dgm:spPr/>
      <dgm:t>
        <a:bodyPr/>
        <a:lstStyle/>
        <a:p>
          <a:r>
            <a:rPr lang="es-AR" dirty="0" smtClean="0"/>
            <a:t>Comunicación emocional </a:t>
          </a:r>
          <a:endParaRPr lang="es-AR" dirty="0"/>
        </a:p>
      </dgm:t>
    </dgm:pt>
    <dgm:pt modelId="{565DE026-CFFA-4CA3-AF2D-A9BE5EFF5478}" type="parTrans" cxnId="{29EE98CA-4E3A-4AE8-88B5-C4078342AE77}">
      <dgm:prSet/>
      <dgm:spPr/>
      <dgm:t>
        <a:bodyPr/>
        <a:lstStyle/>
        <a:p>
          <a:endParaRPr lang="es-AR"/>
        </a:p>
      </dgm:t>
    </dgm:pt>
    <dgm:pt modelId="{B98868F7-DF7F-411F-9830-D9515EAB8E27}" type="sibTrans" cxnId="{29EE98CA-4E3A-4AE8-88B5-C4078342AE77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AR"/>
        </a:p>
      </dgm:t>
    </dgm:pt>
    <dgm:pt modelId="{5783F4B3-027A-4605-92F3-92046AE0D973}">
      <dgm:prSet phldrT="[Texto]"/>
      <dgm:spPr/>
      <dgm:t>
        <a:bodyPr/>
        <a:lstStyle/>
        <a:p>
          <a:r>
            <a:rPr lang="es-AR" dirty="0" smtClean="0"/>
            <a:t>Comunicación compleja</a:t>
          </a:r>
          <a:endParaRPr lang="es-AR" dirty="0"/>
        </a:p>
      </dgm:t>
    </dgm:pt>
    <dgm:pt modelId="{7C654E69-4F92-4608-85FF-1AB3DE291EAA}" type="parTrans" cxnId="{CBCAF1CB-7A09-4C80-8BF3-3E2679B903A1}">
      <dgm:prSet/>
      <dgm:spPr/>
      <dgm:t>
        <a:bodyPr/>
        <a:lstStyle/>
        <a:p>
          <a:endParaRPr lang="es-AR"/>
        </a:p>
      </dgm:t>
    </dgm:pt>
    <dgm:pt modelId="{B7F8353E-A7B7-42B1-AD9F-B26BA6C31C57}" type="sibTrans" cxnId="{CBCAF1CB-7A09-4C80-8BF3-3E2679B903A1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46000" r="-46000"/>
          </a:stretch>
        </a:blipFill>
      </dgm:spPr>
      <dgm:t>
        <a:bodyPr/>
        <a:lstStyle/>
        <a:p>
          <a:endParaRPr lang="es-AR"/>
        </a:p>
      </dgm:t>
    </dgm:pt>
    <dgm:pt modelId="{B6133843-8DDE-4287-9710-25A16952AD56}">
      <dgm:prSet phldrT="[Texto]"/>
      <dgm:spPr/>
      <dgm:t>
        <a:bodyPr/>
        <a:lstStyle/>
        <a:p>
          <a:r>
            <a:rPr lang="es-AR" dirty="0" smtClean="0"/>
            <a:t>Creación de ideas</a:t>
          </a:r>
          <a:endParaRPr lang="es-AR" dirty="0"/>
        </a:p>
      </dgm:t>
    </dgm:pt>
    <dgm:pt modelId="{71D7CC60-44D6-4E35-A6F9-24BFFBF6ACDB}" type="parTrans" cxnId="{2D82ABF4-E981-4E44-BA8C-349EA1047B66}">
      <dgm:prSet/>
      <dgm:spPr/>
      <dgm:t>
        <a:bodyPr/>
        <a:lstStyle/>
        <a:p>
          <a:endParaRPr lang="es-AR"/>
        </a:p>
      </dgm:t>
    </dgm:pt>
    <dgm:pt modelId="{63B36766-D46C-4A2C-A637-897B137AAF0D}" type="sibTrans" cxnId="{2D82ABF4-E981-4E44-BA8C-349EA1047B66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6000" r="-26000"/>
          </a:stretch>
        </a:blipFill>
      </dgm:spPr>
      <dgm:t>
        <a:bodyPr/>
        <a:lstStyle/>
        <a:p>
          <a:endParaRPr lang="es-AR"/>
        </a:p>
      </dgm:t>
    </dgm:pt>
    <dgm:pt modelId="{13770260-2497-4F73-8B04-861F4DB805B2}">
      <dgm:prSet phldrT="[Texto]"/>
      <dgm:spPr/>
      <dgm:t>
        <a:bodyPr/>
        <a:lstStyle/>
        <a:p>
          <a:r>
            <a:rPr lang="es-AR" dirty="0" smtClean="0"/>
            <a:t>Puentes entre ideas</a:t>
          </a:r>
          <a:endParaRPr lang="es-AR" dirty="0"/>
        </a:p>
      </dgm:t>
    </dgm:pt>
    <dgm:pt modelId="{D6B7FBF9-A381-4CB8-B356-6E6D3014C033}" type="parTrans" cxnId="{9FDD95BA-4CED-4899-A494-A926E6B42B1E}">
      <dgm:prSet/>
      <dgm:spPr/>
      <dgm:t>
        <a:bodyPr/>
        <a:lstStyle/>
        <a:p>
          <a:endParaRPr lang="es-AR"/>
        </a:p>
      </dgm:t>
    </dgm:pt>
    <dgm:pt modelId="{9CE49B3A-0A31-4D8C-A8B2-D84045E1495F}" type="sibTrans" cxnId="{9FDD95BA-4CED-4899-A494-A926E6B42B1E}">
      <dgm:prSet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es-AR"/>
        </a:p>
      </dgm:t>
    </dgm:pt>
    <dgm:pt modelId="{8D88EDFF-CDAB-457B-93E3-C1C24D92B460}" type="pres">
      <dgm:prSet presAssocID="{8425C53A-1EE4-47B6-A3D5-081B93503F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8F3AE1DF-85BE-42A5-B2CC-2EBEE5123424}" type="pres">
      <dgm:prSet presAssocID="{8425C53A-1EE4-47B6-A3D5-081B93503FA4}" presName="dot1" presStyleLbl="alignNode1" presStyleIdx="0" presStyleCnt="17"/>
      <dgm:spPr/>
    </dgm:pt>
    <dgm:pt modelId="{428DB987-22D0-45EF-A506-CE44071B26B9}" type="pres">
      <dgm:prSet presAssocID="{8425C53A-1EE4-47B6-A3D5-081B93503FA4}" presName="dot2" presStyleLbl="alignNode1" presStyleIdx="1" presStyleCnt="17"/>
      <dgm:spPr/>
    </dgm:pt>
    <dgm:pt modelId="{B2C6A691-5E3F-4C35-9484-9BCF980D9D51}" type="pres">
      <dgm:prSet presAssocID="{8425C53A-1EE4-47B6-A3D5-081B93503FA4}" presName="dot3" presStyleLbl="alignNode1" presStyleIdx="2" presStyleCnt="17"/>
      <dgm:spPr/>
    </dgm:pt>
    <dgm:pt modelId="{71A46DB9-CE45-46E9-8587-8B903C06315B}" type="pres">
      <dgm:prSet presAssocID="{8425C53A-1EE4-47B6-A3D5-081B93503FA4}" presName="dot4" presStyleLbl="alignNode1" presStyleIdx="3" presStyleCnt="17"/>
      <dgm:spPr/>
    </dgm:pt>
    <dgm:pt modelId="{D3FAE7F7-5E74-4131-8293-01D14B4983E7}" type="pres">
      <dgm:prSet presAssocID="{8425C53A-1EE4-47B6-A3D5-081B93503FA4}" presName="dot5" presStyleLbl="alignNode1" presStyleIdx="4" presStyleCnt="17"/>
      <dgm:spPr/>
    </dgm:pt>
    <dgm:pt modelId="{28AC4758-270C-4987-8247-925D57A8E1E6}" type="pres">
      <dgm:prSet presAssocID="{8425C53A-1EE4-47B6-A3D5-081B93503FA4}" presName="dot6" presStyleLbl="alignNode1" presStyleIdx="5" presStyleCnt="17"/>
      <dgm:spPr/>
    </dgm:pt>
    <dgm:pt modelId="{2AE99EE1-549D-4F78-9C05-0C860DACCC9E}" type="pres">
      <dgm:prSet presAssocID="{8425C53A-1EE4-47B6-A3D5-081B93503FA4}" presName="dot7" presStyleLbl="alignNode1" presStyleIdx="6" presStyleCnt="17"/>
      <dgm:spPr/>
    </dgm:pt>
    <dgm:pt modelId="{82DC0F93-8128-4C76-9BC4-E75E1E4EAD0C}" type="pres">
      <dgm:prSet presAssocID="{8425C53A-1EE4-47B6-A3D5-081B93503FA4}" presName="dot8" presStyleLbl="alignNode1" presStyleIdx="7" presStyleCnt="17"/>
      <dgm:spPr/>
    </dgm:pt>
    <dgm:pt modelId="{98D56A64-317E-427A-8168-A1AACA25CD6D}" type="pres">
      <dgm:prSet presAssocID="{8425C53A-1EE4-47B6-A3D5-081B93503FA4}" presName="dot9" presStyleLbl="alignNode1" presStyleIdx="8" presStyleCnt="17"/>
      <dgm:spPr/>
    </dgm:pt>
    <dgm:pt modelId="{A7D696CE-07EF-4FF2-BC10-D22641877469}" type="pres">
      <dgm:prSet presAssocID="{8425C53A-1EE4-47B6-A3D5-081B93503FA4}" presName="dot10" presStyleLbl="alignNode1" presStyleIdx="9" presStyleCnt="17"/>
      <dgm:spPr/>
    </dgm:pt>
    <dgm:pt modelId="{FD667368-607B-4E25-AC20-6A6A967554E1}" type="pres">
      <dgm:prSet presAssocID="{8425C53A-1EE4-47B6-A3D5-081B93503FA4}" presName="dotArrow1" presStyleLbl="alignNode1" presStyleIdx="10" presStyleCnt="17"/>
      <dgm:spPr/>
    </dgm:pt>
    <dgm:pt modelId="{746CE0F1-A863-48EE-9C16-EF734DAAC699}" type="pres">
      <dgm:prSet presAssocID="{8425C53A-1EE4-47B6-A3D5-081B93503FA4}" presName="dotArrow2" presStyleLbl="alignNode1" presStyleIdx="11" presStyleCnt="17"/>
      <dgm:spPr/>
    </dgm:pt>
    <dgm:pt modelId="{0FF0505C-D71B-4676-A051-02F4CE284A4C}" type="pres">
      <dgm:prSet presAssocID="{8425C53A-1EE4-47B6-A3D5-081B93503FA4}" presName="dotArrow3" presStyleLbl="alignNode1" presStyleIdx="12" presStyleCnt="17"/>
      <dgm:spPr/>
    </dgm:pt>
    <dgm:pt modelId="{E3D8F769-5A86-467E-9E3A-AB01CE116591}" type="pres">
      <dgm:prSet presAssocID="{8425C53A-1EE4-47B6-A3D5-081B93503FA4}" presName="dotArrow4" presStyleLbl="alignNode1" presStyleIdx="13" presStyleCnt="17"/>
      <dgm:spPr/>
    </dgm:pt>
    <dgm:pt modelId="{2A0D0084-C3D2-4DD6-9856-07203F931824}" type="pres">
      <dgm:prSet presAssocID="{8425C53A-1EE4-47B6-A3D5-081B93503FA4}" presName="dotArrow5" presStyleLbl="alignNode1" presStyleIdx="14" presStyleCnt="17"/>
      <dgm:spPr/>
    </dgm:pt>
    <dgm:pt modelId="{289BFECD-E8E6-4862-A097-DE31E56C6397}" type="pres">
      <dgm:prSet presAssocID="{8425C53A-1EE4-47B6-A3D5-081B93503FA4}" presName="dotArrow6" presStyleLbl="alignNode1" presStyleIdx="15" presStyleCnt="17"/>
      <dgm:spPr/>
    </dgm:pt>
    <dgm:pt modelId="{226533B7-1BCB-4C65-A3EC-009EC7C42AF0}" type="pres">
      <dgm:prSet presAssocID="{8425C53A-1EE4-47B6-A3D5-081B93503FA4}" presName="dotArrow7" presStyleLbl="alignNode1" presStyleIdx="16" presStyleCnt="17"/>
      <dgm:spPr/>
    </dgm:pt>
    <dgm:pt modelId="{6E029E31-B172-4A6E-AFF4-CFF60CF4962E}" type="pres">
      <dgm:prSet presAssocID="{605CFDE4-9A25-41F6-BCBE-1F1524F3B916}" presName="parTx1" presStyleLbl="node1" presStyleIdx="0" presStyleCnt="6"/>
      <dgm:spPr/>
      <dgm:t>
        <a:bodyPr/>
        <a:lstStyle/>
        <a:p>
          <a:endParaRPr lang="es-AR"/>
        </a:p>
      </dgm:t>
    </dgm:pt>
    <dgm:pt modelId="{9D0EBDD1-A553-4267-9965-A39140117046}" type="pres">
      <dgm:prSet presAssocID="{BE9802F2-930B-43AA-ABD6-5899FBB0ECD3}" presName="picture1" presStyleCnt="0"/>
      <dgm:spPr/>
    </dgm:pt>
    <dgm:pt modelId="{AACCCE04-7F98-4841-907F-2E52759DC9B6}" type="pres">
      <dgm:prSet presAssocID="{BE9802F2-930B-43AA-ABD6-5899FBB0ECD3}" presName="imageRepeatNode" presStyleLbl="fgImgPlace1" presStyleIdx="0" presStyleCnt="6"/>
      <dgm:spPr/>
      <dgm:t>
        <a:bodyPr/>
        <a:lstStyle/>
        <a:p>
          <a:endParaRPr lang="es-AR"/>
        </a:p>
      </dgm:t>
    </dgm:pt>
    <dgm:pt modelId="{001AC575-0A5B-4081-B646-C2DAB529B384}" type="pres">
      <dgm:prSet presAssocID="{173E3309-CC71-458F-95B3-3D2A931318DF}" presName="parTx2" presStyleLbl="node1" presStyleIdx="1" presStyleCnt="6"/>
      <dgm:spPr/>
      <dgm:t>
        <a:bodyPr/>
        <a:lstStyle/>
        <a:p>
          <a:endParaRPr lang="es-AR"/>
        </a:p>
      </dgm:t>
    </dgm:pt>
    <dgm:pt modelId="{98D001DF-D987-4208-8E39-8F9A2B6B7E2F}" type="pres">
      <dgm:prSet presAssocID="{D31BABC2-8DE9-47C0-8824-3D3BCCEA8F09}" presName="picture2" presStyleCnt="0"/>
      <dgm:spPr/>
    </dgm:pt>
    <dgm:pt modelId="{ED9BA258-BCFC-4AB0-B475-93AFF1C954E9}" type="pres">
      <dgm:prSet presAssocID="{D31BABC2-8DE9-47C0-8824-3D3BCCEA8F09}" presName="imageRepeatNode" presStyleLbl="fgImgPlace1" presStyleIdx="1" presStyleCnt="6"/>
      <dgm:spPr/>
      <dgm:t>
        <a:bodyPr/>
        <a:lstStyle/>
        <a:p>
          <a:endParaRPr lang="es-AR"/>
        </a:p>
      </dgm:t>
    </dgm:pt>
    <dgm:pt modelId="{AB5F0EC8-2FF2-44E4-A365-6FBAC4050D17}" type="pres">
      <dgm:prSet presAssocID="{BC677ABE-C178-404B-A8BA-54FC8ED3C38B}" presName="parTx3" presStyleLbl="node1" presStyleIdx="2" presStyleCnt="6"/>
      <dgm:spPr/>
      <dgm:t>
        <a:bodyPr/>
        <a:lstStyle/>
        <a:p>
          <a:endParaRPr lang="es-AR"/>
        </a:p>
      </dgm:t>
    </dgm:pt>
    <dgm:pt modelId="{E702DE20-285D-4B4E-8F54-8808861BF21A}" type="pres">
      <dgm:prSet presAssocID="{B98868F7-DF7F-411F-9830-D9515EAB8E27}" presName="picture3" presStyleCnt="0"/>
      <dgm:spPr/>
    </dgm:pt>
    <dgm:pt modelId="{ED1A28D0-7D55-4CED-8988-1B577E47FFF6}" type="pres">
      <dgm:prSet presAssocID="{B98868F7-DF7F-411F-9830-D9515EAB8E27}" presName="imageRepeatNode" presStyleLbl="fgImgPlace1" presStyleIdx="2" presStyleCnt="6"/>
      <dgm:spPr/>
      <dgm:t>
        <a:bodyPr/>
        <a:lstStyle/>
        <a:p>
          <a:endParaRPr lang="es-AR"/>
        </a:p>
      </dgm:t>
    </dgm:pt>
    <dgm:pt modelId="{F77F5650-8388-4496-8562-36DEAC0DB7AC}" type="pres">
      <dgm:prSet presAssocID="{5783F4B3-027A-4605-92F3-92046AE0D973}" presName="parTx4" presStyleLbl="node1" presStyleIdx="3" presStyleCnt="6"/>
      <dgm:spPr/>
      <dgm:t>
        <a:bodyPr/>
        <a:lstStyle/>
        <a:p>
          <a:endParaRPr lang="es-AR"/>
        </a:p>
      </dgm:t>
    </dgm:pt>
    <dgm:pt modelId="{E53611C7-FCE1-42FE-9ED7-90E8153B38F5}" type="pres">
      <dgm:prSet presAssocID="{B7F8353E-A7B7-42B1-AD9F-B26BA6C31C57}" presName="picture4" presStyleCnt="0"/>
      <dgm:spPr/>
    </dgm:pt>
    <dgm:pt modelId="{B7DF60EF-962E-4EC8-BDC0-A6A0CC70F9D5}" type="pres">
      <dgm:prSet presAssocID="{B7F8353E-A7B7-42B1-AD9F-B26BA6C31C57}" presName="imageRepeatNode" presStyleLbl="fgImgPlace1" presStyleIdx="3" presStyleCnt="6"/>
      <dgm:spPr/>
      <dgm:t>
        <a:bodyPr/>
        <a:lstStyle/>
        <a:p>
          <a:endParaRPr lang="es-AR"/>
        </a:p>
      </dgm:t>
    </dgm:pt>
    <dgm:pt modelId="{DE08B332-1E8A-4D2E-86B4-8DFD6CA2D2AC}" type="pres">
      <dgm:prSet presAssocID="{B6133843-8DDE-4287-9710-25A16952AD56}" presName="parTx5" presStyleLbl="node1" presStyleIdx="4" presStyleCnt="6"/>
      <dgm:spPr/>
      <dgm:t>
        <a:bodyPr/>
        <a:lstStyle/>
        <a:p>
          <a:endParaRPr lang="es-AR"/>
        </a:p>
      </dgm:t>
    </dgm:pt>
    <dgm:pt modelId="{9958861F-BB26-4628-AF06-06CA746114ED}" type="pres">
      <dgm:prSet presAssocID="{63B36766-D46C-4A2C-A637-897B137AAF0D}" presName="picture5" presStyleCnt="0"/>
      <dgm:spPr/>
    </dgm:pt>
    <dgm:pt modelId="{80D3096B-99E1-45F3-8E9E-989F1EC8D526}" type="pres">
      <dgm:prSet presAssocID="{63B36766-D46C-4A2C-A637-897B137AAF0D}" presName="imageRepeatNode" presStyleLbl="fgImgPlace1" presStyleIdx="4" presStyleCnt="6"/>
      <dgm:spPr/>
      <dgm:t>
        <a:bodyPr/>
        <a:lstStyle/>
        <a:p>
          <a:endParaRPr lang="es-AR"/>
        </a:p>
      </dgm:t>
    </dgm:pt>
    <dgm:pt modelId="{B99B64A9-0394-4B6C-9117-861258D6453F}" type="pres">
      <dgm:prSet presAssocID="{13770260-2497-4F73-8B04-861F4DB805B2}" presName="parTx6" presStyleLbl="node1" presStyleIdx="5" presStyleCnt="6"/>
      <dgm:spPr/>
      <dgm:t>
        <a:bodyPr/>
        <a:lstStyle/>
        <a:p>
          <a:endParaRPr lang="es-AR"/>
        </a:p>
      </dgm:t>
    </dgm:pt>
    <dgm:pt modelId="{5F765E2B-0ECF-4743-B554-F8997F35AF43}" type="pres">
      <dgm:prSet presAssocID="{9CE49B3A-0A31-4D8C-A8B2-D84045E1495F}" presName="picture6" presStyleCnt="0"/>
      <dgm:spPr/>
    </dgm:pt>
    <dgm:pt modelId="{D393948A-9485-4EF7-807A-B4A067ACE958}" type="pres">
      <dgm:prSet presAssocID="{9CE49B3A-0A31-4D8C-A8B2-D84045E1495F}" presName="imageRepeatNode" presStyleLbl="fgImgPlace1" presStyleIdx="5" presStyleCnt="6"/>
      <dgm:spPr/>
      <dgm:t>
        <a:bodyPr/>
        <a:lstStyle/>
        <a:p>
          <a:endParaRPr lang="es-AR"/>
        </a:p>
      </dgm:t>
    </dgm:pt>
  </dgm:ptLst>
  <dgm:cxnLst>
    <dgm:cxn modelId="{CBCAF1CB-7A09-4C80-8BF3-3E2679B903A1}" srcId="{8425C53A-1EE4-47B6-A3D5-081B93503FA4}" destId="{5783F4B3-027A-4605-92F3-92046AE0D973}" srcOrd="3" destOrd="0" parTransId="{7C654E69-4F92-4608-85FF-1AB3DE291EAA}" sibTransId="{B7F8353E-A7B7-42B1-AD9F-B26BA6C31C57}"/>
    <dgm:cxn modelId="{3F3045AD-6C16-44C1-B0E2-56A62B18C310}" type="presOf" srcId="{605CFDE4-9A25-41F6-BCBE-1F1524F3B916}" destId="{6E029E31-B172-4A6E-AFF4-CFF60CF4962E}" srcOrd="0" destOrd="0" presId="urn:microsoft.com/office/officeart/2008/layout/AscendingPictureAccentProcess"/>
    <dgm:cxn modelId="{2D82ABF4-E981-4E44-BA8C-349EA1047B66}" srcId="{8425C53A-1EE4-47B6-A3D5-081B93503FA4}" destId="{B6133843-8DDE-4287-9710-25A16952AD56}" srcOrd="4" destOrd="0" parTransId="{71D7CC60-44D6-4E35-A6F9-24BFFBF6ACDB}" sibTransId="{63B36766-D46C-4A2C-A637-897B137AAF0D}"/>
    <dgm:cxn modelId="{CDB7E4D4-6BC7-47DD-A12F-07AFAAC3ACD3}" type="presOf" srcId="{BE9802F2-930B-43AA-ABD6-5899FBB0ECD3}" destId="{AACCCE04-7F98-4841-907F-2E52759DC9B6}" srcOrd="0" destOrd="0" presId="urn:microsoft.com/office/officeart/2008/layout/AscendingPictureAccentProcess"/>
    <dgm:cxn modelId="{203A318B-96F7-43A7-8792-B9B5E59DA86C}" type="presOf" srcId="{B7F8353E-A7B7-42B1-AD9F-B26BA6C31C57}" destId="{B7DF60EF-962E-4EC8-BDC0-A6A0CC70F9D5}" srcOrd="0" destOrd="0" presId="urn:microsoft.com/office/officeart/2008/layout/AscendingPictureAccentProcess"/>
    <dgm:cxn modelId="{ECB6E5DA-A534-43FC-89B2-C2DC68A664E8}" type="presOf" srcId="{8425C53A-1EE4-47B6-A3D5-081B93503FA4}" destId="{8D88EDFF-CDAB-457B-93E3-C1C24D92B460}" srcOrd="0" destOrd="0" presId="urn:microsoft.com/office/officeart/2008/layout/AscendingPictureAccentProcess"/>
    <dgm:cxn modelId="{9FDD95BA-4CED-4899-A494-A926E6B42B1E}" srcId="{8425C53A-1EE4-47B6-A3D5-081B93503FA4}" destId="{13770260-2497-4F73-8B04-861F4DB805B2}" srcOrd="5" destOrd="0" parTransId="{D6B7FBF9-A381-4CB8-B356-6E6D3014C033}" sibTransId="{9CE49B3A-0A31-4D8C-A8B2-D84045E1495F}"/>
    <dgm:cxn modelId="{51E46A5E-60D0-442A-A886-5E9F514EB9B9}" type="presOf" srcId="{9CE49B3A-0A31-4D8C-A8B2-D84045E1495F}" destId="{D393948A-9485-4EF7-807A-B4A067ACE958}" srcOrd="0" destOrd="0" presId="urn:microsoft.com/office/officeart/2008/layout/AscendingPictureAccentProcess"/>
    <dgm:cxn modelId="{FEE84292-5A1C-43D9-A3C5-66BD8450340D}" type="presOf" srcId="{BC677ABE-C178-404B-A8BA-54FC8ED3C38B}" destId="{AB5F0EC8-2FF2-44E4-A365-6FBAC4050D17}" srcOrd="0" destOrd="0" presId="urn:microsoft.com/office/officeart/2008/layout/AscendingPictureAccentProcess"/>
    <dgm:cxn modelId="{750FD80E-278F-4447-B937-C23333CD40AD}" type="presOf" srcId="{B6133843-8DDE-4287-9710-25A16952AD56}" destId="{DE08B332-1E8A-4D2E-86B4-8DFD6CA2D2AC}" srcOrd="0" destOrd="0" presId="urn:microsoft.com/office/officeart/2008/layout/AscendingPictureAccentProcess"/>
    <dgm:cxn modelId="{928948AC-F335-4C36-A4F2-828DB5629469}" type="presOf" srcId="{173E3309-CC71-458F-95B3-3D2A931318DF}" destId="{001AC575-0A5B-4081-B646-C2DAB529B384}" srcOrd="0" destOrd="0" presId="urn:microsoft.com/office/officeart/2008/layout/AscendingPictureAccentProcess"/>
    <dgm:cxn modelId="{D174E918-6980-49DC-9F27-4215B676D661}" srcId="{8425C53A-1EE4-47B6-A3D5-081B93503FA4}" destId="{605CFDE4-9A25-41F6-BCBE-1F1524F3B916}" srcOrd="0" destOrd="0" parTransId="{E04B3C91-D3C1-412D-946C-4733F6AF9864}" sibTransId="{BE9802F2-930B-43AA-ABD6-5899FBB0ECD3}"/>
    <dgm:cxn modelId="{29EE98CA-4E3A-4AE8-88B5-C4078342AE77}" srcId="{8425C53A-1EE4-47B6-A3D5-081B93503FA4}" destId="{BC677ABE-C178-404B-A8BA-54FC8ED3C38B}" srcOrd="2" destOrd="0" parTransId="{565DE026-CFFA-4CA3-AF2D-A9BE5EFF5478}" sibTransId="{B98868F7-DF7F-411F-9830-D9515EAB8E27}"/>
    <dgm:cxn modelId="{5F5CC926-29F3-493B-8ABE-6DBE630F02DA}" type="presOf" srcId="{B98868F7-DF7F-411F-9830-D9515EAB8E27}" destId="{ED1A28D0-7D55-4CED-8988-1B577E47FFF6}" srcOrd="0" destOrd="0" presId="urn:microsoft.com/office/officeart/2008/layout/AscendingPictureAccentProcess"/>
    <dgm:cxn modelId="{1D79BF9B-8A6F-4B5C-A9C2-4530D8CBD226}" type="presOf" srcId="{5783F4B3-027A-4605-92F3-92046AE0D973}" destId="{F77F5650-8388-4496-8562-36DEAC0DB7AC}" srcOrd="0" destOrd="0" presId="urn:microsoft.com/office/officeart/2008/layout/AscendingPictureAccentProcess"/>
    <dgm:cxn modelId="{E9B2CB42-B217-43C1-ADC4-2DE519A6D4DD}" type="presOf" srcId="{63B36766-D46C-4A2C-A637-897B137AAF0D}" destId="{80D3096B-99E1-45F3-8E9E-989F1EC8D526}" srcOrd="0" destOrd="0" presId="urn:microsoft.com/office/officeart/2008/layout/AscendingPictureAccentProcess"/>
    <dgm:cxn modelId="{2C9E125D-1987-480B-9823-45D7A008CF0A}" type="presOf" srcId="{D31BABC2-8DE9-47C0-8824-3D3BCCEA8F09}" destId="{ED9BA258-BCFC-4AB0-B475-93AFF1C954E9}" srcOrd="0" destOrd="0" presId="urn:microsoft.com/office/officeart/2008/layout/AscendingPictureAccentProcess"/>
    <dgm:cxn modelId="{0BE7A219-CDF6-49EE-9251-6D9A338E579D}" type="presOf" srcId="{13770260-2497-4F73-8B04-861F4DB805B2}" destId="{B99B64A9-0394-4B6C-9117-861258D6453F}" srcOrd="0" destOrd="0" presId="urn:microsoft.com/office/officeart/2008/layout/AscendingPictureAccentProcess"/>
    <dgm:cxn modelId="{B0F810A5-D0C6-427E-AFDB-2B5BA241E586}" srcId="{8425C53A-1EE4-47B6-A3D5-081B93503FA4}" destId="{173E3309-CC71-458F-95B3-3D2A931318DF}" srcOrd="1" destOrd="0" parTransId="{59B08CEF-D8AC-41C2-A088-ED0C004BF7FB}" sibTransId="{D31BABC2-8DE9-47C0-8824-3D3BCCEA8F09}"/>
    <dgm:cxn modelId="{10B468F7-1311-431E-8933-6043A203DD74}" type="presParOf" srcId="{8D88EDFF-CDAB-457B-93E3-C1C24D92B460}" destId="{8F3AE1DF-85BE-42A5-B2CC-2EBEE5123424}" srcOrd="0" destOrd="0" presId="urn:microsoft.com/office/officeart/2008/layout/AscendingPictureAccentProcess"/>
    <dgm:cxn modelId="{AA308691-99C0-4234-94DB-6A2FE8823D7D}" type="presParOf" srcId="{8D88EDFF-CDAB-457B-93E3-C1C24D92B460}" destId="{428DB987-22D0-45EF-A506-CE44071B26B9}" srcOrd="1" destOrd="0" presId="urn:microsoft.com/office/officeart/2008/layout/AscendingPictureAccentProcess"/>
    <dgm:cxn modelId="{C5A37DF5-2FF5-4681-A5BD-A948F275C1D8}" type="presParOf" srcId="{8D88EDFF-CDAB-457B-93E3-C1C24D92B460}" destId="{B2C6A691-5E3F-4C35-9484-9BCF980D9D51}" srcOrd="2" destOrd="0" presId="urn:microsoft.com/office/officeart/2008/layout/AscendingPictureAccentProcess"/>
    <dgm:cxn modelId="{585F3F84-4910-407A-BB9F-AD865366C8A8}" type="presParOf" srcId="{8D88EDFF-CDAB-457B-93E3-C1C24D92B460}" destId="{71A46DB9-CE45-46E9-8587-8B903C06315B}" srcOrd="3" destOrd="0" presId="urn:microsoft.com/office/officeart/2008/layout/AscendingPictureAccentProcess"/>
    <dgm:cxn modelId="{A47EC595-3277-4C08-9DFE-7875B878F960}" type="presParOf" srcId="{8D88EDFF-CDAB-457B-93E3-C1C24D92B460}" destId="{D3FAE7F7-5E74-4131-8293-01D14B4983E7}" srcOrd="4" destOrd="0" presId="urn:microsoft.com/office/officeart/2008/layout/AscendingPictureAccentProcess"/>
    <dgm:cxn modelId="{66AABC24-959E-479A-8728-410A7B2C1A24}" type="presParOf" srcId="{8D88EDFF-CDAB-457B-93E3-C1C24D92B460}" destId="{28AC4758-270C-4987-8247-925D57A8E1E6}" srcOrd="5" destOrd="0" presId="urn:microsoft.com/office/officeart/2008/layout/AscendingPictureAccentProcess"/>
    <dgm:cxn modelId="{C64FCA78-558A-430A-A5D6-E5A41852DFF5}" type="presParOf" srcId="{8D88EDFF-CDAB-457B-93E3-C1C24D92B460}" destId="{2AE99EE1-549D-4F78-9C05-0C860DACCC9E}" srcOrd="6" destOrd="0" presId="urn:microsoft.com/office/officeart/2008/layout/AscendingPictureAccentProcess"/>
    <dgm:cxn modelId="{EB11F553-31FF-45E0-9A10-E43E8BC1CABF}" type="presParOf" srcId="{8D88EDFF-CDAB-457B-93E3-C1C24D92B460}" destId="{82DC0F93-8128-4C76-9BC4-E75E1E4EAD0C}" srcOrd="7" destOrd="0" presId="urn:microsoft.com/office/officeart/2008/layout/AscendingPictureAccentProcess"/>
    <dgm:cxn modelId="{14C9AD4D-E794-4F69-92A8-DBCD370044D8}" type="presParOf" srcId="{8D88EDFF-CDAB-457B-93E3-C1C24D92B460}" destId="{98D56A64-317E-427A-8168-A1AACA25CD6D}" srcOrd="8" destOrd="0" presId="urn:microsoft.com/office/officeart/2008/layout/AscendingPictureAccentProcess"/>
    <dgm:cxn modelId="{D044ACF0-4F36-4264-ABFC-9405C499EAC8}" type="presParOf" srcId="{8D88EDFF-CDAB-457B-93E3-C1C24D92B460}" destId="{A7D696CE-07EF-4FF2-BC10-D22641877469}" srcOrd="9" destOrd="0" presId="urn:microsoft.com/office/officeart/2008/layout/AscendingPictureAccentProcess"/>
    <dgm:cxn modelId="{ED526C35-64FE-404C-BAC5-58A53A32336E}" type="presParOf" srcId="{8D88EDFF-CDAB-457B-93E3-C1C24D92B460}" destId="{FD667368-607B-4E25-AC20-6A6A967554E1}" srcOrd="10" destOrd="0" presId="urn:microsoft.com/office/officeart/2008/layout/AscendingPictureAccentProcess"/>
    <dgm:cxn modelId="{DECEC447-0F8F-46CD-9C23-D459FBB0CF68}" type="presParOf" srcId="{8D88EDFF-CDAB-457B-93E3-C1C24D92B460}" destId="{746CE0F1-A863-48EE-9C16-EF734DAAC699}" srcOrd="11" destOrd="0" presId="urn:microsoft.com/office/officeart/2008/layout/AscendingPictureAccentProcess"/>
    <dgm:cxn modelId="{04280673-A53E-46EF-B131-74984E3250A3}" type="presParOf" srcId="{8D88EDFF-CDAB-457B-93E3-C1C24D92B460}" destId="{0FF0505C-D71B-4676-A051-02F4CE284A4C}" srcOrd="12" destOrd="0" presId="urn:microsoft.com/office/officeart/2008/layout/AscendingPictureAccentProcess"/>
    <dgm:cxn modelId="{BCE6EB07-ED7C-48EC-A2FA-C66BBC40980D}" type="presParOf" srcId="{8D88EDFF-CDAB-457B-93E3-C1C24D92B460}" destId="{E3D8F769-5A86-467E-9E3A-AB01CE116591}" srcOrd="13" destOrd="0" presId="urn:microsoft.com/office/officeart/2008/layout/AscendingPictureAccentProcess"/>
    <dgm:cxn modelId="{36CE3D7D-786B-4382-A687-2DD1950321F6}" type="presParOf" srcId="{8D88EDFF-CDAB-457B-93E3-C1C24D92B460}" destId="{2A0D0084-C3D2-4DD6-9856-07203F931824}" srcOrd="14" destOrd="0" presId="urn:microsoft.com/office/officeart/2008/layout/AscendingPictureAccentProcess"/>
    <dgm:cxn modelId="{C87BE00B-8A48-4342-B375-79B97DFA986D}" type="presParOf" srcId="{8D88EDFF-CDAB-457B-93E3-C1C24D92B460}" destId="{289BFECD-E8E6-4862-A097-DE31E56C6397}" srcOrd="15" destOrd="0" presId="urn:microsoft.com/office/officeart/2008/layout/AscendingPictureAccentProcess"/>
    <dgm:cxn modelId="{08E15D5F-64F6-4075-936B-B51ABEBC4430}" type="presParOf" srcId="{8D88EDFF-CDAB-457B-93E3-C1C24D92B460}" destId="{226533B7-1BCB-4C65-A3EC-009EC7C42AF0}" srcOrd="16" destOrd="0" presId="urn:microsoft.com/office/officeart/2008/layout/AscendingPictureAccentProcess"/>
    <dgm:cxn modelId="{852309E2-4B5F-49A0-9238-453E2BF8C596}" type="presParOf" srcId="{8D88EDFF-CDAB-457B-93E3-C1C24D92B460}" destId="{6E029E31-B172-4A6E-AFF4-CFF60CF4962E}" srcOrd="17" destOrd="0" presId="urn:microsoft.com/office/officeart/2008/layout/AscendingPictureAccentProcess"/>
    <dgm:cxn modelId="{C6F7D6C8-9FCA-41D5-BDF3-0D2F8E6BB863}" type="presParOf" srcId="{8D88EDFF-CDAB-457B-93E3-C1C24D92B460}" destId="{9D0EBDD1-A553-4267-9965-A39140117046}" srcOrd="18" destOrd="0" presId="urn:microsoft.com/office/officeart/2008/layout/AscendingPictureAccentProcess"/>
    <dgm:cxn modelId="{10C5D423-2D76-4C61-9854-AEE658861FD1}" type="presParOf" srcId="{9D0EBDD1-A553-4267-9965-A39140117046}" destId="{AACCCE04-7F98-4841-907F-2E52759DC9B6}" srcOrd="0" destOrd="0" presId="urn:microsoft.com/office/officeart/2008/layout/AscendingPictureAccentProcess"/>
    <dgm:cxn modelId="{A890C1AC-09E0-47FA-9365-070495B1DC06}" type="presParOf" srcId="{8D88EDFF-CDAB-457B-93E3-C1C24D92B460}" destId="{001AC575-0A5B-4081-B646-C2DAB529B384}" srcOrd="19" destOrd="0" presId="urn:microsoft.com/office/officeart/2008/layout/AscendingPictureAccentProcess"/>
    <dgm:cxn modelId="{E63B8136-20B3-449D-8BAB-F3E6F331AF5A}" type="presParOf" srcId="{8D88EDFF-CDAB-457B-93E3-C1C24D92B460}" destId="{98D001DF-D987-4208-8E39-8F9A2B6B7E2F}" srcOrd="20" destOrd="0" presId="urn:microsoft.com/office/officeart/2008/layout/AscendingPictureAccentProcess"/>
    <dgm:cxn modelId="{2F99153A-523F-4842-BBE7-C156E92D25F5}" type="presParOf" srcId="{98D001DF-D987-4208-8E39-8F9A2B6B7E2F}" destId="{ED9BA258-BCFC-4AB0-B475-93AFF1C954E9}" srcOrd="0" destOrd="0" presId="urn:microsoft.com/office/officeart/2008/layout/AscendingPictureAccentProcess"/>
    <dgm:cxn modelId="{A98BA171-B92B-4160-8167-AC26BA924921}" type="presParOf" srcId="{8D88EDFF-CDAB-457B-93E3-C1C24D92B460}" destId="{AB5F0EC8-2FF2-44E4-A365-6FBAC4050D17}" srcOrd="21" destOrd="0" presId="urn:microsoft.com/office/officeart/2008/layout/AscendingPictureAccentProcess"/>
    <dgm:cxn modelId="{717B95F3-F1A8-4AE6-BC11-DF9849F786E0}" type="presParOf" srcId="{8D88EDFF-CDAB-457B-93E3-C1C24D92B460}" destId="{E702DE20-285D-4B4E-8F54-8808861BF21A}" srcOrd="22" destOrd="0" presId="urn:microsoft.com/office/officeart/2008/layout/AscendingPictureAccentProcess"/>
    <dgm:cxn modelId="{69A4752A-0EF4-4306-8321-21F82EAD5763}" type="presParOf" srcId="{E702DE20-285D-4B4E-8F54-8808861BF21A}" destId="{ED1A28D0-7D55-4CED-8988-1B577E47FFF6}" srcOrd="0" destOrd="0" presId="urn:microsoft.com/office/officeart/2008/layout/AscendingPictureAccentProcess"/>
    <dgm:cxn modelId="{04594451-69B2-495E-A139-0CBD6F82C8DF}" type="presParOf" srcId="{8D88EDFF-CDAB-457B-93E3-C1C24D92B460}" destId="{F77F5650-8388-4496-8562-36DEAC0DB7AC}" srcOrd="23" destOrd="0" presId="urn:microsoft.com/office/officeart/2008/layout/AscendingPictureAccentProcess"/>
    <dgm:cxn modelId="{BD1EEAEC-FBFF-47E6-ADD2-183120A6CBAE}" type="presParOf" srcId="{8D88EDFF-CDAB-457B-93E3-C1C24D92B460}" destId="{E53611C7-FCE1-42FE-9ED7-90E8153B38F5}" srcOrd="24" destOrd="0" presId="urn:microsoft.com/office/officeart/2008/layout/AscendingPictureAccentProcess"/>
    <dgm:cxn modelId="{B823570B-00C1-4FEC-8805-D42BBB38D890}" type="presParOf" srcId="{E53611C7-FCE1-42FE-9ED7-90E8153B38F5}" destId="{B7DF60EF-962E-4EC8-BDC0-A6A0CC70F9D5}" srcOrd="0" destOrd="0" presId="urn:microsoft.com/office/officeart/2008/layout/AscendingPictureAccentProcess"/>
    <dgm:cxn modelId="{D18EE6A1-2AE6-49F9-AE7F-0A92996BF520}" type="presParOf" srcId="{8D88EDFF-CDAB-457B-93E3-C1C24D92B460}" destId="{DE08B332-1E8A-4D2E-86B4-8DFD6CA2D2AC}" srcOrd="25" destOrd="0" presId="urn:microsoft.com/office/officeart/2008/layout/AscendingPictureAccentProcess"/>
    <dgm:cxn modelId="{FD8FF08D-4AB9-4194-BE02-E04FFD28B506}" type="presParOf" srcId="{8D88EDFF-CDAB-457B-93E3-C1C24D92B460}" destId="{9958861F-BB26-4628-AF06-06CA746114ED}" srcOrd="26" destOrd="0" presId="urn:microsoft.com/office/officeart/2008/layout/AscendingPictureAccentProcess"/>
    <dgm:cxn modelId="{3121C328-AE6D-443D-A1C3-24FF74686780}" type="presParOf" srcId="{9958861F-BB26-4628-AF06-06CA746114ED}" destId="{80D3096B-99E1-45F3-8E9E-989F1EC8D526}" srcOrd="0" destOrd="0" presId="urn:microsoft.com/office/officeart/2008/layout/AscendingPictureAccentProcess"/>
    <dgm:cxn modelId="{416F7943-FADE-4A84-AF3E-C964A50FAE86}" type="presParOf" srcId="{8D88EDFF-CDAB-457B-93E3-C1C24D92B460}" destId="{B99B64A9-0394-4B6C-9117-861258D6453F}" srcOrd="27" destOrd="0" presId="urn:microsoft.com/office/officeart/2008/layout/AscendingPictureAccentProcess"/>
    <dgm:cxn modelId="{21793DB5-0ACE-4F89-832D-B7DA22D92A78}" type="presParOf" srcId="{8D88EDFF-CDAB-457B-93E3-C1C24D92B460}" destId="{5F765E2B-0ECF-4743-B554-F8997F35AF43}" srcOrd="28" destOrd="0" presId="urn:microsoft.com/office/officeart/2008/layout/AscendingPictureAccentProcess"/>
    <dgm:cxn modelId="{84011DE3-5F72-4C44-8710-2E5B104F44C5}" type="presParOf" srcId="{5F765E2B-0ECF-4743-B554-F8997F35AF43}" destId="{D393948A-9485-4EF7-807A-B4A067ACE958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AE1DF-85BE-42A5-B2CC-2EBEE5123424}">
      <dsp:nvSpPr>
        <dsp:cNvPr id="0" name=""/>
        <dsp:cNvSpPr/>
      </dsp:nvSpPr>
      <dsp:spPr>
        <a:xfrm>
          <a:off x="2964861" y="5009172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DB987-22D0-45EF-A506-CE44071B26B9}">
      <dsp:nvSpPr>
        <dsp:cNvPr id="0" name=""/>
        <dsp:cNvSpPr/>
      </dsp:nvSpPr>
      <dsp:spPr>
        <a:xfrm>
          <a:off x="2788588" y="5084752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6A691-5E3F-4C35-9484-9BCF980D9D51}">
      <dsp:nvSpPr>
        <dsp:cNvPr id="0" name=""/>
        <dsp:cNvSpPr/>
      </dsp:nvSpPr>
      <dsp:spPr>
        <a:xfrm>
          <a:off x="2609002" y="5149112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46DB9-CE45-46E9-8587-8B903C06315B}">
      <dsp:nvSpPr>
        <dsp:cNvPr id="0" name=""/>
        <dsp:cNvSpPr/>
      </dsp:nvSpPr>
      <dsp:spPr>
        <a:xfrm>
          <a:off x="2426765" y="5201664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AE7F7-5E74-4131-8293-01D14B4983E7}">
      <dsp:nvSpPr>
        <dsp:cNvPr id="0" name=""/>
        <dsp:cNvSpPr/>
      </dsp:nvSpPr>
      <dsp:spPr>
        <a:xfrm>
          <a:off x="2242541" y="5242406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C4758-270C-4987-8247-925D57A8E1E6}">
      <dsp:nvSpPr>
        <dsp:cNvPr id="0" name=""/>
        <dsp:cNvSpPr/>
      </dsp:nvSpPr>
      <dsp:spPr>
        <a:xfrm>
          <a:off x="3965507" y="4301204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99EE1-549D-4F78-9C05-0C860DACCC9E}">
      <dsp:nvSpPr>
        <dsp:cNvPr id="0" name=""/>
        <dsp:cNvSpPr/>
      </dsp:nvSpPr>
      <dsp:spPr>
        <a:xfrm>
          <a:off x="3818392" y="4441735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C0F93-8128-4C76-9BC4-E75E1E4EAD0C}">
      <dsp:nvSpPr>
        <dsp:cNvPr id="0" name=""/>
        <dsp:cNvSpPr/>
      </dsp:nvSpPr>
      <dsp:spPr>
        <a:xfrm>
          <a:off x="4604330" y="3466876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56A64-317E-427A-8168-A1AACA25CD6D}">
      <dsp:nvSpPr>
        <dsp:cNvPr id="0" name=""/>
        <dsp:cNvSpPr/>
      </dsp:nvSpPr>
      <dsp:spPr>
        <a:xfrm>
          <a:off x="5037060" y="2480208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696CE-07EF-4FF2-BC10-D22641877469}">
      <dsp:nvSpPr>
        <dsp:cNvPr id="0" name=""/>
        <dsp:cNvSpPr/>
      </dsp:nvSpPr>
      <dsp:spPr>
        <a:xfrm>
          <a:off x="5243153" y="1452798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67368-607B-4E25-AC20-6A6A967554E1}">
      <dsp:nvSpPr>
        <dsp:cNvPr id="0" name=""/>
        <dsp:cNvSpPr/>
      </dsp:nvSpPr>
      <dsp:spPr>
        <a:xfrm>
          <a:off x="5063567" y="231715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CE0F1-A863-48EE-9C16-EF734DAAC699}">
      <dsp:nvSpPr>
        <dsp:cNvPr id="0" name=""/>
        <dsp:cNvSpPr/>
      </dsp:nvSpPr>
      <dsp:spPr>
        <a:xfrm>
          <a:off x="5186163" y="133107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0505C-D71B-4676-A051-02F4CE284A4C}">
      <dsp:nvSpPr>
        <dsp:cNvPr id="0" name=""/>
        <dsp:cNvSpPr/>
      </dsp:nvSpPr>
      <dsp:spPr>
        <a:xfrm>
          <a:off x="5309421" y="34499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D8F769-5A86-467E-9E3A-AB01CE116591}">
      <dsp:nvSpPr>
        <dsp:cNvPr id="0" name=""/>
        <dsp:cNvSpPr/>
      </dsp:nvSpPr>
      <dsp:spPr>
        <a:xfrm>
          <a:off x="5432017" y="133107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0084-C3D2-4DD6-9856-07203F931824}">
      <dsp:nvSpPr>
        <dsp:cNvPr id="0" name=""/>
        <dsp:cNvSpPr/>
      </dsp:nvSpPr>
      <dsp:spPr>
        <a:xfrm>
          <a:off x="5554613" y="231715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BFECD-E8E6-4862-A097-DE31E56C6397}">
      <dsp:nvSpPr>
        <dsp:cNvPr id="0" name=""/>
        <dsp:cNvSpPr/>
      </dsp:nvSpPr>
      <dsp:spPr>
        <a:xfrm>
          <a:off x="5309421" y="242343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533B7-1BCB-4C65-A3EC-009EC7C42AF0}">
      <dsp:nvSpPr>
        <dsp:cNvPr id="0" name=""/>
        <dsp:cNvSpPr/>
      </dsp:nvSpPr>
      <dsp:spPr>
        <a:xfrm>
          <a:off x="5309421" y="450187"/>
          <a:ext cx="82834" cy="82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29E31-B172-4A6E-AFF4-CFF60CF4962E}">
      <dsp:nvSpPr>
        <dsp:cNvPr id="0" name=""/>
        <dsp:cNvSpPr/>
      </dsp:nvSpPr>
      <dsp:spPr>
        <a:xfrm>
          <a:off x="1815444" y="5391288"/>
          <a:ext cx="1786584" cy="478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16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err="1" smtClean="0"/>
            <a:t>Autorregulacion</a:t>
          </a:r>
          <a:endParaRPr lang="es-AR" sz="1200" kern="1200" dirty="0"/>
        </a:p>
      </dsp:txBody>
      <dsp:txXfrm>
        <a:off x="1838820" y="5414664"/>
        <a:ext cx="1739832" cy="432115"/>
      </dsp:txXfrm>
    </dsp:sp>
    <dsp:sp modelId="{AACCCE04-7F98-4841-907F-2E52759DC9B6}">
      <dsp:nvSpPr>
        <dsp:cNvPr id="0" name=""/>
        <dsp:cNvSpPr/>
      </dsp:nvSpPr>
      <dsp:spPr>
        <a:xfrm>
          <a:off x="1319759" y="4921573"/>
          <a:ext cx="828349" cy="82842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1AC575-0A5B-4081-B646-C2DAB529B384}">
      <dsp:nvSpPr>
        <dsp:cNvPr id="0" name=""/>
        <dsp:cNvSpPr/>
      </dsp:nvSpPr>
      <dsp:spPr>
        <a:xfrm>
          <a:off x="3528470" y="4821489"/>
          <a:ext cx="1786584" cy="478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16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Vinculación</a:t>
          </a:r>
          <a:endParaRPr lang="es-AR" sz="1200" kern="1200" dirty="0"/>
        </a:p>
      </dsp:txBody>
      <dsp:txXfrm>
        <a:off x="3551846" y="4844865"/>
        <a:ext cx="1739832" cy="432115"/>
      </dsp:txXfrm>
    </dsp:sp>
    <dsp:sp modelId="{ED9BA258-BCFC-4AB0-B475-93AFF1C954E9}">
      <dsp:nvSpPr>
        <dsp:cNvPr id="0" name=""/>
        <dsp:cNvSpPr/>
      </dsp:nvSpPr>
      <dsp:spPr>
        <a:xfrm>
          <a:off x="3032786" y="4351773"/>
          <a:ext cx="828349" cy="82842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F0EC8-2FF2-44E4-A365-6FBAC4050D17}">
      <dsp:nvSpPr>
        <dsp:cNvPr id="0" name=""/>
        <dsp:cNvSpPr/>
      </dsp:nvSpPr>
      <dsp:spPr>
        <a:xfrm>
          <a:off x="4373387" y="3968266"/>
          <a:ext cx="1786584" cy="478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16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Comunicación emocional </a:t>
          </a:r>
          <a:endParaRPr lang="es-AR" sz="1200" kern="1200" dirty="0"/>
        </a:p>
      </dsp:txBody>
      <dsp:txXfrm>
        <a:off x="4396763" y="3991642"/>
        <a:ext cx="1739832" cy="432115"/>
      </dsp:txXfrm>
    </dsp:sp>
    <dsp:sp modelId="{ED1A28D0-7D55-4CED-8988-1B577E47FFF6}">
      <dsp:nvSpPr>
        <dsp:cNvPr id="0" name=""/>
        <dsp:cNvSpPr/>
      </dsp:nvSpPr>
      <dsp:spPr>
        <a:xfrm>
          <a:off x="3877702" y="3498551"/>
          <a:ext cx="828349" cy="82842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F5650-8388-4496-8562-36DEAC0DB7AC}">
      <dsp:nvSpPr>
        <dsp:cNvPr id="0" name=""/>
        <dsp:cNvSpPr/>
      </dsp:nvSpPr>
      <dsp:spPr>
        <a:xfrm>
          <a:off x="4882987" y="3034149"/>
          <a:ext cx="1786584" cy="478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16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Comunicación compleja</a:t>
          </a:r>
          <a:endParaRPr lang="es-AR" sz="1200" kern="1200" dirty="0"/>
        </a:p>
      </dsp:txBody>
      <dsp:txXfrm>
        <a:off x="4906363" y="3057525"/>
        <a:ext cx="1739832" cy="432115"/>
      </dsp:txXfrm>
    </dsp:sp>
    <dsp:sp modelId="{B7DF60EF-962E-4EC8-BDC0-A6A0CC70F9D5}">
      <dsp:nvSpPr>
        <dsp:cNvPr id="0" name=""/>
        <dsp:cNvSpPr/>
      </dsp:nvSpPr>
      <dsp:spPr>
        <a:xfrm>
          <a:off x="4387303" y="2564434"/>
          <a:ext cx="828349" cy="82842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8B332-1E8A-4D2E-86B4-8DFD6CA2D2AC}">
      <dsp:nvSpPr>
        <dsp:cNvPr id="0" name=""/>
        <dsp:cNvSpPr/>
      </dsp:nvSpPr>
      <dsp:spPr>
        <a:xfrm>
          <a:off x="5211676" y="2027996"/>
          <a:ext cx="1786584" cy="478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16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Creación de ideas</a:t>
          </a:r>
          <a:endParaRPr lang="es-AR" sz="1200" kern="1200" dirty="0"/>
        </a:p>
      </dsp:txBody>
      <dsp:txXfrm>
        <a:off x="5235052" y="2051372"/>
        <a:ext cx="1739832" cy="432115"/>
      </dsp:txXfrm>
    </dsp:sp>
    <dsp:sp modelId="{80D3096B-99E1-45F3-8E9E-989F1EC8D526}">
      <dsp:nvSpPr>
        <dsp:cNvPr id="0" name=""/>
        <dsp:cNvSpPr/>
      </dsp:nvSpPr>
      <dsp:spPr>
        <a:xfrm>
          <a:off x="4715992" y="1558281"/>
          <a:ext cx="828349" cy="82842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B64A9-0394-4B6C-9117-861258D6453F}">
      <dsp:nvSpPr>
        <dsp:cNvPr id="0" name=""/>
        <dsp:cNvSpPr/>
      </dsp:nvSpPr>
      <dsp:spPr>
        <a:xfrm>
          <a:off x="5390600" y="1038376"/>
          <a:ext cx="1786584" cy="478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16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Puentes entre ideas</a:t>
          </a:r>
          <a:endParaRPr lang="es-AR" sz="1200" kern="1200" dirty="0"/>
        </a:p>
      </dsp:txBody>
      <dsp:txXfrm>
        <a:off x="5413976" y="1061752"/>
        <a:ext cx="1739832" cy="432115"/>
      </dsp:txXfrm>
    </dsp:sp>
    <dsp:sp modelId="{D393948A-9485-4EF7-807A-B4A067ACE958}">
      <dsp:nvSpPr>
        <dsp:cNvPr id="0" name=""/>
        <dsp:cNvSpPr/>
      </dsp:nvSpPr>
      <dsp:spPr>
        <a:xfrm>
          <a:off x="4894915" y="568660"/>
          <a:ext cx="828349" cy="828423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50129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67358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79031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22087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9773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32994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62110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5799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07094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69969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86971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14FAF-5E04-45A8-8B6E-78939B6A24B5}" type="datetimeFigureOut">
              <a:rPr lang="es-AR" smtClean="0"/>
              <a:pPr/>
              <a:t>7/5/2024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82171-F578-4656-941D-6C117952C4C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03304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es-AR" b="1" dirty="0" smtClean="0">
                <a:solidFill>
                  <a:srgbClr val="00B0F0"/>
                </a:solidFill>
                <a:latin typeface="Berlin Sans FB Demi" panose="020E0802020502020306" pitchFamily="34" charset="0"/>
              </a:rPr>
              <a:t>MODELO DIR</a:t>
            </a:r>
            <a:br>
              <a:rPr lang="es-AR" b="1" dirty="0" smtClean="0">
                <a:solidFill>
                  <a:srgbClr val="00B0F0"/>
                </a:solidFill>
                <a:latin typeface="Berlin Sans FB Demi" panose="020E0802020502020306" pitchFamily="34" charset="0"/>
              </a:rPr>
            </a:br>
            <a:endParaRPr lang="es-AR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492896"/>
            <a:ext cx="6400800" cy="1752600"/>
          </a:xfrm>
        </p:spPr>
        <p:txBody>
          <a:bodyPr/>
          <a:lstStyle/>
          <a:p>
            <a:r>
              <a:rPr lang="es-AR" dirty="0" smtClean="0"/>
              <a:t>Stanley Greenspan</a:t>
            </a:r>
          </a:p>
          <a:p>
            <a:r>
              <a:rPr lang="es-AR" dirty="0" smtClean="0"/>
              <a:t>Serena </a:t>
            </a:r>
            <a:r>
              <a:rPr lang="es-AR" dirty="0" err="1" smtClean="0"/>
              <a:t>Weider</a:t>
            </a:r>
            <a:endParaRPr lang="es-AR" dirty="0"/>
          </a:p>
        </p:txBody>
      </p:sp>
      <p:pic>
        <p:nvPicPr>
          <p:cNvPr id="1026" name="Picture 2" descr="C:\Users\Usuario\Documents\UCSF\Estimulacion temprana\floor ti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05064"/>
            <a:ext cx="4006577" cy="263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8114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4820546" cy="1596716"/>
          </a:xfrm>
        </p:spPr>
        <p:txBody>
          <a:bodyPr>
            <a:normAutofit/>
          </a:bodyPr>
          <a:lstStyle/>
          <a:p>
            <a:pPr algn="l"/>
            <a:r>
              <a:rPr lang="es-AR" sz="4000" b="1" dirty="0" smtClean="0">
                <a:solidFill>
                  <a:srgbClr val="0070C0"/>
                </a:solidFill>
              </a:rPr>
              <a:t>Capacidades emocionales</a:t>
            </a:r>
            <a:endParaRPr lang="es-AR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9967021"/>
              </p:ext>
            </p:extLst>
          </p:nvPr>
        </p:nvGraphicFramePr>
        <p:xfrm>
          <a:off x="467544" y="214290"/>
          <a:ext cx="8676456" cy="652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000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>
                <a:solidFill>
                  <a:srgbClr val="0070C0"/>
                </a:solidFill>
              </a:rPr>
              <a:t>Capacidades emocionales</a:t>
            </a:r>
            <a:endParaRPr lang="es-AR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7810234"/>
              </p:ext>
            </p:extLst>
          </p:nvPr>
        </p:nvGraphicFramePr>
        <p:xfrm>
          <a:off x="179514" y="1571612"/>
          <a:ext cx="8964486" cy="361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966"/>
                <a:gridCol w="1453196"/>
                <a:gridCol w="1494081"/>
                <a:gridCol w="1494081"/>
                <a:gridCol w="1494081"/>
                <a:gridCol w="1494081"/>
              </a:tblGrid>
              <a:tr h="58776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</a:tr>
              <a:tr h="1311696">
                <a:tc>
                  <a:txBody>
                    <a:bodyPr/>
                    <a:lstStyle/>
                    <a:p>
                      <a:r>
                        <a:rPr lang="es-AR" sz="1600" b="1" dirty="0" err="1" smtClean="0"/>
                        <a:t>Autorregulacion</a:t>
                      </a:r>
                      <a:r>
                        <a:rPr lang="es-AR" sz="1600" b="1" dirty="0" smtClean="0"/>
                        <a:t> e interés en el mundo</a:t>
                      </a:r>
                      <a:endParaRPr lang="es-A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b="1" dirty="0" smtClean="0"/>
                        <a:t>Vinculación  e intimidad</a:t>
                      </a:r>
                      <a:endParaRPr lang="es-A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b="1" dirty="0" smtClean="0"/>
                        <a:t>Comunicación de 2 vías</a:t>
                      </a:r>
                      <a:endParaRPr lang="es-A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b="1" dirty="0" smtClean="0"/>
                        <a:t>Comunicación compleja</a:t>
                      </a:r>
                      <a:endParaRPr lang="es-A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b="1" dirty="0" smtClean="0"/>
                        <a:t>Ideas emocionales</a:t>
                      </a:r>
                      <a:endParaRPr lang="es-A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b="1" dirty="0" smtClean="0"/>
                        <a:t>Pensamiento emocional</a:t>
                      </a:r>
                      <a:endParaRPr lang="es-AR" sz="1600" b="1" dirty="0"/>
                    </a:p>
                  </a:txBody>
                  <a:tcPr/>
                </a:tc>
              </a:tr>
              <a:tr h="706297"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0 – 3 meses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 2 – 7</a:t>
                      </a:r>
                      <a:r>
                        <a:rPr lang="es-AR" sz="1400" baseline="0" dirty="0" smtClean="0"/>
                        <a:t> meses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4 – 10 meses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12 – 24 meses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24 – 36 meses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36</a:t>
                      </a:r>
                      <a:r>
                        <a:rPr lang="es-AR" sz="1400" baseline="0" dirty="0" smtClean="0"/>
                        <a:t> – 48 meses</a:t>
                      </a:r>
                      <a:endParaRPr lang="es-AR" sz="1400" dirty="0"/>
                    </a:p>
                  </a:txBody>
                  <a:tcPr/>
                </a:tc>
              </a:tr>
              <a:tr h="1008997"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Regulación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Atención conjunta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Círculos de comunicación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Juego funcional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Juego simbólico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133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1</a:t>
            </a:r>
            <a:r>
              <a:rPr lang="es-AR" sz="36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. AUTOREGULACION E INTERES EN EL MUNDO</a:t>
            </a:r>
            <a:endParaRPr lang="es-AR" sz="3600" b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De 0 a 3 meses.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El bebé se regula en base al </a:t>
            </a:r>
            <a:r>
              <a:rPr lang="es-AR" b="1" dirty="0" smtClean="0"/>
              <a:t>estado emocional</a:t>
            </a:r>
            <a:r>
              <a:rPr lang="es-AR" dirty="0" smtClean="0"/>
              <a:t> del adulto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Cada bebe tiene un </a:t>
            </a:r>
            <a:r>
              <a:rPr lang="es-AR" b="1" dirty="0" smtClean="0"/>
              <a:t>perfil biológico propio </a:t>
            </a:r>
            <a:r>
              <a:rPr lang="es-AR" dirty="0" smtClean="0"/>
              <a:t>que determina las características de ese </a:t>
            </a:r>
            <a:r>
              <a:rPr lang="es-AR" b="1" dirty="0" smtClean="0"/>
              <a:t>interés </a:t>
            </a:r>
            <a:r>
              <a:rPr lang="es-AR" dirty="0" smtClean="0"/>
              <a:t>en el afuera y la exploración del mundo que lo rodea.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200259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AR" sz="4000" b="1" dirty="0" smtClean="0">
                <a:latin typeface="Arial Rounded MT Bold" panose="020F0704030504030204" pitchFamily="34" charset="0"/>
              </a:rPr>
              <a:t>AUTOREGULACION</a:t>
            </a:r>
            <a:endParaRPr lang="es-AR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es-AR" dirty="0" smtClean="0"/>
              <a:t>1er  </a:t>
            </a:r>
            <a:r>
              <a:rPr lang="es-AR" dirty="0" smtClean="0"/>
              <a:t>desafío.</a:t>
            </a:r>
            <a:endParaRPr lang="es-AR" dirty="0" smtClean="0"/>
          </a:p>
          <a:p>
            <a:pPr marL="0" indent="0">
              <a:buNone/>
            </a:pPr>
            <a:endParaRPr lang="es-AR" b="1" dirty="0" smtClean="0"/>
          </a:p>
          <a:p>
            <a:r>
              <a:rPr lang="es-AR" dirty="0" smtClean="0"/>
              <a:t>Capacidad de sentirse tranquilo y relajado, no abrumado. Relacionado con el perfil individual del bebé ( I del modelo)</a:t>
            </a:r>
          </a:p>
          <a:p>
            <a:endParaRPr lang="es-AR" dirty="0" smtClean="0"/>
          </a:p>
          <a:p>
            <a:r>
              <a:rPr lang="es-AR" dirty="0" smtClean="0"/>
              <a:t>Listo para interactuar con el mundo exterior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962149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Autoregulación</a:t>
            </a:r>
            <a:r>
              <a:rPr lang="es-ES" b="1" dirty="0" smtClean="0"/>
              <a:t> y </a:t>
            </a:r>
            <a:r>
              <a:rPr lang="es-ES" b="1" dirty="0" err="1" smtClean="0"/>
              <a:t>co</a:t>
            </a:r>
            <a:r>
              <a:rPr lang="es-ES" b="1" dirty="0" smtClean="0"/>
              <a:t>-regulación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txBody>
          <a:bodyPr/>
          <a:lstStyle/>
          <a:p>
            <a:r>
              <a:rPr lang="es-ES" dirty="0" smtClean="0"/>
              <a:t>La autorregulación esta relacionada con el procesamiento sensorial de cada persona, y puede tardar hasta los 2 años en lograrse.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Aun ya lograda por momentos podemos perder esta capacidad ( situaciones limites)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dirty="0" smtClean="0"/>
              <a:t>Co-regulación</a:t>
            </a:r>
            <a:r>
              <a:rPr lang="es-ES" dirty="0" smtClean="0"/>
              <a:t>: el adulto significativo se pone en sintonía con el niño para calmarlo</a:t>
            </a:r>
            <a:endParaRPr lang="es-A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AR" sz="4000" b="1" dirty="0" smtClean="0">
                <a:latin typeface="Arial Rounded MT Bold" panose="020F0704030504030204" pitchFamily="34" charset="0"/>
              </a:rPr>
              <a:t>INTERES EN EL MUNDO</a:t>
            </a:r>
            <a:endParaRPr lang="es-AR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2do  DESAFIO</a:t>
            </a:r>
          </a:p>
          <a:p>
            <a:endParaRPr lang="es-AR" dirty="0" smtClean="0"/>
          </a:p>
          <a:p>
            <a:r>
              <a:rPr lang="es-AR" dirty="0" smtClean="0"/>
              <a:t>El bebe  explora a través de sus sentidos y movimientos.</a:t>
            </a:r>
          </a:p>
          <a:p>
            <a:endParaRPr lang="es-AR" dirty="0"/>
          </a:p>
          <a:p>
            <a:r>
              <a:rPr lang="es-AR" dirty="0" smtClean="0"/>
              <a:t>La </a:t>
            </a:r>
            <a:r>
              <a:rPr lang="es-AR" b="1" dirty="0" smtClean="0">
                <a:solidFill>
                  <a:srgbClr val="0070C0"/>
                </a:solidFill>
              </a:rPr>
              <a:t>capacidad reguladora y el interés por el mundo</a:t>
            </a:r>
            <a:r>
              <a:rPr lang="es-AR" dirty="0" smtClean="0"/>
              <a:t> se </a:t>
            </a:r>
            <a:r>
              <a:rPr lang="es-AR" b="1" dirty="0" smtClean="0"/>
              <a:t>desarrollan de forma conjunta</a:t>
            </a:r>
            <a:r>
              <a:rPr lang="es-AR" dirty="0" smtClean="0"/>
              <a:t>, potenciándose mutuamente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La capacidad de estar </a:t>
            </a:r>
            <a:r>
              <a:rPr lang="es-AR" b="1" dirty="0" smtClean="0"/>
              <a:t>atento y relajado</a:t>
            </a:r>
            <a:r>
              <a:rPr lang="es-AR" dirty="0" smtClean="0"/>
              <a:t> posibilita al bebe a </a:t>
            </a:r>
            <a:r>
              <a:rPr lang="es-AR" b="1" dirty="0" smtClean="0"/>
              <a:t>explorar.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xmlns="" val="2358755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Atención compartida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r>
              <a:rPr lang="es-AR" dirty="0" smtClean="0"/>
              <a:t>El bebe se conecta a través de la mirada, se </a:t>
            </a:r>
            <a:r>
              <a:rPr lang="es-AR" b="1" dirty="0" smtClean="0"/>
              <a:t>“engancha”</a:t>
            </a:r>
          </a:p>
          <a:p>
            <a:endParaRPr lang="es-AR" dirty="0" smtClean="0"/>
          </a:p>
          <a:p>
            <a:r>
              <a:rPr lang="es-AR" dirty="0" smtClean="0"/>
              <a:t>Es un </a:t>
            </a:r>
            <a:r>
              <a:rPr lang="es-AR" b="1" dirty="0" smtClean="0"/>
              <a:t>prerrequisito</a:t>
            </a:r>
            <a:r>
              <a:rPr lang="es-AR" dirty="0" smtClean="0"/>
              <a:t> para la comprensión del lenguaje y el desarrollo de la intención comunicativa.</a:t>
            </a:r>
            <a:endParaRPr lang="es-AR" dirty="0"/>
          </a:p>
        </p:txBody>
      </p:sp>
      <p:pic>
        <p:nvPicPr>
          <p:cNvPr id="4098" name="Picture 2" descr="C:\Users\Usuario\Documents\UCSF\Estimulacion temprana\mirada bebe p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7" y="4293096"/>
            <a:ext cx="3854365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4893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2 . VINCULACION </a:t>
            </a:r>
            <a:endParaRPr lang="es-AR" sz="4000" b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829196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De 2 a 7 meses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El beb</a:t>
            </a:r>
            <a:r>
              <a:rPr lang="es-AR" dirty="0"/>
              <a:t>é</a:t>
            </a:r>
            <a:r>
              <a:rPr lang="es-AR" dirty="0" smtClean="0"/>
              <a:t> mira, sonríe y comparte placer, atrae a otros a través de </a:t>
            </a:r>
            <a:r>
              <a:rPr lang="es-AR" dirty="0"/>
              <a:t>s</a:t>
            </a:r>
            <a:r>
              <a:rPr lang="es-AR" dirty="0" smtClean="0"/>
              <a:t>us </a:t>
            </a:r>
            <a:r>
              <a:rPr lang="es-AR" dirty="0" smtClean="0"/>
              <a:t>emociones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Comienza a </a:t>
            </a:r>
            <a:r>
              <a:rPr lang="es-AR" b="1" dirty="0" smtClean="0"/>
              <a:t>discriminar estados emocionales</a:t>
            </a:r>
            <a:r>
              <a:rPr lang="es-AR" dirty="0" smtClean="0"/>
              <a:t> e interpretar expresiones faciales del </a:t>
            </a:r>
            <a:r>
              <a:rPr lang="es-AR" dirty="0" smtClean="0"/>
              <a:t>adulto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Imita algunos movimientos de la boca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721857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2"/>
                </a:solidFill>
              </a:rPr>
              <a:t>Enganche afectivo</a:t>
            </a:r>
            <a:endParaRPr lang="es-A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Habilidad del bebe para mostrar placer, compartir emociones e intercambiar interacciones con sus cuidadores.</a:t>
            </a:r>
          </a:p>
          <a:p>
            <a:r>
              <a:rPr lang="es-ES" b="1" dirty="0" smtClean="0"/>
              <a:t>Conexión  emocional entre el niño y su cuidador</a:t>
            </a:r>
          </a:p>
          <a:p>
            <a:endParaRPr lang="es-ES" dirty="0" smtClean="0"/>
          </a:p>
          <a:p>
            <a:r>
              <a:rPr lang="es-ES" dirty="0" smtClean="0"/>
              <a:t>A través de esta conexión emocional con sus  padres, el niño se siente a salvo, seguro y amado.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Proporciona la capacidad y oportunidad para la </a:t>
            </a:r>
            <a:r>
              <a:rPr lang="es-ES" b="1" dirty="0" smtClean="0"/>
              <a:t>atención conjunta</a:t>
            </a:r>
            <a:endParaRPr lang="es-A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 smtClean="0">
                <a:solidFill>
                  <a:srgbClr val="0070C0"/>
                </a:solidFill>
                <a:latin typeface="Arial Rounded MT Bold" pitchFamily="34" charset="0"/>
              </a:rPr>
              <a:t>Atención conjunta</a:t>
            </a:r>
            <a:endParaRPr lang="es-AR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pic>
        <p:nvPicPr>
          <p:cNvPr id="5122" name="Picture 2" descr="C:\Users\Usuario\Documents\UCSF\TO 3\Clases\Imagenes\ATENCION CONJ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772816"/>
            <a:ext cx="446449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uario\Documents\UCSF\TO 3\Clases\Imagenes\ATENC CON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3600400" cy="239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56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D</a:t>
            </a:r>
            <a:r>
              <a:rPr lang="es-AR" dirty="0" smtClean="0"/>
              <a:t> : </a:t>
            </a:r>
            <a:r>
              <a:rPr lang="es-AR" dirty="0" err="1" smtClean="0"/>
              <a:t>Developmental</a:t>
            </a:r>
            <a:r>
              <a:rPr lang="es-AR" dirty="0" smtClean="0"/>
              <a:t>  (desarrollo funcional)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/>
              <a:t>I . </a:t>
            </a:r>
            <a:r>
              <a:rPr lang="es-AR" dirty="0" smtClean="0"/>
              <a:t>individual </a:t>
            </a:r>
            <a:r>
              <a:rPr lang="es-AR" dirty="0" err="1" smtClean="0"/>
              <a:t>differennce</a:t>
            </a:r>
            <a:r>
              <a:rPr lang="es-AR" dirty="0" smtClean="0"/>
              <a:t> (</a:t>
            </a:r>
            <a:r>
              <a:rPr lang="es-AR" smtClean="0"/>
              <a:t>individualidad)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/>
              <a:t>R</a:t>
            </a:r>
            <a:r>
              <a:rPr lang="es-AR" dirty="0" smtClean="0"/>
              <a:t> : </a:t>
            </a:r>
            <a:r>
              <a:rPr lang="es-AR" dirty="0" err="1" smtClean="0"/>
              <a:t>Relationship</a:t>
            </a:r>
            <a:r>
              <a:rPr lang="es-AR" dirty="0" smtClean="0"/>
              <a:t> ( relaciones)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13530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>
                <a:solidFill>
                  <a:srgbClr val="0070C0"/>
                </a:solidFill>
              </a:rPr>
              <a:t>Atención conjunta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es-AR" sz="4000" dirty="0" smtClean="0"/>
              <a:t>Ya hay intención comunicativa por parte del bebé.</a:t>
            </a:r>
          </a:p>
          <a:p>
            <a:pPr>
              <a:buNone/>
            </a:pPr>
            <a:endParaRPr lang="es-AR" sz="4000" dirty="0" smtClean="0"/>
          </a:p>
          <a:p>
            <a:r>
              <a:rPr lang="es-ES" sz="4000" dirty="0" smtClean="0"/>
              <a:t>Requiere que dos personas estén </a:t>
            </a:r>
            <a:r>
              <a:rPr lang="es-ES" sz="4000" dirty="0" smtClean="0"/>
              <a:t>conscientes </a:t>
            </a:r>
            <a:r>
              <a:rPr lang="es-ES" sz="4000" dirty="0" smtClean="0"/>
              <a:t>de que están atendiendo a un objeto en común.</a:t>
            </a:r>
            <a:endParaRPr lang="es-AR" sz="4000" dirty="0" smtClean="0"/>
          </a:p>
          <a:p>
            <a:pPr>
              <a:buNone/>
            </a:pPr>
            <a:endParaRPr lang="es-AR" sz="4000" dirty="0" smtClean="0"/>
          </a:p>
          <a:p>
            <a:r>
              <a:rPr lang="es-AR" sz="4000" b="1" dirty="0" smtClean="0"/>
              <a:t>Gesto instrumental : señalar.</a:t>
            </a:r>
          </a:p>
          <a:p>
            <a:endParaRPr lang="es-ES" sz="4000" dirty="0" smtClean="0"/>
          </a:p>
          <a:p>
            <a:r>
              <a:rPr lang="es-ES" sz="4000" dirty="0" smtClean="0"/>
              <a:t>Video </a:t>
            </a:r>
            <a:endParaRPr lang="es-AR" sz="4000" dirty="0" smtClean="0"/>
          </a:p>
          <a:p>
            <a:pPr marL="0" indent="0">
              <a:buNone/>
            </a:pPr>
            <a:endParaRPr lang="es-AR" sz="4000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437377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sucede cuando….?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niño tiene alguna disfunción en uno de sus sentidos</a:t>
            </a:r>
            <a:r>
              <a:rPr lang="es-ES" dirty="0" smtClean="0"/>
              <a:t>? Ceguera, hipoacusia, </a:t>
            </a:r>
            <a:r>
              <a:rPr lang="es-ES" dirty="0" err="1" smtClean="0"/>
              <a:t>etc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El niño no comparte emoción, es apático.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El niño es muy irritable.</a:t>
            </a:r>
            <a:endParaRPr lang="es-A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6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3. Comunicación emocional reciproca.</a:t>
            </a:r>
            <a:endParaRPr lang="es-AR" sz="3600" b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pPr marL="0" indent="0"/>
            <a:r>
              <a:rPr lang="es-AR" dirty="0" smtClean="0"/>
              <a:t> De 4 a 10 meses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Comunicación </a:t>
            </a:r>
            <a:r>
              <a:rPr lang="es-AR" b="1" dirty="0" smtClean="0"/>
              <a:t>no verbal e intencional</a:t>
            </a:r>
            <a:r>
              <a:rPr lang="es-AR" dirty="0" smtClean="0"/>
              <a:t>: gestos, vocalizaciones, sonrisa.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Causalidad: anticipa acción del adulto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Imitación simple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Muestra sus deseos, expresa sus intenciones de manera funcional y responde a la intención del otro.</a:t>
            </a:r>
          </a:p>
          <a:p>
            <a:pPr marL="0" indent="0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xmlns="" val="2089608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Comprende expresiones faciales del adulto.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Abre y cierra cirulos de comunicación con gestos, sonrisas, sonidos.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232082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4. Comunicación compleja</a:t>
            </a:r>
            <a:endParaRPr lang="es-AR" sz="4000" b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De 12 a  24 meses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Inicia y sostiene mas círculos de comunicación y cada vez mas complejos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b="1" dirty="0" smtClean="0"/>
              <a:t>Cadena de acciones para comunicarse </a:t>
            </a:r>
            <a:r>
              <a:rPr lang="es-AR" dirty="0" smtClean="0"/>
              <a:t>( toma de la mano a su mamá, la lleva a la cocina, la mira y le señala el vaso, mientras dice </a:t>
            </a:r>
            <a:r>
              <a:rPr lang="es-AR" dirty="0" err="1" smtClean="0"/>
              <a:t>ua</a:t>
            </a:r>
            <a:r>
              <a:rPr lang="es-AR" dirty="0" smtClean="0"/>
              <a:t>)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Uso de algunas palabras en la comunicación.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551327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s-AR" dirty="0" smtClean="0"/>
              <a:t>Distingue y expresa diferentes emociones.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Sentido mas organizado del yo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Formas y significados compartidos. 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Uso de </a:t>
            </a:r>
            <a:r>
              <a:rPr lang="es-AR" b="1" dirty="0" smtClean="0"/>
              <a:t>gestos convencionales</a:t>
            </a:r>
            <a:r>
              <a:rPr lang="es-AR" dirty="0" smtClean="0"/>
              <a:t>, palabras y frases ( </a:t>
            </a:r>
            <a:r>
              <a:rPr lang="es-AR" dirty="0" err="1" smtClean="0"/>
              <a:t>ej</a:t>
            </a:r>
            <a:r>
              <a:rPr lang="es-AR" dirty="0" smtClean="0"/>
              <a:t>: saludar, choque los 5, aplaudir, gesto OK)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630927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AR" b="1" dirty="0" smtClean="0">
                <a:solidFill>
                  <a:srgbClr val="0070C0"/>
                </a:solidFill>
              </a:rPr>
              <a:t>Juego funcional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Juego a partir de un objeto imitando lo que otro hace . </a:t>
            </a:r>
          </a:p>
          <a:p>
            <a:pPr marL="0" indent="0">
              <a:buNone/>
            </a:pPr>
            <a:r>
              <a:rPr lang="es-AR" dirty="0" smtClean="0"/>
              <a:t>Por </a:t>
            </a:r>
            <a:r>
              <a:rPr lang="es-AR" dirty="0" err="1" smtClean="0"/>
              <a:t>ej</a:t>
            </a:r>
            <a:r>
              <a:rPr lang="es-AR" dirty="0" smtClean="0"/>
              <a:t>: se pone el teléfono en el oído, revuelve con una cuchara dentro de un vaso, hace que da a comer a muñeco.</a:t>
            </a:r>
          </a:p>
          <a:p>
            <a:endParaRPr lang="es-AR" dirty="0"/>
          </a:p>
        </p:txBody>
      </p:sp>
      <p:pic>
        <p:nvPicPr>
          <p:cNvPr id="4" name="Picture 2" descr="C:\Users\Usuario\Documents\UCSF\Estimulacion temprana\juego fun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2" y="4214818"/>
            <a:ext cx="3168352" cy="23732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5210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5. Creando ideas</a:t>
            </a:r>
            <a:endParaRPr lang="es-AR" sz="4000" b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357298"/>
            <a:ext cx="8229600" cy="5143536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De 24 a 36 meses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Desarrollo de ideas a través del juego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Aparece el lenguaje</a:t>
            </a:r>
          </a:p>
          <a:p>
            <a:r>
              <a:rPr lang="es-AR" dirty="0" smtClean="0"/>
              <a:t>Juego simbólico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El niño crea juegos uniendo dos o mas ideas ( por eje: las muñecas se saludos y van a tomar el te, dos autos cargan combustible y luego juegan una carrera)</a:t>
            </a:r>
            <a:endParaRPr lang="es-AR" dirty="0"/>
          </a:p>
        </p:txBody>
      </p:sp>
      <p:pic>
        <p:nvPicPr>
          <p:cNvPr id="4" name="Picture 3" descr="C:\Users\Usuario\Documents\UCSF\Estimulacion temprana\juego si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138" y="2643182"/>
            <a:ext cx="3005862" cy="2000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5698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792088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Juegos motores sencillos con reglas ( pelota)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Arma oraciones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Conversaciones : interacciones reciprocas simbólicas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 través del juego expresan emociones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Ideas lógicas: causa efecto ( porque llora el bebe? Tiene hambre)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4608309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70C0"/>
                </a:solidFill>
              </a:rPr>
              <a:t>Estrategias de abordaje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Observar</a:t>
            </a:r>
          </a:p>
          <a:p>
            <a:r>
              <a:rPr lang="es-ES" dirty="0" smtClean="0"/>
              <a:t>Seguir el liderazgo del niño, construir a partir de lo que el niño esta haciendo y disfruta.</a:t>
            </a:r>
          </a:p>
          <a:p>
            <a:r>
              <a:rPr lang="es-ES" dirty="0" smtClean="0"/>
              <a:t>Conectar con gestos, miradas, tono emocional.</a:t>
            </a:r>
          </a:p>
          <a:p>
            <a:r>
              <a:rPr lang="es-ES" dirty="0" smtClean="0"/>
              <a:t>Crear situaciones de disfrute.</a:t>
            </a:r>
          </a:p>
          <a:p>
            <a:r>
              <a:rPr lang="es-ES" dirty="0" smtClean="0"/>
              <a:t>Juegos en los que el niño necesite al adulto</a:t>
            </a:r>
          </a:p>
          <a:p>
            <a:r>
              <a:rPr lang="es-ES" dirty="0" smtClean="0"/>
              <a:t>Extender círculos de comunicación.</a:t>
            </a:r>
          </a:p>
          <a:p>
            <a:endParaRPr lang="es-ES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276969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AR" b="1" dirty="0" smtClean="0">
                <a:solidFill>
                  <a:srgbClr val="0070C0"/>
                </a:solidFill>
              </a:rPr>
              <a:t>MODELO  D.IR</a:t>
            </a:r>
            <a:r>
              <a:rPr lang="es-AR" dirty="0" smtClean="0">
                <a:solidFill>
                  <a:srgbClr val="0070C0"/>
                </a:solidFill>
              </a:rPr>
              <a:t>.</a:t>
            </a:r>
            <a:endParaRPr lang="es-AR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168046"/>
          </a:xfrm>
        </p:spPr>
        <p:txBody>
          <a:bodyPr>
            <a:normAutofit/>
          </a:bodyPr>
          <a:lstStyle/>
          <a:p>
            <a:r>
              <a:rPr lang="es-AR" dirty="0" smtClean="0"/>
              <a:t>Modelo basado en el </a:t>
            </a:r>
            <a:r>
              <a:rPr lang="es-AR" b="1" dirty="0" smtClean="0"/>
              <a:t>desarrollo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ES" b="1" dirty="0" smtClean="0"/>
              <a:t>Enfoque centrado en el Niño</a:t>
            </a:r>
            <a:endParaRPr lang="es-AR" b="1" dirty="0" smtClean="0"/>
          </a:p>
          <a:p>
            <a:pPr marL="0" indent="0">
              <a:buNone/>
            </a:pPr>
            <a:endParaRPr lang="es-AR" dirty="0" smtClean="0"/>
          </a:p>
          <a:p>
            <a:r>
              <a:rPr lang="es-AR" b="1" dirty="0" smtClean="0"/>
              <a:t>Interdisciplinario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Aplicable a cualquier edad y desafío en el desarrollo que afecte la </a:t>
            </a:r>
            <a:r>
              <a:rPr lang="es-AR" b="1" dirty="0" smtClean="0"/>
              <a:t>comunicación e interacción</a:t>
            </a:r>
            <a:r>
              <a:rPr lang="es-AR" dirty="0" smtClean="0"/>
              <a:t> especialmente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3456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b="1" dirty="0" err="1" smtClean="0">
                <a:solidFill>
                  <a:srgbClr val="0070C0"/>
                </a:solidFill>
                <a:latin typeface="Arial Rounded MT Bold" pitchFamily="34" charset="0"/>
              </a:rPr>
              <a:t>Floor</a:t>
            </a:r>
            <a:r>
              <a:rPr lang="es-ES" sz="5400" b="1" dirty="0" smtClean="0">
                <a:solidFill>
                  <a:srgbClr val="0070C0"/>
                </a:solidFill>
                <a:latin typeface="Arial Rounded MT Bold" pitchFamily="34" charset="0"/>
              </a:rPr>
              <a:t> time</a:t>
            </a:r>
            <a:endParaRPr lang="es-AR" sz="5400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Técnica del modelo DIR.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Intervención basada en el juego espontaneo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A través de presentación de desafíos adecuados, estimula el desarrollo de las capacidades.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>
                <a:solidFill>
                  <a:srgbClr val="0070C0"/>
                </a:solidFill>
              </a:rPr>
              <a:t>Floor</a:t>
            </a:r>
            <a:r>
              <a:rPr lang="es-ES" b="1" dirty="0" smtClean="0">
                <a:solidFill>
                  <a:srgbClr val="0070C0"/>
                </a:solidFill>
              </a:rPr>
              <a:t> time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Varias sesiones por día.</a:t>
            </a:r>
          </a:p>
          <a:p>
            <a:r>
              <a:rPr lang="es-ES" dirty="0" smtClean="0"/>
              <a:t> </a:t>
            </a:r>
            <a:r>
              <a:rPr lang="es-ES" dirty="0" smtClean="0"/>
              <a:t>Construcción sobre los intereses del niño</a:t>
            </a:r>
          </a:p>
          <a:p>
            <a:r>
              <a:rPr lang="es-ES" dirty="0" smtClean="0"/>
              <a:t>Liderazgo del niño</a:t>
            </a:r>
          </a:p>
          <a:p>
            <a:r>
              <a:rPr lang="es-ES" dirty="0" smtClean="0"/>
              <a:t>Ir de abajo hacia arriba</a:t>
            </a:r>
          </a:p>
          <a:p>
            <a:endParaRPr lang="es-ES" dirty="0" smtClean="0"/>
          </a:p>
          <a:p>
            <a:pPr>
              <a:buNone/>
            </a:pPr>
            <a:r>
              <a:rPr lang="es-ES" b="1" dirty="0" smtClean="0">
                <a:solidFill>
                  <a:srgbClr val="0070C0"/>
                </a:solidFill>
              </a:rPr>
              <a:t>Rol del adulto: Lograr la mayor interacción posible  y favorecer el desarrollo.</a:t>
            </a:r>
          </a:p>
          <a:p>
            <a:pPr>
              <a:buNone/>
            </a:pPr>
            <a:r>
              <a:rPr lang="es-ES" dirty="0" smtClean="0"/>
              <a:t> </a:t>
            </a:r>
          </a:p>
          <a:p>
            <a:pPr>
              <a:buNone/>
            </a:pPr>
            <a:r>
              <a:rPr lang="es-ES" dirty="0" smtClean="0"/>
              <a:t>NO: entretener ni enseñar</a:t>
            </a:r>
            <a:endParaRPr lang="es-A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Observar el video.</a:t>
            </a:r>
          </a:p>
          <a:p>
            <a:pPr>
              <a:buNone/>
            </a:pPr>
            <a:r>
              <a:rPr lang="es-ES" dirty="0" smtClean="0"/>
              <a:t>Responder:</a:t>
            </a:r>
          </a:p>
          <a:p>
            <a:pPr>
              <a:buNone/>
            </a:pPr>
            <a:r>
              <a:rPr lang="es-ES" dirty="0" smtClean="0"/>
              <a:t>Esta regulado el niño? Esta vinculado?</a:t>
            </a:r>
          </a:p>
          <a:p>
            <a:pPr>
              <a:buNone/>
            </a:pPr>
            <a:r>
              <a:rPr lang="es-ES" dirty="0" smtClean="0"/>
              <a:t>Esta situación, tiene elementos de </a:t>
            </a:r>
            <a:r>
              <a:rPr lang="es-ES" dirty="0" err="1" smtClean="0"/>
              <a:t>floor</a:t>
            </a:r>
            <a:r>
              <a:rPr lang="es-ES" dirty="0" smtClean="0"/>
              <a:t> time? Cuales?</a:t>
            </a:r>
          </a:p>
          <a:p>
            <a:pPr>
              <a:buNone/>
            </a:pPr>
            <a:r>
              <a:rPr lang="es-ES" dirty="0" smtClean="0"/>
              <a:t>Que aspectos de las capacidades funcionales se pueden observar?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 smtClean="0"/>
              <a:t>Basado en: 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772816"/>
            <a:ext cx="6408712" cy="37444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AR" sz="40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Respeto</a:t>
            </a:r>
          </a:p>
          <a:p>
            <a:pPr marL="0" indent="0">
              <a:buNone/>
            </a:pPr>
            <a:endParaRPr lang="es-AR" sz="4000" b="1" i="1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AR" sz="40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Afecto </a:t>
            </a:r>
          </a:p>
          <a:p>
            <a:pPr marL="0" indent="0">
              <a:buNone/>
            </a:pPr>
            <a:endParaRPr lang="es-AR" sz="4000" b="1" i="1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AR" sz="4000" b="1" i="1" dirty="0">
                <a:solidFill>
                  <a:srgbClr val="0070C0"/>
                </a:solidFill>
                <a:latin typeface="Arial Narrow" panose="020B0606020202030204" pitchFamily="34" charset="0"/>
              </a:rPr>
              <a:t>F</a:t>
            </a:r>
            <a:r>
              <a:rPr lang="es-AR" sz="40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amilia</a:t>
            </a:r>
            <a:endParaRPr lang="es-AR" sz="4000" b="1" i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4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AR" b="1" dirty="0" smtClean="0">
                <a:solidFill>
                  <a:srgbClr val="0070C0"/>
                </a:solidFill>
              </a:rPr>
              <a:t>Afecto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772816"/>
            <a:ext cx="8175282" cy="451370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AR" b="1" dirty="0" smtClean="0"/>
              <a:t>Comanda el desarrollo </a:t>
            </a:r>
            <a:r>
              <a:rPr lang="es-AR" dirty="0" smtClean="0"/>
              <a:t>de las </a:t>
            </a:r>
            <a:r>
              <a:rPr lang="es-AR" dirty="0" err="1" smtClean="0"/>
              <a:t>areas</a:t>
            </a:r>
            <a:r>
              <a:rPr lang="es-AR" dirty="0" smtClean="0"/>
              <a:t> </a:t>
            </a:r>
            <a:r>
              <a:rPr lang="es-AR" dirty="0" smtClean="0"/>
              <a:t>cognitivas.</a:t>
            </a:r>
          </a:p>
          <a:p>
            <a:pPr marL="0" indent="0" algn="ctr">
              <a:buNone/>
            </a:pPr>
            <a:r>
              <a:rPr lang="es-AR" dirty="0" smtClean="0"/>
              <a:t> </a:t>
            </a:r>
            <a:r>
              <a:rPr lang="es-AR" dirty="0" smtClean="0"/>
              <a:t>Su r</a:t>
            </a:r>
            <a:r>
              <a:rPr lang="es-AR" dirty="0" smtClean="0"/>
              <a:t>ol central: </a:t>
            </a:r>
            <a:r>
              <a:rPr lang="es-AR" b="1" dirty="0" smtClean="0"/>
              <a:t>promover la adquisición</a:t>
            </a:r>
            <a:r>
              <a:rPr lang="es-AR" dirty="0" smtClean="0"/>
              <a:t> de nuevas habilidades </a:t>
            </a:r>
            <a:r>
              <a:rPr lang="es-AR" dirty="0" smtClean="0"/>
              <a:t> </a:t>
            </a:r>
            <a:r>
              <a:rPr lang="es-AR" dirty="0" smtClean="0"/>
              <a:t>, no solo en el establecimiento del </a:t>
            </a:r>
            <a:r>
              <a:rPr lang="es-AR" b="1" dirty="0" smtClean="0"/>
              <a:t>vinculo emocional </a:t>
            </a:r>
            <a:r>
              <a:rPr lang="es-AR" dirty="0" smtClean="0"/>
              <a:t>con los cuidadores, sino también en la organización de la </a:t>
            </a:r>
            <a:r>
              <a:rPr lang="es-AR" b="1" dirty="0" smtClean="0"/>
              <a:t>intención comunicativa</a:t>
            </a:r>
            <a:r>
              <a:rPr lang="es-AR" dirty="0" smtClean="0"/>
              <a:t>, </a:t>
            </a:r>
            <a:r>
              <a:rPr lang="es-AR" b="1" dirty="0" smtClean="0"/>
              <a:t>comportamiento social </a:t>
            </a:r>
            <a:r>
              <a:rPr lang="es-AR" dirty="0" smtClean="0"/>
              <a:t>y en </a:t>
            </a:r>
            <a:r>
              <a:rPr lang="es-AR" b="1" dirty="0" smtClean="0"/>
              <a:t>habilidades cognitivas </a:t>
            </a:r>
            <a:r>
              <a:rPr lang="es-AR" dirty="0" smtClean="0"/>
              <a:t>mas complejas </a:t>
            </a: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que </a:t>
            </a:r>
            <a:r>
              <a:rPr lang="es-AR" b="1" dirty="0" smtClean="0"/>
              <a:t>permitan</a:t>
            </a:r>
            <a:r>
              <a:rPr lang="es-AR" dirty="0" smtClean="0"/>
              <a:t> el acceso a </a:t>
            </a:r>
            <a:r>
              <a:rPr lang="es-AR" b="1" i="1" dirty="0" smtClean="0"/>
              <a:t>ideas, símbolos y pensamiento lógico</a:t>
            </a:r>
            <a:endParaRPr lang="es-AR" b="1" i="1" dirty="0"/>
          </a:p>
        </p:txBody>
      </p:sp>
    </p:spTree>
    <p:extLst>
      <p:ext uri="{BB962C8B-B14F-4D97-AF65-F5344CB8AC3E}">
        <p14:creationId xmlns:p14="http://schemas.microsoft.com/office/powerpoint/2010/main" xmlns="" val="2025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83669" y="332656"/>
            <a:ext cx="5915000" cy="1143000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s-AR" b="1" dirty="0" smtClean="0">
                <a:latin typeface="Arial Rounded MT Bold" panose="020F0704030504030204" pitchFamily="34" charset="0"/>
              </a:rPr>
              <a:t>Afecto</a:t>
            </a:r>
            <a:endParaRPr lang="es-AR" b="1" dirty="0"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71612"/>
            <a:ext cx="7355160" cy="45105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 algn="ctr">
              <a:buNone/>
            </a:pPr>
            <a:endParaRPr lang="es-AR" sz="2400" b="1" i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B050"/>
                </a:solidFill>
              </a:rPr>
              <a:t>Cuando el niño se involucra en experiencias de reciprocidad afectiva logra significar </a:t>
            </a: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B050"/>
                </a:solidFill>
              </a:rPr>
              <a:t>y simbolizar la experiencia</a:t>
            </a:r>
            <a:endParaRPr lang="es-AR" sz="2800" b="1" i="1" dirty="0">
              <a:solidFill>
                <a:srgbClr val="00B05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08001" y="2052635"/>
            <a:ext cx="5939225" cy="95410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800" dirty="0" smtClean="0"/>
              <a:t>Permite la codificación dual de la experiencia</a:t>
            </a:r>
            <a:endParaRPr lang="es-AR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28662" y="3357562"/>
            <a:ext cx="7488832" cy="954107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800" dirty="0" smtClean="0"/>
              <a:t>Es el </a:t>
            </a:r>
            <a:r>
              <a:rPr lang="es-AR" sz="2800" b="1" dirty="0" smtClean="0"/>
              <a:t>pegamento emocional, </a:t>
            </a:r>
            <a:r>
              <a:rPr lang="es-AR" sz="2800" dirty="0" smtClean="0"/>
              <a:t>componente en todo aprendizaje</a:t>
            </a:r>
            <a:endParaRPr lang="es-AR" sz="2800" dirty="0"/>
          </a:p>
        </p:txBody>
      </p:sp>
      <p:pic>
        <p:nvPicPr>
          <p:cNvPr id="2050" name="Picture 2" descr="C:\Users\Usuario\Documents\UCSF\Estimulacion temprana\jue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36" y="5456861"/>
            <a:ext cx="3000364" cy="137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110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sz="49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DESARROLLO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401080" cy="4268799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Para estimular el desarrollo se requiere de la </a:t>
            </a:r>
            <a:r>
              <a:rPr lang="es-AR" b="1" i="1" dirty="0" smtClean="0"/>
              <a:t>experiencia</a:t>
            </a:r>
          </a:p>
          <a:p>
            <a:r>
              <a:rPr lang="es-AR" dirty="0" smtClean="0"/>
              <a:t>No se enseña ni entrena</a:t>
            </a:r>
          </a:p>
          <a:p>
            <a:r>
              <a:rPr lang="es-AR" dirty="0" smtClean="0"/>
              <a:t>Se construye sobre lo conocido</a:t>
            </a:r>
          </a:p>
          <a:p>
            <a:r>
              <a:rPr lang="es-AR" dirty="0" smtClean="0"/>
              <a:t>Depende de las experiencias significativas relevantes</a:t>
            </a:r>
          </a:p>
          <a:p>
            <a:endParaRPr lang="es-AR" dirty="0"/>
          </a:p>
          <a:p>
            <a:pPr marL="0" indent="0">
              <a:buNone/>
            </a:pPr>
            <a:r>
              <a:rPr lang="es-AR" dirty="0" smtClean="0"/>
              <a:t>Video </a:t>
            </a:r>
            <a:r>
              <a:rPr lang="es-AR" dirty="0" err="1" smtClean="0"/>
              <a:t>rolido</a:t>
            </a:r>
            <a:endParaRPr lang="es-AR" dirty="0" smtClean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64031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i="1" dirty="0" smtClean="0">
                <a:solidFill>
                  <a:srgbClr val="0070C0"/>
                </a:solidFill>
              </a:rPr>
              <a:t>Cuando hablamos de …</a:t>
            </a:r>
            <a:endParaRPr lang="es-AR" sz="3600" i="1" dirty="0">
              <a:solidFill>
                <a:srgbClr val="0070C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	</a:t>
            </a:r>
            <a:r>
              <a:rPr lang="es-AR" dirty="0" smtClean="0">
                <a:solidFill>
                  <a:srgbClr val="7030A0"/>
                </a:solidFill>
              </a:rPr>
              <a:t>Capacidades funcionales de desarrollo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AR" dirty="0">
                <a:solidFill>
                  <a:srgbClr val="0070C0"/>
                </a:solidFill>
              </a:rPr>
              <a:t>	</a:t>
            </a:r>
            <a:r>
              <a:rPr lang="es-AR" dirty="0" smtClean="0">
                <a:solidFill>
                  <a:srgbClr val="0070C0"/>
                </a:solidFill>
              </a:rPr>
              <a:t>Individualidad, fortalezas y debilidades</a:t>
            </a:r>
          </a:p>
          <a:p>
            <a:pPr marL="0" indent="0">
              <a:buNone/>
            </a:pPr>
            <a:endParaRPr lang="es-AR" dirty="0" smtClean="0">
              <a:solidFill>
                <a:srgbClr val="CC00CC"/>
              </a:solidFill>
            </a:endParaRPr>
          </a:p>
          <a:p>
            <a:pPr marL="0" indent="0">
              <a:buNone/>
            </a:pPr>
            <a:r>
              <a:rPr lang="es-AR" dirty="0">
                <a:solidFill>
                  <a:srgbClr val="CC00CC"/>
                </a:solidFill>
              </a:rPr>
              <a:t>	</a:t>
            </a:r>
            <a:r>
              <a:rPr lang="es-AR" dirty="0" smtClean="0">
                <a:solidFill>
                  <a:srgbClr val="CC00CC"/>
                </a:solidFill>
              </a:rPr>
              <a:t>Estilos de relaciones </a:t>
            </a:r>
          </a:p>
          <a:p>
            <a:pPr marL="0" indent="0">
              <a:buNone/>
            </a:pPr>
            <a:r>
              <a:rPr lang="es-AR" dirty="0" smtClean="0">
                <a:solidFill>
                  <a:srgbClr val="CC00CC"/>
                </a:solidFill>
              </a:rPr>
              <a:t>	Patrones de interacción del niño, </a:t>
            </a:r>
          </a:p>
          <a:p>
            <a:pPr marL="0" indent="0">
              <a:buNone/>
            </a:pPr>
            <a:r>
              <a:rPr lang="es-AR" dirty="0" smtClean="0">
                <a:solidFill>
                  <a:srgbClr val="CC00CC"/>
                </a:solidFill>
              </a:rPr>
              <a:t>Patrones de interacción de los padres.</a:t>
            </a:r>
            <a:endParaRPr lang="es-AR" dirty="0">
              <a:solidFill>
                <a:srgbClr val="CC00CC"/>
              </a:solidFill>
            </a:endParaRPr>
          </a:p>
        </p:txBody>
      </p:sp>
      <p:pic>
        <p:nvPicPr>
          <p:cNvPr id="6" name="Picture 2" descr="C:\Users\Usuario\Documents\UCSF\Estimulacion temprana\letra 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552" y="1268760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ario\Documents\UCSF\Estimulacion temprana\letra 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552" y="2852936"/>
            <a:ext cx="1207021" cy="120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uario\Documents\UCSF\Estimulacion temprana\letra R ros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112" y="4509120"/>
            <a:ext cx="107156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712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00634"/>
          </a:xfrm>
        </p:spPr>
        <p:txBody>
          <a:bodyPr/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        </a:t>
            </a:r>
            <a:r>
              <a:rPr lang="es-AR" b="1" dirty="0" smtClean="0">
                <a:solidFill>
                  <a:srgbClr val="0070C0"/>
                </a:solidFill>
              </a:rPr>
              <a:t>Capacidades emocionales funcionales</a:t>
            </a:r>
          </a:p>
          <a:p>
            <a:pPr marL="0" indent="0" algn="ctr">
              <a:buNone/>
            </a:pPr>
            <a:r>
              <a:rPr lang="es-AR" dirty="0" smtClean="0"/>
              <a:t>Organizan las funciones mentales</a:t>
            </a:r>
          </a:p>
          <a:p>
            <a:pPr marL="0" indent="0" algn="ctr">
              <a:buNone/>
            </a:pPr>
            <a:r>
              <a:rPr lang="es-AR" dirty="0" smtClean="0"/>
              <a:t>Cubren todo el desarrollo del niño/a</a:t>
            </a:r>
            <a:endParaRPr lang="es-AR" dirty="0"/>
          </a:p>
        </p:txBody>
      </p:sp>
      <p:pic>
        <p:nvPicPr>
          <p:cNvPr id="6" name="Picture 2" descr="C:\Users\Usuario\Documents\UCSF\Estimulacion temprana\letra 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2352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70048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1118</Words>
  <Application>Microsoft Office PowerPoint</Application>
  <PresentationFormat>Presentación en pantalla (4:3)</PresentationFormat>
  <Paragraphs>228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MODELO DIR </vt:lpstr>
      <vt:lpstr>Diapositiva 2</vt:lpstr>
      <vt:lpstr>MODELO  D.IR.</vt:lpstr>
      <vt:lpstr>Basado en: </vt:lpstr>
      <vt:lpstr>Afecto</vt:lpstr>
      <vt:lpstr>Afecto</vt:lpstr>
      <vt:lpstr> DESARROLLO </vt:lpstr>
      <vt:lpstr>Cuando hablamos de …</vt:lpstr>
      <vt:lpstr>Diapositiva 9</vt:lpstr>
      <vt:lpstr>Capacidades emocionales</vt:lpstr>
      <vt:lpstr>Capacidades emocionales</vt:lpstr>
      <vt:lpstr>1. AUTOREGULACION E INTERES EN EL MUNDO</vt:lpstr>
      <vt:lpstr>AUTOREGULACION</vt:lpstr>
      <vt:lpstr>Autoregulación y co-regulación</vt:lpstr>
      <vt:lpstr>INTERES EN EL MUNDO</vt:lpstr>
      <vt:lpstr>Atención compartida</vt:lpstr>
      <vt:lpstr>2 . VINCULACION </vt:lpstr>
      <vt:lpstr>Enganche afectivo</vt:lpstr>
      <vt:lpstr>Atención conjunta</vt:lpstr>
      <vt:lpstr>Atención conjunta</vt:lpstr>
      <vt:lpstr>Que sucede cuando….?</vt:lpstr>
      <vt:lpstr>3. Comunicación emocional reciproca.</vt:lpstr>
      <vt:lpstr>Diapositiva 23</vt:lpstr>
      <vt:lpstr>4. Comunicación compleja</vt:lpstr>
      <vt:lpstr>Diapositiva 25</vt:lpstr>
      <vt:lpstr>Juego funcional</vt:lpstr>
      <vt:lpstr>5. Creando ideas</vt:lpstr>
      <vt:lpstr>Diapositiva 28</vt:lpstr>
      <vt:lpstr>Estrategias de abordaje</vt:lpstr>
      <vt:lpstr>Floor time</vt:lpstr>
      <vt:lpstr>Floor time</vt:lpstr>
      <vt:lpstr>Actividad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2345</dc:creator>
  <cp:lastModifiedBy>laspower@outlook.com</cp:lastModifiedBy>
  <cp:revision>38</cp:revision>
  <dcterms:created xsi:type="dcterms:W3CDTF">2022-04-25T10:26:51Z</dcterms:created>
  <dcterms:modified xsi:type="dcterms:W3CDTF">2024-05-07T11:48:54Z</dcterms:modified>
</cp:coreProperties>
</file>