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72" r:id="rId10"/>
    <p:sldId id="273" r:id="rId11"/>
    <p:sldId id="274" r:id="rId12"/>
    <p:sldId id="264" r:id="rId13"/>
    <p:sldId id="265" r:id="rId14"/>
    <p:sldId id="266" r:id="rId15"/>
    <p:sldId id="267" r:id="rId16"/>
    <p:sldId id="268" r:id="rId17"/>
    <p:sldId id="271" r:id="rId18"/>
    <p:sldId id="269" r:id="rId19"/>
    <p:sldId id="270"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660"/>
  </p:normalViewPr>
  <p:slideViewPr>
    <p:cSldViewPr>
      <p:cViewPr>
        <p:scale>
          <a:sx n="60" d="100"/>
          <a:sy n="60" d="100"/>
        </p:scale>
        <p:origin x="780"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7A847CFC-816F-41D0-AAC0-9BF4FEBC753E}" type="datetimeFigureOut">
              <a:rPr lang="es-ES" smtClean="0"/>
              <a:t>29/06/2021</a:t>
            </a:fld>
            <a:endParaRPr lang="es-ES"/>
          </a:p>
        </p:txBody>
      </p:sp>
      <p:sp>
        <p:nvSpPr>
          <p:cNvPr id="5" name="Footer Placeholder 4"/>
          <p:cNvSpPr>
            <a:spLocks noGrp="1"/>
          </p:cNvSpPr>
          <p:nvPr>
            <p:ph type="ftr" sz="quarter" idx="11"/>
          </p:nvPr>
        </p:nvSpPr>
        <p:spPr bwMode="white"/>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29/06/2021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29/06/2021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29/06/2021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847CFC-816F-41D0-AAC0-9BF4FEBC753E}" type="datetimeFigureOut">
              <a:rPr lang="es-ES" smtClean="0"/>
              <a:t>29/06/2021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7A847CFC-816F-41D0-AAC0-9BF4FEBC753E}" type="datetimeFigureOut">
              <a:rPr lang="es-ES" smtClean="0"/>
              <a:t>29/06/2021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7A847CFC-816F-41D0-AAC0-9BF4FEBC753E}" type="datetimeFigureOut">
              <a:rPr lang="es-ES" smtClean="0"/>
              <a:t>29/06/2021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A847CFC-816F-41D0-AAC0-9BF4FEBC753E}" type="datetimeFigureOut">
              <a:rPr lang="es-ES" smtClean="0"/>
              <a:t>29/06/2021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t>‹Nº›</a:t>
            </a:fld>
            <a:endParaRPr lang="es-E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A847CFC-816F-41D0-AAC0-9BF4FEBC753E}" type="datetimeFigureOut">
              <a:rPr lang="es-ES" smtClean="0"/>
              <a:t>29/06/2021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29/06/2021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29/06/2021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A847CFC-816F-41D0-AAC0-9BF4FEBC753E}" type="datetimeFigureOut">
              <a:rPr lang="es-ES" smtClean="0"/>
              <a:t>29/06/2021</a:t>
            </a:fld>
            <a:endParaRPr lang="es-E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E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AR" dirty="0" smtClean="0">
                <a:effectLst>
                  <a:outerShdw blurRad="38100" dist="38100" dir="2700000" algn="tl">
                    <a:srgbClr val="000000">
                      <a:alpha val="43137"/>
                    </a:srgbClr>
                  </a:outerShdw>
                </a:effectLst>
              </a:rPr>
              <a:t>La Mediación</a:t>
            </a:r>
            <a:endParaRPr lang="es-AR"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p:txBody>
          <a:bodyPr/>
          <a:lstStyle/>
          <a:p>
            <a:endParaRPr lang="es-AR" dirty="0"/>
          </a:p>
        </p:txBody>
      </p:sp>
    </p:spTree>
    <p:extLst>
      <p:ext uri="{BB962C8B-B14F-4D97-AF65-F5344CB8AC3E}">
        <p14:creationId xmlns:p14="http://schemas.microsoft.com/office/powerpoint/2010/main" val="2426449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Características</a:t>
            </a:r>
            <a:endParaRPr lang="es-AR" dirty="0"/>
          </a:p>
        </p:txBody>
      </p:sp>
      <p:sp>
        <p:nvSpPr>
          <p:cNvPr id="3" name="2 Marcador de contenido"/>
          <p:cNvSpPr>
            <a:spLocks noGrp="1"/>
          </p:cNvSpPr>
          <p:nvPr>
            <p:ph idx="1"/>
          </p:nvPr>
        </p:nvSpPr>
        <p:spPr/>
        <p:txBody>
          <a:bodyPr/>
          <a:lstStyle/>
          <a:p>
            <a:r>
              <a:rPr lang="es-AR" dirty="0" smtClean="0"/>
              <a:t>Voluntad de participar</a:t>
            </a:r>
          </a:p>
          <a:p>
            <a:r>
              <a:rPr lang="es-AR" dirty="0" smtClean="0"/>
              <a:t>Autocomposición  (conservan su poder de decisión)</a:t>
            </a:r>
          </a:p>
          <a:p>
            <a:r>
              <a:rPr lang="es-AR" dirty="0" smtClean="0"/>
              <a:t>Confidencialidad</a:t>
            </a:r>
          </a:p>
          <a:p>
            <a:r>
              <a:rPr lang="es-AR" dirty="0" smtClean="0"/>
              <a:t>Mirada al futuro</a:t>
            </a:r>
          </a:p>
          <a:p>
            <a:r>
              <a:rPr lang="es-AR" dirty="0" smtClean="0"/>
              <a:t>Ahorro de tiempo, dinero y energías</a:t>
            </a:r>
          </a:p>
          <a:p>
            <a:r>
              <a:rPr lang="es-AR" dirty="0" smtClean="0"/>
              <a:t>Procedimiento informal con estructura</a:t>
            </a:r>
            <a:endParaRPr lang="es-AR" dirty="0"/>
          </a:p>
        </p:txBody>
      </p:sp>
    </p:spTree>
    <p:extLst>
      <p:ext uri="{BB962C8B-B14F-4D97-AF65-F5344CB8AC3E}">
        <p14:creationId xmlns:p14="http://schemas.microsoft.com/office/powerpoint/2010/main" val="526395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Permite que:</a:t>
            </a:r>
            <a:endParaRPr lang="es-AR" dirty="0"/>
          </a:p>
        </p:txBody>
      </p:sp>
      <p:sp>
        <p:nvSpPr>
          <p:cNvPr id="3" name="2 Marcador de contenido"/>
          <p:cNvSpPr>
            <a:spLocks noGrp="1"/>
          </p:cNvSpPr>
          <p:nvPr>
            <p:ph idx="1"/>
          </p:nvPr>
        </p:nvSpPr>
        <p:spPr>
          <a:xfrm>
            <a:off x="1371600" y="2204864"/>
            <a:ext cx="6400800" cy="3528392"/>
          </a:xfrm>
        </p:spPr>
        <p:txBody>
          <a:bodyPr>
            <a:normAutofit fontScale="85000" lnSpcReduction="20000"/>
          </a:bodyPr>
          <a:lstStyle/>
          <a:p>
            <a:r>
              <a:rPr lang="es-AR" sz="1900" dirty="0" smtClean="0"/>
              <a:t>Las partes definan forma y contenido de negociación</a:t>
            </a:r>
          </a:p>
          <a:p>
            <a:r>
              <a:rPr lang="es-AR" sz="1900" dirty="0" smtClean="0"/>
              <a:t>Se arribe a resultados voluntarios, por consenso y creativos</a:t>
            </a:r>
          </a:p>
          <a:p>
            <a:r>
              <a:rPr lang="es-AR" sz="1900" dirty="0" smtClean="0"/>
              <a:t>Los sentimientos puedan ser expresados, reconocidos y respetados</a:t>
            </a:r>
          </a:p>
          <a:p>
            <a:r>
              <a:rPr lang="es-AR" sz="1900" dirty="0" smtClean="0"/>
              <a:t>Se trabaje hacia el futuro y no sobre el pasado</a:t>
            </a:r>
          </a:p>
          <a:p>
            <a:r>
              <a:rPr lang="es-AR" sz="1900" dirty="0" smtClean="0"/>
              <a:t>Se facilite la comunicación y la colaboración </a:t>
            </a:r>
          </a:p>
          <a:p>
            <a:r>
              <a:rPr lang="es-AR" sz="1900" dirty="0" smtClean="0"/>
              <a:t>Cada parte comprenda el procedimiento</a:t>
            </a:r>
          </a:p>
          <a:p>
            <a:r>
              <a:rPr lang="es-AR" sz="1900" dirty="0" smtClean="0"/>
              <a:t>No sea necesario que uno pierda para que otro gane</a:t>
            </a:r>
          </a:p>
          <a:p>
            <a:r>
              <a:rPr lang="es-AR" sz="1900" dirty="0" smtClean="0"/>
              <a:t>Se desarrolla el sentido de la responsabilidad</a:t>
            </a:r>
          </a:p>
          <a:p>
            <a:r>
              <a:rPr lang="es-AR" sz="1900" dirty="0" smtClean="0"/>
              <a:t>Negocien libremente bajo el paraguas de la normativa</a:t>
            </a:r>
          </a:p>
          <a:p>
            <a:endParaRPr lang="es-AR" dirty="0" smtClean="0"/>
          </a:p>
          <a:p>
            <a:endParaRPr lang="es-AR" dirty="0"/>
          </a:p>
        </p:txBody>
      </p:sp>
    </p:spTree>
    <p:extLst>
      <p:ext uri="{BB962C8B-B14F-4D97-AF65-F5344CB8AC3E}">
        <p14:creationId xmlns:p14="http://schemas.microsoft.com/office/powerpoint/2010/main" val="3010478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Fases del proceso</a:t>
            </a:r>
            <a:endParaRPr lang="es-AR" dirty="0"/>
          </a:p>
        </p:txBody>
      </p:sp>
      <p:sp>
        <p:nvSpPr>
          <p:cNvPr id="3" name="2 Marcador de contenido"/>
          <p:cNvSpPr>
            <a:spLocks noGrp="1"/>
          </p:cNvSpPr>
          <p:nvPr>
            <p:ph idx="1"/>
          </p:nvPr>
        </p:nvSpPr>
        <p:spPr/>
        <p:txBody>
          <a:bodyPr>
            <a:normAutofit/>
          </a:bodyPr>
          <a:lstStyle/>
          <a:p>
            <a:r>
              <a:rPr lang="es-AR" sz="2800" dirty="0" smtClean="0"/>
              <a:t>I) Pre-Mediación</a:t>
            </a:r>
          </a:p>
          <a:p>
            <a:r>
              <a:rPr lang="es-AR" sz="2800" dirty="0" smtClean="0"/>
              <a:t>II) Mediación propiamente dicha</a:t>
            </a:r>
          </a:p>
          <a:p>
            <a:r>
              <a:rPr lang="es-AR" sz="2800" dirty="0" smtClean="0"/>
              <a:t>III) Pos mediación</a:t>
            </a:r>
            <a:endParaRPr lang="es-AR" sz="2800" dirty="0"/>
          </a:p>
        </p:txBody>
      </p:sp>
    </p:spTree>
    <p:extLst>
      <p:ext uri="{BB962C8B-B14F-4D97-AF65-F5344CB8AC3E}">
        <p14:creationId xmlns:p14="http://schemas.microsoft.com/office/powerpoint/2010/main" val="1053248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I)Pre mediación</a:t>
            </a:r>
            <a:endParaRPr lang="es-AR" dirty="0"/>
          </a:p>
        </p:txBody>
      </p:sp>
      <p:sp>
        <p:nvSpPr>
          <p:cNvPr id="3" name="2 Marcador de contenido"/>
          <p:cNvSpPr>
            <a:spLocks noGrp="1"/>
          </p:cNvSpPr>
          <p:nvPr>
            <p:ph idx="1"/>
          </p:nvPr>
        </p:nvSpPr>
        <p:spPr/>
        <p:txBody>
          <a:bodyPr>
            <a:normAutofit/>
          </a:bodyPr>
          <a:lstStyle/>
          <a:p>
            <a:r>
              <a:rPr lang="es-AR" sz="2800" dirty="0" smtClean="0"/>
              <a:t>Información</a:t>
            </a:r>
          </a:p>
          <a:p>
            <a:r>
              <a:rPr lang="es-AR" sz="2800" dirty="0" smtClean="0"/>
              <a:t>Invitación</a:t>
            </a:r>
          </a:p>
          <a:p>
            <a:r>
              <a:rPr lang="es-AR" sz="2800" dirty="0" smtClean="0"/>
              <a:t>Presentación del contenido del “problema”</a:t>
            </a:r>
            <a:endParaRPr lang="es-AR" sz="2800" dirty="0"/>
          </a:p>
        </p:txBody>
      </p:sp>
    </p:spTree>
    <p:extLst>
      <p:ext uri="{BB962C8B-B14F-4D97-AF65-F5344CB8AC3E}">
        <p14:creationId xmlns:p14="http://schemas.microsoft.com/office/powerpoint/2010/main" val="1451680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Mediación propiamente dicha</a:t>
            </a:r>
            <a:endParaRPr lang="es-AR" dirty="0"/>
          </a:p>
        </p:txBody>
      </p:sp>
      <p:sp>
        <p:nvSpPr>
          <p:cNvPr id="3" name="2 Marcador de contenido"/>
          <p:cNvSpPr>
            <a:spLocks noGrp="1"/>
          </p:cNvSpPr>
          <p:nvPr>
            <p:ph idx="1"/>
          </p:nvPr>
        </p:nvSpPr>
        <p:spPr/>
        <p:txBody>
          <a:bodyPr>
            <a:normAutofit/>
          </a:bodyPr>
          <a:lstStyle/>
          <a:p>
            <a:r>
              <a:rPr lang="es-AR" sz="2800" dirty="0" smtClean="0"/>
              <a:t>A) Inicio</a:t>
            </a:r>
          </a:p>
          <a:p>
            <a:r>
              <a:rPr lang="es-AR" sz="2800" dirty="0" smtClean="0"/>
              <a:t>B) Opciones</a:t>
            </a:r>
          </a:p>
          <a:p>
            <a:r>
              <a:rPr lang="es-AR" sz="2800" dirty="0" smtClean="0"/>
              <a:t>C) Acuerdo</a:t>
            </a:r>
            <a:endParaRPr lang="es-AR" sz="2800" dirty="0"/>
          </a:p>
        </p:txBody>
      </p:sp>
    </p:spTree>
    <p:extLst>
      <p:ext uri="{BB962C8B-B14F-4D97-AF65-F5344CB8AC3E}">
        <p14:creationId xmlns:p14="http://schemas.microsoft.com/office/powerpoint/2010/main" val="2809322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a)Inicio</a:t>
            </a:r>
            <a:endParaRPr lang="es-AR" dirty="0"/>
          </a:p>
        </p:txBody>
      </p:sp>
      <p:sp>
        <p:nvSpPr>
          <p:cNvPr id="3" name="2 Marcador de contenido"/>
          <p:cNvSpPr>
            <a:spLocks noGrp="1"/>
          </p:cNvSpPr>
          <p:nvPr>
            <p:ph idx="1"/>
          </p:nvPr>
        </p:nvSpPr>
        <p:spPr>
          <a:xfrm>
            <a:off x="1371600" y="1628800"/>
            <a:ext cx="6400800" cy="3857601"/>
          </a:xfrm>
        </p:spPr>
        <p:txBody>
          <a:bodyPr>
            <a:noAutofit/>
          </a:bodyPr>
          <a:lstStyle/>
          <a:p>
            <a:r>
              <a:rPr lang="es-AR" sz="1600" dirty="0" smtClean="0"/>
              <a:t>Sala de espera</a:t>
            </a:r>
          </a:p>
          <a:p>
            <a:r>
              <a:rPr lang="es-AR" sz="1600" dirty="0" smtClean="0"/>
              <a:t>Ubicación en la sala de mediación</a:t>
            </a:r>
          </a:p>
          <a:p>
            <a:r>
              <a:rPr lang="es-AR" sz="1600" dirty="0" smtClean="0"/>
              <a:t>Presentación</a:t>
            </a:r>
          </a:p>
          <a:p>
            <a:r>
              <a:rPr lang="es-AR" sz="1600" dirty="0" smtClean="0"/>
              <a:t>Discurso de apertura (encuadre)</a:t>
            </a:r>
          </a:p>
          <a:p>
            <a:r>
              <a:rPr lang="es-AR" sz="1600" dirty="0" smtClean="0"/>
              <a:t>Firma el convenio de confidencialidad</a:t>
            </a:r>
          </a:p>
          <a:p>
            <a:r>
              <a:rPr lang="es-AR" sz="1600" dirty="0" smtClean="0"/>
              <a:t>Exploración del problema y redefinición del mismo</a:t>
            </a:r>
          </a:p>
          <a:p>
            <a:r>
              <a:rPr lang="es-AR" sz="1600" dirty="0" smtClean="0"/>
              <a:t>Exploración de los objetivos o las posibles soluciones</a:t>
            </a:r>
          </a:p>
          <a:p>
            <a:r>
              <a:rPr lang="es-AR" sz="1600" dirty="0" smtClean="0"/>
              <a:t>Pedido de contribuciones</a:t>
            </a:r>
          </a:p>
          <a:p>
            <a:r>
              <a:rPr lang="es-AR" sz="1600" dirty="0" smtClean="0"/>
              <a:t>Síntesis</a:t>
            </a:r>
          </a:p>
          <a:p>
            <a:r>
              <a:rPr lang="es-AR" sz="1600" dirty="0" smtClean="0"/>
              <a:t>Construcción de la “agenda”</a:t>
            </a:r>
            <a:endParaRPr lang="es-AR" sz="1600" dirty="0"/>
          </a:p>
        </p:txBody>
      </p:sp>
    </p:spTree>
    <p:extLst>
      <p:ext uri="{BB962C8B-B14F-4D97-AF65-F5344CB8AC3E}">
        <p14:creationId xmlns:p14="http://schemas.microsoft.com/office/powerpoint/2010/main" val="2012429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b)opciones</a:t>
            </a:r>
            <a:endParaRPr lang="es-AR" dirty="0"/>
          </a:p>
        </p:txBody>
      </p:sp>
      <p:sp>
        <p:nvSpPr>
          <p:cNvPr id="3" name="2 Marcador de contenido"/>
          <p:cNvSpPr>
            <a:spLocks noGrp="1"/>
          </p:cNvSpPr>
          <p:nvPr>
            <p:ph idx="1"/>
          </p:nvPr>
        </p:nvSpPr>
        <p:spPr/>
        <p:txBody>
          <a:bodyPr>
            <a:normAutofit fontScale="92500" lnSpcReduction="20000"/>
          </a:bodyPr>
          <a:lstStyle/>
          <a:p>
            <a:r>
              <a:rPr lang="es-AR" sz="1900" dirty="0" smtClean="0"/>
              <a:t>Opciones/alternativas</a:t>
            </a:r>
          </a:p>
          <a:p>
            <a:r>
              <a:rPr lang="es-AR" sz="1900" dirty="0" smtClean="0"/>
              <a:t>Preguntas circulares</a:t>
            </a:r>
          </a:p>
          <a:p>
            <a:r>
              <a:rPr lang="es-AR" sz="1900" dirty="0" smtClean="0"/>
              <a:t>Intereses comunes y diferentes</a:t>
            </a:r>
          </a:p>
          <a:p>
            <a:r>
              <a:rPr lang="es-AR" sz="1900" dirty="0" smtClean="0"/>
              <a:t>Criterios (objetivos y subjetivos) para comparar</a:t>
            </a:r>
          </a:p>
          <a:p>
            <a:r>
              <a:rPr lang="es-AR" sz="1900" dirty="0" smtClean="0"/>
              <a:t>M= agente de realidad</a:t>
            </a:r>
          </a:p>
          <a:p>
            <a:r>
              <a:rPr lang="es-AR" sz="1900" dirty="0" smtClean="0"/>
              <a:t>Historia alternativa, Abogado del diablo, Tormenta de ideas, Pregunta del milagro</a:t>
            </a:r>
          </a:p>
          <a:p>
            <a:endParaRPr lang="es-AR" dirty="0"/>
          </a:p>
        </p:txBody>
      </p:sp>
    </p:spTree>
    <p:extLst>
      <p:ext uri="{BB962C8B-B14F-4D97-AF65-F5344CB8AC3E}">
        <p14:creationId xmlns:p14="http://schemas.microsoft.com/office/powerpoint/2010/main" val="2072983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5pasos del modelo de </a:t>
            </a:r>
            <a:r>
              <a:rPr lang="es-AR" dirty="0" err="1" smtClean="0"/>
              <a:t>harvard</a:t>
            </a:r>
            <a:endParaRPr lang="es-AR" dirty="0"/>
          </a:p>
        </p:txBody>
      </p:sp>
      <p:sp>
        <p:nvSpPr>
          <p:cNvPr id="3" name="2 Marcador de contenido"/>
          <p:cNvSpPr>
            <a:spLocks noGrp="1"/>
          </p:cNvSpPr>
          <p:nvPr>
            <p:ph idx="1"/>
          </p:nvPr>
        </p:nvSpPr>
        <p:spPr/>
        <p:txBody>
          <a:bodyPr>
            <a:normAutofit lnSpcReduction="10000"/>
          </a:bodyPr>
          <a:lstStyle/>
          <a:p>
            <a:r>
              <a:rPr lang="es-AR" sz="2400" dirty="0" smtClean="0"/>
              <a:t>Separar las personas del problema</a:t>
            </a:r>
          </a:p>
          <a:p>
            <a:r>
              <a:rPr lang="es-AR" sz="2400" dirty="0" smtClean="0"/>
              <a:t>Concentrarse en los intereses, no en las posiciones</a:t>
            </a:r>
          </a:p>
          <a:p>
            <a:r>
              <a:rPr lang="es-AR" sz="2400" dirty="0" smtClean="0"/>
              <a:t>Generar opciones antes de decidirse a actuar</a:t>
            </a:r>
          </a:p>
          <a:p>
            <a:r>
              <a:rPr lang="es-AR" sz="2400" dirty="0" smtClean="0"/>
              <a:t>Buscar criterios (Objetivos y subjetivos: MAAN)</a:t>
            </a:r>
          </a:p>
          <a:p>
            <a:r>
              <a:rPr lang="es-AR" sz="2400" dirty="0" smtClean="0"/>
              <a:t>Elaborar propuesta y mejorarla</a:t>
            </a:r>
          </a:p>
          <a:p>
            <a:endParaRPr lang="es-AR" dirty="0"/>
          </a:p>
        </p:txBody>
      </p:sp>
    </p:spTree>
    <p:extLst>
      <p:ext uri="{BB962C8B-B14F-4D97-AF65-F5344CB8AC3E}">
        <p14:creationId xmlns:p14="http://schemas.microsoft.com/office/powerpoint/2010/main" val="2990395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 acuerdo</a:t>
            </a:r>
            <a:endParaRPr lang="es-AR" dirty="0"/>
          </a:p>
        </p:txBody>
      </p:sp>
      <p:sp>
        <p:nvSpPr>
          <p:cNvPr id="3" name="2 Marcador de contenido"/>
          <p:cNvSpPr>
            <a:spLocks noGrp="1"/>
          </p:cNvSpPr>
          <p:nvPr>
            <p:ph idx="1"/>
          </p:nvPr>
        </p:nvSpPr>
        <p:spPr/>
        <p:txBody>
          <a:bodyPr>
            <a:normAutofit/>
          </a:bodyPr>
          <a:lstStyle/>
          <a:p>
            <a:r>
              <a:rPr lang="es-AR" sz="2800" dirty="0" smtClean="0"/>
              <a:t>Elaboración</a:t>
            </a:r>
          </a:p>
          <a:p>
            <a:r>
              <a:rPr lang="es-AR" sz="2800" dirty="0" smtClean="0"/>
              <a:t>Redacción</a:t>
            </a:r>
          </a:p>
          <a:p>
            <a:r>
              <a:rPr lang="es-AR" sz="2800" dirty="0" smtClean="0"/>
              <a:t>Firma </a:t>
            </a:r>
            <a:endParaRPr lang="es-AR" sz="2800" dirty="0"/>
          </a:p>
        </p:txBody>
      </p:sp>
    </p:spTree>
    <p:extLst>
      <p:ext uri="{BB962C8B-B14F-4D97-AF65-F5344CB8AC3E}">
        <p14:creationId xmlns:p14="http://schemas.microsoft.com/office/powerpoint/2010/main" val="1756410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III)Pos mediación</a:t>
            </a:r>
            <a:endParaRPr lang="es-AR" dirty="0"/>
          </a:p>
        </p:txBody>
      </p:sp>
      <p:sp>
        <p:nvSpPr>
          <p:cNvPr id="3" name="2 Marcador de contenido"/>
          <p:cNvSpPr>
            <a:spLocks noGrp="1"/>
          </p:cNvSpPr>
          <p:nvPr>
            <p:ph idx="1"/>
          </p:nvPr>
        </p:nvSpPr>
        <p:spPr/>
        <p:txBody>
          <a:bodyPr>
            <a:normAutofit/>
          </a:bodyPr>
          <a:lstStyle/>
          <a:p>
            <a:r>
              <a:rPr lang="es-AR" sz="2000" dirty="0" smtClean="0"/>
              <a:t>A los 3 meses y al año</a:t>
            </a:r>
          </a:p>
          <a:p>
            <a:r>
              <a:rPr lang="es-AR" sz="2000" dirty="0" smtClean="0"/>
              <a:t>Por teléfono o personalmente</a:t>
            </a:r>
          </a:p>
          <a:p>
            <a:r>
              <a:rPr lang="es-AR" sz="2000" dirty="0" smtClean="0"/>
              <a:t>Preguntas: el acuerdo se ha cumplido?, motivos por los que no se  cumplió parte o totalmente,  si ha habido modificaciones cómo  fueron negociadas, cuál es a su criterio la razón del fracaso del acuerdo (si ha fracasado).</a:t>
            </a:r>
            <a:endParaRPr lang="es-AR" sz="2000" dirty="0"/>
          </a:p>
        </p:txBody>
      </p:sp>
    </p:spTree>
    <p:extLst>
      <p:ext uri="{BB962C8B-B14F-4D97-AF65-F5344CB8AC3E}">
        <p14:creationId xmlns:p14="http://schemas.microsoft.com/office/powerpoint/2010/main" val="4113130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a:xfrm>
            <a:off x="1371600" y="2204864"/>
            <a:ext cx="6400800" cy="3281537"/>
          </a:xfrm>
        </p:spPr>
        <p:txBody>
          <a:bodyPr>
            <a:noAutofit/>
          </a:bodyPr>
          <a:lstStyle/>
          <a:p>
            <a:r>
              <a:rPr lang="es-AR" sz="2400" dirty="0" smtClean="0"/>
              <a:t>Es un dispositivo no </a:t>
            </a:r>
            <a:r>
              <a:rPr lang="es-AR" sz="2400" dirty="0" err="1" smtClean="0"/>
              <a:t>adversarial</a:t>
            </a:r>
            <a:r>
              <a:rPr lang="es-AR" sz="2400" dirty="0" smtClean="0"/>
              <a:t> de resolución de disputas que incluye un tercero “neutral” cuya función es ayudar a que las personas que están “empantanadas” en la disputa puedan negociar en forma colaborativa y alcanzar una resolución de la misma (</a:t>
            </a:r>
            <a:r>
              <a:rPr lang="es-AR" sz="2400" dirty="0" err="1" smtClean="0"/>
              <a:t>Suares</a:t>
            </a:r>
            <a:r>
              <a:rPr lang="es-AR" sz="2400" dirty="0" smtClean="0"/>
              <a:t>).</a:t>
            </a:r>
            <a:endParaRPr lang="es-AR" sz="2400" dirty="0"/>
          </a:p>
        </p:txBody>
      </p:sp>
    </p:spTree>
    <p:extLst>
      <p:ext uri="{BB962C8B-B14F-4D97-AF65-F5344CB8AC3E}">
        <p14:creationId xmlns:p14="http://schemas.microsoft.com/office/powerpoint/2010/main" val="2895534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1371600" y="2060848"/>
            <a:ext cx="6400800" cy="3672408"/>
          </a:xfrm>
        </p:spPr>
        <p:txBody>
          <a:bodyPr>
            <a:normAutofit/>
          </a:bodyPr>
          <a:lstStyle/>
          <a:p>
            <a:r>
              <a:rPr lang="es-AR" sz="2200" dirty="0" smtClean="0"/>
              <a:t>Es una negociación asistida por un tercero neutral; persigue el ideal de que ambas partes puedan lograr un acuerdo deseado, a través del cual satisfagan los intereses prioritarios de cada uno, luego de que cada uno haya podido analizar cuidadosamente su posicionamiento en el conflicto y las distintas posibilidades de salida del mismo (</a:t>
            </a:r>
            <a:r>
              <a:rPr lang="es-AR" sz="2200" dirty="0" err="1" smtClean="0"/>
              <a:t>Brandoni</a:t>
            </a:r>
            <a:r>
              <a:rPr lang="es-AR" sz="2200" dirty="0" smtClean="0"/>
              <a:t>).</a:t>
            </a:r>
            <a:endParaRPr lang="es-AR" sz="2200" dirty="0"/>
          </a:p>
        </p:txBody>
      </p:sp>
    </p:spTree>
    <p:extLst>
      <p:ext uri="{BB962C8B-B14F-4D97-AF65-F5344CB8AC3E}">
        <p14:creationId xmlns:p14="http://schemas.microsoft.com/office/powerpoint/2010/main" val="385607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a:xfrm>
            <a:off x="1371600" y="2060848"/>
            <a:ext cx="6400800" cy="3425553"/>
          </a:xfrm>
        </p:spPr>
        <p:txBody>
          <a:bodyPr>
            <a:normAutofit/>
          </a:bodyPr>
          <a:lstStyle/>
          <a:p>
            <a:r>
              <a:rPr lang="es-AR" dirty="0" smtClean="0"/>
              <a:t>Es un dispositivo de abordaje de  los conflictos, que promueve la búsqueda de soluciones consensuadas y contribuye a maximizar los beneficios potenciales de los mismos. Para eso, los participantes son asistidos por un tercero imparcial que no juzga ni valora, que brinda el encuadre, marca las pautas del procedimiento, y realiza las intervenciones conducentes a que las partes identifiquen y jerarquicen sus intereses, exploren su posicionamiento en el conflicto y tomen decisiones informadas acerca de cómo resolverlo (</a:t>
            </a:r>
            <a:r>
              <a:rPr lang="es-AR" dirty="0" err="1" smtClean="0"/>
              <a:t>Brandoni</a:t>
            </a:r>
            <a:r>
              <a:rPr lang="es-AR" dirty="0" smtClean="0"/>
              <a:t>).</a:t>
            </a:r>
            <a:endParaRPr lang="es-AR" dirty="0"/>
          </a:p>
        </p:txBody>
      </p:sp>
    </p:spTree>
    <p:extLst>
      <p:ext uri="{BB962C8B-B14F-4D97-AF65-F5344CB8AC3E}">
        <p14:creationId xmlns:p14="http://schemas.microsoft.com/office/powerpoint/2010/main" val="3137896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Principios</a:t>
            </a:r>
            <a:endParaRPr lang="es-AR" dirty="0"/>
          </a:p>
        </p:txBody>
      </p:sp>
      <p:sp>
        <p:nvSpPr>
          <p:cNvPr id="3" name="2 Marcador de contenido"/>
          <p:cNvSpPr>
            <a:spLocks noGrp="1"/>
          </p:cNvSpPr>
          <p:nvPr>
            <p:ph idx="1"/>
          </p:nvPr>
        </p:nvSpPr>
        <p:spPr/>
        <p:txBody>
          <a:bodyPr>
            <a:normAutofit/>
          </a:bodyPr>
          <a:lstStyle/>
          <a:p>
            <a:r>
              <a:rPr lang="es-AR" sz="2400" dirty="0" smtClean="0"/>
              <a:t>Ideología </a:t>
            </a:r>
          </a:p>
          <a:p>
            <a:r>
              <a:rPr lang="es-AR" sz="2400" dirty="0" smtClean="0"/>
              <a:t>Voluntariedad</a:t>
            </a:r>
          </a:p>
          <a:p>
            <a:r>
              <a:rPr lang="es-AR" sz="2400" dirty="0" smtClean="0"/>
              <a:t>Confidencialidad</a:t>
            </a:r>
          </a:p>
          <a:p>
            <a:r>
              <a:rPr lang="es-AR" sz="2400" dirty="0" smtClean="0"/>
              <a:t>Neutralidad (¿?)</a:t>
            </a:r>
            <a:endParaRPr lang="es-AR" sz="2400" dirty="0"/>
          </a:p>
        </p:txBody>
      </p:sp>
    </p:spTree>
    <p:extLst>
      <p:ext uri="{BB962C8B-B14F-4D97-AF65-F5344CB8AC3E}">
        <p14:creationId xmlns:p14="http://schemas.microsoft.com/office/powerpoint/2010/main" val="3284168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voluntariedad</a:t>
            </a:r>
            <a:endParaRPr lang="es-AR" dirty="0"/>
          </a:p>
        </p:txBody>
      </p:sp>
      <p:sp>
        <p:nvSpPr>
          <p:cNvPr id="3" name="2 Marcador de contenido"/>
          <p:cNvSpPr>
            <a:spLocks noGrp="1"/>
          </p:cNvSpPr>
          <p:nvPr>
            <p:ph idx="1"/>
          </p:nvPr>
        </p:nvSpPr>
        <p:spPr/>
        <p:txBody>
          <a:bodyPr>
            <a:normAutofit/>
          </a:bodyPr>
          <a:lstStyle/>
          <a:p>
            <a:r>
              <a:rPr lang="es-AR" sz="2400" dirty="0" smtClean="0"/>
              <a:t>De las partes (protagonismo, participación, responsabilidad, </a:t>
            </a:r>
            <a:r>
              <a:rPr lang="es-AR" sz="2400" dirty="0" err="1" smtClean="0"/>
              <a:t>empowerment</a:t>
            </a:r>
            <a:r>
              <a:rPr lang="es-AR" sz="2400" dirty="0" smtClean="0"/>
              <a:t>, reconocimiento)</a:t>
            </a:r>
          </a:p>
          <a:p>
            <a:r>
              <a:rPr lang="es-AR" sz="2400" dirty="0" smtClean="0"/>
              <a:t>De los mediadores</a:t>
            </a:r>
          </a:p>
          <a:p>
            <a:r>
              <a:rPr lang="es-AR" sz="2400" dirty="0" smtClean="0"/>
              <a:t>De los abogados de parte (rol en el proceso)</a:t>
            </a:r>
            <a:endParaRPr lang="es-AR" sz="2400" dirty="0"/>
          </a:p>
        </p:txBody>
      </p:sp>
    </p:spTree>
    <p:extLst>
      <p:ext uri="{BB962C8B-B14F-4D97-AF65-F5344CB8AC3E}">
        <p14:creationId xmlns:p14="http://schemas.microsoft.com/office/powerpoint/2010/main" val="959884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Neutralidad (¿?)</a:t>
            </a:r>
            <a:endParaRPr lang="es-AR" dirty="0"/>
          </a:p>
        </p:txBody>
      </p:sp>
      <p:sp>
        <p:nvSpPr>
          <p:cNvPr id="3" name="2 Marcador de contenido"/>
          <p:cNvSpPr>
            <a:spLocks noGrp="1"/>
          </p:cNvSpPr>
          <p:nvPr>
            <p:ph idx="1"/>
          </p:nvPr>
        </p:nvSpPr>
        <p:spPr/>
        <p:txBody>
          <a:bodyPr>
            <a:normAutofit/>
          </a:bodyPr>
          <a:lstStyle/>
          <a:p>
            <a:r>
              <a:rPr lang="es-AR" sz="2800" dirty="0" smtClean="0"/>
              <a:t>Imparcialidad, equidistancia, equidad</a:t>
            </a:r>
          </a:p>
          <a:p>
            <a:r>
              <a:rPr lang="es-AR" sz="2800" dirty="0" smtClean="0"/>
              <a:t>Abstinencia </a:t>
            </a:r>
          </a:p>
          <a:p>
            <a:r>
              <a:rPr lang="es-AR" sz="2800" dirty="0" smtClean="0"/>
              <a:t>Importancia de la </a:t>
            </a:r>
            <a:r>
              <a:rPr lang="es-AR" sz="2800" dirty="0" err="1" smtClean="0"/>
              <a:t>co</a:t>
            </a:r>
            <a:r>
              <a:rPr lang="es-AR" sz="2800" dirty="0" smtClean="0"/>
              <a:t>-mediación</a:t>
            </a:r>
            <a:endParaRPr lang="es-AR" sz="2800" dirty="0"/>
          </a:p>
        </p:txBody>
      </p:sp>
    </p:spTree>
    <p:extLst>
      <p:ext uri="{BB962C8B-B14F-4D97-AF65-F5344CB8AC3E}">
        <p14:creationId xmlns:p14="http://schemas.microsoft.com/office/powerpoint/2010/main" val="139100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confidencialidad</a:t>
            </a:r>
            <a:endParaRPr lang="es-AR" dirty="0"/>
          </a:p>
        </p:txBody>
      </p:sp>
      <p:sp>
        <p:nvSpPr>
          <p:cNvPr id="3" name="2 Marcador de contenido"/>
          <p:cNvSpPr>
            <a:spLocks noGrp="1"/>
          </p:cNvSpPr>
          <p:nvPr>
            <p:ph idx="1"/>
          </p:nvPr>
        </p:nvSpPr>
        <p:spPr/>
        <p:txBody>
          <a:bodyPr/>
          <a:lstStyle/>
          <a:p>
            <a:r>
              <a:rPr lang="es-AR" sz="2800" dirty="0" smtClean="0"/>
              <a:t>Excepciones: comisión de delito grave, abuso de menores.</a:t>
            </a:r>
          </a:p>
          <a:p>
            <a:endParaRPr lang="es-AR" dirty="0"/>
          </a:p>
        </p:txBody>
      </p:sp>
    </p:spTree>
    <p:extLst>
      <p:ext uri="{BB962C8B-B14F-4D97-AF65-F5344CB8AC3E}">
        <p14:creationId xmlns:p14="http://schemas.microsoft.com/office/powerpoint/2010/main" val="129460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295400"/>
            <a:ext cx="6400800" cy="909464"/>
          </a:xfrm>
        </p:spPr>
        <p:txBody>
          <a:bodyPr>
            <a:noAutofit/>
          </a:bodyPr>
          <a:lstStyle/>
          <a:p>
            <a:r>
              <a:rPr lang="es-AR" sz="2400" dirty="0" smtClean="0"/>
              <a:t>Condiciones necesarias en los sujetos para transitar una mediación</a:t>
            </a:r>
            <a:endParaRPr lang="es-AR" sz="2400" dirty="0"/>
          </a:p>
        </p:txBody>
      </p:sp>
      <p:sp>
        <p:nvSpPr>
          <p:cNvPr id="3" name="2 Marcador de contenido"/>
          <p:cNvSpPr>
            <a:spLocks noGrp="1"/>
          </p:cNvSpPr>
          <p:nvPr>
            <p:ph idx="1"/>
          </p:nvPr>
        </p:nvSpPr>
        <p:spPr/>
        <p:txBody>
          <a:bodyPr>
            <a:normAutofit/>
          </a:bodyPr>
          <a:lstStyle/>
          <a:p>
            <a:r>
              <a:rPr lang="es-AR" sz="2400" dirty="0" smtClean="0"/>
              <a:t>Asumir el conflicto, involucrarse</a:t>
            </a:r>
          </a:p>
          <a:p>
            <a:r>
              <a:rPr lang="es-AR" sz="2400" dirty="0" smtClean="0"/>
              <a:t>Demanda y deseo de modificación del conflicto</a:t>
            </a:r>
          </a:p>
          <a:p>
            <a:r>
              <a:rPr lang="es-AR" sz="2400" dirty="0" smtClean="0"/>
              <a:t>Disponibilidad parra negociar</a:t>
            </a:r>
          </a:p>
          <a:p>
            <a:r>
              <a:rPr lang="es-AR" sz="2400" dirty="0" smtClean="0"/>
              <a:t>Plasticidad psíquica</a:t>
            </a:r>
            <a:endParaRPr lang="es-AR" sz="2400" dirty="0"/>
          </a:p>
        </p:txBody>
      </p:sp>
    </p:spTree>
    <p:extLst>
      <p:ext uri="{BB962C8B-B14F-4D97-AF65-F5344CB8AC3E}">
        <p14:creationId xmlns:p14="http://schemas.microsoft.com/office/powerpoint/2010/main" val="156205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2140</TotalTime>
  <Words>605</Words>
  <Application>Microsoft Office PowerPoint</Application>
  <PresentationFormat>Presentación en pantalla (4:3)</PresentationFormat>
  <Paragraphs>85</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Garamond</vt:lpstr>
      <vt:lpstr>Wingdings</vt:lpstr>
      <vt:lpstr>Alta costura</vt:lpstr>
      <vt:lpstr>La Mediación</vt:lpstr>
      <vt:lpstr>Presentación de PowerPoint</vt:lpstr>
      <vt:lpstr>Presentación de PowerPoint</vt:lpstr>
      <vt:lpstr>Presentación de PowerPoint</vt:lpstr>
      <vt:lpstr>Principios</vt:lpstr>
      <vt:lpstr>voluntariedad</vt:lpstr>
      <vt:lpstr>Neutralidad (¿?)</vt:lpstr>
      <vt:lpstr>confidencialidad</vt:lpstr>
      <vt:lpstr>Condiciones necesarias en los sujetos para transitar una mediación</vt:lpstr>
      <vt:lpstr>Características</vt:lpstr>
      <vt:lpstr>Permite que:</vt:lpstr>
      <vt:lpstr>Fases del proceso</vt:lpstr>
      <vt:lpstr>I)Pre mediación</vt:lpstr>
      <vt:lpstr>Mediación propiamente dicha</vt:lpstr>
      <vt:lpstr>a)Inicio</vt:lpstr>
      <vt:lpstr>b)opciones</vt:lpstr>
      <vt:lpstr>5pasos del modelo de harvard</vt:lpstr>
      <vt:lpstr>c) acuerdo</vt:lpstr>
      <vt:lpstr>III)Pos mediación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Mediación</dc:title>
  <dc:creator>celina</dc:creator>
  <cp:lastModifiedBy>Silvina</cp:lastModifiedBy>
  <cp:revision>15</cp:revision>
  <dcterms:created xsi:type="dcterms:W3CDTF">2018-05-29T01:01:09Z</dcterms:created>
  <dcterms:modified xsi:type="dcterms:W3CDTF">2021-06-30T00:20:42Z</dcterms:modified>
</cp:coreProperties>
</file>