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notesMasterIdLst>
    <p:notesMasterId r:id="rId18"/>
  </p:notesMasterIdLst>
  <p:handoutMasterIdLst>
    <p:handoutMasterId r:id="rId19"/>
  </p:handoutMasterIdLst>
  <p:sldIdLst>
    <p:sldId id="256" r:id="rId2"/>
    <p:sldId id="283" r:id="rId3"/>
    <p:sldId id="271" r:id="rId4"/>
    <p:sldId id="261" r:id="rId5"/>
    <p:sldId id="281" r:id="rId6"/>
    <p:sldId id="268" r:id="rId7"/>
    <p:sldId id="269" r:id="rId8"/>
    <p:sldId id="270" r:id="rId9"/>
    <p:sldId id="272" r:id="rId10"/>
    <p:sldId id="276" r:id="rId11"/>
    <p:sldId id="273" r:id="rId12"/>
    <p:sldId id="274" r:id="rId13"/>
    <p:sldId id="275" r:id="rId14"/>
    <p:sldId id="280" r:id="rId15"/>
    <p:sldId id="277" r:id="rId16"/>
    <p:sldId id="278" r:id="rId17"/>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83707" autoAdjust="0"/>
  </p:normalViewPr>
  <p:slideViewPr>
    <p:cSldViewPr snapToGrid="0">
      <p:cViewPr varScale="1">
        <p:scale>
          <a:sx n="85" d="100"/>
          <a:sy n="85" d="100"/>
        </p:scale>
        <p:origin x="96" y="198"/>
      </p:cViewPr>
      <p:guideLst/>
    </p:cSldViewPr>
  </p:slideViewPr>
  <p:notesTextViewPr>
    <p:cViewPr>
      <p:scale>
        <a:sx n="1" d="1"/>
        <a:sy n="1" d="1"/>
      </p:scale>
      <p:origin x="0" y="0"/>
    </p:cViewPr>
  </p:notesTextViewPr>
  <p:notesViewPr>
    <p:cSldViewPr snapToGrid="0">
      <p:cViewPr varScale="1">
        <p:scale>
          <a:sx n="76" d="100"/>
          <a:sy n="76" d="100"/>
        </p:scale>
        <p:origin x="4056"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6311DD2-1404-4AD4-9614-501E06A89033}" type="datetime1">
              <a:rPr lang="es-ES" smtClean="0"/>
              <a:t>19/06/2021</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C4B79F2-7C6A-497B-9A4A-8ACE18746CB2}" type="slidenum">
              <a:rPr lang="es-ES" smtClean="0"/>
              <a:t>‹Nº›</a:t>
            </a:fld>
            <a:endParaRPr lang="es-ES" dirty="0"/>
          </a:p>
        </p:txBody>
      </p:sp>
    </p:spTree>
    <p:extLst>
      <p:ext uri="{BB962C8B-B14F-4D97-AF65-F5344CB8AC3E}">
        <p14:creationId xmlns:p14="http://schemas.microsoft.com/office/powerpoint/2010/main" val="2636342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E2FCFB-5C3A-4B64-B75C-00008EE5FFC6}" type="datetime1">
              <a:rPr lang="es-ES" smtClean="0"/>
              <a:pPr/>
              <a:t>19/06/2021</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262A795-6F94-4A96-B820-B9038480D048}" type="slidenum">
              <a:rPr lang="es-ES" noProof="0" smtClean="0"/>
              <a:t>‹Nº›</a:t>
            </a:fld>
            <a:endParaRPr lang="es-ES" noProof="0" dirty="0"/>
          </a:p>
        </p:txBody>
      </p:sp>
    </p:spTree>
    <p:extLst>
      <p:ext uri="{BB962C8B-B14F-4D97-AF65-F5344CB8AC3E}">
        <p14:creationId xmlns:p14="http://schemas.microsoft.com/office/powerpoint/2010/main" val="966495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dirty="0">
                <a:latin typeface="Tahoma" panose="020B0604030504040204" pitchFamily="34" charset="0"/>
                <a:ea typeface="Tahoma" panose="020B0604030504040204" pitchFamily="34" charset="0"/>
                <a:cs typeface="Tahoma" panose="020B0604030504040204" pitchFamily="34" charset="0"/>
              </a:rPr>
              <a:t>¿Los colores de la clase son diferentes de lo que ve en esta plantilla? Ningún problema. Haga clic en Diseño -&gt; Variantes (la flecha hacia abajo) -&gt; Elija la combinación de colores que le convenga.</a:t>
            </a:r>
          </a:p>
          <a:p>
            <a:pPr rtl="0"/>
            <a:endParaRPr lang="es-ES" dirty="0">
              <a:latin typeface="Tahoma" panose="020B0604030504040204" pitchFamily="34" charset="0"/>
              <a:ea typeface="Tahoma" panose="020B0604030504040204" pitchFamily="34" charset="0"/>
              <a:cs typeface="Tahoma" panose="020B0604030504040204" pitchFamily="34" charset="0"/>
            </a:endParaRPr>
          </a:p>
          <a:p>
            <a:pPr rtl="0"/>
            <a:r>
              <a:rPr lang="es-ES" dirty="0">
                <a:latin typeface="Tahoma" panose="020B0604030504040204" pitchFamily="34" charset="0"/>
                <a:ea typeface="Tahoma" panose="020B0604030504040204" pitchFamily="34" charset="0"/>
                <a:cs typeface="Tahoma" panose="020B0604030504040204" pitchFamily="34" charset="0"/>
              </a:rPr>
              <a:t>Puede cambiar cualquier instrucción de "Deberá..." y "Yo voy a..." para asegurarse de que se alinean con sus procedimientos de clase y reglas.</a:t>
            </a:r>
          </a:p>
        </p:txBody>
      </p:sp>
      <p:sp>
        <p:nvSpPr>
          <p:cNvPr id="4" name="Marcador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42546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10</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8971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11</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3835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12</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0590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13</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42178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14</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99544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15</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219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16</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905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2</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00213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3</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1616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4</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57574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5</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18474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6</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8744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7</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44529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8</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50281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latin typeface="Tahoma" panose="020B0604030504040204" pitchFamily="34" charset="0"/>
              <a:ea typeface="Tahoma" panose="020B0604030504040204" pitchFamily="34" charset="0"/>
              <a:cs typeface="Tahoma" panose="020B0604030504040204" pitchFamily="34" charset="0"/>
            </a:endParaRPr>
          </a:p>
        </p:txBody>
      </p:sp>
      <p:sp>
        <p:nvSpPr>
          <p:cNvPr id="4" name="Marcador de posición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9</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9942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1109980" y="882376"/>
            <a:ext cx="9966960" cy="2926080"/>
          </a:xfrm>
        </p:spPr>
        <p:txBody>
          <a:bodyPr rtlCol="0" anchor="b">
            <a:normAutofit/>
          </a:bodyPr>
          <a:lstStyle>
            <a:lvl1pPr algn="ctr">
              <a:lnSpc>
                <a:spcPct val="85000"/>
              </a:lnSpc>
              <a:defRPr sz="7200" b="1" cap="all" baseline="0">
                <a:solidFill>
                  <a:srgbClr val="FFFFFF"/>
                </a:solidFill>
              </a:defRPr>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a:xfrm>
            <a:off x="1709530" y="3869634"/>
            <a:ext cx="8767860" cy="1388165"/>
          </a:xfrm>
        </p:spPr>
        <p:txBody>
          <a:bodyPr rtlCol="0">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s-ES" noProof="0"/>
              <a:t>Haga clic para modificar el estilo de subtítulo del patrón</a:t>
            </a:r>
            <a:endParaRPr lang="es-ES" noProof="0" dirty="0"/>
          </a:p>
        </p:txBody>
      </p:sp>
      <p:sp>
        <p:nvSpPr>
          <p:cNvPr id="4" name="Marcador de fecha 3"/>
          <p:cNvSpPr>
            <a:spLocks noGrp="1"/>
          </p:cNvSpPr>
          <p:nvPr>
            <p:ph type="dt" sz="half" idx="10"/>
          </p:nvPr>
        </p:nvSpPr>
        <p:spPr/>
        <p:txBody>
          <a:bodyPr rtlCol="0"/>
          <a:lstStyle>
            <a:lvl1pPr>
              <a:defRPr>
                <a:solidFill>
                  <a:srgbClr val="FFFFFF"/>
                </a:solidFill>
              </a:defRPr>
            </a:lvl1pPr>
          </a:lstStyle>
          <a:p>
            <a:pPr rtl="0"/>
            <a:fld id="{26C8FCF1-F3AA-4FDB-8A17-2C171E308741}" type="datetime1">
              <a:rPr lang="es-ES" noProof="0" smtClean="0"/>
              <a:t>19/06/2021</a:t>
            </a:fld>
            <a:endParaRPr lang="es-ES" noProof="0" dirty="0"/>
          </a:p>
        </p:txBody>
      </p:sp>
      <p:sp>
        <p:nvSpPr>
          <p:cNvPr id="5" name="Marcador de pie de página 4"/>
          <p:cNvSpPr>
            <a:spLocks noGrp="1"/>
          </p:cNvSpPr>
          <p:nvPr>
            <p:ph type="ftr" sz="quarter" idx="11"/>
          </p:nvPr>
        </p:nvSpPr>
        <p:spPr/>
        <p:txBody>
          <a:bodyPr rtlCol="0"/>
          <a:lstStyle>
            <a:lvl1pPr>
              <a:defRPr>
                <a:solidFill>
                  <a:srgbClr val="FFFFFF"/>
                </a:solidFill>
              </a:defRPr>
            </a:lvl1pPr>
          </a:lstStyle>
          <a:p>
            <a:pPr rtl="0"/>
            <a:endParaRPr lang="es-ES" noProof="0" dirty="0"/>
          </a:p>
        </p:txBody>
      </p:sp>
      <p:sp>
        <p:nvSpPr>
          <p:cNvPr id="6" name="Marcador de posición de número de diapositiva 5"/>
          <p:cNvSpPr>
            <a:spLocks noGrp="1"/>
          </p:cNvSpPr>
          <p:nvPr>
            <p:ph type="sldNum" sz="quarter" idx="12"/>
          </p:nvPr>
        </p:nvSpPr>
        <p:spPr/>
        <p:txBody>
          <a:bodyPr rtlCol="0"/>
          <a:lstStyle>
            <a:lvl1pPr>
              <a:defRPr>
                <a:solidFill>
                  <a:srgbClr val="FFFFFF"/>
                </a:solidFill>
              </a:defRPr>
            </a:lvl1pPr>
          </a:lstStyle>
          <a:p>
            <a:pPr rtl="0"/>
            <a:fld id="{6D22F896-40B5-4ADD-8801-0D06FADFA095}" type="slidenum">
              <a:rPr lang="es-ES" noProof="0" smtClean="0"/>
              <a:t>‹Nº›</a:t>
            </a:fld>
            <a:endParaRPr lang="es-ES" noProof="0" dirty="0"/>
          </a:p>
        </p:txBody>
      </p:sp>
      <p:cxnSp>
        <p:nvCxnSpPr>
          <p:cNvPr id="8" name="Conector recto 7"/>
          <p:cNvCxnSpPr>
            <a:cxnSpLocks/>
          </p:cNvCxnSpPr>
          <p:nvPr/>
        </p:nvCxnSpPr>
        <p:spPr>
          <a:xfrm>
            <a:off x="1304925" y="3733800"/>
            <a:ext cx="9601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78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fecha 3"/>
          <p:cNvSpPr>
            <a:spLocks noGrp="1"/>
          </p:cNvSpPr>
          <p:nvPr>
            <p:ph type="dt" sz="half" idx="10"/>
          </p:nvPr>
        </p:nvSpPr>
        <p:spPr/>
        <p:txBody>
          <a:bodyPr rtlCol="0"/>
          <a:lstStyle/>
          <a:p>
            <a:pPr rtl="0"/>
            <a:fld id="{C5470B91-F814-4B9B-AA3B-3C51F2BE89C5}" type="datetime1">
              <a:rPr lang="es-ES" noProof="0" smtClean="0"/>
              <a:t>19/06/2021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81724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762000"/>
            <a:ext cx="2324100" cy="5410200"/>
          </a:xfr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143000" y="762000"/>
            <a:ext cx="7429500" cy="5410200"/>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fecha 3"/>
          <p:cNvSpPr>
            <a:spLocks noGrp="1"/>
          </p:cNvSpPr>
          <p:nvPr>
            <p:ph type="dt" sz="half" idx="10"/>
          </p:nvPr>
        </p:nvSpPr>
        <p:spPr/>
        <p:txBody>
          <a:bodyPr rtlCol="0"/>
          <a:lstStyle/>
          <a:p>
            <a:pPr rtl="0"/>
            <a:fld id="{ED835F3C-9C57-4EBD-805B-107A2B7AB542}" type="datetime1">
              <a:rPr lang="es-ES" noProof="0" smtClean="0"/>
              <a:t>19/06/2021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94221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fecha 3"/>
          <p:cNvSpPr>
            <a:spLocks noGrp="1"/>
          </p:cNvSpPr>
          <p:nvPr>
            <p:ph type="dt" sz="half" idx="10"/>
          </p:nvPr>
        </p:nvSpPr>
        <p:spPr/>
        <p:txBody>
          <a:bodyPr rtlCol="0"/>
          <a:lstStyle/>
          <a:p>
            <a:pPr rtl="0"/>
            <a:fld id="{AB699E20-7F7B-4F37-AFD2-50870051BB9C}" type="datetime1">
              <a:rPr lang="es-ES" noProof="0" smtClean="0"/>
              <a:t>19/06/2021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128528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106424" y="1173575"/>
            <a:ext cx="9966960" cy="2926080"/>
          </a:xfrm>
        </p:spPr>
        <p:txBody>
          <a:bodyPr rtlCol="0" anchor="b">
            <a:noAutofit/>
          </a:bodyPr>
          <a:lstStyle>
            <a:lvl1pPr algn="ctr">
              <a:lnSpc>
                <a:spcPct val="85000"/>
              </a:lnSpc>
              <a:defRPr sz="7200" b="0" cap="all" baseline="0"/>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709928" y="4154520"/>
            <a:ext cx="8769096" cy="1363806"/>
          </a:xfrm>
        </p:spPr>
        <p:txBody>
          <a:bodyPr rtlCol="0"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Haga clic para modificar los estilos de texto del patrón</a:t>
            </a:r>
          </a:p>
        </p:txBody>
      </p:sp>
      <p:sp>
        <p:nvSpPr>
          <p:cNvPr id="4" name="Marcador de fecha 3"/>
          <p:cNvSpPr>
            <a:spLocks noGrp="1"/>
          </p:cNvSpPr>
          <p:nvPr>
            <p:ph type="dt" sz="half" idx="10"/>
          </p:nvPr>
        </p:nvSpPr>
        <p:spPr/>
        <p:txBody>
          <a:bodyPr rtlCol="0"/>
          <a:lstStyle/>
          <a:p>
            <a:pPr rtl="0"/>
            <a:fld id="{245D95F4-6294-46FB-BED2-470C54CD309B}" type="datetime1">
              <a:rPr lang="es-ES" noProof="0" smtClean="0"/>
              <a:t>19/06/2021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cxnSp>
        <p:nvCxnSpPr>
          <p:cNvPr id="7" name="Conector recto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707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sz="half" idx="1"/>
          </p:nvPr>
        </p:nvSpPr>
        <p:spPr>
          <a:xfrm>
            <a:off x="1143000" y="2057399"/>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contenido 3"/>
          <p:cNvSpPr>
            <a:spLocks noGrp="1"/>
          </p:cNvSpPr>
          <p:nvPr>
            <p:ph sz="half" idx="2"/>
          </p:nvPr>
        </p:nvSpPr>
        <p:spPr>
          <a:xfrm>
            <a:off x="6267612" y="2057400"/>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fecha 4"/>
          <p:cNvSpPr>
            <a:spLocks noGrp="1"/>
          </p:cNvSpPr>
          <p:nvPr>
            <p:ph type="dt" sz="half" idx="10"/>
          </p:nvPr>
        </p:nvSpPr>
        <p:spPr/>
        <p:txBody>
          <a:bodyPr rtlCol="0"/>
          <a:lstStyle/>
          <a:p>
            <a:pPr rtl="0"/>
            <a:fld id="{B212402B-58A7-4079-84A4-9B3ECD262263}" type="datetime1">
              <a:rPr lang="es-ES" noProof="0" smtClean="0"/>
              <a:t>19/06/2021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53452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ítulo 9"/>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143000" y="2001511"/>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posición de contenido 3"/>
          <p:cNvSpPr>
            <a:spLocks noGrp="1"/>
          </p:cNvSpPr>
          <p:nvPr>
            <p:ph sz="half" idx="2"/>
          </p:nvPr>
        </p:nvSpPr>
        <p:spPr>
          <a:xfrm>
            <a:off x="1143000" y="2721483"/>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6269173" y="1999032"/>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posición de contenido 5"/>
          <p:cNvSpPr>
            <a:spLocks noGrp="1"/>
          </p:cNvSpPr>
          <p:nvPr>
            <p:ph sz="quarter" idx="4"/>
          </p:nvPr>
        </p:nvSpPr>
        <p:spPr>
          <a:xfrm>
            <a:off x="6269173" y="2719322"/>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7" name="Marcador de fecha 6"/>
          <p:cNvSpPr>
            <a:spLocks noGrp="1"/>
          </p:cNvSpPr>
          <p:nvPr>
            <p:ph type="dt" sz="half" idx="10"/>
          </p:nvPr>
        </p:nvSpPr>
        <p:spPr/>
        <p:txBody>
          <a:bodyPr rtlCol="0"/>
          <a:lstStyle/>
          <a:p>
            <a:pPr rtl="0"/>
            <a:fld id="{6E4FA3BB-22B0-47F1-9051-72CDE62E688F}" type="datetime1">
              <a:rPr lang="es-ES" noProof="0" smtClean="0"/>
              <a:t>19/06/2021</a:t>
            </a:fld>
            <a:endParaRPr lang="es-ES" noProof="0" dirty="0"/>
          </a:p>
        </p:txBody>
      </p:sp>
      <p:sp>
        <p:nvSpPr>
          <p:cNvPr id="8" name="Marcador de pie de página 7"/>
          <p:cNvSpPr>
            <a:spLocks noGrp="1"/>
          </p:cNvSpPr>
          <p:nvPr>
            <p:ph type="ftr" sz="quarter" idx="11"/>
          </p:nvPr>
        </p:nvSpPr>
        <p:spPr/>
        <p:txBody>
          <a:bodyPr rtlCol="0"/>
          <a:lstStyle/>
          <a:p>
            <a:pPr rtl="0"/>
            <a:endParaRPr lang="es-ES" noProof="0" dirty="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16800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fecha 2"/>
          <p:cNvSpPr>
            <a:spLocks noGrp="1"/>
          </p:cNvSpPr>
          <p:nvPr>
            <p:ph type="dt" sz="half" idx="10"/>
          </p:nvPr>
        </p:nvSpPr>
        <p:spPr/>
        <p:txBody>
          <a:bodyPr rtlCol="0"/>
          <a:lstStyle/>
          <a:p>
            <a:pPr rtl="0"/>
            <a:fld id="{B723C4E6-6BAB-45D7-A331-7972B0412103}" type="datetime1">
              <a:rPr lang="es-ES" noProof="0" smtClean="0"/>
              <a:t>19/06/2021</a:t>
            </a:fld>
            <a:endParaRPr lang="es-ES" noProof="0" dirty="0"/>
          </a:p>
        </p:txBody>
      </p:sp>
      <p:sp>
        <p:nvSpPr>
          <p:cNvPr id="4" name="Marcador de pie de página 3"/>
          <p:cNvSpPr>
            <a:spLocks noGrp="1"/>
          </p:cNvSpPr>
          <p:nvPr>
            <p:ph type="ftr" sz="quarter" idx="11"/>
          </p:nvPr>
        </p:nvSpPr>
        <p:spPr/>
        <p:txBody>
          <a:bodyPr rtlCol="0"/>
          <a:lstStyle/>
          <a:p>
            <a:pPr rtl="0"/>
            <a:endParaRPr lang="es-ES" noProof="0" dirty="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397527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F66E4CD3-F2CC-42DA-BE22-23AE45D6EF47}" type="datetime1">
              <a:rPr lang="es-ES" noProof="0" smtClean="0"/>
              <a:t>19/06/2021</a:t>
            </a:fld>
            <a:endParaRPr lang="es-ES" noProof="0" dirty="0"/>
          </a:p>
        </p:txBody>
      </p:sp>
      <p:sp>
        <p:nvSpPr>
          <p:cNvPr id="3" name="Marcador de pie de página 2"/>
          <p:cNvSpPr>
            <a:spLocks noGrp="1"/>
          </p:cNvSpPr>
          <p:nvPr>
            <p:ph type="ftr" sz="quarter" idx="11"/>
          </p:nvPr>
        </p:nvSpPr>
        <p:spPr/>
        <p:txBody>
          <a:bodyPr rtlCol="0"/>
          <a:lstStyle/>
          <a:p>
            <a:pPr rtl="0"/>
            <a:endParaRPr lang="es-ES" noProof="0" dirty="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11702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a:xfrm>
            <a:off x="5852159" y="1097280"/>
            <a:ext cx="5212080" cy="466344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texto 3"/>
          <p:cNvSpPr>
            <a:spLocks noGrp="1"/>
          </p:cNvSpPr>
          <p:nvPr>
            <p:ph type="body" sz="half" idx="2"/>
          </p:nvPr>
        </p:nvSpPr>
        <p:spPr>
          <a:xfrm>
            <a:off x="1143000" y="2834640"/>
            <a:ext cx="3931920" cy="301752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0E590D0D-54FD-4BE8-9D95-21C52216E548}" type="datetime1">
              <a:rPr lang="es-ES" noProof="0" smtClean="0"/>
              <a:t>19/06/2021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45524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es-ES" noProof="0"/>
              <a:t>Haga clic para modificar el estilo de título del patrón</a:t>
            </a:r>
            <a:endParaRPr lang="es-ES" noProof="0" dirty="0"/>
          </a:p>
        </p:txBody>
      </p:sp>
      <p:sp>
        <p:nvSpPr>
          <p:cNvPr id="3" name="Marcador de posición de imagen 2"/>
          <p:cNvSpPr>
            <a:spLocks noGrp="1" noChangeAspect="1"/>
          </p:cNvSpPr>
          <p:nvPr>
            <p:ph type="pic" idx="1"/>
          </p:nvPr>
        </p:nvSpPr>
        <p:spPr>
          <a:xfrm>
            <a:off x="5413248" y="1069847"/>
            <a:ext cx="6099048" cy="4800600"/>
          </a:xfrm>
        </p:spPr>
        <p:txBody>
          <a:bodyPr lIns="274320" tIns="182880" rtlCol="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1143000" y="2834640"/>
            <a:ext cx="3931920" cy="288036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7E067088-AA6F-4E5A-ABD3-B4AB2417079E}" type="datetime1">
              <a:rPr lang="es-ES" noProof="0" smtClean="0"/>
              <a:t>19/06/2021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341507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ángulo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título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rtl="0"/>
            <a:fld id="{FA6F2DB0-AA7B-40EF-A1F6-597D5286B151}" type="datetime1">
              <a:rPr lang="es-ES" noProof="0" smtClean="0"/>
              <a:t>19/06/2021</a:t>
            </a:fld>
            <a:endParaRPr lang="es-ES" noProof="0" dirty="0"/>
          </a:p>
        </p:txBody>
      </p:sp>
      <p:sp>
        <p:nvSpPr>
          <p:cNvPr id="5" name="Marcador de pie de página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pPr rtl="0"/>
            <a:endParaRPr lang="es-ES" noProof="0" dirty="0"/>
          </a:p>
        </p:txBody>
      </p:sp>
      <p:sp>
        <p:nvSpPr>
          <p:cNvPr id="6" name="Marcador de posición de número de diapositiva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rtl="0"/>
            <a:fld id="{6D22F896-40B5-4ADD-8801-0D06FADFA095}" type="slidenum">
              <a:rPr lang="es-ES" noProof="0" smtClean="0"/>
              <a:pPr rtl="0"/>
              <a:t>‹Nº›</a:t>
            </a:fld>
            <a:endParaRPr lang="es-ES" noProof="0" dirty="0"/>
          </a:p>
        </p:txBody>
      </p:sp>
    </p:spTree>
    <p:extLst>
      <p:ext uri="{BB962C8B-B14F-4D97-AF65-F5344CB8AC3E}">
        <p14:creationId xmlns:p14="http://schemas.microsoft.com/office/powerpoint/2010/main" val="2947619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hyperlink" Target="http://www.orcid.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81F489-B701-4C74-9747-27C8656A89CC}"/>
              </a:ext>
            </a:extLst>
          </p:cNvPr>
          <p:cNvSpPr>
            <a:spLocks noGrp="1"/>
          </p:cNvSpPr>
          <p:nvPr>
            <p:ph type="ctrTitle"/>
          </p:nvPr>
        </p:nvSpPr>
        <p:spPr>
          <a:xfrm>
            <a:off x="1109980" y="773723"/>
            <a:ext cx="9966960" cy="3034733"/>
          </a:xfrm>
        </p:spPr>
        <p:txBody>
          <a:bodyPr rtlCol="0">
            <a:normAutofit/>
          </a:bodyPr>
          <a:lstStyle/>
          <a:p>
            <a:pPr rtl="0"/>
            <a:r>
              <a:rPr lang="es-ES" dirty="0">
                <a:latin typeface="Rockwell" panose="02060603020205020403" pitchFamily="18" charset="0"/>
              </a:rPr>
              <a:t>El trabajo final de investigación</a:t>
            </a:r>
          </a:p>
        </p:txBody>
      </p:sp>
      <p:sp>
        <p:nvSpPr>
          <p:cNvPr id="3" name="Subtítulo 2">
            <a:extLst>
              <a:ext uri="{FF2B5EF4-FFF2-40B4-BE49-F238E27FC236}">
                <a16:creationId xmlns:a16="http://schemas.microsoft.com/office/drawing/2014/main" id="{6D699F35-1401-4ECD-9F96-7017DB9FA104}"/>
              </a:ext>
            </a:extLst>
          </p:cNvPr>
          <p:cNvSpPr>
            <a:spLocks noGrp="1"/>
          </p:cNvSpPr>
          <p:nvPr>
            <p:ph type="subTitle" idx="1"/>
          </p:nvPr>
        </p:nvSpPr>
        <p:spPr>
          <a:xfrm>
            <a:off x="1709529" y="3869634"/>
            <a:ext cx="9738055" cy="2707012"/>
          </a:xfrm>
        </p:spPr>
        <p:txBody>
          <a:bodyPr rtlCol="0">
            <a:normAutofit/>
          </a:bodyPr>
          <a:lstStyle/>
          <a:p>
            <a:pPr rtl="0"/>
            <a:r>
              <a:rPr lang="es-ES" dirty="0">
                <a:latin typeface="Tahoma" panose="020B0604030504040204" pitchFamily="34" charset="0"/>
                <a:ea typeface="Tahoma" panose="020B0604030504040204" pitchFamily="34" charset="0"/>
                <a:cs typeface="Tahoma" panose="020B0604030504040204" pitchFamily="34" charset="0"/>
              </a:rPr>
              <a:t>¿Qué deberías hacer?</a:t>
            </a:r>
          </a:p>
          <a:p>
            <a:pPr rtl="0"/>
            <a:r>
              <a:rPr lang="es-ES" dirty="0">
                <a:latin typeface="Tahoma" panose="020B0604030504040204" pitchFamily="34" charset="0"/>
                <a:ea typeface="Tahoma" panose="020B0604030504040204" pitchFamily="34" charset="0"/>
                <a:cs typeface="Tahoma" panose="020B0604030504040204" pitchFamily="34" charset="0"/>
              </a:rPr>
              <a:t>Investigar </a:t>
            </a:r>
          </a:p>
          <a:p>
            <a:pPr rtl="0"/>
            <a:r>
              <a:rPr lang="es-ES" dirty="0">
                <a:latin typeface="Tahoma" panose="020B0604030504040204" pitchFamily="34" charset="0"/>
                <a:ea typeface="Tahoma" panose="020B0604030504040204" pitchFamily="34" charset="0"/>
                <a:cs typeface="Tahoma" panose="020B0604030504040204" pitchFamily="34" charset="0"/>
              </a:rPr>
              <a:t>Redactar </a:t>
            </a:r>
          </a:p>
          <a:p>
            <a:pPr rtl="0"/>
            <a:r>
              <a:rPr lang="es-ES" dirty="0">
                <a:latin typeface="Tahoma" panose="020B0604030504040204" pitchFamily="34" charset="0"/>
                <a:ea typeface="Tahoma" panose="020B0604030504040204" pitchFamily="34" charset="0"/>
                <a:cs typeface="Tahoma" panose="020B0604030504040204" pitchFamily="34" charset="0"/>
              </a:rPr>
              <a:t>Exponer</a:t>
            </a:r>
          </a:p>
          <a:p>
            <a:pPr rtl="0"/>
            <a:r>
              <a:rPr lang="es-ES" dirty="0">
                <a:latin typeface="Tahoma" panose="020B0604030504040204" pitchFamily="34" charset="0"/>
                <a:ea typeface="Tahoma" panose="020B0604030504040204" pitchFamily="34" charset="0"/>
                <a:cs typeface="Tahoma" panose="020B0604030504040204" pitchFamily="34" charset="0"/>
              </a:rPr>
              <a:t>Transferir</a:t>
            </a:r>
          </a:p>
        </p:txBody>
      </p:sp>
    </p:spTree>
    <p:extLst>
      <p:ext uri="{BB962C8B-B14F-4D97-AF65-F5344CB8AC3E}">
        <p14:creationId xmlns:p14="http://schemas.microsoft.com/office/powerpoint/2010/main" val="616906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722456547"/>
              </p:ext>
            </p:extLst>
          </p:nvPr>
        </p:nvGraphicFramePr>
        <p:xfrm>
          <a:off x="1159668" y="1601227"/>
          <a:ext cx="9762747" cy="3956954"/>
        </p:xfrm>
        <a:graphic>
          <a:graphicData uri="http://schemas.openxmlformats.org/drawingml/2006/table">
            <a:tbl>
              <a:tblPr firstRow="1" bandRow="1">
                <a:tableStyleId>{5C22544A-7EE6-4342-B048-85BDC9FD1C3A}</a:tableStyleId>
              </a:tblPr>
              <a:tblGrid>
                <a:gridCol w="9554467">
                  <a:extLst>
                    <a:ext uri="{9D8B030D-6E8A-4147-A177-3AD203B41FA5}">
                      <a16:colId xmlns:a16="http://schemas.microsoft.com/office/drawing/2014/main" val="743422230"/>
                    </a:ext>
                  </a:extLst>
                </a:gridCol>
                <a:gridCol w="208280">
                  <a:extLst>
                    <a:ext uri="{9D8B030D-6E8A-4147-A177-3AD203B41FA5}">
                      <a16:colId xmlns:a16="http://schemas.microsoft.com/office/drawing/2014/main" val="777156215"/>
                    </a:ext>
                  </a:extLst>
                </a:gridCol>
              </a:tblGrid>
              <a:tr h="632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2800" b="1" u="sng" kern="1200" dirty="0">
                          <a:solidFill>
                            <a:schemeClr val="bg1"/>
                          </a:solidFill>
                          <a:effectLst/>
                          <a:latin typeface="+mn-lt"/>
                          <a:ea typeface="+mn-ea"/>
                          <a:cs typeface="+mn-cs"/>
                        </a:rPr>
                        <a:t>PAUTAS PARA LA REDACCIÓN</a:t>
                      </a:r>
                      <a:endParaRPr lang="es-AR" sz="2800" kern="1200" dirty="0">
                        <a:solidFill>
                          <a:schemeClr val="bg1"/>
                        </a:solidFill>
                        <a:effectLst/>
                        <a:latin typeface="+mn-lt"/>
                        <a:ea typeface="+mn-ea"/>
                        <a:cs typeface="+mn-cs"/>
                      </a:endParaRPr>
                    </a:p>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3164474">
                <a:tc>
                  <a:txBody>
                    <a:bodyPr/>
                    <a:lstStyle/>
                    <a:p>
                      <a:r>
                        <a:rPr lang="es-ES" sz="2400" kern="1200" dirty="0">
                          <a:solidFill>
                            <a:schemeClr val="dk1"/>
                          </a:solidFill>
                          <a:effectLst/>
                          <a:latin typeface="+mn-lt"/>
                          <a:ea typeface="+mn-ea"/>
                          <a:cs typeface="+mn-cs"/>
                        </a:rPr>
                        <a:t>Objetivo: exponer los conocimientos adquiridos sobre un tema de manera organizada y lógicamente estructurada.</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Demostrar capacidad para convencer de manera clara y sintética.</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Hacer una evaluación crítica de la información obtenida</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Demostrar manejo de las habilidades y técnicas de investigación</a:t>
                      </a:r>
                      <a:endParaRPr lang="es-AR" sz="2400" kern="1200" dirty="0">
                        <a:solidFill>
                          <a:schemeClr val="dk1"/>
                        </a:solidFill>
                        <a:effectLst/>
                        <a:latin typeface="+mn-lt"/>
                        <a:ea typeface="+mn-ea"/>
                        <a:cs typeface="+mn-cs"/>
                      </a:endParaRPr>
                    </a:p>
                    <a:p>
                      <a:r>
                        <a:rPr lang="es-AR" sz="2400" kern="1200" dirty="0">
                          <a:solidFill>
                            <a:schemeClr val="dk1"/>
                          </a:solidFill>
                          <a:effectLst/>
                          <a:latin typeface="+mn-lt"/>
                          <a:ea typeface="+mn-ea"/>
                          <a:cs typeface="+mn-cs"/>
                        </a:rPr>
                        <a:t>Presentar un aumento de los conocimientos sobre un tema con criterio novedoso y bien argumentado</a:t>
                      </a:r>
                      <a:endParaRPr lang="e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934275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2652503118"/>
              </p:ext>
            </p:extLst>
          </p:nvPr>
        </p:nvGraphicFramePr>
        <p:xfrm>
          <a:off x="1159668" y="1601227"/>
          <a:ext cx="9762747" cy="4755622"/>
        </p:xfrm>
        <a:graphic>
          <a:graphicData uri="http://schemas.openxmlformats.org/drawingml/2006/table">
            <a:tbl>
              <a:tblPr firstRow="1" bandRow="1">
                <a:tableStyleId>{5C22544A-7EE6-4342-B048-85BDC9FD1C3A}</a:tableStyleId>
              </a:tblPr>
              <a:tblGrid>
                <a:gridCol w="9554467">
                  <a:extLst>
                    <a:ext uri="{9D8B030D-6E8A-4147-A177-3AD203B41FA5}">
                      <a16:colId xmlns:a16="http://schemas.microsoft.com/office/drawing/2014/main" val="743422230"/>
                    </a:ext>
                  </a:extLst>
                </a:gridCol>
                <a:gridCol w="208280">
                  <a:extLst>
                    <a:ext uri="{9D8B030D-6E8A-4147-A177-3AD203B41FA5}">
                      <a16:colId xmlns:a16="http://schemas.microsoft.com/office/drawing/2014/main" val="777156215"/>
                    </a:ext>
                  </a:extLst>
                </a:gridCol>
              </a:tblGrid>
              <a:tr h="4727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2800" b="1" u="sng" kern="1200" dirty="0">
                          <a:solidFill>
                            <a:schemeClr val="bg1"/>
                          </a:solidFill>
                          <a:effectLst/>
                          <a:latin typeface="+mn-lt"/>
                          <a:ea typeface="+mn-ea"/>
                          <a:cs typeface="+mn-cs"/>
                        </a:rPr>
                        <a:t>Requisitos de fondo:  </a:t>
                      </a:r>
                      <a:endParaRPr lang="es-AR" sz="2800" kern="1200" dirty="0">
                        <a:solidFill>
                          <a:schemeClr val="bg1"/>
                        </a:solidFill>
                        <a:effectLst/>
                        <a:latin typeface="+mn-lt"/>
                        <a:ea typeface="+mn-ea"/>
                        <a:cs typeface="+mn-cs"/>
                      </a:endParaRPr>
                    </a:p>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3963142">
                <a:tc>
                  <a:txBody>
                    <a:bodyPr/>
                    <a:lstStyle/>
                    <a:p>
                      <a:r>
                        <a:rPr lang="es-ES" sz="2800" kern="1200" dirty="0">
                          <a:solidFill>
                            <a:schemeClr val="dk1"/>
                          </a:solidFill>
                          <a:effectLst/>
                          <a:latin typeface="+mn-lt"/>
                          <a:ea typeface="+mn-ea"/>
                          <a:cs typeface="+mn-cs"/>
                        </a:rPr>
                        <a:t>Unidad y armonía de las partes con el todo.</a:t>
                      </a:r>
                      <a:endParaRPr lang="es-AR" sz="2800" kern="1200" dirty="0">
                        <a:solidFill>
                          <a:schemeClr val="dk1"/>
                        </a:solidFill>
                        <a:effectLst/>
                        <a:latin typeface="+mn-lt"/>
                        <a:ea typeface="+mn-ea"/>
                        <a:cs typeface="+mn-cs"/>
                      </a:endParaRPr>
                    </a:p>
                    <a:p>
                      <a:r>
                        <a:rPr lang="es-ES" sz="2800" kern="1200" dirty="0">
                          <a:solidFill>
                            <a:schemeClr val="dk1"/>
                          </a:solidFill>
                          <a:effectLst/>
                          <a:latin typeface="+mn-lt"/>
                          <a:ea typeface="+mn-ea"/>
                          <a:cs typeface="+mn-cs"/>
                        </a:rPr>
                        <a:t>Razonamiento lógico que demuestren los resultados obtenidos y explicitados en la conclusión.</a:t>
                      </a:r>
                      <a:endParaRPr lang="es-AR" sz="2800" kern="1200" dirty="0">
                        <a:solidFill>
                          <a:schemeClr val="dk1"/>
                        </a:solidFill>
                        <a:effectLst/>
                        <a:latin typeface="+mn-lt"/>
                        <a:ea typeface="+mn-ea"/>
                        <a:cs typeface="+mn-cs"/>
                      </a:endParaRPr>
                    </a:p>
                    <a:p>
                      <a:r>
                        <a:rPr lang="es-ES" sz="2800" kern="1200" dirty="0">
                          <a:solidFill>
                            <a:schemeClr val="dk1"/>
                          </a:solidFill>
                          <a:effectLst/>
                          <a:latin typeface="+mn-lt"/>
                          <a:ea typeface="+mn-ea"/>
                          <a:cs typeface="+mn-cs"/>
                        </a:rPr>
                        <a:t>Profundidad: haber penetrado en el problema de la investigación </a:t>
                      </a:r>
                      <a:endParaRPr lang="es-AR" sz="2800" kern="1200" dirty="0">
                        <a:solidFill>
                          <a:schemeClr val="dk1"/>
                        </a:solidFill>
                        <a:effectLst/>
                        <a:latin typeface="+mn-lt"/>
                        <a:ea typeface="+mn-ea"/>
                        <a:cs typeface="+mn-cs"/>
                      </a:endParaRPr>
                    </a:p>
                    <a:p>
                      <a:r>
                        <a:rPr lang="es-ES" sz="2800" kern="1200" dirty="0">
                          <a:solidFill>
                            <a:schemeClr val="dk1"/>
                          </a:solidFill>
                          <a:effectLst/>
                          <a:latin typeface="+mn-lt"/>
                          <a:ea typeface="+mn-ea"/>
                          <a:cs typeface="+mn-cs"/>
                        </a:rPr>
                        <a:t>Originalidad: en el tema o la perspectiva con que se analizó.</a:t>
                      </a:r>
                      <a:endParaRPr lang="es-AR" sz="28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281225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603312041"/>
              </p:ext>
            </p:extLst>
          </p:nvPr>
        </p:nvGraphicFramePr>
        <p:xfrm>
          <a:off x="545124" y="615463"/>
          <a:ext cx="11025554" cy="5503984"/>
        </p:xfrm>
        <a:graphic>
          <a:graphicData uri="http://schemas.openxmlformats.org/drawingml/2006/table">
            <a:tbl>
              <a:tblPr firstRow="1" bandRow="1">
                <a:tableStyleId>{5C22544A-7EE6-4342-B048-85BDC9FD1C3A}</a:tableStyleId>
              </a:tblPr>
              <a:tblGrid>
                <a:gridCol w="10790333">
                  <a:extLst>
                    <a:ext uri="{9D8B030D-6E8A-4147-A177-3AD203B41FA5}">
                      <a16:colId xmlns:a16="http://schemas.microsoft.com/office/drawing/2014/main" val="743422230"/>
                    </a:ext>
                  </a:extLst>
                </a:gridCol>
                <a:gridCol w="235221">
                  <a:extLst>
                    <a:ext uri="{9D8B030D-6E8A-4147-A177-3AD203B41FA5}">
                      <a16:colId xmlns:a16="http://schemas.microsoft.com/office/drawing/2014/main" val="777156215"/>
                    </a:ext>
                  </a:extLst>
                </a:gridCol>
              </a:tblGrid>
              <a:tr h="849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2800" b="1" u="sng" kern="1200" dirty="0">
                          <a:solidFill>
                            <a:schemeClr val="bg1"/>
                          </a:solidFill>
                          <a:effectLst/>
                          <a:latin typeface="+mn-lt"/>
                          <a:ea typeface="+mn-ea"/>
                          <a:cs typeface="+mn-cs"/>
                        </a:rPr>
                        <a:t>Requisitos de forma:</a:t>
                      </a:r>
                      <a:endParaRPr lang="es-AR" sz="2800" kern="1200" dirty="0">
                        <a:solidFill>
                          <a:schemeClr val="bg1"/>
                        </a:solidFill>
                        <a:effectLst/>
                        <a:latin typeface="+mn-lt"/>
                        <a:ea typeface="+mn-ea"/>
                        <a:cs typeface="+mn-cs"/>
                      </a:endParaRPr>
                    </a:p>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4654043">
                <a:tc>
                  <a:txBody>
                    <a:bodyPr/>
                    <a:lstStyle/>
                    <a:p>
                      <a:r>
                        <a:rPr lang="es-ES" sz="2400" kern="1200" dirty="0">
                          <a:solidFill>
                            <a:schemeClr val="dk1"/>
                          </a:solidFill>
                          <a:effectLst/>
                          <a:latin typeface="+mn-lt"/>
                          <a:ea typeface="+mn-ea"/>
                          <a:cs typeface="+mn-cs"/>
                        </a:rPr>
                        <a:t>Manejo del lenguaje adecuado a la ciencia y al objeto de estudio.</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Claridad en la escritura, explicar con pocas palabras y frases no muy largas.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Sintaxis correcta y perfecta ortografía, sin usar palabras ambiguas y vulgares.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No utilizar un estilo ampuloso y exagerado, sino reflejar sobriedad y sencillez.</a:t>
                      </a:r>
                    </a:p>
                    <a:p>
                      <a:r>
                        <a:rPr lang="es-ES" sz="2400" kern="1200" dirty="0">
                          <a:solidFill>
                            <a:schemeClr val="dk1"/>
                          </a:solidFill>
                          <a:effectLst/>
                          <a:latin typeface="+mn-lt"/>
                          <a:ea typeface="+mn-ea"/>
                          <a:cs typeface="+mn-cs"/>
                        </a:rPr>
                        <a:t>Se debe escribir en forma impersonal , es decir , en tercera persona del singular, por ejemplo, en lugar de decir “es mi opinión” debe decirse “en opinión de este autor” o “se presenta la opinión”</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No abusar de las mayúsculas ni de los subrayados.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Comillas que se abran deben cerrarse y siempre respetando el estilo de citación al pie de página.</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Las páginas deben estar numeradas.</a:t>
                      </a: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spTree>
    <p:extLst>
      <p:ext uri="{BB962C8B-B14F-4D97-AF65-F5344CB8AC3E}">
        <p14:creationId xmlns:p14="http://schemas.microsoft.com/office/powerpoint/2010/main" val="2641047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7309568"/>
              </p:ext>
            </p:extLst>
          </p:nvPr>
        </p:nvGraphicFramePr>
        <p:xfrm>
          <a:off x="1159668" y="1305433"/>
          <a:ext cx="10147240" cy="4990456"/>
        </p:xfrm>
        <a:graphic>
          <a:graphicData uri="http://schemas.openxmlformats.org/drawingml/2006/table">
            <a:tbl>
              <a:tblPr firstRow="1" bandRow="1">
                <a:tableStyleId>{5C22544A-7EE6-4342-B048-85BDC9FD1C3A}</a:tableStyleId>
              </a:tblPr>
              <a:tblGrid>
                <a:gridCol w="9930757">
                  <a:extLst>
                    <a:ext uri="{9D8B030D-6E8A-4147-A177-3AD203B41FA5}">
                      <a16:colId xmlns:a16="http://schemas.microsoft.com/office/drawing/2014/main" val="743422230"/>
                    </a:ext>
                  </a:extLst>
                </a:gridCol>
                <a:gridCol w="216483">
                  <a:extLst>
                    <a:ext uri="{9D8B030D-6E8A-4147-A177-3AD203B41FA5}">
                      <a16:colId xmlns:a16="http://schemas.microsoft.com/office/drawing/2014/main" val="777156215"/>
                    </a:ext>
                  </a:extLst>
                </a:gridCol>
              </a:tblGrid>
              <a:tr h="7776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2400" u="sng" kern="1200" dirty="0">
                          <a:solidFill>
                            <a:schemeClr val="bg1"/>
                          </a:solidFill>
                          <a:effectLst/>
                          <a:latin typeface="+mn-lt"/>
                          <a:ea typeface="+mn-ea"/>
                          <a:cs typeface="+mn-cs"/>
                        </a:rPr>
                        <a:t>Tiempos verbales:</a:t>
                      </a:r>
                      <a:endParaRPr lang="es-AR" sz="2400" u="sng" kern="1200" dirty="0">
                        <a:solidFill>
                          <a:schemeClr val="bg1"/>
                        </a:solidFill>
                        <a:effectLst/>
                        <a:latin typeface="+mn-lt"/>
                        <a:ea typeface="+mn-ea"/>
                        <a:cs typeface="+mn-cs"/>
                      </a:endParaRPr>
                    </a:p>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4212846">
                <a:tc>
                  <a:txBody>
                    <a:bodyPr/>
                    <a:lstStyle/>
                    <a:p>
                      <a:r>
                        <a:rPr lang="es-ES" sz="2400" kern="1200" dirty="0">
                          <a:solidFill>
                            <a:schemeClr val="dk1"/>
                          </a:solidFill>
                          <a:effectLst/>
                          <a:latin typeface="+mn-lt"/>
                          <a:ea typeface="+mn-ea"/>
                          <a:cs typeface="+mn-cs"/>
                        </a:rPr>
                        <a:t>El Resumen se redacta en tiempo pasado.</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La introducción se redacta en tiempo presente.</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La metodología se la menciona en tiempo pasado, excepto cuando se presenta el proyecto (Ej. métodos teóricos como análisis-síntesis, inducción-deducción, hipotético-deductivo, análisis histórico y lógico, sistémico, dialéctico.)</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El debate de autores y la confrontación de fuentes se hace en tiempo presente.</a:t>
                      </a:r>
                      <a:endParaRPr lang="es-AR" sz="24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1320955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179766218"/>
              </p:ext>
            </p:extLst>
          </p:nvPr>
        </p:nvGraphicFramePr>
        <p:xfrm>
          <a:off x="369277" y="509955"/>
          <a:ext cx="11271737" cy="5795061"/>
        </p:xfrm>
        <a:graphic>
          <a:graphicData uri="http://schemas.openxmlformats.org/drawingml/2006/table">
            <a:tbl>
              <a:tblPr firstRow="1" bandRow="1">
                <a:tableStyleId>{5C22544A-7EE6-4342-B048-85BDC9FD1C3A}</a:tableStyleId>
              </a:tblPr>
              <a:tblGrid>
                <a:gridCol w="11031264">
                  <a:extLst>
                    <a:ext uri="{9D8B030D-6E8A-4147-A177-3AD203B41FA5}">
                      <a16:colId xmlns:a16="http://schemas.microsoft.com/office/drawing/2014/main" val="743422230"/>
                    </a:ext>
                  </a:extLst>
                </a:gridCol>
                <a:gridCol w="240473">
                  <a:extLst>
                    <a:ext uri="{9D8B030D-6E8A-4147-A177-3AD203B41FA5}">
                      <a16:colId xmlns:a16="http://schemas.microsoft.com/office/drawing/2014/main" val="777156215"/>
                    </a:ext>
                  </a:extLst>
                </a:gridCol>
              </a:tblGrid>
              <a:tr h="582981">
                <a:tc>
                  <a:txBody>
                    <a:bodyPr/>
                    <a:lstStyle/>
                    <a:p>
                      <a:pPr rtl="0"/>
                      <a:r>
                        <a:rPr lang="es" sz="2400" u="sng" dirty="0">
                          <a:latin typeface="Tahoma" panose="020B0604030504040204" pitchFamily="34" charset="0"/>
                          <a:ea typeface="Tahoma" panose="020B0604030504040204" pitchFamily="34" charset="0"/>
                          <a:cs typeface="Tahoma" panose="020B0604030504040204" pitchFamily="34" charset="0"/>
                        </a:rPr>
                        <a:t>LAS CITAS</a:t>
                      </a: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5187259">
                <a:tc>
                  <a:txBody>
                    <a:bodyPr/>
                    <a:lstStyle/>
                    <a:p>
                      <a:r>
                        <a:rPr lang="es-ES" sz="2400" kern="1200" dirty="0">
                          <a:solidFill>
                            <a:schemeClr val="dk1"/>
                          </a:solidFill>
                          <a:effectLst/>
                          <a:latin typeface="+mn-lt"/>
                          <a:ea typeface="+mn-ea"/>
                          <a:cs typeface="+mn-cs"/>
                        </a:rPr>
                        <a:t> ¿Cuándo y cómo se cita? Diez reglas. (Tomado de “Cómo se hace una </a:t>
                      </a:r>
                      <a:r>
                        <a:rPr lang="es-ES" sz="2400" kern="1200" dirty="0" err="1">
                          <a:solidFill>
                            <a:schemeClr val="dk1"/>
                          </a:solidFill>
                          <a:effectLst/>
                          <a:latin typeface="+mn-lt"/>
                          <a:ea typeface="+mn-ea"/>
                          <a:cs typeface="+mn-cs"/>
                        </a:rPr>
                        <a:t>tesis”de</a:t>
                      </a:r>
                      <a:r>
                        <a:rPr lang="es-ES" sz="2400" kern="1200" dirty="0">
                          <a:solidFill>
                            <a:schemeClr val="dk1"/>
                          </a:solidFill>
                          <a:effectLst/>
                          <a:latin typeface="+mn-lt"/>
                          <a:ea typeface="+mn-ea"/>
                          <a:cs typeface="+mn-cs"/>
                        </a:rPr>
                        <a:t> Umberto Eco Ed. Gedisa España, 1991, p.188)</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Se citan textos estudiados, fuentes primarias, literatura crítica y fuentes secundarias.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1) Los fragmentos objeto de análisis interpretativo se citan con una amplitud razonable. 2) Los textos de literatura crítica se citan sólo cuando con su autoridad corroboran o confirman una afirmación nuestra.</a:t>
                      </a:r>
                      <a:br>
                        <a:rPr lang="es-ES" sz="2400" kern="1200" dirty="0">
                          <a:solidFill>
                            <a:schemeClr val="dk1"/>
                          </a:solidFill>
                          <a:effectLst/>
                          <a:latin typeface="+mn-lt"/>
                          <a:ea typeface="+mn-ea"/>
                          <a:cs typeface="+mn-cs"/>
                        </a:rPr>
                      </a:br>
                      <a:r>
                        <a:rPr lang="es-ES" sz="2400" kern="1200" dirty="0">
                          <a:solidFill>
                            <a:schemeClr val="dk1"/>
                          </a:solidFill>
                          <a:effectLst/>
                          <a:latin typeface="+mn-lt"/>
                          <a:ea typeface="+mn-ea"/>
                          <a:cs typeface="+mn-cs"/>
                        </a:rPr>
                        <a:t>3) La cita supone que se comparte la idea del autor citado a menos que el fragmento vaya precedido o seguido de expresiones críticas.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 4) En cada cita deben figurar claramente reconocibles el autor y la fuente impresa o manuscrita. Esto se hace de varios modos: con llamada y envío a la nota cuando el autor es citado por vez primera o con el nombre del autor y fecha de publicación de la obra entre paréntesis detrás de la cita. </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5) Las citas de las fuentes primarias se hacen normalmente refiriéndose a la edición crítica o a la edición más acreditada</a:t>
                      </a:r>
                      <a:endParaRPr lang="es" sz="24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spTree>
    <p:extLst>
      <p:ext uri="{BB962C8B-B14F-4D97-AF65-F5344CB8AC3E}">
        <p14:creationId xmlns:p14="http://schemas.microsoft.com/office/powerpoint/2010/main" val="493059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846841386"/>
              </p:ext>
            </p:extLst>
          </p:nvPr>
        </p:nvGraphicFramePr>
        <p:xfrm>
          <a:off x="422031" y="404447"/>
          <a:ext cx="11412415" cy="5915662"/>
        </p:xfrm>
        <a:graphic>
          <a:graphicData uri="http://schemas.openxmlformats.org/drawingml/2006/table">
            <a:tbl>
              <a:tblPr firstRow="1" bandRow="1">
                <a:tableStyleId>{5C22544A-7EE6-4342-B048-85BDC9FD1C3A}</a:tableStyleId>
              </a:tblPr>
              <a:tblGrid>
                <a:gridCol w="11168941">
                  <a:extLst>
                    <a:ext uri="{9D8B030D-6E8A-4147-A177-3AD203B41FA5}">
                      <a16:colId xmlns:a16="http://schemas.microsoft.com/office/drawing/2014/main" val="743422230"/>
                    </a:ext>
                  </a:extLst>
                </a:gridCol>
                <a:gridCol w="243474">
                  <a:extLst>
                    <a:ext uri="{9D8B030D-6E8A-4147-A177-3AD203B41FA5}">
                      <a16:colId xmlns:a16="http://schemas.microsoft.com/office/drawing/2014/main" val="777156215"/>
                    </a:ext>
                  </a:extLst>
                </a:gridCol>
              </a:tblGrid>
              <a:tr h="472845">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5442817">
                <a:tc>
                  <a:txBody>
                    <a:bodyPr/>
                    <a:lstStyle/>
                    <a:p>
                      <a:r>
                        <a:rPr lang="es-ES" sz="2000" kern="1200" dirty="0">
                          <a:solidFill>
                            <a:schemeClr val="dk1"/>
                          </a:solidFill>
                          <a:effectLst/>
                          <a:latin typeface="+mn-lt"/>
                          <a:ea typeface="+mn-ea"/>
                          <a:cs typeface="+mn-cs"/>
                        </a:rPr>
                        <a:t>6) Cuando se estudia un autor extranjero, las citas deben ir en la lengua original. Esta regla es taxativa si se trata de obras literarias. En tales casos puede ser más o menos útil poner detrás entre paréntesis o en nota, la traducción. Depende también de la intención del trabajo.</a:t>
                      </a:r>
                      <a:endParaRPr lang="es-AR" sz="2000" kern="1200" dirty="0">
                        <a:solidFill>
                          <a:schemeClr val="dk1"/>
                        </a:solidFill>
                        <a:effectLst/>
                        <a:latin typeface="+mn-lt"/>
                        <a:ea typeface="+mn-ea"/>
                        <a:cs typeface="+mn-cs"/>
                      </a:endParaRPr>
                    </a:p>
                    <a:p>
                      <a:r>
                        <a:rPr lang="es-ES" sz="2000" kern="1200" dirty="0">
                          <a:solidFill>
                            <a:schemeClr val="dk1"/>
                          </a:solidFill>
                          <a:effectLst/>
                          <a:latin typeface="+mn-lt"/>
                          <a:ea typeface="+mn-ea"/>
                          <a:cs typeface="+mn-cs"/>
                        </a:rPr>
                        <a:t> 7) El envío al autor y a la obra tiene que ser claro, para comprender lo que se está diciendo. </a:t>
                      </a:r>
                      <a:endParaRPr lang="es-AR" sz="2000" kern="1200" dirty="0">
                        <a:solidFill>
                          <a:schemeClr val="dk1"/>
                        </a:solidFill>
                        <a:effectLst/>
                        <a:latin typeface="+mn-lt"/>
                        <a:ea typeface="+mn-ea"/>
                        <a:cs typeface="+mn-cs"/>
                      </a:endParaRPr>
                    </a:p>
                    <a:p>
                      <a:r>
                        <a:rPr lang="es-ES" sz="2000" kern="1200" dirty="0">
                          <a:solidFill>
                            <a:schemeClr val="dk1"/>
                          </a:solidFill>
                          <a:effectLst/>
                          <a:latin typeface="+mn-lt"/>
                          <a:ea typeface="+mn-ea"/>
                          <a:cs typeface="+mn-cs"/>
                        </a:rPr>
                        <a:t>8) Cuando una cita no supera las dos o tres líneas se puede insertar dentro del párrafo entre comillas dobles. Cuando, al contrario la cita es más larga, es mejor ponerla a un espacio y con mayor margen (si la tesis está escrita a tres espacios, la cita se pone a dos) 9) Las citas tienen que ser fieles. Primero hay que transcribir las palabras tal como son (y a tal fin, siempre está bien, después de redactar la tesis, cotejar las citas con el original, porque al copiarlas a mano, o a máquina se pueden cometer errores. Segundo, no se puede eliminar parte del texto sin señalarlo, esta señal de elipsis se realiza con puntos suspensivos. Tercero, no se debe interpolar, todos nuestros comentarios, aclaraciones, especificaciones tienen que aparecer entre paréntesis cuadrados o corchetes. Incluso los subrayados que no son del autor sino nuestros, tienen que ser señalados.</a:t>
                      </a:r>
                      <a:endParaRPr lang="es-AR" sz="2000" kern="1200" dirty="0">
                        <a:solidFill>
                          <a:schemeClr val="dk1"/>
                        </a:solidFill>
                        <a:effectLst/>
                        <a:latin typeface="+mn-lt"/>
                        <a:ea typeface="+mn-ea"/>
                        <a:cs typeface="+mn-cs"/>
                      </a:endParaRPr>
                    </a:p>
                    <a:p>
                      <a:r>
                        <a:rPr lang="es-ES" sz="2000" kern="1200" dirty="0">
                          <a:solidFill>
                            <a:schemeClr val="dk1"/>
                          </a:solidFill>
                          <a:effectLst/>
                          <a:latin typeface="+mn-lt"/>
                          <a:ea typeface="+mn-ea"/>
                          <a:cs typeface="+mn-cs"/>
                        </a:rPr>
                        <a:t>10) Citar es como aportar testigos en un juicio. Tenéis que estar siempre en condiciones de encontrar los testimonios y de demostrar que son aceptables. Por eso la referencia tiene que ser exacta y puntual (no se cita a un autor sin mencionar el libro y la página verificable por todos)</a:t>
                      </a:r>
                      <a:endParaRPr lang="es-AR" sz="20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441556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787144663"/>
              </p:ext>
            </p:extLst>
          </p:nvPr>
        </p:nvGraphicFramePr>
        <p:xfrm>
          <a:off x="316523" y="537891"/>
          <a:ext cx="11377245" cy="5499205"/>
        </p:xfrm>
        <a:graphic>
          <a:graphicData uri="http://schemas.openxmlformats.org/drawingml/2006/table">
            <a:tbl>
              <a:tblPr firstRow="1" bandRow="1">
                <a:tableStyleId>{5C22544A-7EE6-4342-B048-85BDC9FD1C3A}</a:tableStyleId>
              </a:tblPr>
              <a:tblGrid>
                <a:gridCol w="11134521">
                  <a:extLst>
                    <a:ext uri="{9D8B030D-6E8A-4147-A177-3AD203B41FA5}">
                      <a16:colId xmlns:a16="http://schemas.microsoft.com/office/drawing/2014/main" val="743422230"/>
                    </a:ext>
                  </a:extLst>
                </a:gridCol>
                <a:gridCol w="242724">
                  <a:extLst>
                    <a:ext uri="{9D8B030D-6E8A-4147-A177-3AD203B41FA5}">
                      <a16:colId xmlns:a16="http://schemas.microsoft.com/office/drawing/2014/main" val="777156215"/>
                    </a:ext>
                  </a:extLst>
                </a:gridCol>
              </a:tblGrid>
              <a:tr h="586046">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4913159">
                <a:tc>
                  <a:txBody>
                    <a:bodyPr/>
                    <a:lstStyle/>
                    <a:p>
                      <a:r>
                        <a:rPr lang="es-AR" sz="2400" b="1" kern="1200" dirty="0">
                          <a:solidFill>
                            <a:schemeClr val="dk1"/>
                          </a:solidFill>
                          <a:effectLst/>
                          <a:latin typeface="+mn-lt"/>
                          <a:ea typeface="+mn-ea"/>
                          <a:cs typeface="+mn-cs"/>
                        </a:rPr>
                        <a:t>Citas, paráfrasis y plagio</a:t>
                      </a:r>
                      <a:r>
                        <a:rPr lang="es-AR" sz="2400" kern="1200" dirty="0">
                          <a:solidFill>
                            <a:schemeClr val="dk1"/>
                          </a:solidFill>
                          <a:effectLst/>
                          <a:latin typeface="+mn-lt"/>
                          <a:ea typeface="+mn-ea"/>
                          <a:cs typeface="+mn-cs"/>
                        </a:rPr>
                        <a:t> (Tomado de “Cómo se hace una </a:t>
                      </a:r>
                      <a:r>
                        <a:rPr lang="es-AR" sz="2400" kern="1200" dirty="0" err="1">
                          <a:solidFill>
                            <a:schemeClr val="dk1"/>
                          </a:solidFill>
                          <a:effectLst/>
                          <a:latin typeface="+mn-lt"/>
                          <a:ea typeface="+mn-ea"/>
                          <a:cs typeface="+mn-cs"/>
                        </a:rPr>
                        <a:t>tesis”de</a:t>
                      </a:r>
                      <a:r>
                        <a:rPr lang="es-AR" sz="2400" kern="1200" dirty="0">
                          <a:solidFill>
                            <a:schemeClr val="dk1"/>
                          </a:solidFill>
                          <a:effectLst/>
                          <a:latin typeface="+mn-lt"/>
                          <a:ea typeface="+mn-ea"/>
                          <a:cs typeface="+mn-cs"/>
                        </a:rPr>
                        <a:t> Umberto Eco Ed. Gedisa España, 1991, pág199) Al hacer una ficha de lectura, resumís en varios puntos el autor que os interesa, es decir, hacéis una paráfrasis y repetís con palabras el pensamiento del autor. En otros casos, transcribís fragmentos enteros entre comillas.</a:t>
                      </a:r>
                    </a:p>
                    <a:p>
                      <a:r>
                        <a:rPr lang="es-AR" sz="2400" kern="1200" dirty="0">
                          <a:solidFill>
                            <a:schemeClr val="dk1"/>
                          </a:solidFill>
                          <a:effectLst/>
                          <a:latin typeface="+mn-lt"/>
                          <a:ea typeface="+mn-ea"/>
                          <a:cs typeface="+mn-cs"/>
                        </a:rPr>
                        <a:t>Para no cometer plagio sostiene Eco, es necesario haber comprendido el párrafo y expresarlo sintéticamente.</a:t>
                      </a:r>
                    </a:p>
                    <a:p>
                      <a:endParaRPr lang="es-AR" sz="2400" kern="1200" dirty="0">
                        <a:solidFill>
                          <a:schemeClr val="dk1"/>
                        </a:solidFill>
                        <a:effectLst/>
                        <a:latin typeface="+mn-lt"/>
                        <a:ea typeface="+mn-ea"/>
                        <a:cs typeface="+mn-cs"/>
                      </a:endParaRPr>
                    </a:p>
                    <a:p>
                      <a:endParaRPr lang="es-AR" sz="2400" kern="1200" dirty="0">
                        <a:solidFill>
                          <a:schemeClr val="dk1"/>
                        </a:solidFill>
                        <a:effectLst/>
                        <a:latin typeface="+mn-lt"/>
                        <a:ea typeface="+mn-ea"/>
                        <a:cs typeface="+mn-cs"/>
                      </a:endParaRPr>
                    </a:p>
                    <a:p>
                      <a:r>
                        <a:rPr lang="es-AR" sz="2400" b="1" kern="1200" dirty="0">
                          <a:solidFill>
                            <a:schemeClr val="dk1"/>
                          </a:solidFill>
                          <a:effectLst/>
                          <a:latin typeface="+mn-lt"/>
                          <a:ea typeface="+mn-ea"/>
                          <a:cs typeface="+mn-cs"/>
                        </a:rPr>
                        <a:t>Las notas a pie de página</a:t>
                      </a:r>
                      <a:r>
                        <a:rPr lang="es-AR" sz="2400" kern="1200" dirty="0">
                          <a:solidFill>
                            <a:schemeClr val="dk1"/>
                          </a:solidFill>
                          <a:effectLst/>
                          <a:latin typeface="+mn-lt"/>
                          <a:ea typeface="+mn-ea"/>
                          <a:cs typeface="+mn-cs"/>
                        </a:rPr>
                        <a:t>. (Tomado de “Cómo se hace una </a:t>
                      </a:r>
                      <a:r>
                        <a:rPr lang="es-AR" sz="2400" kern="1200" dirty="0" err="1">
                          <a:solidFill>
                            <a:schemeClr val="dk1"/>
                          </a:solidFill>
                          <a:effectLst/>
                          <a:latin typeface="+mn-lt"/>
                          <a:ea typeface="+mn-ea"/>
                          <a:cs typeface="+mn-cs"/>
                        </a:rPr>
                        <a:t>tesis”de</a:t>
                      </a:r>
                      <a:r>
                        <a:rPr lang="es-AR" sz="2400" kern="1200" dirty="0">
                          <a:solidFill>
                            <a:schemeClr val="dk1"/>
                          </a:solidFill>
                          <a:effectLst/>
                          <a:latin typeface="+mn-lt"/>
                          <a:ea typeface="+mn-ea"/>
                          <a:cs typeface="+mn-cs"/>
                        </a:rPr>
                        <a:t> Umberto Eco Ed. Gedisa España, 1991, </a:t>
                      </a:r>
                      <a:r>
                        <a:rPr lang="es-AR" sz="2400" kern="1200" dirty="0" err="1">
                          <a:solidFill>
                            <a:schemeClr val="dk1"/>
                          </a:solidFill>
                          <a:effectLst/>
                          <a:latin typeface="+mn-lt"/>
                          <a:ea typeface="+mn-ea"/>
                          <a:cs typeface="+mn-cs"/>
                        </a:rPr>
                        <a:t>pág</a:t>
                      </a:r>
                      <a:r>
                        <a:rPr lang="es-AR" sz="2400" kern="1200" dirty="0">
                          <a:solidFill>
                            <a:schemeClr val="dk1"/>
                          </a:solidFill>
                          <a:effectLst/>
                          <a:latin typeface="+mn-lt"/>
                          <a:ea typeface="+mn-ea"/>
                          <a:cs typeface="+mn-cs"/>
                        </a:rPr>
                        <a:t> 201) ¿Para qué sirven las notas?: pueden ser útiles en la medida que se utilicen razonablemente y abonen la redacción principal, no significando solo intento de aparentar erudición y manejo del tema.</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3070246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887742661"/>
              </p:ext>
            </p:extLst>
          </p:nvPr>
        </p:nvGraphicFramePr>
        <p:xfrm>
          <a:off x="1159668" y="537891"/>
          <a:ext cx="10182409" cy="5499205"/>
        </p:xfrm>
        <a:graphic>
          <a:graphicData uri="http://schemas.openxmlformats.org/drawingml/2006/table">
            <a:tbl>
              <a:tblPr firstRow="1" bandRow="1">
                <a:tableStyleId>{5C22544A-7EE6-4342-B048-85BDC9FD1C3A}</a:tableStyleId>
              </a:tblPr>
              <a:tblGrid>
                <a:gridCol w="9965176">
                  <a:extLst>
                    <a:ext uri="{9D8B030D-6E8A-4147-A177-3AD203B41FA5}">
                      <a16:colId xmlns:a16="http://schemas.microsoft.com/office/drawing/2014/main" val="743422230"/>
                    </a:ext>
                  </a:extLst>
                </a:gridCol>
                <a:gridCol w="217233">
                  <a:extLst>
                    <a:ext uri="{9D8B030D-6E8A-4147-A177-3AD203B41FA5}">
                      <a16:colId xmlns:a16="http://schemas.microsoft.com/office/drawing/2014/main" val="777156215"/>
                    </a:ext>
                  </a:extLst>
                </a:gridCol>
              </a:tblGrid>
              <a:tr h="586046">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4913159">
                <a:tc>
                  <a:txBody>
                    <a:bodyPr/>
                    <a:lstStyle/>
                    <a:p>
                      <a:pPr lvl="0"/>
                      <a:r>
                        <a:rPr lang="es-AR" sz="2400" b="1" u="sng" kern="1200" dirty="0">
                          <a:solidFill>
                            <a:schemeClr val="dk1"/>
                          </a:solidFill>
                          <a:effectLst/>
                          <a:latin typeface="+mn-lt"/>
                          <a:ea typeface="+mn-ea"/>
                          <a:cs typeface="+mn-cs"/>
                        </a:rPr>
                        <a:t>CARÁTULA: </a:t>
                      </a:r>
                      <a:r>
                        <a:rPr lang="es-AR" sz="2400" kern="1200" dirty="0">
                          <a:solidFill>
                            <a:schemeClr val="dk1"/>
                          </a:solidFill>
                          <a:effectLst/>
                          <a:latin typeface="+mn-lt"/>
                          <a:ea typeface="+mn-ea"/>
                          <a:cs typeface="+mn-cs"/>
                        </a:rPr>
                        <a:t>: nombre de la Institución Académica; nombre de la Materia; datos personales del alumno, tema de investigación</a:t>
                      </a:r>
                    </a:p>
                    <a:p>
                      <a:pPr lvl="0"/>
                      <a:endParaRPr lang="es-AR" sz="2400" kern="1200" dirty="0">
                        <a:solidFill>
                          <a:schemeClr val="dk1"/>
                        </a:solidFill>
                        <a:effectLst/>
                        <a:latin typeface="+mn-lt"/>
                        <a:ea typeface="+mn-ea"/>
                        <a:cs typeface="+mn-cs"/>
                      </a:endParaRPr>
                    </a:p>
                    <a:p>
                      <a:pPr lvl="0"/>
                      <a:r>
                        <a:rPr lang="es-ES" sz="2400" b="1" u="sng" kern="1200" dirty="0">
                          <a:solidFill>
                            <a:schemeClr val="dk1"/>
                          </a:solidFill>
                          <a:effectLst/>
                          <a:latin typeface="+mn-lt"/>
                          <a:ea typeface="+mn-ea"/>
                          <a:cs typeface="+mn-cs"/>
                        </a:rPr>
                        <a:t>TÍTULO;  </a:t>
                      </a:r>
                      <a:r>
                        <a:rPr lang="es-ES" sz="2400" b="1" kern="1200" dirty="0">
                          <a:solidFill>
                            <a:schemeClr val="dk1"/>
                          </a:solidFill>
                          <a:effectLst/>
                          <a:latin typeface="+mn-lt"/>
                          <a:ea typeface="+mn-ea"/>
                          <a:cs typeface="+mn-cs"/>
                        </a:rPr>
                        <a:t> </a:t>
                      </a:r>
                      <a:r>
                        <a:rPr lang="es-ES" sz="2400" kern="1200" dirty="0">
                          <a:solidFill>
                            <a:schemeClr val="dk1"/>
                          </a:solidFill>
                          <a:effectLst/>
                          <a:latin typeface="+mn-lt"/>
                          <a:ea typeface="+mn-ea"/>
                          <a:cs typeface="+mn-cs"/>
                        </a:rPr>
                        <a:t> debe concentrar el contenido y atrapar al lecto, reflejando el objeto perseguido y sus aspectos fundamentales.</a:t>
                      </a:r>
                      <a:endParaRPr lang="es-AR" sz="2400" kern="1200" dirty="0">
                        <a:solidFill>
                          <a:schemeClr val="dk1"/>
                        </a:solidFill>
                        <a:effectLst/>
                        <a:latin typeface="+mn-lt"/>
                        <a:ea typeface="+mn-ea"/>
                        <a:cs typeface="+mn-cs"/>
                      </a:endParaRPr>
                    </a:p>
                    <a:p>
                      <a:r>
                        <a:rPr lang="es-AR" sz="2400" b="1" u="none" strike="noStrike" kern="1200" dirty="0">
                          <a:solidFill>
                            <a:schemeClr val="dk1"/>
                          </a:solidFill>
                          <a:effectLst/>
                          <a:latin typeface="+mn-lt"/>
                          <a:ea typeface="+mn-ea"/>
                          <a:cs typeface="+mn-cs"/>
                        </a:rPr>
                        <a:t> </a:t>
                      </a:r>
                      <a:endParaRPr lang="es-AR" sz="2400" kern="1200" dirty="0">
                        <a:solidFill>
                          <a:schemeClr val="dk1"/>
                        </a:solidFill>
                        <a:effectLst/>
                        <a:latin typeface="+mn-lt"/>
                        <a:ea typeface="+mn-ea"/>
                        <a:cs typeface="+mn-cs"/>
                      </a:endParaRPr>
                    </a:p>
                    <a:p>
                      <a:pPr lvl="0"/>
                      <a:r>
                        <a:rPr lang="es-ES" sz="2400" b="1" u="sng" kern="1200" dirty="0">
                          <a:solidFill>
                            <a:schemeClr val="dk1"/>
                          </a:solidFill>
                          <a:effectLst/>
                          <a:latin typeface="+mn-lt"/>
                          <a:ea typeface="+mn-ea"/>
                          <a:cs typeface="+mn-cs"/>
                        </a:rPr>
                        <a:t>ÍNDICE: </a:t>
                      </a:r>
                      <a:r>
                        <a:rPr lang="es-ES" sz="2400" kern="1200" dirty="0">
                          <a:solidFill>
                            <a:schemeClr val="dk1"/>
                          </a:solidFill>
                          <a:effectLst/>
                          <a:latin typeface="+mn-lt"/>
                          <a:ea typeface="+mn-ea"/>
                          <a:cs typeface="+mn-cs"/>
                        </a:rPr>
                        <a:t> El índice o tabla de contenidos relaciona los diferentes capítulos y epígrafes o </a:t>
                      </a:r>
                      <a:r>
                        <a:rPr lang="es-ES" sz="2400" kern="1200" dirty="0" err="1">
                          <a:solidFill>
                            <a:schemeClr val="dk1"/>
                          </a:solidFill>
                          <a:effectLst/>
                          <a:latin typeface="+mn-lt"/>
                          <a:ea typeface="+mn-ea"/>
                          <a:cs typeface="+mn-cs"/>
                        </a:rPr>
                        <a:t>tïtulos</a:t>
                      </a:r>
                      <a:r>
                        <a:rPr lang="es-ES" sz="2400" kern="1200" dirty="0">
                          <a:solidFill>
                            <a:schemeClr val="dk1"/>
                          </a:solidFill>
                          <a:effectLst/>
                          <a:latin typeface="+mn-lt"/>
                          <a:ea typeface="+mn-ea"/>
                          <a:cs typeface="+mn-cs"/>
                        </a:rPr>
                        <a:t> de cada sección, dando clara muestra de sus contenidos.</a:t>
                      </a:r>
                      <a:endParaRPr lang="es-AR" sz="24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126372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2956524607"/>
              </p:ext>
            </p:extLst>
          </p:nvPr>
        </p:nvGraphicFramePr>
        <p:xfrm>
          <a:off x="439615" y="537891"/>
          <a:ext cx="11324493" cy="6160901"/>
        </p:xfrm>
        <a:graphic>
          <a:graphicData uri="http://schemas.openxmlformats.org/drawingml/2006/table">
            <a:tbl>
              <a:tblPr firstRow="1" bandRow="1">
                <a:tableStyleId>{5C22544A-7EE6-4342-B048-85BDC9FD1C3A}</a:tableStyleId>
              </a:tblPr>
              <a:tblGrid>
                <a:gridCol w="11082894">
                  <a:extLst>
                    <a:ext uri="{9D8B030D-6E8A-4147-A177-3AD203B41FA5}">
                      <a16:colId xmlns:a16="http://schemas.microsoft.com/office/drawing/2014/main" val="743422230"/>
                    </a:ext>
                  </a:extLst>
                </a:gridCol>
                <a:gridCol w="241599">
                  <a:extLst>
                    <a:ext uri="{9D8B030D-6E8A-4147-A177-3AD203B41FA5}">
                      <a16:colId xmlns:a16="http://schemas.microsoft.com/office/drawing/2014/main" val="777156215"/>
                    </a:ext>
                  </a:extLst>
                </a:gridCol>
              </a:tblGrid>
              <a:tr h="583061">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5438888">
                <a:tc>
                  <a:txBody>
                    <a:bodyPr/>
                    <a:lstStyle/>
                    <a:p>
                      <a:pPr lvl="0"/>
                      <a:r>
                        <a:rPr lang="es-AR" sz="2400" b="1" u="sng" kern="1200" dirty="0">
                          <a:solidFill>
                            <a:schemeClr val="dk1"/>
                          </a:solidFill>
                          <a:effectLst/>
                          <a:latin typeface="+mn-lt"/>
                          <a:ea typeface="+mn-ea"/>
                          <a:cs typeface="+mn-cs"/>
                        </a:rPr>
                        <a:t>INTRODUCCIÓN: </a:t>
                      </a:r>
                      <a:r>
                        <a:rPr lang="es-AR" sz="2400" kern="1200" dirty="0">
                          <a:solidFill>
                            <a:schemeClr val="dk1"/>
                          </a:solidFill>
                          <a:effectLst/>
                          <a:latin typeface="+mn-lt"/>
                          <a:ea typeface="+mn-ea"/>
                          <a:cs typeface="+mn-cs"/>
                        </a:rPr>
                        <a:t>Estado del arte, formulación y fundamentación del problema jurídico de investigación, estado del arte, objetivos e hipótesis.</a:t>
                      </a:r>
                    </a:p>
                    <a:p>
                      <a:r>
                        <a:rPr lang="es-AR" sz="2400" b="1" u="none" strike="noStrike" kern="1200" dirty="0">
                          <a:solidFill>
                            <a:schemeClr val="dk1"/>
                          </a:solidFill>
                          <a:effectLst/>
                          <a:latin typeface="+mn-lt"/>
                          <a:ea typeface="+mn-ea"/>
                          <a:cs typeface="+mn-cs"/>
                        </a:rPr>
                        <a:t> </a:t>
                      </a:r>
                      <a:endParaRPr lang="es-AR" sz="2400" kern="1200" dirty="0">
                        <a:solidFill>
                          <a:schemeClr val="dk1"/>
                        </a:solidFill>
                        <a:effectLst/>
                        <a:latin typeface="+mn-lt"/>
                        <a:ea typeface="+mn-ea"/>
                        <a:cs typeface="+mn-cs"/>
                      </a:endParaRPr>
                    </a:p>
                    <a:p>
                      <a:pPr lvl="0"/>
                      <a:r>
                        <a:rPr lang="es-AR" sz="2400" b="1" u="sng" kern="1200" dirty="0">
                          <a:solidFill>
                            <a:schemeClr val="dk1"/>
                          </a:solidFill>
                          <a:effectLst/>
                          <a:latin typeface="+mn-lt"/>
                          <a:ea typeface="+mn-ea"/>
                          <a:cs typeface="+mn-cs"/>
                        </a:rPr>
                        <a:t>DESARROLLO: </a:t>
                      </a:r>
                      <a:r>
                        <a:rPr lang="es-AR" sz="2400" kern="1200" dirty="0">
                          <a:solidFill>
                            <a:schemeClr val="dk1"/>
                          </a:solidFill>
                          <a:effectLst/>
                          <a:latin typeface="+mn-lt"/>
                          <a:ea typeface="+mn-ea"/>
                          <a:cs typeface="+mn-cs"/>
                        </a:rPr>
                        <a:t>  Profundización del marco teórico y su  problemática, la presentación y argumentación de lo investigado en tres capítulos que contenga doctrina, legislación y jurisprudencia .</a:t>
                      </a:r>
                    </a:p>
                    <a:p>
                      <a:r>
                        <a:rPr lang="es-AR" sz="2400" kern="1200" dirty="0">
                          <a:solidFill>
                            <a:schemeClr val="dk1"/>
                          </a:solidFill>
                          <a:effectLst/>
                          <a:latin typeface="+mn-lt"/>
                          <a:ea typeface="+mn-ea"/>
                          <a:cs typeface="+mn-cs"/>
                        </a:rPr>
                        <a:t>El autor toma posición respecto al punto de vista con el que encarará la investigación pero no adelanta su opinión personal.</a:t>
                      </a:r>
                    </a:p>
                    <a:p>
                      <a:r>
                        <a:rPr lang="es-AR" sz="2400" b="1" u="none" strike="noStrike" kern="1200" dirty="0">
                          <a:solidFill>
                            <a:schemeClr val="dk1"/>
                          </a:solidFill>
                          <a:effectLst/>
                          <a:latin typeface="+mn-lt"/>
                          <a:ea typeface="+mn-ea"/>
                          <a:cs typeface="+mn-cs"/>
                        </a:rPr>
                        <a:t> </a:t>
                      </a:r>
                      <a:endParaRPr lang="es-AR" sz="2400" kern="1200" dirty="0">
                        <a:solidFill>
                          <a:schemeClr val="dk1"/>
                        </a:solidFill>
                        <a:effectLst/>
                        <a:latin typeface="+mn-lt"/>
                        <a:ea typeface="+mn-ea"/>
                        <a:cs typeface="+mn-cs"/>
                      </a:endParaRPr>
                    </a:p>
                    <a:p>
                      <a:pPr lvl="0"/>
                      <a:r>
                        <a:rPr lang="es-AR" sz="2400" b="1" u="sng" kern="1200" dirty="0">
                          <a:solidFill>
                            <a:schemeClr val="dk1"/>
                          </a:solidFill>
                          <a:effectLst/>
                          <a:latin typeface="+mn-lt"/>
                          <a:ea typeface="+mn-ea"/>
                          <a:cs typeface="+mn-cs"/>
                        </a:rPr>
                        <a:t>CONCLUSIONES: </a:t>
                      </a:r>
                      <a:r>
                        <a:rPr lang="es-AR" sz="2400" kern="1200" dirty="0">
                          <a:solidFill>
                            <a:schemeClr val="dk1"/>
                          </a:solidFill>
                          <a:effectLst/>
                          <a:latin typeface="+mn-lt"/>
                          <a:ea typeface="+mn-ea"/>
                          <a:cs typeface="+mn-cs"/>
                        </a:rPr>
                        <a:t> Deben ser generalizaciones científicos teóricas, no una mera repetición de lo desarrollado, dando respuesta a los objetivos planteados y derivarse de los resultados obtenidos.</a:t>
                      </a:r>
                    </a:p>
                    <a:p>
                      <a:pPr lvl="0"/>
                      <a:endParaRPr lang="es-AR" sz="2400" kern="1200" dirty="0">
                        <a:solidFill>
                          <a:schemeClr val="dk1"/>
                        </a:solidFill>
                        <a:effectLst/>
                        <a:latin typeface="+mn-lt"/>
                        <a:ea typeface="+mn-ea"/>
                        <a:cs typeface="+mn-cs"/>
                      </a:endParaRPr>
                    </a:p>
                    <a:p>
                      <a:pPr lvl="0"/>
                      <a:r>
                        <a:rPr lang="es-AR" sz="2400" b="1" u="sng" kern="1200" dirty="0">
                          <a:solidFill>
                            <a:schemeClr val="dk1"/>
                          </a:solidFill>
                          <a:effectLst/>
                          <a:latin typeface="+mn-lt"/>
                          <a:ea typeface="+mn-ea"/>
                          <a:cs typeface="+mn-cs"/>
                        </a:rPr>
                        <a:t>REFERENCIAS BIBLIOGRÁFICAS: </a:t>
                      </a:r>
                      <a:r>
                        <a:rPr lang="es-AR" sz="2400" b="0" u="none" kern="1200" dirty="0">
                          <a:solidFill>
                            <a:schemeClr val="dk1"/>
                          </a:solidFill>
                          <a:effectLst/>
                          <a:latin typeface="+mn-lt"/>
                          <a:ea typeface="+mn-ea"/>
                          <a:cs typeface="+mn-cs"/>
                        </a:rPr>
                        <a:t>al final se debe agregar un listado ordenado alfabéticamente</a:t>
                      </a: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164752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Trabajo de Investigación</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262065573"/>
              </p:ext>
            </p:extLst>
          </p:nvPr>
        </p:nvGraphicFramePr>
        <p:xfrm>
          <a:off x="439615" y="1459523"/>
          <a:ext cx="11271739" cy="4998720"/>
        </p:xfrm>
        <a:graphic>
          <a:graphicData uri="http://schemas.openxmlformats.org/drawingml/2006/table">
            <a:tbl>
              <a:tblPr firstRow="1" bandRow="1">
                <a:tableStyleId>{5C22544A-7EE6-4342-B048-85BDC9FD1C3A}</a:tableStyleId>
              </a:tblPr>
              <a:tblGrid>
                <a:gridCol w="11031266">
                  <a:extLst>
                    <a:ext uri="{9D8B030D-6E8A-4147-A177-3AD203B41FA5}">
                      <a16:colId xmlns:a16="http://schemas.microsoft.com/office/drawing/2014/main" val="743422230"/>
                    </a:ext>
                  </a:extLst>
                </a:gridCol>
                <a:gridCol w="240473">
                  <a:extLst>
                    <a:ext uri="{9D8B030D-6E8A-4147-A177-3AD203B41FA5}">
                      <a16:colId xmlns:a16="http://schemas.microsoft.com/office/drawing/2014/main" val="777156215"/>
                    </a:ext>
                  </a:extLst>
                </a:gridCol>
              </a:tblGrid>
              <a:tr h="465597">
                <a:tc>
                  <a:txBody>
                    <a:bodyPr/>
                    <a:lstStyle/>
                    <a:p>
                      <a:pPr rtl="0"/>
                      <a:r>
                        <a:rPr lang="es" sz="2800" dirty="0">
                          <a:latin typeface="Tahoma" panose="020B0604030504040204" pitchFamily="34" charset="0"/>
                          <a:ea typeface="Tahoma" panose="020B0604030504040204" pitchFamily="34" charset="0"/>
                          <a:cs typeface="Tahoma" panose="020B0604030504040204" pitchFamily="34" charset="0"/>
                        </a:rPr>
                        <a:t>CONCEPTO</a:t>
                      </a: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4364008">
                <a:tc>
                  <a:txBody>
                    <a:bodyPr/>
                    <a:lstStyle/>
                    <a:p>
                      <a:r>
                        <a:rPr lang="es-AR" sz="2400" kern="1200" dirty="0">
                          <a:solidFill>
                            <a:schemeClr val="dk1"/>
                          </a:solidFill>
                          <a:effectLst/>
                          <a:latin typeface="+mn-lt"/>
                          <a:ea typeface="+mn-ea"/>
                          <a:cs typeface="+mn-cs"/>
                        </a:rPr>
                        <a:t>El </a:t>
                      </a:r>
                      <a:r>
                        <a:rPr lang="es-AR" sz="2400" b="1" kern="1200" dirty="0">
                          <a:solidFill>
                            <a:schemeClr val="dk1"/>
                          </a:solidFill>
                          <a:effectLst/>
                          <a:latin typeface="+mn-lt"/>
                          <a:ea typeface="+mn-ea"/>
                          <a:cs typeface="+mn-cs"/>
                        </a:rPr>
                        <a:t>Trabajo Final de Investigación</a:t>
                      </a:r>
                      <a:r>
                        <a:rPr lang="es-AR" sz="2400" kern="1200" dirty="0">
                          <a:solidFill>
                            <a:schemeClr val="dk1"/>
                          </a:solidFill>
                          <a:effectLst/>
                          <a:latin typeface="+mn-lt"/>
                          <a:ea typeface="+mn-ea"/>
                          <a:cs typeface="+mn-cs"/>
                        </a:rPr>
                        <a:t> es el resultado de un proceso de enseñanza-aprendizaje sobre los conceptos fundamentales del conocimiento científico y las herramientas metodológicas necesarias para su elaboración.</a:t>
                      </a:r>
                    </a:p>
                    <a:p>
                      <a:endParaRPr lang="es-AR" sz="2400" kern="1200" dirty="0">
                        <a:solidFill>
                          <a:schemeClr val="dk1"/>
                        </a:solidFill>
                        <a:effectLst/>
                        <a:latin typeface="+mn-lt"/>
                        <a:ea typeface="+mn-ea"/>
                        <a:cs typeface="+mn-cs"/>
                      </a:endParaRPr>
                    </a:p>
                    <a:p>
                      <a:r>
                        <a:rPr lang="es-AR" sz="2400" kern="1200" dirty="0">
                          <a:solidFill>
                            <a:schemeClr val="dk1"/>
                          </a:solidFill>
                          <a:effectLst/>
                          <a:latin typeface="+mn-lt"/>
                          <a:ea typeface="+mn-ea"/>
                          <a:cs typeface="+mn-cs"/>
                        </a:rPr>
                        <a:t>Es individual y debe presentarse 7 días antes de la fecha de examen final.</a:t>
                      </a:r>
                    </a:p>
                    <a:p>
                      <a:endParaRPr lang="es-AR" sz="2400" kern="1200" dirty="0">
                        <a:solidFill>
                          <a:schemeClr val="dk1"/>
                        </a:solidFill>
                        <a:effectLst/>
                        <a:latin typeface="+mn-lt"/>
                        <a:ea typeface="+mn-ea"/>
                        <a:cs typeface="+mn-cs"/>
                      </a:endParaRPr>
                    </a:p>
                    <a:p>
                      <a:r>
                        <a:rPr lang="es-AR" sz="2400" kern="1200" dirty="0">
                          <a:solidFill>
                            <a:schemeClr val="dk1"/>
                          </a:solidFill>
                          <a:effectLst/>
                          <a:latin typeface="+mn-lt"/>
                          <a:ea typeface="+mn-ea"/>
                          <a:cs typeface="+mn-cs"/>
                        </a:rPr>
                        <a:t>La rigurosidad metodológica responde a los requerimientos científicos y su estructura estará dividida por “Partes” o “Capítulos”, debiéndose aclarar cual ha sido el camino recorrido en la consulta y análisis de fuentes.</a:t>
                      </a:r>
                    </a:p>
                    <a:p>
                      <a:endParaRPr lang="es-AR" sz="2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2400" b="1" u="sng" kern="1200" dirty="0">
                          <a:solidFill>
                            <a:schemeClr val="dk1"/>
                          </a:solidFill>
                          <a:effectLst/>
                          <a:latin typeface="+mn-lt"/>
                          <a:ea typeface="+mn-ea"/>
                          <a:cs typeface="+mn-cs"/>
                        </a:rPr>
                        <a:t>Originalidad</a:t>
                      </a:r>
                      <a:r>
                        <a:rPr lang="es-ES" sz="2400" kern="1200" dirty="0">
                          <a:solidFill>
                            <a:schemeClr val="dk1"/>
                          </a:solidFill>
                          <a:effectLst/>
                          <a:latin typeface="+mn-lt"/>
                          <a:ea typeface="+mn-ea"/>
                          <a:cs typeface="+mn-cs"/>
                        </a:rPr>
                        <a:t>:  Los trabajos de investigación propuestos deberán ser originales e inéditos.</a:t>
                      </a: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154873" y="568872"/>
            <a:ext cx="767542" cy="767542"/>
          </a:xfrm>
          <a:prstGeom prst="rect">
            <a:avLst/>
          </a:prstGeom>
        </p:spPr>
      </p:pic>
    </p:spTree>
    <p:extLst>
      <p:ext uri="{BB962C8B-B14F-4D97-AF65-F5344CB8AC3E}">
        <p14:creationId xmlns:p14="http://schemas.microsoft.com/office/powerpoint/2010/main" val="3942404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505412215"/>
              </p:ext>
            </p:extLst>
          </p:nvPr>
        </p:nvGraphicFramePr>
        <p:xfrm>
          <a:off x="1159668" y="1601227"/>
          <a:ext cx="9762747" cy="4435869"/>
        </p:xfrm>
        <a:graphic>
          <a:graphicData uri="http://schemas.openxmlformats.org/drawingml/2006/table">
            <a:tbl>
              <a:tblPr firstRow="1" bandRow="1">
                <a:tableStyleId>{5C22544A-7EE6-4342-B048-85BDC9FD1C3A}</a:tableStyleId>
              </a:tblPr>
              <a:tblGrid>
                <a:gridCol w="9554467">
                  <a:extLst>
                    <a:ext uri="{9D8B030D-6E8A-4147-A177-3AD203B41FA5}">
                      <a16:colId xmlns:a16="http://schemas.microsoft.com/office/drawing/2014/main" val="743422230"/>
                    </a:ext>
                  </a:extLst>
                </a:gridCol>
                <a:gridCol w="208280">
                  <a:extLst>
                    <a:ext uri="{9D8B030D-6E8A-4147-A177-3AD203B41FA5}">
                      <a16:colId xmlns:a16="http://schemas.microsoft.com/office/drawing/2014/main" val="777156215"/>
                    </a:ext>
                  </a:extLst>
                </a:gridCol>
              </a:tblGrid>
              <a:tr h="472727">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3963142">
                <a:tc>
                  <a:txBody>
                    <a:bodyPr/>
                    <a:lstStyle/>
                    <a:p>
                      <a:r>
                        <a:rPr lang="es-AR" sz="1800" kern="1200" dirty="0">
                          <a:solidFill>
                            <a:schemeClr val="dk1"/>
                          </a:solidFill>
                          <a:effectLst/>
                          <a:latin typeface="+mn-lt"/>
                          <a:ea typeface="+mn-ea"/>
                          <a:cs typeface="+mn-cs"/>
                        </a:rPr>
                        <a:t> </a:t>
                      </a:r>
                    </a:p>
                    <a:p>
                      <a:r>
                        <a:rPr lang="es-AR" sz="2800" kern="1200" dirty="0">
                          <a:solidFill>
                            <a:schemeClr val="dk1"/>
                          </a:solidFill>
                          <a:effectLst/>
                          <a:latin typeface="+mn-lt"/>
                          <a:ea typeface="+mn-ea"/>
                          <a:cs typeface="+mn-cs"/>
                        </a:rPr>
                        <a:t>El trabajo final es individual. </a:t>
                      </a:r>
                    </a:p>
                    <a:p>
                      <a:r>
                        <a:rPr lang="es-AR" sz="2800" kern="1200" dirty="0">
                          <a:solidFill>
                            <a:schemeClr val="dk1"/>
                          </a:solidFill>
                          <a:effectLst/>
                          <a:latin typeface="+mn-lt"/>
                          <a:ea typeface="+mn-ea"/>
                          <a:cs typeface="+mn-cs"/>
                        </a:rPr>
                        <a:t>Los trabajos finales serán corregidos por los docentes que desarrollan la cátedra y será requisito esencial para poder acceder al examen final haberlo presentado 7 días antes de la fecha de la mesa examinadora.</a:t>
                      </a: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3637162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2921469220"/>
              </p:ext>
            </p:extLst>
          </p:nvPr>
        </p:nvGraphicFramePr>
        <p:xfrm>
          <a:off x="562709" y="615463"/>
          <a:ext cx="10920046" cy="5845682"/>
        </p:xfrm>
        <a:graphic>
          <a:graphicData uri="http://schemas.openxmlformats.org/drawingml/2006/table">
            <a:tbl>
              <a:tblPr firstRow="1" bandRow="1">
                <a:tableStyleId>{5C22544A-7EE6-4342-B048-85BDC9FD1C3A}</a:tableStyleId>
              </a:tblPr>
              <a:tblGrid>
                <a:gridCol w="10685781">
                  <a:extLst>
                    <a:ext uri="{9D8B030D-6E8A-4147-A177-3AD203B41FA5}">
                      <a16:colId xmlns:a16="http://schemas.microsoft.com/office/drawing/2014/main" val="743422230"/>
                    </a:ext>
                  </a:extLst>
                </a:gridCol>
                <a:gridCol w="234265">
                  <a:extLst>
                    <a:ext uri="{9D8B030D-6E8A-4147-A177-3AD203B41FA5}">
                      <a16:colId xmlns:a16="http://schemas.microsoft.com/office/drawing/2014/main" val="777156215"/>
                    </a:ext>
                  </a:extLst>
                </a:gridCol>
              </a:tblGrid>
              <a:tr h="633602">
                <a:tc>
                  <a:txBody>
                    <a:bodyPr/>
                    <a:lstStyle/>
                    <a:p>
                      <a:pPr rtl="0"/>
                      <a:r>
                        <a:rPr lang="es" sz="2800" dirty="0">
                          <a:latin typeface="Tahoma" panose="020B0604030504040204" pitchFamily="34" charset="0"/>
                          <a:ea typeface="Tahoma" panose="020B0604030504040204" pitchFamily="34" charset="0"/>
                          <a:cs typeface="Tahoma" panose="020B0604030504040204" pitchFamily="34" charset="0"/>
                        </a:rPr>
                        <a:t>NORMAS DE AUTOR</a:t>
                      </a: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5204489">
                <a:tc>
                  <a:txBody>
                    <a:bodyPr/>
                    <a:lstStyle/>
                    <a:p>
                      <a:r>
                        <a:rPr lang="es-ES" sz="2400" kern="1200" dirty="0">
                          <a:solidFill>
                            <a:schemeClr val="dk1"/>
                          </a:solidFill>
                          <a:effectLst/>
                          <a:latin typeface="+mn-lt"/>
                          <a:ea typeface="+mn-ea"/>
                          <a:cs typeface="+mn-cs"/>
                        </a:rPr>
                        <a:t> Los trabajos no podrán tener una extensión menor a las 6000 ni mayor a las 10000 palabras.</a:t>
                      </a:r>
                      <a:endParaRPr lang="es-AR" sz="2400" kern="1200" dirty="0">
                        <a:solidFill>
                          <a:schemeClr val="dk1"/>
                        </a:solidFill>
                        <a:effectLst/>
                        <a:latin typeface="+mn-lt"/>
                        <a:ea typeface="+mn-ea"/>
                        <a:cs typeface="+mn-cs"/>
                      </a:endParaRPr>
                    </a:p>
                    <a:p>
                      <a:r>
                        <a:rPr lang="es-ES" sz="2400" b="1" kern="1200" dirty="0">
                          <a:solidFill>
                            <a:schemeClr val="dk1"/>
                          </a:solidFill>
                          <a:effectLst/>
                          <a:latin typeface="+mn-lt"/>
                          <a:ea typeface="+mn-ea"/>
                          <a:cs typeface="+mn-cs"/>
                        </a:rPr>
                        <a:t>Contenido:</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a) El título y subtítulo, si corresponde, del trabajo en español y en inglés.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b) El nombre y apellido de su autor o autores en negrita.</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En cita al pie de página deberá consignarse el </a:t>
                      </a:r>
                      <a:r>
                        <a:rPr lang="es-ES" sz="2400" i="1" kern="1200" dirty="0" err="1">
                          <a:solidFill>
                            <a:schemeClr val="dk1"/>
                          </a:solidFill>
                          <a:effectLst/>
                          <a:latin typeface="+mn-lt"/>
                          <a:ea typeface="+mn-ea"/>
                          <a:cs typeface="+mn-cs"/>
                        </a:rPr>
                        <a:t>curriculum</a:t>
                      </a:r>
                      <a:r>
                        <a:rPr lang="es-ES" sz="2400" kern="1200" dirty="0">
                          <a:solidFill>
                            <a:schemeClr val="dk1"/>
                          </a:solidFill>
                          <a:effectLst/>
                          <a:latin typeface="+mn-lt"/>
                          <a:ea typeface="+mn-ea"/>
                          <a:cs typeface="+mn-cs"/>
                        </a:rPr>
                        <a:t> resumido del autor, en el que constará el grado académico o profesional más alto alcanzado, así como la filiación académica del autor, su dirección de correo electrónico y su número </a:t>
                      </a:r>
                      <a:r>
                        <a:rPr lang="es-ES" sz="2400" kern="1200" dirty="0" err="1">
                          <a:solidFill>
                            <a:schemeClr val="dk1"/>
                          </a:solidFill>
                          <a:effectLst/>
                          <a:latin typeface="+mn-lt"/>
                          <a:ea typeface="+mn-ea"/>
                          <a:cs typeface="+mn-cs"/>
                        </a:rPr>
                        <a:t>Orcid</a:t>
                      </a:r>
                      <a:r>
                        <a:rPr lang="es-ES" sz="2400" kern="1200" dirty="0">
                          <a:solidFill>
                            <a:schemeClr val="dk1"/>
                          </a:solidFill>
                          <a:effectLst/>
                          <a:latin typeface="+mn-lt"/>
                          <a:ea typeface="+mn-ea"/>
                          <a:cs typeface="+mn-cs"/>
                        </a:rPr>
                        <a:t> (</a:t>
                      </a:r>
                      <a:r>
                        <a:rPr lang="es-ES" sz="2400" u="sng" kern="1200" dirty="0">
                          <a:solidFill>
                            <a:schemeClr val="dk1"/>
                          </a:solidFill>
                          <a:effectLst/>
                          <a:latin typeface="+mn-lt"/>
                          <a:ea typeface="+mn-ea"/>
                          <a:cs typeface="+mn-cs"/>
                          <a:hlinkClick r:id="rId3"/>
                        </a:rPr>
                        <a:t>www.orcid.org</a:t>
                      </a:r>
                      <a:r>
                        <a:rPr lang="es-ES" sz="2400" kern="1200" dirty="0">
                          <a:solidFill>
                            <a:schemeClr val="dk1"/>
                          </a:solidFill>
                          <a:effectLst/>
                          <a:latin typeface="+mn-lt"/>
                          <a:ea typeface="+mn-ea"/>
                          <a:cs typeface="+mn-cs"/>
                        </a:rPr>
                        <a:t>). </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c) Un resumen del trabajo de entre 100 y 150 palabras en español y en inglés</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d) De tres a seis palabras claves en castellano, separadas por punto y coma, en español y en inglés </a:t>
                      </a:r>
                      <a:endParaRPr lang="es-AR" sz="2400" kern="1200" dirty="0">
                        <a:solidFill>
                          <a:schemeClr val="dk1"/>
                        </a:solidFill>
                        <a:effectLst/>
                        <a:latin typeface="+mn-lt"/>
                        <a:ea typeface="+mn-ea"/>
                        <a:cs typeface="+mn-cs"/>
                      </a:endParaRPr>
                    </a:p>
                    <a:p>
                      <a:r>
                        <a:rPr lang="es-ES" sz="2400" kern="1200" dirty="0">
                          <a:solidFill>
                            <a:schemeClr val="dk1"/>
                          </a:solidFill>
                          <a:effectLst/>
                          <a:latin typeface="+mn-lt"/>
                          <a:ea typeface="+mn-ea"/>
                          <a:cs typeface="+mn-cs"/>
                        </a:rPr>
                        <a:t>e) La estructura del artículo incluirá una introducción, desarrollo, conclusiones y bibliografía.</a:t>
                      </a: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spTree>
    <p:extLst>
      <p:ext uri="{BB962C8B-B14F-4D97-AF65-F5344CB8AC3E}">
        <p14:creationId xmlns:p14="http://schemas.microsoft.com/office/powerpoint/2010/main" val="2640708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821423949"/>
              </p:ext>
            </p:extLst>
          </p:nvPr>
        </p:nvGraphicFramePr>
        <p:xfrm>
          <a:off x="1159668" y="1601227"/>
          <a:ext cx="9762747" cy="2640061"/>
        </p:xfrm>
        <a:graphic>
          <a:graphicData uri="http://schemas.openxmlformats.org/drawingml/2006/table">
            <a:tbl>
              <a:tblPr firstRow="1" bandRow="1">
                <a:tableStyleId>{5C22544A-7EE6-4342-B048-85BDC9FD1C3A}</a:tableStyleId>
              </a:tblPr>
              <a:tblGrid>
                <a:gridCol w="9554467">
                  <a:extLst>
                    <a:ext uri="{9D8B030D-6E8A-4147-A177-3AD203B41FA5}">
                      <a16:colId xmlns:a16="http://schemas.microsoft.com/office/drawing/2014/main" val="743422230"/>
                    </a:ext>
                  </a:extLst>
                </a:gridCol>
                <a:gridCol w="208280">
                  <a:extLst>
                    <a:ext uri="{9D8B030D-6E8A-4147-A177-3AD203B41FA5}">
                      <a16:colId xmlns:a16="http://schemas.microsoft.com/office/drawing/2014/main" val="777156215"/>
                    </a:ext>
                  </a:extLst>
                </a:gridCol>
              </a:tblGrid>
              <a:tr h="260374">
                <a:tc>
                  <a:txBody>
                    <a:bodyPr/>
                    <a:lstStyle/>
                    <a:p>
                      <a:pPr rtl="0"/>
                      <a:r>
                        <a:rPr lang="es" sz="2400" dirty="0">
                          <a:latin typeface="Tahoma" panose="020B0604030504040204" pitchFamily="34" charset="0"/>
                          <a:ea typeface="Tahoma" panose="020B0604030504040204" pitchFamily="34" charset="0"/>
                          <a:cs typeface="Tahoma" panose="020B0604030504040204" pitchFamily="34" charset="0"/>
                        </a:rPr>
                        <a:t>ASPECTOS FORMALES</a:t>
                      </a: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2182861">
                <a:tc>
                  <a:txBody>
                    <a:body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s-ES" sz="2800" b="1" kern="1200" dirty="0">
                          <a:solidFill>
                            <a:schemeClr val="dk1"/>
                          </a:solidFill>
                          <a:effectLst/>
                          <a:latin typeface="+mn-lt"/>
                          <a:ea typeface="+mn-ea"/>
                          <a:cs typeface="+mn-cs"/>
                        </a:rPr>
                        <a:t>utilizar letra Times New </a:t>
                      </a:r>
                      <a:r>
                        <a:rPr lang="es-ES" sz="2800" b="1" kern="1200" dirty="0" err="1">
                          <a:solidFill>
                            <a:schemeClr val="dk1"/>
                          </a:solidFill>
                          <a:effectLst/>
                          <a:latin typeface="+mn-lt"/>
                          <a:ea typeface="+mn-ea"/>
                          <a:cs typeface="+mn-cs"/>
                        </a:rPr>
                        <a:t>Roman</a:t>
                      </a:r>
                      <a:r>
                        <a:rPr lang="es-ES" sz="2800" b="1" kern="1200" dirty="0">
                          <a:solidFill>
                            <a:schemeClr val="dk1"/>
                          </a:solidFill>
                          <a:effectLst/>
                          <a:latin typeface="+mn-lt"/>
                          <a:ea typeface="+mn-ea"/>
                          <a:cs typeface="+mn-cs"/>
                        </a:rPr>
                        <a:t>, cuerpo 12, espaciado 1,5 líneas, márgenes justificados y sin espacios entre párrafos.</a:t>
                      </a: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1979425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32828820"/>
              </p:ext>
            </p:extLst>
          </p:nvPr>
        </p:nvGraphicFramePr>
        <p:xfrm>
          <a:off x="1159668" y="773723"/>
          <a:ext cx="10147240" cy="4975963"/>
        </p:xfrm>
        <a:graphic>
          <a:graphicData uri="http://schemas.openxmlformats.org/drawingml/2006/table">
            <a:tbl>
              <a:tblPr firstRow="1" bandRow="1">
                <a:tableStyleId>{5C22544A-7EE6-4342-B048-85BDC9FD1C3A}</a:tableStyleId>
              </a:tblPr>
              <a:tblGrid>
                <a:gridCol w="9930757">
                  <a:extLst>
                    <a:ext uri="{9D8B030D-6E8A-4147-A177-3AD203B41FA5}">
                      <a16:colId xmlns:a16="http://schemas.microsoft.com/office/drawing/2014/main" val="743422230"/>
                    </a:ext>
                  </a:extLst>
                </a:gridCol>
                <a:gridCol w="216483">
                  <a:extLst>
                    <a:ext uri="{9D8B030D-6E8A-4147-A177-3AD203B41FA5}">
                      <a16:colId xmlns:a16="http://schemas.microsoft.com/office/drawing/2014/main" val="777156215"/>
                    </a:ext>
                  </a:extLst>
                </a:gridCol>
              </a:tblGrid>
              <a:tr h="545123">
                <a:tc>
                  <a:txBody>
                    <a:bodyPr/>
                    <a:lstStyle/>
                    <a:p>
                      <a:pPr rtl="0"/>
                      <a:r>
                        <a:rPr lang="es" sz="2400" dirty="0">
                          <a:latin typeface="Tahoma" panose="020B0604030504040204" pitchFamily="34" charset="0"/>
                          <a:ea typeface="Tahoma" panose="020B0604030504040204" pitchFamily="34" charset="0"/>
                          <a:cs typeface="Tahoma" panose="020B0604030504040204" pitchFamily="34" charset="0"/>
                        </a:rPr>
                        <a:t>ESTILO DE CITACIÓN</a:t>
                      </a: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3963142">
                <a:tc>
                  <a:txBody>
                    <a:bodyPr/>
                    <a:lstStyle/>
                    <a:p>
                      <a:r>
                        <a:rPr lang="es-ES" sz="2400" b="1" kern="1200" dirty="0">
                          <a:solidFill>
                            <a:schemeClr val="dk1"/>
                          </a:solidFill>
                          <a:effectLst/>
                          <a:latin typeface="+mn-lt"/>
                          <a:ea typeface="+mn-ea"/>
                          <a:cs typeface="+mn-cs"/>
                        </a:rPr>
                        <a:t>A </a:t>
                      </a:r>
                      <a:r>
                        <a:rPr lang="es-ES" sz="2400" kern="1200" dirty="0">
                          <a:solidFill>
                            <a:schemeClr val="dk1"/>
                          </a:solidFill>
                          <a:effectLst/>
                          <a:latin typeface="+mn-lt"/>
                          <a:ea typeface="+mn-ea"/>
                          <a:cs typeface="+mn-cs"/>
                        </a:rPr>
                        <a:t>pie de página</a:t>
                      </a:r>
                      <a:endParaRPr lang="es-AR" sz="2400" kern="1200" dirty="0">
                        <a:solidFill>
                          <a:schemeClr val="dk1"/>
                        </a:solidFill>
                        <a:effectLst/>
                        <a:latin typeface="+mn-lt"/>
                        <a:ea typeface="+mn-ea"/>
                        <a:cs typeface="+mn-cs"/>
                      </a:endParaRPr>
                    </a:p>
                    <a:p>
                      <a:pPr lvl="0"/>
                      <a:r>
                        <a:rPr lang="es-ES" sz="2400" kern="1200" dirty="0">
                          <a:solidFill>
                            <a:schemeClr val="dk1"/>
                          </a:solidFill>
                          <a:effectLst/>
                          <a:latin typeface="+mn-lt"/>
                          <a:ea typeface="+mn-ea"/>
                          <a:cs typeface="+mn-cs"/>
                        </a:rPr>
                        <a:t>Citas de bibliografía: apellido (mayúscula), nombre (minúscula, salvo inicial en mayúscula y punto), título del libro en bastardilla sin comillas, título sin bastardilla y sin comillas si es una publicación periódica, número, año de edición, página/s de referencia. Si se trata de obra conjunta, deberá indicarse con </a:t>
                      </a:r>
                      <a:r>
                        <a:rPr lang="es-ES" sz="2400" kern="1200" dirty="0" err="1">
                          <a:solidFill>
                            <a:schemeClr val="dk1"/>
                          </a:solidFill>
                          <a:effectLst/>
                          <a:latin typeface="+mn-lt"/>
                          <a:ea typeface="+mn-ea"/>
                          <a:cs typeface="+mn-cs"/>
                        </a:rPr>
                        <a:t>myúscula</a:t>
                      </a:r>
                      <a:r>
                        <a:rPr lang="es-ES" sz="2400" kern="1200" dirty="0">
                          <a:solidFill>
                            <a:schemeClr val="dk1"/>
                          </a:solidFill>
                          <a:effectLst/>
                          <a:latin typeface="+mn-lt"/>
                          <a:ea typeface="+mn-ea"/>
                          <a:cs typeface="+mn-cs"/>
                        </a:rPr>
                        <a:t> nombre/s del responsable de la obra y en bastardilla el título de la obra, completándose al igual que una publicación periódica.</a:t>
                      </a:r>
                      <a:endParaRPr lang="es-AR" sz="2400" kern="1200" dirty="0">
                        <a:solidFill>
                          <a:schemeClr val="dk1"/>
                        </a:solidFill>
                        <a:effectLst/>
                        <a:latin typeface="+mn-lt"/>
                        <a:ea typeface="+mn-ea"/>
                        <a:cs typeface="+mn-cs"/>
                      </a:endParaRPr>
                    </a:p>
                    <a:p>
                      <a:pPr lvl="0"/>
                      <a:r>
                        <a:rPr lang="es-ES" sz="2400" kern="1200" dirty="0">
                          <a:solidFill>
                            <a:schemeClr val="dk1"/>
                          </a:solidFill>
                          <a:effectLst/>
                          <a:latin typeface="+mn-lt"/>
                          <a:ea typeface="+mn-ea"/>
                          <a:cs typeface="+mn-cs"/>
                        </a:rPr>
                        <a:t>Citas de jurisprudencia: Tribunal, “Autos” (entre comillas), Sala, fecha, publicación, página.</a:t>
                      </a:r>
                      <a:endParaRPr lang="es-AR" sz="2400" kern="1200" dirty="0">
                        <a:solidFill>
                          <a:schemeClr val="dk1"/>
                        </a:solidFill>
                        <a:effectLst/>
                        <a:latin typeface="+mn-lt"/>
                        <a:ea typeface="+mn-ea"/>
                        <a:cs typeface="+mn-cs"/>
                      </a:endParaRPr>
                    </a:p>
                    <a:p>
                      <a:pPr lvl="0"/>
                      <a:r>
                        <a:rPr lang="es-ES" sz="2400" kern="1200" dirty="0">
                          <a:solidFill>
                            <a:schemeClr val="dk1"/>
                          </a:solidFill>
                          <a:effectLst/>
                          <a:latin typeface="+mn-lt"/>
                          <a:ea typeface="+mn-ea"/>
                          <a:cs typeface="+mn-cs"/>
                        </a:rPr>
                        <a:t>Citas de Legislación: tipo de norma, </a:t>
                      </a:r>
                      <a:r>
                        <a:rPr lang="es-ES" sz="2400" kern="1200" dirty="0" err="1">
                          <a:solidFill>
                            <a:schemeClr val="dk1"/>
                          </a:solidFill>
                          <a:effectLst/>
                          <a:latin typeface="+mn-lt"/>
                          <a:ea typeface="+mn-ea"/>
                          <a:cs typeface="+mn-cs"/>
                        </a:rPr>
                        <a:t>N°</a:t>
                      </a:r>
                      <a:r>
                        <a:rPr lang="es-ES" sz="2400" kern="1200" dirty="0">
                          <a:solidFill>
                            <a:schemeClr val="dk1"/>
                          </a:solidFill>
                          <a:effectLst/>
                          <a:latin typeface="+mn-lt"/>
                          <a:ea typeface="+mn-ea"/>
                          <a:cs typeface="+mn-cs"/>
                        </a:rPr>
                        <a:t>, denominación y año de publicación.</a:t>
                      </a:r>
                      <a:endParaRPr lang="es-AR" sz="2400" kern="1200" dirty="0">
                        <a:solidFill>
                          <a:schemeClr val="dk1"/>
                        </a:solidFill>
                        <a:effectLst/>
                        <a:latin typeface="+mn-lt"/>
                        <a:ea typeface="+mn-ea"/>
                        <a:cs typeface="+mn-cs"/>
                      </a:endParaRPr>
                    </a:p>
                    <a:p>
                      <a:pPr lvl="0"/>
                      <a:r>
                        <a:rPr lang="es-ES" sz="2400" kern="1200" dirty="0">
                          <a:solidFill>
                            <a:schemeClr val="dk1"/>
                          </a:solidFill>
                          <a:effectLst/>
                          <a:latin typeface="+mn-lt"/>
                          <a:ea typeface="+mn-ea"/>
                          <a:cs typeface="+mn-cs"/>
                        </a:rPr>
                        <a:t>Citas  electrónicas: se indicará página web y fecha de consulta</a:t>
                      </a:r>
                      <a:endParaRPr lang="es-AR" sz="24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spTree>
    <p:extLst>
      <p:ext uri="{BB962C8B-B14F-4D97-AF65-F5344CB8AC3E}">
        <p14:creationId xmlns:p14="http://schemas.microsoft.com/office/powerpoint/2010/main" val="3898132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53DD3-C27C-457D-ADDD-066D01CB95CA}"/>
              </a:ext>
            </a:extLst>
          </p:cNvPr>
          <p:cNvSpPr>
            <a:spLocks noGrp="1"/>
          </p:cNvSpPr>
          <p:nvPr>
            <p:ph type="title"/>
          </p:nvPr>
        </p:nvSpPr>
        <p:spPr>
          <a:xfrm>
            <a:off x="1096766" y="244867"/>
            <a:ext cx="9875520" cy="1356360"/>
          </a:xfrm>
        </p:spPr>
        <p:txBody>
          <a:bodyPr rtlCol="0"/>
          <a:lstStyle/>
          <a:p>
            <a:pPr rtl="0"/>
            <a:r>
              <a:rPr lang="es-ES" dirty="0">
                <a:latin typeface="Rockwell" panose="02060603020205020403" pitchFamily="18" charset="0"/>
              </a:rPr>
              <a:t>T</a:t>
            </a:r>
          </a:p>
        </p:txBody>
      </p:sp>
      <p:graphicFrame>
        <p:nvGraphicFramePr>
          <p:cNvPr id="4" name="Marcador de contenido 3">
            <a:extLst>
              <a:ext uri="{FF2B5EF4-FFF2-40B4-BE49-F238E27FC236}">
                <a16:creationId xmlns:a16="http://schemas.microsoft.com/office/drawing/2014/main" id="{31F44B22-324B-4DE8-B32C-85312184904C}"/>
              </a:ext>
            </a:extLst>
          </p:cNvPr>
          <p:cNvGraphicFramePr>
            <a:graphicFrameLocks noGrp="1"/>
          </p:cNvGraphicFramePr>
          <p:nvPr>
            <p:ph idx="1"/>
            <p:extLst>
              <p:ext uri="{D42A27DB-BD31-4B8C-83A1-F6EECF244321}">
                <p14:modId xmlns:p14="http://schemas.microsoft.com/office/powerpoint/2010/main" val="2632205841"/>
              </p:ext>
            </p:extLst>
          </p:nvPr>
        </p:nvGraphicFramePr>
        <p:xfrm>
          <a:off x="1159668" y="1601227"/>
          <a:ext cx="9762747" cy="4435869"/>
        </p:xfrm>
        <a:graphic>
          <a:graphicData uri="http://schemas.openxmlformats.org/drawingml/2006/table">
            <a:tbl>
              <a:tblPr firstRow="1" bandRow="1">
                <a:tableStyleId>{5C22544A-7EE6-4342-B048-85BDC9FD1C3A}</a:tableStyleId>
              </a:tblPr>
              <a:tblGrid>
                <a:gridCol w="9554467">
                  <a:extLst>
                    <a:ext uri="{9D8B030D-6E8A-4147-A177-3AD203B41FA5}">
                      <a16:colId xmlns:a16="http://schemas.microsoft.com/office/drawing/2014/main" val="743422230"/>
                    </a:ext>
                  </a:extLst>
                </a:gridCol>
                <a:gridCol w="208280">
                  <a:extLst>
                    <a:ext uri="{9D8B030D-6E8A-4147-A177-3AD203B41FA5}">
                      <a16:colId xmlns:a16="http://schemas.microsoft.com/office/drawing/2014/main" val="777156215"/>
                    </a:ext>
                  </a:extLst>
                </a:gridCol>
              </a:tblGrid>
              <a:tr h="472727">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rtl="0"/>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496822786"/>
                  </a:ext>
                </a:extLst>
              </a:tr>
              <a:tr h="3963142">
                <a:tc>
                  <a:txBody>
                    <a:body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r>
                        <a:rPr lang="es-ES" sz="2800" b="1" kern="1200" dirty="0">
                          <a:solidFill>
                            <a:schemeClr val="dk1"/>
                          </a:solidFill>
                          <a:effectLst/>
                          <a:latin typeface="+mn-lt"/>
                          <a:ea typeface="+mn-ea"/>
                          <a:cs typeface="+mn-cs"/>
                        </a:rPr>
                        <a:t>Listado bibliográfico actualizado</a:t>
                      </a:r>
                      <a:r>
                        <a:rPr lang="es-ES" sz="2800" kern="1200" dirty="0">
                          <a:solidFill>
                            <a:schemeClr val="dk1"/>
                          </a:solidFill>
                          <a:effectLst/>
                          <a:latin typeface="+mn-lt"/>
                          <a:ea typeface="+mn-ea"/>
                          <a:cs typeface="+mn-cs"/>
                        </a:rPr>
                        <a:t>: Al final del trabajo se debe incluir la lista de bibliografía utilizada ordenada alfabéticamente.</a:t>
                      </a:r>
                      <a:endParaRPr lang="es-AR" sz="2800" kern="1200" dirty="0">
                        <a:solidFill>
                          <a:schemeClr val="dk1"/>
                        </a:solidFill>
                        <a:effectLst/>
                        <a:latin typeface="+mn-lt"/>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ü"/>
                        <a:tabLst/>
                        <a:defRPr/>
                      </a:pPr>
                      <a:endParaRPr lang="es" sz="16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marL="285750" indent="-285750" rtl="0">
                        <a:lnSpc>
                          <a:spcPct val="150000"/>
                        </a:lnSpc>
                        <a:buFont typeface="Wingdings" panose="05000000000000000000" pitchFamily="2" charset="2"/>
                        <a:buChar char="Ø"/>
                      </a:pPr>
                      <a:endParaRPr lang="es"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44739329"/>
                  </a:ext>
                </a:extLst>
              </a:tr>
            </a:tbl>
          </a:graphicData>
        </a:graphic>
      </p:graphicFrame>
      <p:pic>
        <p:nvPicPr>
          <p:cNvPr id="5" name="Gráfico 4" descr="Lápiz">
            <a:extLst>
              <a:ext uri="{FF2B5EF4-FFF2-40B4-BE49-F238E27FC236}">
                <a16:creationId xmlns:a16="http://schemas.microsoft.com/office/drawing/2014/main" id="{0A74E1BB-B1CA-413B-8313-F68AA049A9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941426" y="537891"/>
            <a:ext cx="767542" cy="767542"/>
          </a:xfrm>
          <a:prstGeom prst="rect">
            <a:avLst/>
          </a:prstGeom>
        </p:spPr>
      </p:pic>
    </p:spTree>
    <p:extLst>
      <p:ext uri="{BB962C8B-B14F-4D97-AF65-F5344CB8AC3E}">
        <p14:creationId xmlns:p14="http://schemas.microsoft.com/office/powerpoint/2010/main" val="2884237054"/>
      </p:ext>
    </p:extLst>
  </p:cSld>
  <p:clrMapOvr>
    <a:masterClrMapping/>
  </p:clrMapOvr>
</p:sld>
</file>

<file path=ppt/theme/theme1.xml><?xml version="1.0" encoding="utf-8"?>
<a:theme xmlns:a="http://schemas.openxmlformats.org/drawingml/2006/main" name="Bas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Office_30450642_TF55885775" id="{A3D577B1-594C-41E0-B1C2-F30B18616F66}" vid="{8FF44D27-C355-431A-AC37-EFD8F965159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 estudiante o profesor realiza</Template>
  <TotalTime>984</TotalTime>
  <Words>1760</Words>
  <Application>Microsoft Office PowerPoint</Application>
  <PresentationFormat>Panorámica</PresentationFormat>
  <Paragraphs>118</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Calibri</vt:lpstr>
      <vt:lpstr>Corbel</vt:lpstr>
      <vt:lpstr>Rockwell</vt:lpstr>
      <vt:lpstr>Tahoma</vt:lpstr>
      <vt:lpstr>Wingdings</vt:lpstr>
      <vt:lpstr>Base</vt:lpstr>
      <vt:lpstr>El trabajo final de investigación</vt:lpstr>
      <vt:lpstr>T</vt:lpstr>
      <vt:lpstr>T</vt:lpstr>
      <vt:lpstr>Trabajo de Investigación</vt:lpstr>
      <vt:lpstr>T</vt:lpstr>
      <vt:lpstr>Presentación de PowerPoint</vt:lpstr>
      <vt:lpstr>T</vt:lpstr>
      <vt:lpstr>Presentación de PowerPoint</vt:lpstr>
      <vt:lpstr>T</vt:lpstr>
      <vt:lpstr>T</vt:lpstr>
      <vt:lpstr>T</vt:lpstr>
      <vt:lpstr>Presentación de PowerPoint</vt:lpstr>
      <vt:lpstr>T</vt:lpstr>
      <vt:lpstr>Presentación de PowerPoint</vt:lpstr>
      <vt:lpstr>T</vt:lpstr>
      <vt:lpst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trabajo final de investigación</dc:title>
  <dc:creator>Olaguibe Luis</dc:creator>
  <cp:lastModifiedBy>Olaguibe Luis</cp:lastModifiedBy>
  <cp:revision>5</cp:revision>
  <dcterms:created xsi:type="dcterms:W3CDTF">2021-06-14T20:37:09Z</dcterms:created>
  <dcterms:modified xsi:type="dcterms:W3CDTF">2021-06-20T00:52:18Z</dcterms:modified>
</cp:coreProperties>
</file>