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5" r:id="rId32"/>
    <p:sldId id="296" r:id="rId33"/>
    <p:sldId id="286" r:id="rId34"/>
    <p:sldId id="287" r:id="rId35"/>
    <p:sldId id="288" r:id="rId36"/>
    <p:sldId id="289" r:id="rId37"/>
    <p:sldId id="291" r:id="rId38"/>
    <p:sldId id="290" r:id="rId39"/>
    <p:sldId id="292" r:id="rId40"/>
    <p:sldId id="293" r:id="rId41"/>
    <p:sldId id="299" r:id="rId42"/>
    <p:sldId id="294" r:id="rId43"/>
    <p:sldId id="297" r:id="rId44"/>
    <p:sldId id="298" r:id="rId4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81B6-8F2E-47A0-B926-121C495E16CA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E227-B53D-48D8-86F2-F4A8A6EC5A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3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E227-B53D-48D8-86F2-F4A8A6EC5A6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32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784E1D-58B6-4082-9086-8A50118698A3}" type="datetimeFigureOut">
              <a:rPr lang="es-AR" smtClean="0"/>
              <a:t>18/06/2021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16D734-1112-49F9-AFBD-329FED771C9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Funciones cognitivas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92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dirty="0"/>
              <a:t>E</a:t>
            </a:r>
            <a:r>
              <a:rPr lang="es-AR" dirty="0" smtClean="0"/>
              <a:t>l </a:t>
            </a:r>
            <a:r>
              <a:rPr lang="es-AR" dirty="0"/>
              <a:t>concepto de </a:t>
            </a:r>
            <a:r>
              <a:rPr lang="es-AR" b="1" dirty="0"/>
              <a:t>memoria a corto plazo </a:t>
            </a:r>
            <a:r>
              <a:rPr lang="es-AR" dirty="0"/>
              <a:t>hace énfasis en el tiempo </a:t>
            </a:r>
            <a:r>
              <a:rPr lang="es-AR" dirty="0" smtClean="0"/>
              <a:t>almacenamiento </a:t>
            </a:r>
            <a:r>
              <a:rPr lang="es-AR" dirty="0"/>
              <a:t>y al breve </a:t>
            </a:r>
            <a:r>
              <a:rPr lang="es-AR" dirty="0" err="1" smtClean="0"/>
              <a:t>perÍodo</a:t>
            </a:r>
            <a:r>
              <a:rPr lang="es-AR" dirty="0" smtClean="0"/>
              <a:t> </a:t>
            </a:r>
            <a:r>
              <a:rPr lang="es-AR" dirty="0"/>
              <a:t>en que mantiene activa la información (30-40 segundos</a:t>
            </a:r>
            <a:r>
              <a:rPr lang="es-AR" dirty="0" smtClean="0"/>
              <a:t>).</a:t>
            </a:r>
          </a:p>
          <a:p>
            <a:pPr marL="114300" indent="0">
              <a:buNone/>
            </a:pPr>
            <a:r>
              <a:rPr lang="es-AR" dirty="0" smtClean="0"/>
              <a:t> </a:t>
            </a:r>
          </a:p>
          <a:p>
            <a:pPr marL="114300" indent="0">
              <a:buNone/>
            </a:pPr>
            <a:r>
              <a:rPr lang="es-AR" dirty="0" smtClean="0"/>
              <a:t>El </a:t>
            </a:r>
            <a:r>
              <a:rPr lang="es-AR" dirty="0"/>
              <a:t>concepto de </a:t>
            </a:r>
            <a:r>
              <a:rPr lang="es-AR" b="1" dirty="0"/>
              <a:t>memoria de trabajo o memoria operativa</a:t>
            </a:r>
            <a:r>
              <a:rPr lang="es-AR" dirty="0"/>
              <a:t> destaca el papel de la memoria como sistema de control del procesamiento de </a:t>
            </a:r>
            <a:r>
              <a:rPr lang="es-AR" dirty="0" smtClean="0"/>
              <a:t>información </a:t>
            </a:r>
            <a:r>
              <a:rPr lang="es-AR" dirty="0"/>
              <a:t>y se define como el sistema de memoria que mantiene y manipula la información de forma </a:t>
            </a:r>
            <a:r>
              <a:rPr lang="es-AR" dirty="0" smtClean="0"/>
              <a:t>temporal.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786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cuments\Psicología\documento-la-memoria-de-trabajo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7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8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b="1" dirty="0"/>
              <a:t>AMNESIA RETRÓGRADA</a:t>
            </a:r>
            <a:r>
              <a:rPr lang="es-AR" dirty="0" smtClean="0"/>
              <a:t>: no </a:t>
            </a:r>
            <a:r>
              <a:rPr lang="es-AR" dirty="0"/>
              <a:t>se recuerda lo que sucedió antes de tener el trastorno. Se trata del tipo de amnesia más conocido y, básicamente, se trata de no recordar el pasado</a:t>
            </a:r>
            <a:r>
              <a:rPr lang="es-AR" dirty="0" smtClean="0"/>
              <a:t>.</a:t>
            </a:r>
          </a:p>
          <a:p>
            <a:pPr marL="114300" indent="0">
              <a:buNone/>
            </a:pPr>
            <a:endParaRPr lang="es-AR" dirty="0" smtClean="0"/>
          </a:p>
          <a:p>
            <a:r>
              <a:rPr lang="es-AR" b="1" dirty="0" smtClean="0"/>
              <a:t>AMNESIA ANTERÓGRADA</a:t>
            </a:r>
            <a:r>
              <a:rPr lang="es-AR" dirty="0"/>
              <a:t>: quien la padece no logra recordar lo que va sucediendo, es decir, no tiene memoria a corto plazo y si olvida en unos segundos de lo que ha sucedido. Las personas que padecen esta amnesia no pueden aprender nada </a:t>
            </a:r>
            <a:r>
              <a:rPr lang="es-AR" dirty="0" smtClean="0"/>
              <a:t>nuevo.</a:t>
            </a:r>
          </a:p>
          <a:p>
            <a:pPr marL="114300" indent="0">
              <a:buNone/>
            </a:pPr>
            <a:endParaRPr lang="es-AR" dirty="0" smtClean="0"/>
          </a:p>
          <a:p>
            <a:pPr marL="114300" indent="0">
              <a:buNone/>
            </a:pPr>
            <a:r>
              <a:rPr lang="es-AR" dirty="0" smtClean="0"/>
              <a:t>Patologías</a:t>
            </a:r>
            <a:r>
              <a:rPr lang="es-AR" dirty="0"/>
              <a:t>:</a:t>
            </a:r>
          </a:p>
          <a:p>
            <a:pPr marL="114300" indent="0">
              <a:buNone/>
            </a:pPr>
            <a:r>
              <a:rPr lang="es-AR" dirty="0"/>
              <a:t>Amnesia </a:t>
            </a:r>
            <a:r>
              <a:rPr lang="es-AR" dirty="0" err="1"/>
              <a:t>hipocámpica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Amnesia </a:t>
            </a:r>
            <a:r>
              <a:rPr lang="es-AR" dirty="0" err="1"/>
              <a:t>diencefálica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Amnesia frontal</a:t>
            </a:r>
          </a:p>
          <a:p>
            <a:pPr marL="1143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435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ÁREAS INVOLUCRADAS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="1" dirty="0"/>
              <a:t>MEMORIA EPISÓDICA</a:t>
            </a:r>
            <a:r>
              <a:rPr lang="es-AR" dirty="0" smtClean="0"/>
              <a:t>: Temporales </a:t>
            </a:r>
            <a:r>
              <a:rPr lang="es-AR" dirty="0"/>
              <a:t>mediales(hipocampo y circunvolución </a:t>
            </a:r>
            <a:r>
              <a:rPr lang="es-AR" dirty="0" err="1" smtClean="0"/>
              <a:t>hipocámpica</a:t>
            </a:r>
            <a:r>
              <a:rPr lang="es-AR" dirty="0" smtClean="0"/>
              <a:t> </a:t>
            </a:r>
            <a:r>
              <a:rPr lang="es-AR" dirty="0"/>
              <a:t>y corteza </a:t>
            </a:r>
            <a:r>
              <a:rPr lang="es-AR" dirty="0" err="1"/>
              <a:t>entorrinal</a:t>
            </a:r>
            <a:r>
              <a:rPr lang="es-AR" dirty="0"/>
              <a:t>); </a:t>
            </a:r>
            <a:r>
              <a:rPr lang="es-AR" dirty="0" err="1"/>
              <a:t>diencefalo</a:t>
            </a:r>
            <a:r>
              <a:rPr lang="es-AR" dirty="0"/>
              <a:t> (cuerpos mamilares y núcleos </a:t>
            </a:r>
            <a:r>
              <a:rPr lang="es-AR" dirty="0" err="1"/>
              <a:t>dorsomedial</a:t>
            </a:r>
            <a:r>
              <a:rPr lang="es-AR" dirty="0"/>
              <a:t> y anterior del tálamo); y núcleos basales ( núcleos: </a:t>
            </a:r>
            <a:r>
              <a:rPr lang="es-AR" dirty="0" err="1"/>
              <a:t>septal</a:t>
            </a:r>
            <a:r>
              <a:rPr lang="es-AR" dirty="0"/>
              <a:t>, band diagonal y núcleo basal de </a:t>
            </a:r>
            <a:r>
              <a:rPr lang="es-AR" dirty="0" err="1"/>
              <a:t>Meynert</a:t>
            </a:r>
            <a:r>
              <a:rPr lang="es-AR" dirty="0"/>
              <a:t>)</a:t>
            </a:r>
          </a:p>
          <a:p>
            <a:endParaRPr lang="es-AR" dirty="0" smtClean="0"/>
          </a:p>
          <a:p>
            <a:r>
              <a:rPr lang="es-AR" b="1" dirty="0" smtClean="0"/>
              <a:t>MEMORIA </a:t>
            </a:r>
            <a:r>
              <a:rPr lang="es-AR" b="1" dirty="0"/>
              <a:t>SEMÁNTICA</a:t>
            </a:r>
            <a:r>
              <a:rPr lang="es-AR" dirty="0"/>
              <a:t>: </a:t>
            </a:r>
            <a:r>
              <a:rPr lang="es-AR" dirty="0" smtClean="0"/>
              <a:t>corteza </a:t>
            </a:r>
            <a:r>
              <a:rPr lang="es-AR" dirty="0"/>
              <a:t>parietal, occipital y principalmente </a:t>
            </a:r>
            <a:r>
              <a:rPr lang="es-AR" dirty="0" err="1"/>
              <a:t>neocorteza</a:t>
            </a:r>
            <a:r>
              <a:rPr lang="es-AR" dirty="0"/>
              <a:t> temporal</a:t>
            </a:r>
          </a:p>
          <a:p>
            <a:endParaRPr lang="es-AR" dirty="0" smtClean="0"/>
          </a:p>
          <a:p>
            <a:r>
              <a:rPr lang="es-AR" b="1" dirty="0" smtClean="0"/>
              <a:t>MEMORIA </a:t>
            </a:r>
            <a:r>
              <a:rPr lang="es-AR" b="1" dirty="0"/>
              <a:t>IMPLÍCITA</a:t>
            </a:r>
            <a:r>
              <a:rPr lang="es-AR" dirty="0"/>
              <a:t>: </a:t>
            </a:r>
            <a:r>
              <a:rPr lang="es-AR" dirty="0" smtClean="0"/>
              <a:t>ganglios </a:t>
            </a:r>
            <a:r>
              <a:rPr lang="es-AR" dirty="0"/>
              <a:t>basales, podrían depender de aéreas corticales de asociación </a:t>
            </a:r>
            <a:r>
              <a:rPr lang="es-AR" dirty="0" err="1"/>
              <a:t>unimodal</a:t>
            </a:r>
            <a:r>
              <a:rPr lang="es-AR" dirty="0"/>
              <a:t> y del cerebelo</a:t>
            </a:r>
          </a:p>
          <a:p>
            <a:endParaRPr lang="es-AR" dirty="0" smtClean="0"/>
          </a:p>
          <a:p>
            <a:r>
              <a:rPr lang="es-AR" b="1" dirty="0" smtClean="0"/>
              <a:t>MEMORIA DE TRABAJO</a:t>
            </a:r>
            <a:r>
              <a:rPr lang="es-AR" dirty="0" smtClean="0"/>
              <a:t>: corteza </a:t>
            </a:r>
            <a:r>
              <a:rPr lang="es-AR" dirty="0" err="1" smtClean="0"/>
              <a:t>prefrontal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325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Funciones ejecutivas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800" dirty="0" smtClean="0"/>
              <a:t>Son </a:t>
            </a:r>
            <a:r>
              <a:rPr lang="es-AR" sz="2800" dirty="0"/>
              <a:t>actividades mentales complejas, necesarias para </a:t>
            </a:r>
            <a:r>
              <a:rPr lang="es-AR" sz="2800" u="sng" dirty="0"/>
              <a:t>planificar, organizar, guiar, revisar, regularizar y evaluar el comportamiento </a:t>
            </a:r>
            <a:r>
              <a:rPr lang="es-AR" sz="2800" dirty="0"/>
              <a:t>necesario para adaptarse eficazmente al entorno y para alcanzar metas (</a:t>
            </a:r>
            <a:r>
              <a:rPr lang="es-AR" sz="2800" dirty="0" err="1"/>
              <a:t>Bauermeister</a:t>
            </a:r>
            <a:r>
              <a:rPr lang="es-AR" sz="2800" dirty="0"/>
              <a:t>, 2008).</a:t>
            </a:r>
          </a:p>
          <a:p>
            <a:endParaRPr lang="es-AR" sz="2800" dirty="0"/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4726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s-AR" sz="1200" dirty="0"/>
          </a:p>
          <a:p>
            <a:r>
              <a:rPr lang="es-AR" sz="1600" b="1" dirty="0"/>
              <a:t>Memoria de trabajo</a:t>
            </a:r>
            <a:r>
              <a:rPr lang="es-AR" sz="1600" dirty="0"/>
              <a:t>: sistema que permite el mantenimiento, manipulación y transformación de información en la mente.</a:t>
            </a:r>
          </a:p>
          <a:p>
            <a:endParaRPr lang="es-AR" sz="1600" dirty="0"/>
          </a:p>
          <a:p>
            <a:r>
              <a:rPr lang="es-AR" sz="1600" b="1" dirty="0"/>
              <a:t>Planificación</a:t>
            </a:r>
            <a:r>
              <a:rPr lang="es-AR" sz="1600" dirty="0"/>
              <a:t>: capacidad de generar objetivos, desarrollar planes de acción para conseguirlos (secuencias de pasos) y elegir el más adecuado en base a la anticipación de consecuencias.</a:t>
            </a:r>
          </a:p>
          <a:p>
            <a:endParaRPr lang="es-AR" sz="1600" dirty="0"/>
          </a:p>
          <a:p>
            <a:r>
              <a:rPr lang="es-AR" sz="1600" b="1" dirty="0"/>
              <a:t>Razonamiento</a:t>
            </a:r>
            <a:r>
              <a:rPr lang="es-AR" sz="1600" dirty="0"/>
              <a:t>: capacidad de comparar resultados, elaborar inferencias y establecer relaciones abstractas.</a:t>
            </a:r>
          </a:p>
          <a:p>
            <a:endParaRPr lang="es-AR" sz="1600" dirty="0"/>
          </a:p>
          <a:p>
            <a:r>
              <a:rPr lang="es-AR" sz="1600" b="1" dirty="0"/>
              <a:t>Flexibilidad</a:t>
            </a:r>
            <a:r>
              <a:rPr lang="es-AR" sz="1600" dirty="0"/>
              <a:t>: capacidad de generar nuevas estrategias para adaptar de la conducta a los cambios de demanda del ambiente.</a:t>
            </a:r>
          </a:p>
          <a:p>
            <a:endParaRPr lang="es-AR" sz="1600" dirty="0"/>
          </a:p>
          <a:p>
            <a:r>
              <a:rPr lang="es-AR" sz="1600" b="1" dirty="0"/>
              <a:t>Inhibición</a:t>
            </a:r>
            <a:r>
              <a:rPr lang="es-AR" sz="1600" dirty="0"/>
              <a:t>: capacidad de ignorar los impulsos o la información irrelevante tanto interna como externa cuando estamos realizando una tarea.</a:t>
            </a:r>
          </a:p>
          <a:p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92788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100" b="1" dirty="0"/>
              <a:t>Toma de decisiones</a:t>
            </a:r>
            <a:r>
              <a:rPr lang="es-AR" sz="2100" dirty="0"/>
              <a:t>: capacidad de decidir una manera de actuación tras sopesar los distintos tipos de opciones posibles y sus posibles resultados y consecuencias.</a:t>
            </a:r>
          </a:p>
          <a:p>
            <a:endParaRPr lang="es-AR" sz="2100" dirty="0"/>
          </a:p>
          <a:p>
            <a:r>
              <a:rPr lang="es-AR" sz="2100" b="1" dirty="0"/>
              <a:t>Estimación temporal</a:t>
            </a:r>
            <a:r>
              <a:rPr lang="es-AR" sz="2100" dirty="0"/>
              <a:t>: capacidad de calcular de manera aproximada el paso del tiempo y la duración de una actividad o suceso.</a:t>
            </a:r>
          </a:p>
          <a:p>
            <a:endParaRPr lang="es-AR" sz="2100" dirty="0"/>
          </a:p>
          <a:p>
            <a:r>
              <a:rPr lang="es-AR" sz="2100" b="1" dirty="0"/>
              <a:t>Ejecución dual</a:t>
            </a:r>
            <a:r>
              <a:rPr lang="es-AR" sz="2100" dirty="0"/>
              <a:t>: capacidad de realizar dos tareas al mismo tiempo (por lo que deben ser de diferente tipo), prestando atención a ambas de manera constante.</a:t>
            </a:r>
          </a:p>
          <a:p>
            <a:endParaRPr lang="es-AR" sz="2100" dirty="0"/>
          </a:p>
          <a:p>
            <a:r>
              <a:rPr lang="es-AR" sz="2100" b="1" dirty="0" err="1"/>
              <a:t>Branching</a:t>
            </a:r>
            <a:r>
              <a:rPr lang="es-AR" sz="2100" b="1" dirty="0"/>
              <a:t> (multitarea): </a:t>
            </a:r>
            <a:r>
              <a:rPr lang="es-AR" sz="2100" dirty="0"/>
              <a:t>capacidad de organizar y realizar óptimamente tareas de manera simultánea, intercalándolas y sabiendo en qué punto están cada una en todo momento.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669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 err="1" smtClean="0"/>
              <a:t>Ffee</a:t>
            </a:r>
            <a:r>
              <a:rPr lang="es-AR" sz="2400" b="1" dirty="0" smtClean="0"/>
              <a:t> y trastornos del lóbulo frontal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CORTEZA PREFRONTAL presenta diferentes regiones:</a:t>
            </a:r>
          </a:p>
          <a:p>
            <a:pPr marL="114300" indent="0">
              <a:buNone/>
            </a:pPr>
            <a:r>
              <a:rPr lang="es-AR" dirty="0" smtClean="0"/>
              <a:t>- </a:t>
            </a:r>
            <a:r>
              <a:rPr lang="es-AR" dirty="0" err="1" smtClean="0"/>
              <a:t>Dorsolateral</a:t>
            </a:r>
            <a:endParaRPr lang="es-AR" dirty="0"/>
          </a:p>
          <a:p>
            <a:pPr marL="114300" indent="0">
              <a:buNone/>
            </a:pPr>
            <a:r>
              <a:rPr lang="es-AR" dirty="0" smtClean="0"/>
              <a:t>- </a:t>
            </a:r>
            <a:r>
              <a:rPr lang="es-AR" dirty="0" err="1" smtClean="0"/>
              <a:t>Órbitofrontal</a:t>
            </a:r>
            <a:endParaRPr lang="es-AR" dirty="0"/>
          </a:p>
          <a:p>
            <a:pPr marL="114300" indent="0">
              <a:buNone/>
            </a:pPr>
            <a:r>
              <a:rPr lang="es-AR" dirty="0" smtClean="0"/>
              <a:t>- Medial</a:t>
            </a:r>
            <a:endParaRPr lang="es-AR" dirty="0"/>
          </a:p>
          <a:p>
            <a:pPr marL="114300" indent="0">
              <a:buNone/>
            </a:pPr>
            <a:r>
              <a:rPr lang="es-AR" dirty="0"/>
              <a:t>Todas están conectadas con estructuras subcorticales, formando </a:t>
            </a:r>
            <a:r>
              <a:rPr lang="es-AR" b="1" dirty="0"/>
              <a:t>circuitos </a:t>
            </a:r>
            <a:r>
              <a:rPr lang="es-AR" b="1" dirty="0" err="1"/>
              <a:t>frontosubcorticales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11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33" y="1958010"/>
            <a:ext cx="4858933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8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Circuitos </a:t>
            </a:r>
            <a:r>
              <a:rPr lang="es-AR" sz="2400" dirty="0" err="1" smtClean="0"/>
              <a:t>frontosubcorticales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Motor </a:t>
            </a:r>
          </a:p>
          <a:p>
            <a:r>
              <a:rPr lang="es-AR" dirty="0" err="1"/>
              <a:t>Óculomotor</a:t>
            </a:r>
            <a:endParaRPr lang="es-AR" dirty="0"/>
          </a:p>
          <a:p>
            <a:r>
              <a:rPr lang="es-AR" dirty="0" err="1"/>
              <a:t>Dorsolateral</a:t>
            </a:r>
            <a:endParaRPr lang="es-AR" dirty="0"/>
          </a:p>
          <a:p>
            <a:r>
              <a:rPr lang="es-AR" dirty="0" err="1"/>
              <a:t>Órbitofrontal</a:t>
            </a:r>
            <a:endParaRPr lang="es-AR" dirty="0"/>
          </a:p>
          <a:p>
            <a:r>
              <a:rPr lang="es-AR" dirty="0"/>
              <a:t>Del cíngulo anterior</a:t>
            </a:r>
          </a:p>
          <a:p>
            <a:pPr marL="114300" indent="0">
              <a:buNone/>
            </a:pPr>
            <a:r>
              <a:rPr lang="es-AR" dirty="0"/>
              <a:t>Presentan una estructura básica: ganglios basales – tálamo – corteza </a:t>
            </a:r>
            <a:r>
              <a:rPr lang="es-AR" dirty="0" err="1"/>
              <a:t>prefrontal</a:t>
            </a:r>
            <a:r>
              <a:rPr lang="es-AR" dirty="0"/>
              <a:t>.</a:t>
            </a:r>
          </a:p>
          <a:p>
            <a:pPr marL="114300" indent="0">
              <a:buNone/>
            </a:pPr>
            <a:r>
              <a:rPr lang="es-AR" dirty="0"/>
              <a:t>Comparten estructuras, pero se mantienen separados anatómicamente.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420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son?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FUNCIONES COGNITIVAS (FC) o FUNCIONES CEREBRALES SUPERIORES </a:t>
            </a:r>
            <a:r>
              <a:rPr lang="es-AR" dirty="0"/>
              <a:t>son aquellos procesos mentales que nos permiten llevar a cabo cualquier tarea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/>
              <a:t>Las funciones cognitivas mas importantes son la atención, la orientación, la memoria, las gnosias, las funciones ejecutivas, las </a:t>
            </a:r>
            <a:r>
              <a:rPr lang="es-AR" dirty="0" err="1"/>
              <a:t>praxias</a:t>
            </a:r>
            <a:r>
              <a:rPr lang="es-AR" dirty="0"/>
              <a:t>, el lenguaje, la cognición social y las habilidades </a:t>
            </a:r>
            <a:r>
              <a:rPr lang="es-AR" dirty="0" err="1"/>
              <a:t>visoespaciales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88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80" y="1778162"/>
            <a:ext cx="4322439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1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Circuito </a:t>
            </a:r>
            <a:r>
              <a:rPr lang="es-AR" sz="2000" dirty="0" err="1" smtClean="0"/>
              <a:t>dorsolateral</a:t>
            </a:r>
            <a:r>
              <a:rPr lang="es-AR" sz="2000" dirty="0" smtClean="0"/>
              <a:t> </a:t>
            </a:r>
            <a:r>
              <a:rPr lang="es-AR" sz="2000" dirty="0" err="1" smtClean="0"/>
              <a:t>prefrontal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irrigación de esta zona proviene de la arteria cerebral media. </a:t>
            </a:r>
          </a:p>
          <a:p>
            <a:r>
              <a:rPr lang="es-AR" dirty="0"/>
              <a:t>Lesiones en este circuito producen déficit en funciones cognitivas superiores: planificación, secuenciación, flexibilidad, memoria de trabajo, autoconciencia (</a:t>
            </a:r>
            <a:r>
              <a:rPr lang="es-AR" dirty="0" err="1"/>
              <a:t>metacognición</a:t>
            </a:r>
            <a:r>
              <a:rPr lang="es-AR" dirty="0"/>
              <a:t>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62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Circuito </a:t>
            </a:r>
            <a:r>
              <a:rPr lang="es-AR" sz="2000" dirty="0" err="1" smtClean="0"/>
              <a:t>órbitofrontal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regiones mediales están irrigadas por la arteria cerebral anterior.</a:t>
            </a:r>
          </a:p>
          <a:p>
            <a:r>
              <a:rPr lang="es-AR" dirty="0"/>
              <a:t>Las regiones laterales están irrigadas por la arteria cerebral media.</a:t>
            </a:r>
          </a:p>
          <a:p>
            <a:r>
              <a:rPr lang="es-AR" dirty="0"/>
              <a:t>Está involucrado en conductas sociales y en inhibición de conductas inapropiadas.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807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Circuito del </a:t>
            </a:r>
            <a:r>
              <a:rPr lang="es-AR" sz="2000" dirty="0" err="1" smtClean="0"/>
              <a:t>cínculo</a:t>
            </a:r>
            <a:r>
              <a:rPr lang="es-AR" sz="2000" dirty="0" smtClean="0"/>
              <a:t> anterior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regiones mediales reciben irrigación de la arteria cerebral anterior.</a:t>
            </a:r>
          </a:p>
          <a:p>
            <a:r>
              <a:rPr lang="es-AR" dirty="0"/>
              <a:t>El cíngulo anterior es importante en el monitoreo de las conductas y en la corrección de errores.</a:t>
            </a:r>
          </a:p>
          <a:p>
            <a:r>
              <a:rPr lang="es-AR" dirty="0"/>
              <a:t>Lesiones producen apatía y disminución de iniciativa.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940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Síndromes frontales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1. Síndrome </a:t>
            </a:r>
            <a:r>
              <a:rPr lang="es-AR" dirty="0" err="1"/>
              <a:t>Dorsolateral</a:t>
            </a:r>
            <a:r>
              <a:rPr lang="es-AR" dirty="0"/>
              <a:t> o </a:t>
            </a:r>
            <a:r>
              <a:rPr lang="es-AR" dirty="0" err="1"/>
              <a:t>Disejecutivo</a:t>
            </a:r>
            <a:endParaRPr lang="es-AR" dirty="0"/>
          </a:p>
          <a:p>
            <a:endParaRPr lang="es-AR" dirty="0"/>
          </a:p>
          <a:p>
            <a:r>
              <a:rPr lang="es-AR" dirty="0"/>
              <a:t>2. Síndrome </a:t>
            </a:r>
            <a:r>
              <a:rPr lang="es-AR" dirty="0" err="1"/>
              <a:t>Órbitofrontal</a:t>
            </a:r>
            <a:r>
              <a:rPr lang="es-AR" dirty="0"/>
              <a:t> (cambio de personalidad)</a:t>
            </a:r>
          </a:p>
          <a:p>
            <a:endParaRPr lang="es-AR" dirty="0"/>
          </a:p>
          <a:p>
            <a:r>
              <a:rPr lang="es-AR" dirty="0"/>
              <a:t>3. Síndrome </a:t>
            </a:r>
            <a:r>
              <a:rPr lang="es-AR" dirty="0" err="1"/>
              <a:t>Mesial</a:t>
            </a:r>
            <a:r>
              <a:rPr lang="es-AR" dirty="0"/>
              <a:t> Frontal (apatía y mutismo)</a:t>
            </a:r>
          </a:p>
          <a:p>
            <a:endParaRPr lang="es-AR" dirty="0"/>
          </a:p>
          <a:p>
            <a:r>
              <a:rPr lang="es-AR" dirty="0"/>
              <a:t>4. Síndrome </a:t>
            </a:r>
            <a:r>
              <a:rPr lang="es-AR" dirty="0" err="1"/>
              <a:t>Disejecutivo</a:t>
            </a:r>
            <a:r>
              <a:rPr lang="es-AR" dirty="0"/>
              <a:t> Subcortical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230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1) </a:t>
            </a:r>
            <a:r>
              <a:rPr lang="es-AR" sz="2000" dirty="0" err="1" smtClean="0"/>
              <a:t>Sindrome</a:t>
            </a:r>
            <a:r>
              <a:rPr lang="es-AR" sz="2000" dirty="0" smtClean="0"/>
              <a:t> </a:t>
            </a:r>
            <a:r>
              <a:rPr lang="es-AR" sz="2000" dirty="0" err="1" smtClean="0"/>
              <a:t>dorsolateral</a:t>
            </a:r>
            <a:r>
              <a:rPr lang="es-AR" sz="2000" dirty="0" smtClean="0"/>
              <a:t> o </a:t>
            </a:r>
            <a:r>
              <a:rPr lang="es-AR" sz="2000" dirty="0" err="1" smtClean="0"/>
              <a:t>disejecutivo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Provocado por una lesión o disfunción en cualquier parte del circuito </a:t>
            </a:r>
            <a:r>
              <a:rPr lang="es-AR" dirty="0" err="1"/>
              <a:t>dorsolateral</a:t>
            </a:r>
            <a:r>
              <a:rPr lang="es-AR" dirty="0"/>
              <a:t>.</a:t>
            </a:r>
          </a:p>
          <a:p>
            <a:r>
              <a:rPr lang="es-AR" dirty="0"/>
              <a:t>Se produce una alteración cognitiva como resultado de: </a:t>
            </a:r>
          </a:p>
          <a:p>
            <a:pPr marL="114300" indent="0">
              <a:buNone/>
            </a:pPr>
            <a:r>
              <a:rPr lang="es-AR" dirty="0"/>
              <a:t>- Trastorno en Funciones ejecutivas;</a:t>
            </a:r>
          </a:p>
          <a:p>
            <a:pPr marL="114300" indent="0">
              <a:buNone/>
            </a:pPr>
            <a:r>
              <a:rPr lang="es-AR" dirty="0"/>
              <a:t>- Alteraciones en la memoria: hay capacidad para almacenar información, pero dificultad para recuperarla;</a:t>
            </a:r>
          </a:p>
          <a:p>
            <a:pPr marL="114300" indent="0">
              <a:buNone/>
            </a:pPr>
            <a:r>
              <a:rPr lang="es-AR" dirty="0"/>
              <a:t>- Déficit en la programación motora: el paciente sabe lo que tiene que hacer, pero no lo puede realizar correctamente;</a:t>
            </a:r>
          </a:p>
          <a:p>
            <a:pPr marL="114300" indent="0">
              <a:buNone/>
            </a:pPr>
            <a:r>
              <a:rPr lang="es-AR" dirty="0"/>
              <a:t>- Reducción de la fluidez verbal y no verbal;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142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sz="2200" dirty="0"/>
              <a:t>- Alteración del comportamiento: los pacientes tienden a ser apáticos, lentos, inatentos, desmotivados, distraídos;</a:t>
            </a:r>
          </a:p>
          <a:p>
            <a:pPr marL="114300" indent="0">
              <a:buNone/>
            </a:pPr>
            <a:r>
              <a:rPr lang="es-AR" sz="2200" dirty="0"/>
              <a:t>-Dificultad para ordenar temporalmente acontecimientos: en el tiempo o para seguir una secuencia;</a:t>
            </a:r>
          </a:p>
          <a:p>
            <a:pPr marL="114300" indent="0">
              <a:buNone/>
            </a:pPr>
            <a:r>
              <a:rPr lang="es-AR" sz="2200" dirty="0"/>
              <a:t>- Trastorno en la resolución de problemas y toma de decisiones: no hay valoración de riesgos, posibilidades y soluciones.</a:t>
            </a:r>
          </a:p>
          <a:p>
            <a:r>
              <a:rPr lang="es-AR" sz="2200" dirty="0"/>
              <a:t>Etiología más frecuente: oclusión en la arteria cerebral media.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225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err="1" smtClean="0"/>
              <a:t>Sindrome</a:t>
            </a:r>
            <a:r>
              <a:rPr lang="es-AR" sz="2000" dirty="0" smtClean="0"/>
              <a:t> </a:t>
            </a:r>
            <a:r>
              <a:rPr lang="es-AR" sz="2000" dirty="0" err="1" smtClean="0"/>
              <a:t>órbito</a:t>
            </a:r>
            <a:r>
              <a:rPr lang="es-AR" sz="2000" dirty="0" smtClean="0"/>
              <a:t> frontal (cambio de personalidad)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200" dirty="0"/>
              <a:t>Se asocia con desinhibición, conductas inapropiadas, irritabilidad, labilidad emocional, </a:t>
            </a:r>
            <a:r>
              <a:rPr lang="es-AR" sz="2200" dirty="0" err="1"/>
              <a:t>distractibilidad</a:t>
            </a:r>
            <a:r>
              <a:rPr lang="es-AR" sz="2200" dirty="0"/>
              <a:t> y dificultad para responder a señales sociales.</a:t>
            </a:r>
          </a:p>
          <a:p>
            <a:r>
              <a:rPr lang="es-AR" sz="2200" dirty="0"/>
              <a:t>Los pacientes, en general, presentan las siguientes características:</a:t>
            </a:r>
          </a:p>
          <a:p>
            <a:pPr marL="114300" indent="0">
              <a:buNone/>
            </a:pPr>
            <a:r>
              <a:rPr lang="es-AR" sz="2200" dirty="0"/>
              <a:t>- Conducta desinhibida: conductas inapropiadas, fallas en el control de impulsos, incapacidad para inhibir conductas/respuestas incorrectas;</a:t>
            </a:r>
          </a:p>
          <a:p>
            <a:pPr marL="114300" indent="0">
              <a:buNone/>
            </a:pPr>
            <a:r>
              <a:rPr lang="es-AR" sz="2200" dirty="0"/>
              <a:t>- Tendencia a imitar al examinador, tocando y utilizando todos los objetos de su alcance;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707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sz="2200" dirty="0"/>
              <a:t>- “Sentido del humor” clásicamente conocido como “</a:t>
            </a:r>
            <a:r>
              <a:rPr lang="es-AR" sz="2200" dirty="0" err="1"/>
              <a:t>moria</a:t>
            </a:r>
            <a:r>
              <a:rPr lang="es-AR" sz="2200" dirty="0"/>
              <a:t>”: el paciente se divierte con lo que a nadie le hace gracia o hay una incapacidad para captar el sentido de un chiste;</a:t>
            </a:r>
          </a:p>
          <a:p>
            <a:pPr marL="114300" indent="0">
              <a:buNone/>
            </a:pPr>
            <a:r>
              <a:rPr lang="es-AR" sz="2200" dirty="0"/>
              <a:t>- Desorden de la autorregulación: incapacidad para regular conductas de acuerdo a los requerimientos y objetivos internos.</a:t>
            </a:r>
          </a:p>
          <a:p>
            <a:r>
              <a:rPr lang="es-AR" sz="2200" dirty="0"/>
              <a:t>Etiologías más frecuentes: traumatismo de cráneo, ruptura de un aneurisma en la arteria cerebral anterior, tumores.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695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es-AR" sz="2000" dirty="0" smtClean="0"/>
              <a:t>Síndrome </a:t>
            </a:r>
            <a:r>
              <a:rPr lang="es-AR" sz="2000" dirty="0" err="1" smtClean="0"/>
              <a:t>mesial</a:t>
            </a:r>
            <a:r>
              <a:rPr lang="es-AR" sz="2000" dirty="0" smtClean="0"/>
              <a:t> frontal (apatía y mutismo)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200" dirty="0"/>
              <a:t>Características de los pacientes:</a:t>
            </a:r>
          </a:p>
          <a:p>
            <a:pPr marL="114300" indent="0">
              <a:buNone/>
            </a:pPr>
            <a:r>
              <a:rPr lang="es-AR" sz="2200" dirty="0"/>
              <a:t>- Mutismo </a:t>
            </a:r>
            <a:r>
              <a:rPr lang="es-AR" sz="2200" dirty="0" err="1"/>
              <a:t>akinético</a:t>
            </a:r>
            <a:r>
              <a:rPr lang="es-AR" sz="2200" dirty="0"/>
              <a:t>: paciente despierto pero con total apatía. No muestra emoción, sin embargo, podría hablar y moverse perfectamente si quisiera;</a:t>
            </a:r>
          </a:p>
          <a:p>
            <a:pPr marL="114300" indent="0">
              <a:buNone/>
            </a:pPr>
            <a:r>
              <a:rPr lang="es-AR" sz="2200" dirty="0"/>
              <a:t>- Abulia: falta de deseo, motivación, iniciativa;</a:t>
            </a:r>
          </a:p>
          <a:p>
            <a:r>
              <a:rPr lang="es-AR" sz="2200" dirty="0"/>
              <a:t>Etiología más frecuente: ACV de la arteria cerebral anterior.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282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Veamos de qué se tratan..</a:t>
            </a:r>
            <a:endParaRPr lang="es-AR" dirty="0"/>
          </a:p>
        </p:txBody>
      </p:sp>
      <p:pic>
        <p:nvPicPr>
          <p:cNvPr id="1026" name="Picture 2" descr="C:\Users\Usuario\Documents\Psicología\istockphoto-164400549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040662"/>
            <a:ext cx="4171921" cy="35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4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Síndrome </a:t>
            </a:r>
            <a:r>
              <a:rPr lang="es-AR" sz="2000" dirty="0" err="1" smtClean="0"/>
              <a:t>disejecutivo</a:t>
            </a:r>
            <a:r>
              <a:rPr lang="es-AR" sz="2000" dirty="0" smtClean="0"/>
              <a:t>  subcortical 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200" dirty="0"/>
              <a:t>Se produce por daño a las estructuras subcorticales de sustancia blanca o sustancia gris.</a:t>
            </a:r>
          </a:p>
          <a:p>
            <a:r>
              <a:rPr lang="es-AR" sz="2200" dirty="0"/>
              <a:t>Si el daño es moderado ----&gt; Déficit atencional </a:t>
            </a:r>
            <a:r>
              <a:rPr lang="es-AR" sz="2200" dirty="0" err="1"/>
              <a:t>disejecutivo</a:t>
            </a:r>
            <a:r>
              <a:rPr lang="es-AR" sz="2200" dirty="0"/>
              <a:t>.</a:t>
            </a:r>
          </a:p>
          <a:p>
            <a:r>
              <a:rPr lang="es-AR" sz="2200" dirty="0"/>
              <a:t>Si el daño es severo y persistente ----&gt; Síndrome de demencia subcortical</a:t>
            </a:r>
            <a:r>
              <a:rPr lang="es-AR" sz="2200" dirty="0" smtClean="0"/>
              <a:t>.</a:t>
            </a:r>
          </a:p>
          <a:p>
            <a:endParaRPr lang="es-AR" sz="2200" dirty="0"/>
          </a:p>
          <a:p>
            <a:r>
              <a:rPr lang="es-AR" dirty="0"/>
              <a:t>Características de los pacientes:</a:t>
            </a:r>
          </a:p>
          <a:p>
            <a:pPr marL="114300" indent="0">
              <a:buNone/>
            </a:pPr>
            <a:r>
              <a:rPr lang="es-AR" dirty="0"/>
              <a:t>- Pensamiento enlentecido;</a:t>
            </a:r>
          </a:p>
          <a:p>
            <a:pPr marL="114300" indent="0">
              <a:buNone/>
            </a:pPr>
            <a:r>
              <a:rPr lang="es-AR" dirty="0"/>
              <a:t>- Memoria: baja recuperación de la información;</a:t>
            </a:r>
          </a:p>
          <a:p>
            <a:pPr marL="114300" indent="0">
              <a:buNone/>
            </a:pPr>
            <a:r>
              <a:rPr lang="es-AR" dirty="0"/>
              <a:t>- Funciones ejecutivas afectadas: pobreza en resolución de problemas;</a:t>
            </a:r>
          </a:p>
          <a:p>
            <a:pPr marL="114300" indent="0">
              <a:buNone/>
            </a:pPr>
            <a:r>
              <a:rPr lang="es-AR" dirty="0"/>
              <a:t>- Afecto: apatía, depresión.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2517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SIGUEN VIVOS??</a:t>
            </a:r>
            <a:endParaRPr lang="es-AR" dirty="0"/>
          </a:p>
        </p:txBody>
      </p:sp>
      <p:pic>
        <p:nvPicPr>
          <p:cNvPr id="6146" name="Picture 2" descr="C:\Users\Usuario\Documents\Psicología\kisspng-smiley-emoticon-hello-clip-art-say-hi-5b2be8aea2b8e3.20112807152960427066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276872"/>
            <a:ext cx="3836990" cy="32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84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OK.. PERO DEBEMOS SEGUIR!</a:t>
            </a:r>
            <a:endParaRPr lang="es-AR" dirty="0"/>
          </a:p>
        </p:txBody>
      </p:sp>
      <p:pic>
        <p:nvPicPr>
          <p:cNvPr id="7170" name="Picture 2" descr="C:\Users\Usuario\Documents\Psicología\exploding-head_1f92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73" y="22768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6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Lenguaje - afasias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</a:t>
            </a:r>
            <a:r>
              <a:rPr lang="es-AR" dirty="0"/>
              <a:t>lenguaje constituye una de función de las funciones cognitivas superiores.</a:t>
            </a:r>
          </a:p>
          <a:p>
            <a:r>
              <a:rPr lang="es-AR" dirty="0" smtClean="0"/>
              <a:t>Nos </a:t>
            </a:r>
            <a:r>
              <a:rPr lang="es-AR" dirty="0"/>
              <a:t>diferencia del resto de los animales</a:t>
            </a:r>
            <a:r>
              <a:rPr lang="es-AR" dirty="0" smtClean="0"/>
              <a:t>.</a:t>
            </a:r>
          </a:p>
          <a:p>
            <a:pPr marL="114300" indent="0">
              <a:buNone/>
            </a:pPr>
            <a:endParaRPr lang="es-AR" dirty="0" smtClean="0"/>
          </a:p>
          <a:p>
            <a:r>
              <a:rPr lang="es-AR" dirty="0"/>
              <a:t>La </a:t>
            </a:r>
            <a:r>
              <a:rPr lang="es-AR" b="1" dirty="0" smtClean="0"/>
              <a:t>AFASIA</a:t>
            </a:r>
            <a:r>
              <a:rPr lang="es-AR" dirty="0" smtClean="0"/>
              <a:t> es </a:t>
            </a:r>
            <a:r>
              <a:rPr lang="es-AR" dirty="0"/>
              <a:t>una alteración adquirida en los procesos de codificación y / o decodificación del lenguaje oral en un sujeto adulto.</a:t>
            </a:r>
          </a:p>
          <a:p>
            <a:r>
              <a:rPr lang="es-AR" dirty="0"/>
              <a:t>No puede explicarse por alteraciones: sensoriales o motoras o trastornos mentales.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854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Es el defecto o pérdida del poder de expresión por medio del habla, la escritura o los signos y/o del poder de comprensión del lenguaje hablado o escrito.</a:t>
            </a:r>
          </a:p>
          <a:p>
            <a:r>
              <a:rPr lang="es-AR" dirty="0"/>
              <a:t>Existen diversos </a:t>
            </a:r>
            <a:r>
              <a:rPr lang="es-AR" b="1" dirty="0"/>
              <a:t>tipos</a:t>
            </a:r>
            <a:r>
              <a:rPr lang="es-AR" dirty="0"/>
              <a:t>:</a:t>
            </a:r>
          </a:p>
          <a:p>
            <a:r>
              <a:rPr lang="es-AR" b="1" dirty="0"/>
              <a:t>Afasia de Broca, motriz o de expresión</a:t>
            </a:r>
            <a:r>
              <a:rPr lang="es-AR" dirty="0"/>
              <a:t>: afasia no fluente. El enfermo no habla o sólo emite algunas palabras con mucho esfuerzo. Es común la sustitución o deformación de palabras habladas. La comprensión se conserva.</a:t>
            </a:r>
          </a:p>
          <a:p>
            <a:r>
              <a:rPr lang="es-AR" b="1" dirty="0"/>
              <a:t>Afasia de Wernicke</a:t>
            </a:r>
            <a:r>
              <a:rPr lang="es-AR" dirty="0"/>
              <a:t>: afasia fluente. El paciente habla mucho pero mal. Hay una imposibilidad para comprender el lenguaje hablado o escrito. Repetición y escritura comprometidas.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4320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b="1" dirty="0"/>
              <a:t>Afasia de conducción</a:t>
            </a:r>
            <a:r>
              <a:rPr lang="es-AR" dirty="0"/>
              <a:t>: el paciente comprende el lenguaje hablado y escrito. El lenguaje es fluente. La escritura puede estar comprometida. La </a:t>
            </a:r>
            <a:r>
              <a:rPr lang="es-AR" dirty="0" err="1"/>
              <a:t>repeteción</a:t>
            </a:r>
            <a:r>
              <a:rPr lang="es-AR" dirty="0"/>
              <a:t> está severamente afectada.</a:t>
            </a:r>
          </a:p>
          <a:p>
            <a:r>
              <a:rPr lang="es-AR" b="1" dirty="0"/>
              <a:t>Afasia </a:t>
            </a:r>
            <a:r>
              <a:rPr lang="es-AR" b="1" dirty="0" err="1"/>
              <a:t>anómica</a:t>
            </a:r>
            <a:r>
              <a:rPr lang="es-AR" dirty="0"/>
              <a:t>: lenguaje fluente. Imposibilidad del paciente en la capacidad de denominación (parafasias).</a:t>
            </a:r>
          </a:p>
          <a:p>
            <a:r>
              <a:rPr lang="es-AR" b="1" dirty="0"/>
              <a:t>Afasia global</a:t>
            </a:r>
            <a:r>
              <a:rPr lang="es-AR" dirty="0"/>
              <a:t>: el paciente no habla, no lee, no escribe ni comprende. Puede emitir algunos fonemas carentes de significado.</a:t>
            </a:r>
          </a:p>
          <a:p>
            <a:r>
              <a:rPr lang="es-AR" b="1" dirty="0"/>
              <a:t>Afasias </a:t>
            </a:r>
            <a:r>
              <a:rPr lang="es-AR" b="1" dirty="0" err="1"/>
              <a:t>transcorticales</a:t>
            </a:r>
            <a:r>
              <a:rPr lang="es-AR" dirty="0"/>
              <a:t>: pacientes con prácticamente falta total de comprensión. Repetición está conservada.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5352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4" y="1752600"/>
            <a:ext cx="537075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82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AR" u="sng" dirty="0" smtClean="0"/>
              <a:t>Causas</a:t>
            </a:r>
            <a:r>
              <a:rPr lang="es-AR" dirty="0" smtClean="0"/>
              <a:t>:</a:t>
            </a:r>
          </a:p>
          <a:p>
            <a:r>
              <a:rPr lang="es-AR" dirty="0" smtClean="0"/>
              <a:t>Infartos </a:t>
            </a:r>
            <a:r>
              <a:rPr lang="es-AR" dirty="0"/>
              <a:t>y hemorragias;</a:t>
            </a:r>
          </a:p>
          <a:p>
            <a:r>
              <a:rPr lang="es-AR" dirty="0"/>
              <a:t>Tumores;</a:t>
            </a:r>
          </a:p>
          <a:p>
            <a:r>
              <a:rPr lang="es-AR" dirty="0"/>
              <a:t>Demencias;</a:t>
            </a:r>
          </a:p>
          <a:p>
            <a:r>
              <a:rPr lang="es-AR" dirty="0"/>
              <a:t>Lesiones postraumáticas.</a:t>
            </a:r>
          </a:p>
          <a:p>
            <a:endParaRPr lang="es-AR" dirty="0"/>
          </a:p>
          <a:p>
            <a:pPr marL="114300" indent="0">
              <a:buNone/>
            </a:pPr>
            <a:r>
              <a:rPr lang="es-AR" dirty="0"/>
              <a:t>En función del área del lenguaje o sus conexiones afectadas por una destrucción o una lesión, se desencadenará uno u otro tipo de afasia.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1810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PRAXIAS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Habilidades </a:t>
            </a:r>
            <a:r>
              <a:rPr lang="es-AR" dirty="0"/>
              <a:t>motoras adquiridas. En otras palabras, son los movimientos organizados que realizamos para llevar a cabo un plan o alcanzar un </a:t>
            </a:r>
            <a:r>
              <a:rPr lang="es-AR" dirty="0" smtClean="0"/>
              <a:t>objetivo</a:t>
            </a:r>
          </a:p>
          <a:p>
            <a:endParaRPr lang="es-AR" dirty="0"/>
          </a:p>
          <a:p>
            <a:r>
              <a:rPr lang="es-AR" b="1" dirty="0" smtClean="0"/>
              <a:t>APRAXIA</a:t>
            </a:r>
            <a:r>
              <a:rPr lang="es-AR" dirty="0" smtClean="0"/>
              <a:t>: Pérdida </a:t>
            </a:r>
            <a:r>
              <a:rPr lang="es-AR" dirty="0"/>
              <a:t>de la facultad de realizar ciertos movimientos adaptados a un fin determinado, en presencia de una adecuada función motora y sensitiva y con buena atención, comprensión y colaboración por parte del paciente.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9860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TIPOS DE APRAXIAS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b="1" dirty="0"/>
              <a:t>Apraxia </a:t>
            </a:r>
            <a:r>
              <a:rPr lang="es-AR" b="1" dirty="0" err="1"/>
              <a:t>ideatoria</a:t>
            </a:r>
            <a:r>
              <a:rPr lang="es-AR" dirty="0"/>
              <a:t>: el paciente no tiene representación mental precisa del acto a ejecutar.</a:t>
            </a:r>
          </a:p>
          <a:p>
            <a:r>
              <a:rPr lang="es-AR" b="1" dirty="0"/>
              <a:t>Apraxia </a:t>
            </a:r>
            <a:r>
              <a:rPr lang="es-AR" b="1" dirty="0" err="1"/>
              <a:t>ideomotora</a:t>
            </a:r>
            <a:r>
              <a:rPr lang="es-AR" dirty="0"/>
              <a:t>: el paciente tiene la representación mental correcta de los movimientos que componen un acto, pero nota que los músculos encargados de ejecutarlo no lo pueden hacer</a:t>
            </a:r>
            <a:r>
              <a:rPr lang="es-AR" dirty="0" smtClean="0"/>
              <a:t>.</a:t>
            </a:r>
            <a:endParaRPr lang="es-AR" dirty="0"/>
          </a:p>
          <a:p>
            <a:r>
              <a:rPr lang="es-AR" b="1" dirty="0"/>
              <a:t>Apraxia constructiva</a:t>
            </a:r>
            <a:r>
              <a:rPr lang="es-AR" dirty="0"/>
              <a:t>: se manifiesta en el dibujo por la imposibilidad de establecer entre los elementos gráficos relaciones espaciales correctas.</a:t>
            </a:r>
          </a:p>
          <a:p>
            <a:r>
              <a:rPr lang="es-AR" b="1" dirty="0"/>
              <a:t>Apraxia de la marcha</a:t>
            </a:r>
            <a:r>
              <a:rPr lang="es-AR" dirty="0"/>
              <a:t>: disminución o pérdida de la facultad disponer convenientemente las piernas con el fin de caminar.</a:t>
            </a:r>
          </a:p>
          <a:p>
            <a:r>
              <a:rPr lang="es-AR" b="1" dirty="0"/>
              <a:t>Apraxia del vestido</a:t>
            </a:r>
            <a:r>
              <a:rPr lang="es-AR" dirty="0"/>
              <a:t>: el paciente presenta gran dificultad para colocarse correctamente la ropa. Parece no relacionar la colocación de las prendas con las partes del cuerpo correspondientes.</a:t>
            </a:r>
          </a:p>
          <a:p>
            <a:r>
              <a:rPr lang="es-AR" b="1" dirty="0"/>
              <a:t>Apraxia buco-</a:t>
            </a:r>
            <a:r>
              <a:rPr lang="es-AR" b="1" dirty="0" err="1"/>
              <a:t>linguo</a:t>
            </a:r>
            <a:r>
              <a:rPr lang="es-AR" b="1" dirty="0"/>
              <a:t>-facial</a:t>
            </a:r>
            <a:r>
              <a:rPr lang="es-AR" dirty="0"/>
              <a:t>: el paciente puede masticar y tragar, pero no puede hacer movimientos buco-</a:t>
            </a:r>
            <a:r>
              <a:rPr lang="es-AR" dirty="0" err="1"/>
              <a:t>linguo</a:t>
            </a:r>
            <a:r>
              <a:rPr lang="es-AR" dirty="0"/>
              <a:t>-faciales cuando se los piden</a:t>
            </a:r>
            <a:r>
              <a:rPr lang="es-AR" dirty="0" smtClean="0"/>
              <a:t>.</a:t>
            </a:r>
          </a:p>
          <a:p>
            <a:r>
              <a:rPr lang="es-AR" b="1" dirty="0"/>
              <a:t>Apraxia </a:t>
            </a:r>
            <a:r>
              <a:rPr lang="es-AR" b="1" dirty="0" err="1"/>
              <a:t>óculomotora</a:t>
            </a:r>
            <a:r>
              <a:rPr lang="es-AR" dirty="0"/>
              <a:t>: el paciente puede dirigir su mirada a diferentes puntos, pero cuando se le pide mirar en diferentes direcciones está imposibilitado.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162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orientación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smtClean="0"/>
              <a:t>Es la </a:t>
            </a:r>
            <a:r>
              <a:rPr lang="es-AR" dirty="0"/>
              <a:t>capacidad que nos permite ser conscientes de nosotros mismos y del contexto en el que nos encontramos en un momento determinado.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personal</a:t>
            </a:r>
            <a:r>
              <a:rPr lang="es-AR" dirty="0"/>
              <a:t>: capacidad de integrar información relativa a la historia e identidad personal.</a:t>
            </a:r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temporal</a:t>
            </a:r>
            <a:r>
              <a:rPr lang="es-AR" dirty="0"/>
              <a:t>: capacidad de manejar información relativa al día, hora, mes, año, momento de realizar conductas, festividades, estaciones, etc.</a:t>
            </a:r>
          </a:p>
          <a:p>
            <a:endParaRPr lang="es-AR" dirty="0"/>
          </a:p>
          <a:p>
            <a:r>
              <a:rPr lang="es-AR" dirty="0"/>
              <a:t>Orientación </a:t>
            </a:r>
            <a:r>
              <a:rPr lang="es-AR" b="1" dirty="0"/>
              <a:t>espacial</a:t>
            </a:r>
            <a:r>
              <a:rPr lang="es-AR" dirty="0"/>
              <a:t>: capacidad de manejar información relativa a de dónde viene, dónde se encuentra en un momento específico, a dónde va, etc.</a:t>
            </a:r>
          </a:p>
        </p:txBody>
      </p:sp>
    </p:spTree>
    <p:extLst>
      <p:ext uri="{BB962C8B-B14F-4D97-AF65-F5344CB8AC3E}">
        <p14:creationId xmlns:p14="http://schemas.microsoft.com/office/powerpoint/2010/main" val="2967490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GNOSIAS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S</a:t>
            </a:r>
            <a:r>
              <a:rPr lang="es-AR" dirty="0" smtClean="0"/>
              <a:t>on </a:t>
            </a:r>
            <a:r>
              <a:rPr lang="es-AR" dirty="0"/>
              <a:t>la capacidad que tiene el cerebro para reconocer información previamente aprendida como pueden ser objetos, personas o lugares a través de nuestros sentidos. En este sentido, hay gnosias para cada uno de los canales sensitivos y gnosias que combinan diferentes canales</a:t>
            </a:r>
            <a:r>
              <a:rPr lang="es-AR" dirty="0" smtClean="0"/>
              <a:t>.</a:t>
            </a:r>
          </a:p>
          <a:p>
            <a:pPr marL="114300" indent="0">
              <a:buNone/>
            </a:pPr>
            <a:endParaRPr lang="es-AR" dirty="0" smtClean="0"/>
          </a:p>
          <a:p>
            <a:r>
              <a:rPr lang="es-AR" b="1" dirty="0"/>
              <a:t>AGNOSIAS</a:t>
            </a:r>
            <a:r>
              <a:rPr lang="es-AR" dirty="0"/>
              <a:t>: Dificultad o imposibilidad de reconocer estímulos previamente aprendidos o de aprender nuevo estímulos sin haber deficiencias en la percepción, lenguaje o intelecto. Es un trastorno del reconocimiento.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8885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En el reconocimiento de lo percibido existen dos </a:t>
            </a:r>
            <a:r>
              <a:rPr lang="es-AR" b="1" dirty="0"/>
              <a:t>fases </a:t>
            </a:r>
            <a:r>
              <a:rPr lang="es-AR" b="1" dirty="0" smtClean="0"/>
              <a:t>o aspectos</a:t>
            </a:r>
            <a:r>
              <a:rPr lang="es-AR" dirty="0" smtClean="0"/>
              <a:t> </a:t>
            </a:r>
            <a:r>
              <a:rPr lang="es-AR" dirty="0"/>
              <a:t>en que puede aparecer la </a:t>
            </a:r>
            <a:r>
              <a:rPr lang="es-AR" dirty="0" smtClean="0"/>
              <a:t>agnosia:</a:t>
            </a:r>
          </a:p>
          <a:p>
            <a:pPr marL="114300" indent="0">
              <a:buNone/>
            </a:pPr>
            <a:endParaRPr lang="es-AR" dirty="0" smtClean="0"/>
          </a:p>
          <a:p>
            <a:pPr marL="114300" indent="0">
              <a:buNone/>
            </a:pPr>
            <a:r>
              <a:rPr lang="es-AR" dirty="0" smtClean="0"/>
              <a:t>- Uno </a:t>
            </a:r>
            <a:r>
              <a:rPr lang="es-AR" u="sng" dirty="0" smtClean="0"/>
              <a:t>PERCEPTIVO</a:t>
            </a:r>
            <a:r>
              <a:rPr lang="es-AR" dirty="0" smtClean="0"/>
              <a:t> </a:t>
            </a:r>
            <a:r>
              <a:rPr lang="es-AR" dirty="0"/>
              <a:t>por </a:t>
            </a:r>
            <a:r>
              <a:rPr lang="es-AR" dirty="0" smtClean="0"/>
              <a:t>el que las sensaciones se estructuran</a:t>
            </a:r>
            <a:r>
              <a:rPr lang="es-AR" dirty="0"/>
              <a:t>, </a:t>
            </a:r>
            <a:r>
              <a:rPr lang="es-AR" dirty="0" smtClean="0"/>
              <a:t>emparejan y </a:t>
            </a:r>
            <a:r>
              <a:rPr lang="es-AR" dirty="0"/>
              <a:t>unifican en un </a:t>
            </a:r>
            <a:r>
              <a:rPr lang="es-AR" dirty="0" smtClean="0"/>
              <a:t>objeto, permitiendo </a:t>
            </a:r>
            <a:r>
              <a:rPr lang="es-AR" dirty="0"/>
              <a:t>su copia </a:t>
            </a:r>
            <a:r>
              <a:rPr lang="es-AR" dirty="0" smtClean="0"/>
              <a:t>y almacenamiento </a:t>
            </a:r>
            <a:r>
              <a:rPr lang="es-AR" dirty="0" smtClean="0">
                <a:sym typeface="Wingdings" pitchFamily="2" charset="2"/>
              </a:rPr>
              <a:t> dificultad en llegar a una percepción coherente.</a:t>
            </a:r>
            <a:endParaRPr lang="es-AR" dirty="0" smtClean="0"/>
          </a:p>
          <a:p>
            <a:pPr marL="114300" indent="0">
              <a:buNone/>
            </a:pPr>
            <a:r>
              <a:rPr lang="es-AR" dirty="0" smtClean="0"/>
              <a:t>- Otro </a:t>
            </a:r>
            <a:r>
              <a:rPr lang="es-AR" u="sng" dirty="0" smtClean="0"/>
              <a:t>ASOCIATIVO </a:t>
            </a:r>
            <a:r>
              <a:rPr lang="es-AR" dirty="0" smtClean="0"/>
              <a:t>por el </a:t>
            </a:r>
            <a:r>
              <a:rPr lang="es-AR" dirty="0"/>
              <a:t>que lo </a:t>
            </a:r>
            <a:r>
              <a:rPr lang="es-AR" dirty="0" smtClean="0"/>
              <a:t>percibido es </a:t>
            </a:r>
            <a:r>
              <a:rPr lang="es-AR" dirty="0"/>
              <a:t>estructurado </a:t>
            </a:r>
            <a:r>
              <a:rPr lang="es-AR" dirty="0" smtClean="0"/>
              <a:t>y copiado</a:t>
            </a:r>
            <a:r>
              <a:rPr lang="es-AR" dirty="0"/>
              <a:t>, pero </a:t>
            </a:r>
            <a:r>
              <a:rPr lang="es-AR" dirty="0" smtClean="0"/>
              <a:t>no puede </a:t>
            </a:r>
            <a:r>
              <a:rPr lang="es-AR" dirty="0"/>
              <a:t>asociarlo </a:t>
            </a:r>
            <a:r>
              <a:rPr lang="es-AR" dirty="0" smtClean="0"/>
              <a:t>con otros objetos previamente almacenados </a:t>
            </a:r>
            <a:r>
              <a:rPr lang="es-AR" dirty="0" smtClean="0">
                <a:sym typeface="Wingdings" pitchFamily="2" charset="2"/>
              </a:rPr>
              <a:t> inhabilidad para acceder al conocimiento conceptual.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5480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TIPOS DE AGNOSIAS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sz="2600" b="1" dirty="0" smtClean="0"/>
          </a:p>
          <a:p>
            <a:r>
              <a:rPr lang="es-AR" sz="2600" b="1" dirty="0" smtClean="0"/>
              <a:t>Agnosia </a:t>
            </a:r>
            <a:r>
              <a:rPr lang="es-AR" sz="2600" b="1" dirty="0"/>
              <a:t>visual</a:t>
            </a:r>
            <a:r>
              <a:rPr lang="es-AR" sz="2600" dirty="0"/>
              <a:t> de objetos y colores</a:t>
            </a:r>
          </a:p>
          <a:p>
            <a:r>
              <a:rPr lang="es-AR" sz="2600" b="1" dirty="0" err="1"/>
              <a:t>Prosopagnosia</a:t>
            </a:r>
            <a:r>
              <a:rPr lang="es-AR" sz="2600" dirty="0"/>
              <a:t>: incapacidad de reconocer rostros de allegados o personas conocidas.</a:t>
            </a:r>
          </a:p>
          <a:p>
            <a:r>
              <a:rPr lang="es-AR" sz="2600" b="1" dirty="0" err="1"/>
              <a:t>Heminegligencia</a:t>
            </a:r>
            <a:r>
              <a:rPr lang="es-AR" sz="2600" b="1" dirty="0"/>
              <a:t> espacial</a:t>
            </a:r>
            <a:r>
              <a:rPr lang="es-AR" sz="2600" dirty="0"/>
              <a:t>: el paciente descuida una de las mitades de su campo espacial.</a:t>
            </a:r>
          </a:p>
          <a:p>
            <a:r>
              <a:rPr lang="es-AR" sz="2600" b="1" dirty="0"/>
              <a:t>Agnosia verbal</a:t>
            </a:r>
            <a:r>
              <a:rPr lang="es-AR" sz="2600" dirty="0"/>
              <a:t>: falta de comprensión de la palabra hablada, mientras que la escrita se comprende verbalmente. Ocurre en el sistema auditivo.</a:t>
            </a:r>
          </a:p>
          <a:p>
            <a:r>
              <a:rPr lang="es-AR" sz="2600" b="1" dirty="0" err="1"/>
              <a:t>Hemiasomatognosia</a:t>
            </a:r>
            <a:r>
              <a:rPr lang="es-AR" sz="2600" dirty="0"/>
              <a:t>: falta de reconocimiento de un </a:t>
            </a:r>
            <a:r>
              <a:rPr lang="es-AR" sz="2600" dirty="0" err="1"/>
              <a:t>hemicuerpo</a:t>
            </a:r>
            <a:r>
              <a:rPr lang="es-AR" sz="2600" dirty="0"/>
              <a:t>.</a:t>
            </a:r>
          </a:p>
          <a:p>
            <a:r>
              <a:rPr lang="es-AR" sz="2600" b="1" dirty="0" err="1"/>
              <a:t>Anosognosia</a:t>
            </a:r>
            <a:r>
              <a:rPr lang="es-AR" sz="2600" dirty="0"/>
              <a:t>: negación por parte del enfermo de su hemiplejía.</a:t>
            </a:r>
          </a:p>
          <a:p>
            <a:r>
              <a:rPr lang="es-AR" sz="2600" b="1" dirty="0" err="1"/>
              <a:t>Autotopoagnosia</a:t>
            </a:r>
            <a:r>
              <a:rPr lang="es-AR" sz="2600" dirty="0"/>
              <a:t>: falta de reconocimiento de segmentos o partes del cuerpo.</a:t>
            </a:r>
          </a:p>
          <a:p>
            <a:r>
              <a:rPr lang="es-AR" sz="2600" b="1" dirty="0"/>
              <a:t>Agnosias </a:t>
            </a:r>
            <a:r>
              <a:rPr lang="es-AR" sz="2600" b="1" dirty="0" err="1"/>
              <a:t>somatoestésicas</a:t>
            </a:r>
            <a:r>
              <a:rPr lang="es-AR" sz="2600" dirty="0"/>
              <a:t>: se relacionan con la sensibilidad superficial y profunda. Dentro de ellas se encuentra la  </a:t>
            </a:r>
            <a:r>
              <a:rPr lang="es-AR" sz="2600" dirty="0" err="1"/>
              <a:t>astereognosia</a:t>
            </a:r>
            <a:r>
              <a:rPr lang="es-AR" sz="2600" dirty="0"/>
              <a:t>: imposibilidad de reconocer objetos mediante el tacto.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3837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LLEGAMOS AL FINAL !!</a:t>
            </a:r>
            <a:endParaRPr lang="es-AR" dirty="0"/>
          </a:p>
        </p:txBody>
      </p:sp>
      <p:pic>
        <p:nvPicPr>
          <p:cNvPr id="8194" name="Picture 2" descr="C:\Users\Usuario\Documents\Psicología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27" y="2636912"/>
            <a:ext cx="37127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85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MUCHAS GRACIAS!!</a:t>
            </a:r>
            <a:endParaRPr lang="es-AR" dirty="0"/>
          </a:p>
        </p:txBody>
      </p:sp>
      <p:pic>
        <p:nvPicPr>
          <p:cNvPr id="9218" name="Picture 2" descr="C:\Users\Usuario\Documents\Psicología\674e099c75e5a0cfb3cb3618970b3f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69" y="1752600"/>
            <a:ext cx="4391862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4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Atención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smtClean="0"/>
              <a:t>Es </a:t>
            </a:r>
            <a:r>
              <a:rPr lang="es-AR" dirty="0"/>
              <a:t>el proceso por el cual podemos </a:t>
            </a:r>
            <a:r>
              <a:rPr lang="es-AR" u="sng" dirty="0"/>
              <a:t>dirigir</a:t>
            </a:r>
            <a:r>
              <a:rPr lang="es-AR" dirty="0"/>
              <a:t> nuestros recursos mentales sobre algunos aspectos del medio, los más relevantes, o bien sobre la ejecución de determinadas acciones que consideramos más adecuadas entre las posibles. Hace referencia al estado de observación y de alerta que nos permite tomar conciencia de lo que ocurre en nuestro entorno (Ballesteros, 2000).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En otras palabras, la atención es la capacidad de generar, dirigir y mantener un estado de activación adecuado para el procesamiento correcto de la información.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Dentro de esta función debemos hablar de 5 procesos diferentes: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995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73563"/>
          </a:xfrm>
        </p:spPr>
        <p:txBody>
          <a:bodyPr>
            <a:normAutofit fontScale="62500" lnSpcReduction="20000"/>
          </a:bodyPr>
          <a:lstStyle/>
          <a:p>
            <a:r>
              <a:rPr lang="es-AR" b="1" dirty="0"/>
              <a:t>Atención sostenida</a:t>
            </a:r>
            <a:r>
              <a:rPr lang="es-AR" dirty="0"/>
              <a:t>: capacidad de mantener de manera fluida el foco de atención en una tarea o evento durante un periodo de tiempo prolongado.</a:t>
            </a:r>
          </a:p>
          <a:p>
            <a:endParaRPr lang="es-AR" dirty="0"/>
          </a:p>
          <a:p>
            <a:r>
              <a:rPr lang="es-AR" b="1" dirty="0"/>
              <a:t>Atención selectiva</a:t>
            </a:r>
            <a:r>
              <a:rPr lang="es-AR" dirty="0"/>
              <a:t>: capacidad para dirigir la atención y centrarse en algo sin permitir que otros estímulos, bien externos o internos, interrumpan la tarea.</a:t>
            </a:r>
          </a:p>
          <a:p>
            <a:endParaRPr lang="es-AR" dirty="0"/>
          </a:p>
          <a:p>
            <a:r>
              <a:rPr lang="es-AR" b="1" dirty="0"/>
              <a:t>Atención alternante</a:t>
            </a:r>
            <a:r>
              <a:rPr lang="es-AR" dirty="0"/>
              <a:t>: capacidad de cambiar nuestro foco de atención de una tarea o norma interna a otra de manera fluida</a:t>
            </a:r>
            <a:r>
              <a:rPr lang="es-AR" dirty="0" smtClean="0"/>
              <a:t>.</a:t>
            </a:r>
          </a:p>
          <a:p>
            <a:pPr marL="114300" indent="0">
              <a:buNone/>
            </a:pPr>
            <a:endParaRPr lang="es-AR" dirty="0" smtClean="0"/>
          </a:p>
          <a:p>
            <a:r>
              <a:rPr lang="es-AR" b="1" dirty="0" smtClean="0"/>
              <a:t>Atención dividida</a:t>
            </a:r>
            <a:r>
              <a:rPr lang="es-AR" dirty="0"/>
              <a:t>: habilidad que tiene una persona de atender a por lo menos dos estímulos al mismo tiempo</a:t>
            </a:r>
          </a:p>
          <a:p>
            <a:endParaRPr lang="es-AR" dirty="0"/>
          </a:p>
          <a:p>
            <a:r>
              <a:rPr lang="es-AR" b="1" dirty="0"/>
              <a:t>Velocidad de procesamiento</a:t>
            </a:r>
            <a:r>
              <a:rPr lang="es-AR" dirty="0"/>
              <a:t>: ritmo al que el cerebro realiza una tarea (evidentemente, varía según la tarea, dependiendo del resto de funciones cognitivas implicadas en la misma).</a:t>
            </a:r>
          </a:p>
          <a:p>
            <a:endParaRPr lang="es-AR" dirty="0"/>
          </a:p>
          <a:p>
            <a:r>
              <a:rPr lang="es-AR" b="1" dirty="0" err="1"/>
              <a:t>Heminegligencia</a:t>
            </a:r>
            <a:r>
              <a:rPr lang="es-AR" dirty="0"/>
              <a:t>: gran dificultad o incapacidad para dirigir la atención hacia uno de los lados (normalmente, el izquierdo), tanto en relación al propio cuerpo como al espacio.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3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memoria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La memoria es la capacidad de </a:t>
            </a:r>
            <a:r>
              <a:rPr lang="es-AR" b="1" dirty="0"/>
              <a:t>codificar</a:t>
            </a:r>
            <a:r>
              <a:rPr lang="es-AR" dirty="0"/>
              <a:t>, </a:t>
            </a:r>
            <a:r>
              <a:rPr lang="es-AR" b="1" dirty="0"/>
              <a:t>almacenar</a:t>
            </a:r>
            <a:r>
              <a:rPr lang="es-AR" dirty="0"/>
              <a:t> y </a:t>
            </a:r>
            <a:r>
              <a:rPr lang="es-AR" b="1" dirty="0"/>
              <a:t>recuperar</a:t>
            </a:r>
            <a:r>
              <a:rPr lang="es-AR" dirty="0"/>
              <a:t> de manera efectiva información aprendida o un suceso vivido. 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Estadios en el proceso de la memoria:</a:t>
            </a:r>
          </a:p>
          <a:p>
            <a:pPr>
              <a:buFontTx/>
              <a:buChar char="-"/>
            </a:pPr>
            <a:r>
              <a:rPr lang="es-AR" b="1" dirty="0" smtClean="0"/>
              <a:t>CODIFICACIÓN/ </a:t>
            </a:r>
            <a:r>
              <a:rPr lang="es-AR" b="1" dirty="0" smtClean="0">
                <a:solidFill>
                  <a:srgbClr val="FF0000"/>
                </a:solidFill>
              </a:rPr>
              <a:t>R</a:t>
            </a:r>
            <a:r>
              <a:rPr lang="es-AR" b="1" dirty="0" smtClean="0"/>
              <a:t>EGISTRO</a:t>
            </a:r>
            <a:r>
              <a:rPr lang="es-AR" dirty="0" smtClean="0"/>
              <a:t>: entrada e incorporación de la información a través de los sentidos;</a:t>
            </a:r>
          </a:p>
          <a:p>
            <a:pPr>
              <a:buFontTx/>
              <a:buChar char="-"/>
            </a:pPr>
            <a:r>
              <a:rPr lang="es-AR" b="1" dirty="0" smtClean="0"/>
              <a:t>ALMACENAMIENTO/ </a:t>
            </a:r>
            <a:r>
              <a:rPr lang="es-AR" b="1" dirty="0" smtClean="0">
                <a:solidFill>
                  <a:srgbClr val="FF0000"/>
                </a:solidFill>
              </a:rPr>
              <a:t>R</a:t>
            </a:r>
            <a:r>
              <a:rPr lang="es-AR" b="1" dirty="0" smtClean="0"/>
              <a:t>ETENCIÓN</a:t>
            </a:r>
            <a:r>
              <a:rPr lang="es-AR" dirty="0" smtClean="0"/>
              <a:t>: guardado de la información en la memoria (repetición – organización – visualización – asociación)</a:t>
            </a:r>
          </a:p>
          <a:p>
            <a:pPr>
              <a:buFontTx/>
              <a:buChar char="-"/>
            </a:pPr>
            <a:r>
              <a:rPr lang="es-AR" b="1" dirty="0" smtClean="0">
                <a:solidFill>
                  <a:srgbClr val="FF0000"/>
                </a:solidFill>
              </a:rPr>
              <a:t>R</a:t>
            </a:r>
            <a:r>
              <a:rPr lang="es-AR" b="1" dirty="0" smtClean="0"/>
              <a:t>ECUPERACIÓN</a:t>
            </a:r>
            <a:r>
              <a:rPr lang="es-AR" dirty="0" smtClean="0"/>
              <a:t>: evocación del recuerdo. </a:t>
            </a:r>
          </a:p>
        </p:txBody>
      </p:sp>
    </p:spTree>
    <p:extLst>
      <p:ext uri="{BB962C8B-B14F-4D97-AF65-F5344CB8AC3E}">
        <p14:creationId xmlns:p14="http://schemas.microsoft.com/office/powerpoint/2010/main" val="94141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Taxonomía de la memoria</a:t>
            </a:r>
            <a:endParaRPr lang="es-AR" sz="2800" dirty="0"/>
          </a:p>
        </p:txBody>
      </p:sp>
      <p:pic>
        <p:nvPicPr>
          <p:cNvPr id="9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338" y="1752600"/>
            <a:ext cx="723932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s-AR" dirty="0" smtClean="0"/>
              <a:t>1) </a:t>
            </a:r>
            <a:r>
              <a:rPr lang="es-AR" b="1" dirty="0" smtClean="0"/>
              <a:t>EXPLÍCITA  O DECLARATIVA </a:t>
            </a:r>
            <a:r>
              <a:rPr lang="es-AR" dirty="0" smtClean="0"/>
              <a:t>(SABER QUÉ): ES ACCESIBLE AL RECUERDO CONSCIENTE </a:t>
            </a:r>
          </a:p>
          <a:p>
            <a:r>
              <a:rPr lang="es-AR" dirty="0" smtClean="0"/>
              <a:t>A) </a:t>
            </a:r>
            <a:r>
              <a:rPr lang="es-AR" b="1" dirty="0" smtClean="0"/>
              <a:t>EPISÓDICA</a:t>
            </a:r>
            <a:r>
              <a:rPr lang="es-AR" dirty="0" smtClean="0"/>
              <a:t>: RECUERDO DE HECHOS RECIENTES O REMOTOS.</a:t>
            </a:r>
          </a:p>
          <a:p>
            <a:pPr marL="114300" indent="0">
              <a:buNone/>
            </a:pPr>
            <a:r>
              <a:rPr lang="es-AR" dirty="0" smtClean="0"/>
              <a:t>- A LARGO PLAZO (EJ: MEMORIA AUTOBIOGRÁFICA)</a:t>
            </a:r>
          </a:p>
          <a:p>
            <a:pPr marL="114300" indent="0">
              <a:buNone/>
            </a:pPr>
            <a:r>
              <a:rPr lang="es-AR" dirty="0" smtClean="0"/>
              <a:t>- A CORTO PLAZO / MEMORIA DE TRABAJO</a:t>
            </a:r>
          </a:p>
          <a:p>
            <a:r>
              <a:rPr lang="es-AR" dirty="0" smtClean="0"/>
              <a:t>B) </a:t>
            </a:r>
            <a:r>
              <a:rPr lang="es-AR" b="1" dirty="0" smtClean="0"/>
              <a:t>SEMÁNTICA</a:t>
            </a:r>
            <a:r>
              <a:rPr lang="es-AR" dirty="0" smtClean="0"/>
              <a:t>: PALABRAS, CONCEPTOS, DATOS.</a:t>
            </a:r>
          </a:p>
          <a:p>
            <a:pPr marL="114300" indent="0">
              <a:buNone/>
            </a:pPr>
            <a:endParaRPr lang="es-AR" dirty="0"/>
          </a:p>
          <a:p>
            <a:pPr marL="114300" indent="0">
              <a:buNone/>
            </a:pPr>
            <a:r>
              <a:rPr lang="es-AR" dirty="0" smtClean="0"/>
              <a:t>2) </a:t>
            </a:r>
            <a:r>
              <a:rPr lang="es-AR" b="1" dirty="0" smtClean="0"/>
              <a:t>IMPLÍCITA O PROCEDURAL </a:t>
            </a:r>
            <a:r>
              <a:rPr lang="es-AR" dirty="0" smtClean="0"/>
              <a:t>(SABER CÓMO): HABILIDADES PERCEPTIVAS, MOTORAS, COGNITIVAS A LAS QUE ACCEDEMOS MEDIANTE LA ACCIÓN, DE MANERA AUTOMÁTICA</a:t>
            </a:r>
          </a:p>
          <a:p>
            <a:pPr marL="114300" indent="0">
              <a:buNone/>
            </a:pPr>
            <a:endParaRPr lang="es-AR" dirty="0" smtClean="0"/>
          </a:p>
          <a:p>
            <a:pPr marL="114300" indent="0">
              <a:buNone/>
            </a:pPr>
            <a:r>
              <a:rPr lang="es-AR" dirty="0" smtClean="0"/>
              <a:t>3) MEMORIA </a:t>
            </a:r>
            <a:r>
              <a:rPr lang="es-AR" b="1" dirty="0" smtClean="0"/>
              <a:t>RETROSPECTIVA </a:t>
            </a:r>
            <a:r>
              <a:rPr lang="es-AR" dirty="0" smtClean="0"/>
              <a:t>(RECUERDO DE COSAS QUE HEMOS HECHO O APRENDIDO) Y </a:t>
            </a:r>
            <a:r>
              <a:rPr lang="es-AR" b="1" dirty="0" smtClean="0"/>
              <a:t>PROSPECTIVA </a:t>
            </a:r>
            <a:r>
              <a:rPr lang="es-AR" dirty="0" smtClean="0"/>
              <a:t>(RECUERDO DE COSAS QUE TENEMOS QUE HACER – MEMORIA COTIDIANA)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514023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147</TotalTime>
  <Words>2559</Words>
  <Application>Microsoft Office PowerPoint</Application>
  <PresentationFormat>Presentación en pantalla (4:3)</PresentationFormat>
  <Paragraphs>212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Calibri</vt:lpstr>
      <vt:lpstr>Century Gothic</vt:lpstr>
      <vt:lpstr>Wingdings</vt:lpstr>
      <vt:lpstr>Boticario</vt:lpstr>
      <vt:lpstr>Funciones cognitivas</vt:lpstr>
      <vt:lpstr>¿qué son?</vt:lpstr>
      <vt:lpstr>Veamos de qué se tratan..</vt:lpstr>
      <vt:lpstr>orientación</vt:lpstr>
      <vt:lpstr>Atención </vt:lpstr>
      <vt:lpstr>Presentación de PowerPoint</vt:lpstr>
      <vt:lpstr>memoria</vt:lpstr>
      <vt:lpstr>Taxonomía de la memoria</vt:lpstr>
      <vt:lpstr>Presentación de PowerPoint</vt:lpstr>
      <vt:lpstr>Presentación de PowerPoint</vt:lpstr>
      <vt:lpstr>Presentación de PowerPoint</vt:lpstr>
      <vt:lpstr>Presentación de PowerPoint</vt:lpstr>
      <vt:lpstr>ÁREAS INVOLUCRADAS</vt:lpstr>
      <vt:lpstr>Funciones ejecutivas</vt:lpstr>
      <vt:lpstr>Presentación de PowerPoint</vt:lpstr>
      <vt:lpstr>Presentación de PowerPoint</vt:lpstr>
      <vt:lpstr>Ffee y trastornos del lóbulo frontal</vt:lpstr>
      <vt:lpstr>Presentación de PowerPoint</vt:lpstr>
      <vt:lpstr>Circuitos frontosubcorticales</vt:lpstr>
      <vt:lpstr>Presentación de PowerPoint</vt:lpstr>
      <vt:lpstr>Circuito dorsolateral prefrontal</vt:lpstr>
      <vt:lpstr>Circuito órbitofrontal</vt:lpstr>
      <vt:lpstr>Circuito del cínculo anterior</vt:lpstr>
      <vt:lpstr>Síndromes frontales</vt:lpstr>
      <vt:lpstr>1) Sindrome dorsolateral o disejecutivo</vt:lpstr>
      <vt:lpstr>Presentación de PowerPoint</vt:lpstr>
      <vt:lpstr>Sindrome órbito frontal (cambio de personalidad)</vt:lpstr>
      <vt:lpstr>Presentación de PowerPoint</vt:lpstr>
      <vt:lpstr>Síndrome mesial frontal (apatía y mutismo)</vt:lpstr>
      <vt:lpstr>Síndrome disejecutivo  subcortical </vt:lpstr>
      <vt:lpstr>SIGUEN VIVOS??</vt:lpstr>
      <vt:lpstr>OK.. PERO DEBEMOS SEGUIR!</vt:lpstr>
      <vt:lpstr>Lenguaje - afasias</vt:lpstr>
      <vt:lpstr>Presentación de PowerPoint</vt:lpstr>
      <vt:lpstr>Presentación de PowerPoint</vt:lpstr>
      <vt:lpstr>Presentación de PowerPoint</vt:lpstr>
      <vt:lpstr>Presentación de PowerPoint</vt:lpstr>
      <vt:lpstr>PRAXIAS</vt:lpstr>
      <vt:lpstr>TIPOS DE APRAXIAS</vt:lpstr>
      <vt:lpstr>GNOSIAS</vt:lpstr>
      <vt:lpstr>Presentación de PowerPoint</vt:lpstr>
      <vt:lpstr>TIPOS DE AGNOSIAS</vt:lpstr>
      <vt:lpstr>LLEGAMOS AL FINAL !!</vt:lpstr>
      <vt:lpstr>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cognitivas</dc:title>
  <dc:creator>Usuario</dc:creator>
  <cp:lastModifiedBy>USUARIO</cp:lastModifiedBy>
  <cp:revision>13</cp:revision>
  <dcterms:created xsi:type="dcterms:W3CDTF">2020-06-26T00:52:42Z</dcterms:created>
  <dcterms:modified xsi:type="dcterms:W3CDTF">2021-06-18T10:29:39Z</dcterms:modified>
</cp:coreProperties>
</file>