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2064" y="-4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t>6/14/2021</a:t>
            </a:fld>
            <a:endParaRPr lang="en-US"/>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‹Nº›</a:t>
            </a:fld>
            <a:endParaRPr kumimoji="0" lang="en-US" dirty="0">
              <a:solidFill>
                <a:schemeClr val="tx2">
                  <a:shade val="90000"/>
                </a:schemeClr>
              </a:solidFill>
            </a:endParaRPr>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8D92626-37D2-4832-BF7A-BC283494A20D}" type="datetimeFigureOut">
              <a:rPr lang="en-US" smtClean="0"/>
              <a:t>6/14/2021</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fld id="{8C592886-E571-45D5-8B56-343DC94F8FA6}" type="slidenum">
              <a:rPr kumimoji="0" lang="en-US" smtClean="0"/>
              <a:t>‹Nº›</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8D92626-37D2-4832-BF7A-BC283494A20D}" type="datetimeFigureOut">
              <a:rPr lang="en-US" smtClean="0"/>
              <a:t>6/14/2021</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fld id="{8C592886-E571-45D5-8B56-343DC94F8FA6}" type="slidenum">
              <a:rPr kumimoji="0" lang="en-US" smtClean="0"/>
              <a:t>‹Nº›</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8D92626-37D2-4832-BF7A-BC283494A20D}" type="datetimeFigureOut">
              <a:rPr lang="en-US" smtClean="0"/>
              <a:t>6/14/2021</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fld id="{8C592886-E571-45D5-8B56-343DC94F8FA6}" type="slidenum">
              <a:rPr kumimoji="0" lang="en-US" smtClean="0"/>
              <a:t>‹Nº›</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t>6/14/2021</a:t>
            </a:fld>
            <a:endParaRPr lang="en-US"/>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‹Nº›</a:t>
            </a:fld>
            <a:endParaRPr kumimoji="0" lang="en-US">
              <a:solidFill>
                <a:schemeClr val="tx2">
                  <a:shade val="90000"/>
                </a:schemeClr>
              </a:solidFill>
            </a:endParaRPr>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8D92626-37D2-4832-BF7A-BC283494A20D}" type="datetimeFigureOut">
              <a:rPr lang="en-US" smtClean="0"/>
              <a:t>6/14/2021</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t>‹Nº›</a:t>
            </a:fld>
            <a:endParaRPr kumimoji="0" lang="en-US"/>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48D92626-37D2-4832-BF7A-BC283494A20D}" type="datetimeFigureOut">
              <a:rPr lang="en-US" smtClean="0"/>
              <a:t>6/14/2021</a:t>
            </a:fld>
            <a:endParaRPr lang="en-US"/>
          </a:p>
        </p:txBody>
      </p:sp>
      <p:sp>
        <p:nvSpPr>
          <p:cNvPr id="8" name="7 Marcador de pie de página"/>
          <p:cNvSpPr>
            <a:spLocks noGrp="1"/>
          </p:cNvSpPr>
          <p:nvPr>
            <p:ph type="ftr" sz="quarter" idx="11"/>
          </p:nvPr>
        </p:nvSpPr>
        <p:spPr/>
        <p:txBody>
          <a:bodyPr/>
          <a:lstStyle>
            <a:extLst/>
          </a:lstStyle>
          <a:p>
            <a:endParaRPr kumimoji="0" lang="en-US"/>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t>‹Nº›</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48D92626-37D2-4832-BF7A-BC283494A20D}" type="datetimeFigureOut">
              <a:rPr lang="en-US" smtClean="0"/>
              <a:t>6/14/2021</a:t>
            </a:fld>
            <a:endParaRPr lang="en-US"/>
          </a:p>
        </p:txBody>
      </p:sp>
      <p:sp>
        <p:nvSpPr>
          <p:cNvPr id="4" name="3 Marcador de pie de página"/>
          <p:cNvSpPr>
            <a:spLocks noGrp="1"/>
          </p:cNvSpPr>
          <p:nvPr>
            <p:ph type="ftr" sz="quarter" idx="11"/>
          </p:nvPr>
        </p:nvSpPr>
        <p:spPr/>
        <p:txBody>
          <a:bodyPr/>
          <a:lstStyle>
            <a:extLst/>
          </a:lstStyle>
          <a:p>
            <a:endParaRPr kumimoji="0" lang="en-US"/>
          </a:p>
        </p:txBody>
      </p:sp>
      <p:sp>
        <p:nvSpPr>
          <p:cNvPr id="5" name="4 Marcador de número de diapositiva"/>
          <p:cNvSpPr>
            <a:spLocks noGrp="1"/>
          </p:cNvSpPr>
          <p:nvPr>
            <p:ph type="sldNum" sz="quarter" idx="12"/>
          </p:nvPr>
        </p:nvSpPr>
        <p:spPr/>
        <p:txBody>
          <a:bodyPr/>
          <a:lstStyle>
            <a:extLst/>
          </a:lstStyle>
          <a:p>
            <a:fld id="{8C592886-E571-45D5-8B56-343DC94F8FA6}" type="slidenum">
              <a:rPr kumimoji="0" lang="en-US" smtClean="0"/>
              <a:t>‹Nº›</a:t>
            </a:fld>
            <a:endParaRPr kumimoji="0" lang="en-US"/>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48D92626-37D2-4832-BF7A-BC283494A20D}" type="datetimeFigureOut">
              <a:rPr lang="en-US" smtClean="0"/>
              <a:t>6/14/2021</a:t>
            </a:fld>
            <a:endParaRPr lang="en-US"/>
          </a:p>
        </p:txBody>
      </p:sp>
      <p:sp>
        <p:nvSpPr>
          <p:cNvPr id="3" name="2 Marcador de pie de página"/>
          <p:cNvSpPr>
            <a:spLocks noGrp="1"/>
          </p:cNvSpPr>
          <p:nvPr>
            <p:ph type="ftr" sz="quarter" idx="11"/>
          </p:nvPr>
        </p:nvSpPr>
        <p:spPr/>
        <p:txBody>
          <a:bodyPr/>
          <a:lstStyle>
            <a:extLst/>
          </a:lstStyle>
          <a:p>
            <a:endParaRPr kumimoji="0" lang="en-US"/>
          </a:p>
        </p:txBody>
      </p:sp>
      <p:sp>
        <p:nvSpPr>
          <p:cNvPr id="4" name="3 Marcador de número de diapositiva"/>
          <p:cNvSpPr>
            <a:spLocks noGrp="1"/>
          </p:cNvSpPr>
          <p:nvPr>
            <p:ph type="sldNum" sz="quarter" idx="12"/>
          </p:nvPr>
        </p:nvSpPr>
        <p:spPr/>
        <p:txBody>
          <a:bodyPr/>
          <a:lstStyle>
            <a:extLst/>
          </a:lstStyle>
          <a:p>
            <a:fld id="{8C592886-E571-45D5-8B56-343DC94F8FA6}" type="slidenum">
              <a:rPr kumimoji="0" lang="en-US" smtClean="0"/>
              <a:t>‹Nº›</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t>6/14/2021</a:t>
            </a:fld>
            <a:endParaRPr lang="en-US"/>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‹Nº›</a:t>
            </a:fld>
            <a:endParaRPr kumimoji="0" lang="en-US">
              <a:solidFill>
                <a:schemeClr val="tx2">
                  <a:shade val="90000"/>
                </a:schemeClr>
              </a:solidFill>
            </a:endParaRPr>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t>6/14/2021</a:t>
            </a:fld>
            <a:endParaRPr lang="en-US"/>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‹Nº›</a:t>
            </a:fld>
            <a:endParaRPr kumimoji="0" lang="en-US">
              <a:solidFill>
                <a:schemeClr val="tx2">
                  <a:shade val="90000"/>
                </a:schemeClr>
              </a:solidFill>
            </a:endParaRPr>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t>6/14/2021</a:t>
            </a:fld>
            <a:endParaRPr lang="en-US" sz="1300" dirty="0">
              <a:solidFill>
                <a:schemeClr val="bg2">
                  <a:tint val="60000"/>
                  <a:satMod val="155000"/>
                </a:schemeClr>
              </a:solidFill>
            </a:endParaRPr>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lgn="r" eaLnBrk="1" latinLnBrk="0" hangingPunct="1"/>
            <a:fld id="{8C592886-E571-45D5-8B56-343DC94F8FA6}" type="slidenum">
              <a:rPr kumimoji="0" lang="en-US" smtClean="0"/>
              <a:t>‹Nº›</a:t>
            </a:fld>
            <a:endParaRPr kumimoji="0" lang="en-US" sz="1600" b="1" dirty="0">
              <a:solidFill>
                <a:schemeClr val="tx2">
                  <a:shade val="90000"/>
                </a:schemeClr>
              </a:solidFill>
              <a:effectLst/>
            </a:endParaRPr>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381001"/>
            <a:ext cx="8229600" cy="1823863"/>
          </a:xfrm>
        </p:spPr>
        <p:txBody>
          <a:bodyPr>
            <a:normAutofit/>
          </a:bodyPr>
          <a:lstStyle/>
          <a:p>
            <a:pPr algn="ctr"/>
            <a:r>
              <a:rPr lang="es-AR" sz="5000" dirty="0">
                <a:latin typeface="Arial" panose="020B0604020202020204" pitchFamily="34" charset="0"/>
                <a:cs typeface="Arial" panose="020B0604020202020204" pitchFamily="34" charset="0"/>
              </a:rPr>
              <a:t>El juego en </a:t>
            </a:r>
            <a:r>
              <a:rPr lang="es-AR" sz="5000" dirty="0" smtClean="0">
                <a:latin typeface="Arial" panose="020B0604020202020204" pitchFamily="34" charset="0"/>
                <a:cs typeface="Arial" panose="020B0604020202020204" pitchFamily="34" charset="0"/>
              </a:rPr>
              <a:t>el</a:t>
            </a:r>
            <a:br>
              <a:rPr lang="es-AR" sz="5000" dirty="0" smtClean="0">
                <a:latin typeface="Arial" panose="020B0604020202020204" pitchFamily="34" charset="0"/>
                <a:cs typeface="Arial" panose="020B0604020202020204" pitchFamily="34" charset="0"/>
              </a:rPr>
            </a:br>
            <a:r>
              <a:rPr lang="es-AR" sz="5000" dirty="0" smtClean="0">
                <a:latin typeface="Arial" panose="020B0604020202020204" pitchFamily="34" charset="0"/>
                <a:cs typeface="Arial" panose="020B0604020202020204" pitchFamily="34" charset="0"/>
              </a:rPr>
              <a:t>desarrollo </a:t>
            </a:r>
            <a:r>
              <a:rPr lang="es-AR" sz="5000" dirty="0">
                <a:latin typeface="Arial" panose="020B0604020202020204" pitchFamily="34" charset="0"/>
                <a:cs typeface="Arial" panose="020B0604020202020204" pitchFamily="34" charset="0"/>
              </a:rPr>
              <a:t>infantil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996952"/>
            <a:ext cx="7060842" cy="3517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306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1 Título"/>
          <p:cNvSpPr>
            <a:spLocks noGrp="1"/>
          </p:cNvSpPr>
          <p:nvPr>
            <p:ph type="ctrTitle"/>
          </p:nvPr>
        </p:nvSpPr>
        <p:spPr>
          <a:xfrm>
            <a:off x="464234" y="226504"/>
            <a:ext cx="8229600" cy="1823863"/>
          </a:xfrm>
        </p:spPr>
        <p:txBody>
          <a:bodyPr>
            <a:normAutofit/>
          </a:bodyPr>
          <a:lstStyle/>
          <a:p>
            <a:pPr algn="ctr"/>
            <a:r>
              <a:rPr lang="es-AR" sz="5000" dirty="0">
                <a:solidFill>
                  <a:schemeClr val="accent5">
                    <a:lumMod val="60000"/>
                    <a:lumOff val="40000"/>
                  </a:schemeClr>
                </a:solidFill>
                <a:latin typeface="Arial" panose="020B0604020202020204" pitchFamily="34" charset="0"/>
                <a:cs typeface="Arial" panose="020B0604020202020204" pitchFamily="34" charset="0"/>
              </a:rPr>
              <a:t>3. Juegos de Regla</a:t>
            </a:r>
            <a:br>
              <a:rPr lang="es-AR" sz="5000" dirty="0">
                <a:solidFill>
                  <a:schemeClr val="accent5">
                    <a:lumMod val="60000"/>
                    <a:lumOff val="40000"/>
                  </a:schemeClr>
                </a:solidFill>
                <a:latin typeface="Arial" panose="020B0604020202020204" pitchFamily="34" charset="0"/>
                <a:cs typeface="Arial" panose="020B0604020202020204" pitchFamily="34" charset="0"/>
              </a:rPr>
            </a:br>
            <a:r>
              <a:rPr lang="es-AR" sz="5000" dirty="0">
                <a:solidFill>
                  <a:schemeClr val="accent5">
                    <a:lumMod val="60000"/>
                    <a:lumOff val="40000"/>
                  </a:schemeClr>
                </a:solidFill>
                <a:latin typeface="Arial" panose="020B0604020202020204" pitchFamily="34" charset="0"/>
                <a:cs typeface="Arial" panose="020B0604020202020204" pitchFamily="34" charset="0"/>
              </a:rPr>
              <a:t>(7-12 años)</a:t>
            </a:r>
          </a:p>
        </p:txBody>
      </p:sp>
      <p:sp>
        <p:nvSpPr>
          <p:cNvPr id="9" name="1 Título"/>
          <p:cNvSpPr txBox="1">
            <a:spLocks/>
          </p:cNvSpPr>
          <p:nvPr/>
        </p:nvSpPr>
        <p:spPr>
          <a:xfrm>
            <a:off x="464234" y="2492896"/>
            <a:ext cx="8428246" cy="3840087"/>
          </a:xfrm>
          <a:prstGeom prst="rect">
            <a:avLst/>
          </a:prstGeom>
        </p:spPr>
        <p:txBody>
          <a:bodyPr lIns="45720" rIns="228600" anchor="b">
            <a:noAutofit/>
            <a:scene3d>
              <a:camera prst="orthographicFront"/>
              <a:lightRig rig="soft" dir="t">
                <a:rot lat="0" lon="0" rev="2400000"/>
              </a:lightRig>
            </a:scene3d>
            <a:sp3d>
              <a:bevelT w="19050" h="12700"/>
            </a:sp3d>
          </a:bodyPr>
          <a:lstStyle>
            <a:lvl1pPr marL="0" algn="r" rtl="0" eaLnBrk="1" latinLnBrk="0" hangingPunct="1">
              <a:spcBef>
                <a:spcPct val="0"/>
              </a:spcBef>
              <a:buNone/>
              <a:defRPr kumimoji="0" sz="48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marL="342900" indent="-342900" algn="l">
              <a:buFont typeface="Arial" panose="020B0604020202020204" pitchFamily="34" charset="0"/>
              <a:buChar char="•"/>
            </a:pPr>
            <a:r>
              <a:rPr lang="es-AR" sz="2200" dirty="0">
                <a:solidFill>
                  <a:schemeClr val="accent5">
                    <a:lumMod val="40000"/>
                    <a:lumOff val="60000"/>
                  </a:schemeClr>
                </a:solidFill>
                <a:latin typeface="Arial" panose="020B0604020202020204" pitchFamily="34" charset="0"/>
                <a:cs typeface="Arial" panose="020B0604020202020204" pitchFamily="34" charset="0"/>
              </a:rPr>
              <a:t>Esta etapa del juego coincide con el período de las operaciones concretas, en el cual la estructura del pensamiento del niño es reflexivo, es decir, el niño comienza a utilizar la capacidad de razonamiento y el uso de la lógica</a:t>
            </a:r>
            <a:r>
              <a:rPr lang="es-AR" sz="2200" dirty="0" smtClean="0">
                <a:solidFill>
                  <a:schemeClr val="accent5">
                    <a:lumMod val="40000"/>
                    <a:lumOff val="60000"/>
                  </a:schemeClr>
                </a:solidFill>
                <a:latin typeface="Arial" panose="020B0604020202020204" pitchFamily="34" charset="0"/>
                <a:cs typeface="Arial" panose="020B0604020202020204" pitchFamily="34" charset="0"/>
              </a:rPr>
              <a:t>.</a:t>
            </a:r>
          </a:p>
          <a:p>
            <a:pPr marL="342900" indent="-342900" algn="l">
              <a:buFont typeface="Arial" panose="020B0604020202020204" pitchFamily="34" charset="0"/>
              <a:buChar char="•"/>
            </a:pPr>
            <a:endParaRPr lang="es-AR" sz="2200" dirty="0">
              <a:solidFill>
                <a:schemeClr val="accent5">
                  <a:lumMod val="40000"/>
                  <a:lumOff val="60000"/>
                </a:schemeClr>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s-AR" sz="2200" dirty="0">
                <a:solidFill>
                  <a:schemeClr val="accent5">
                    <a:lumMod val="40000"/>
                    <a:lumOff val="60000"/>
                  </a:schemeClr>
                </a:solidFill>
                <a:latin typeface="Arial" panose="020B0604020202020204" pitchFamily="34" charset="0"/>
                <a:cs typeface="Arial" panose="020B0604020202020204" pitchFamily="34" charset="0"/>
              </a:rPr>
              <a:t>Los juegos de reglas aparecen alrededor de los 7 años y subsisten durante toda </a:t>
            </a:r>
            <a:r>
              <a:rPr lang="es-AR" sz="2200" dirty="0" smtClean="0">
                <a:solidFill>
                  <a:schemeClr val="accent5">
                    <a:lumMod val="40000"/>
                    <a:lumOff val="60000"/>
                  </a:schemeClr>
                </a:solidFill>
                <a:latin typeface="Arial" panose="020B0604020202020204" pitchFamily="34" charset="0"/>
                <a:cs typeface="Arial" panose="020B0604020202020204" pitchFamily="34" charset="0"/>
              </a:rPr>
              <a:t>la vida</a:t>
            </a:r>
            <a:r>
              <a:rPr lang="es-AR" sz="2200" dirty="0">
                <a:solidFill>
                  <a:schemeClr val="accent5">
                    <a:lumMod val="40000"/>
                    <a:lumOff val="60000"/>
                  </a:schemeClr>
                </a:solidFill>
                <a:latin typeface="Arial" panose="020B0604020202020204" pitchFamily="34" charset="0"/>
                <a:cs typeface="Arial" panose="020B0604020202020204" pitchFamily="34" charset="0"/>
              </a:rPr>
              <a:t>. Se caracterizan por estar estructurados en base a reglas objetivas cuya trasgresión constituye una falta. A diferencia del símbolo, la regla implica relaciones sociales y una regularidad impuesta por el grupo, por lo que su violación implica una falta.</a:t>
            </a:r>
          </a:p>
        </p:txBody>
      </p:sp>
    </p:spTree>
    <p:extLst>
      <p:ext uri="{BB962C8B-B14F-4D97-AF65-F5344CB8AC3E}">
        <p14:creationId xmlns:p14="http://schemas.microsoft.com/office/powerpoint/2010/main" val="1141348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2564904"/>
            <a:ext cx="8229600" cy="3888432"/>
          </a:xfrm>
        </p:spPr>
        <p:txBody>
          <a:bodyPr>
            <a:noAutofit/>
          </a:bodyPr>
          <a:lstStyle/>
          <a:p>
            <a:pPr algn="l"/>
            <a:r>
              <a:rPr lang="es-AR" sz="1800" dirty="0">
                <a:solidFill>
                  <a:srgbClr val="0070C0"/>
                </a:solidFill>
                <a:effectLst/>
                <a:latin typeface="Arial" panose="020B0604020202020204" pitchFamily="34" charset="0"/>
                <a:cs typeface="Arial" panose="020B0604020202020204" pitchFamily="34" charset="0"/>
              </a:rPr>
              <a:t>Es una actividad placentera</a:t>
            </a:r>
            <a:br>
              <a:rPr lang="es-AR" sz="1800" dirty="0">
                <a:solidFill>
                  <a:srgbClr val="0070C0"/>
                </a:solidFill>
                <a:effectLst/>
                <a:latin typeface="Arial" panose="020B0604020202020204" pitchFamily="34" charset="0"/>
                <a:cs typeface="Arial" panose="020B0604020202020204" pitchFamily="34" charset="0"/>
              </a:rPr>
            </a:br>
            <a:r>
              <a:rPr lang="es-AR" sz="1800" dirty="0">
                <a:solidFill>
                  <a:srgbClr val="0070C0"/>
                </a:solidFill>
                <a:effectLst/>
                <a:latin typeface="Arial" panose="020B0604020202020204" pitchFamily="34" charset="0"/>
                <a:cs typeface="Arial" panose="020B0604020202020204" pitchFamily="34" charset="0"/>
              </a:rPr>
              <a:t>Es una actividad libre, espontánea y totalmente voluntaria</a:t>
            </a:r>
            <a:br>
              <a:rPr lang="es-AR" sz="1800" dirty="0">
                <a:solidFill>
                  <a:srgbClr val="0070C0"/>
                </a:solidFill>
                <a:effectLst/>
                <a:latin typeface="Arial" panose="020B0604020202020204" pitchFamily="34" charset="0"/>
                <a:cs typeface="Arial" panose="020B0604020202020204" pitchFamily="34" charset="0"/>
              </a:rPr>
            </a:br>
            <a:r>
              <a:rPr lang="es-AR" sz="1800" dirty="0">
                <a:solidFill>
                  <a:srgbClr val="0070C0"/>
                </a:solidFill>
                <a:effectLst/>
                <a:latin typeface="Arial" panose="020B0604020202020204" pitchFamily="34" charset="0"/>
                <a:cs typeface="Arial" panose="020B0604020202020204" pitchFamily="34" charset="0"/>
              </a:rPr>
              <a:t>Es una actividad que tiene fin en sí misma</a:t>
            </a:r>
            <a:br>
              <a:rPr lang="es-AR" sz="1800" dirty="0">
                <a:solidFill>
                  <a:srgbClr val="0070C0"/>
                </a:solidFill>
                <a:effectLst/>
                <a:latin typeface="Arial" panose="020B0604020202020204" pitchFamily="34" charset="0"/>
                <a:cs typeface="Arial" panose="020B0604020202020204" pitchFamily="34" charset="0"/>
              </a:rPr>
            </a:br>
            <a:r>
              <a:rPr lang="es-AR" sz="1800" dirty="0">
                <a:solidFill>
                  <a:srgbClr val="0070C0"/>
                </a:solidFill>
                <a:effectLst/>
                <a:latin typeface="Arial" panose="020B0604020202020204" pitchFamily="34" charset="0"/>
                <a:cs typeface="Arial" panose="020B0604020202020204" pitchFamily="34" charset="0"/>
              </a:rPr>
              <a:t>Es una actividad que implica acción</a:t>
            </a:r>
            <a:br>
              <a:rPr lang="es-AR" sz="1800" dirty="0">
                <a:solidFill>
                  <a:srgbClr val="0070C0"/>
                </a:solidFill>
                <a:effectLst/>
                <a:latin typeface="Arial" panose="020B0604020202020204" pitchFamily="34" charset="0"/>
                <a:cs typeface="Arial" panose="020B0604020202020204" pitchFamily="34" charset="0"/>
              </a:rPr>
            </a:br>
            <a:r>
              <a:rPr lang="es-AR" sz="1800" dirty="0">
                <a:solidFill>
                  <a:srgbClr val="0070C0"/>
                </a:solidFill>
                <a:effectLst/>
                <a:latin typeface="Arial" panose="020B0604020202020204" pitchFamily="34" charset="0"/>
                <a:cs typeface="Arial" panose="020B0604020202020204" pitchFamily="34" charset="0"/>
              </a:rPr>
              <a:t>Es una actividad que se desarrolla en una realidad ficticia</a:t>
            </a:r>
            <a:br>
              <a:rPr lang="es-AR" sz="1800" dirty="0">
                <a:solidFill>
                  <a:srgbClr val="0070C0"/>
                </a:solidFill>
                <a:effectLst/>
                <a:latin typeface="Arial" panose="020B0604020202020204" pitchFamily="34" charset="0"/>
                <a:cs typeface="Arial" panose="020B0604020202020204" pitchFamily="34" charset="0"/>
              </a:rPr>
            </a:br>
            <a:r>
              <a:rPr lang="es-AR" sz="1800" dirty="0">
                <a:solidFill>
                  <a:srgbClr val="0070C0"/>
                </a:solidFill>
                <a:effectLst/>
                <a:latin typeface="Arial" panose="020B0604020202020204" pitchFamily="34" charset="0"/>
                <a:cs typeface="Arial" panose="020B0604020202020204" pitchFamily="34" charset="0"/>
              </a:rPr>
              <a:t>Es una actividad que implica seriedad</a:t>
            </a:r>
            <a:br>
              <a:rPr lang="es-AR" sz="1800" dirty="0">
                <a:solidFill>
                  <a:srgbClr val="0070C0"/>
                </a:solidFill>
                <a:effectLst/>
                <a:latin typeface="Arial" panose="020B0604020202020204" pitchFamily="34" charset="0"/>
                <a:cs typeface="Arial" panose="020B0604020202020204" pitchFamily="34" charset="0"/>
              </a:rPr>
            </a:br>
            <a:r>
              <a:rPr lang="es-AR" sz="1800" dirty="0">
                <a:solidFill>
                  <a:srgbClr val="0070C0"/>
                </a:solidFill>
                <a:effectLst/>
                <a:latin typeface="Arial" panose="020B0604020202020204" pitchFamily="34" charset="0"/>
                <a:cs typeface="Arial" panose="020B0604020202020204" pitchFamily="34" charset="0"/>
              </a:rPr>
              <a:t>Es una actividad asociada al esfuerzo</a:t>
            </a:r>
            <a:br>
              <a:rPr lang="es-AR" sz="1800" dirty="0">
                <a:solidFill>
                  <a:srgbClr val="0070C0"/>
                </a:solidFill>
                <a:effectLst/>
                <a:latin typeface="Arial" panose="020B0604020202020204" pitchFamily="34" charset="0"/>
                <a:cs typeface="Arial" panose="020B0604020202020204" pitchFamily="34" charset="0"/>
              </a:rPr>
            </a:br>
            <a:r>
              <a:rPr lang="es-AR" sz="1800" dirty="0">
                <a:solidFill>
                  <a:srgbClr val="0070C0"/>
                </a:solidFill>
                <a:effectLst/>
                <a:latin typeface="Arial" panose="020B0604020202020204" pitchFamily="34" charset="0"/>
                <a:cs typeface="Arial" panose="020B0604020202020204" pitchFamily="34" charset="0"/>
              </a:rPr>
              <a:t>Es una actividad delimitada temporal y espacialmente</a:t>
            </a:r>
            <a:br>
              <a:rPr lang="es-AR" sz="1800" dirty="0">
                <a:solidFill>
                  <a:srgbClr val="0070C0"/>
                </a:solidFill>
                <a:effectLst/>
                <a:latin typeface="Arial" panose="020B0604020202020204" pitchFamily="34" charset="0"/>
                <a:cs typeface="Arial" panose="020B0604020202020204" pitchFamily="34" charset="0"/>
              </a:rPr>
            </a:br>
            <a:r>
              <a:rPr lang="es-AR" sz="1800" dirty="0">
                <a:solidFill>
                  <a:srgbClr val="0070C0"/>
                </a:solidFill>
                <a:effectLst/>
                <a:latin typeface="Arial" panose="020B0604020202020204" pitchFamily="34" charset="0"/>
                <a:cs typeface="Arial" panose="020B0604020202020204" pitchFamily="34" charset="0"/>
              </a:rPr>
              <a:t>Es una actividad propia de la infancia</a:t>
            </a:r>
            <a:br>
              <a:rPr lang="es-AR" sz="1800" dirty="0">
                <a:solidFill>
                  <a:srgbClr val="0070C0"/>
                </a:solidFill>
                <a:effectLst/>
                <a:latin typeface="Arial" panose="020B0604020202020204" pitchFamily="34" charset="0"/>
                <a:cs typeface="Arial" panose="020B0604020202020204" pitchFamily="34" charset="0"/>
              </a:rPr>
            </a:br>
            <a:r>
              <a:rPr lang="es-AR" sz="1800" dirty="0">
                <a:solidFill>
                  <a:srgbClr val="0070C0"/>
                </a:solidFill>
                <a:effectLst/>
                <a:latin typeface="Arial" panose="020B0604020202020204" pitchFamily="34" charset="0"/>
                <a:cs typeface="Arial" panose="020B0604020202020204" pitchFamily="34" charset="0"/>
              </a:rPr>
              <a:t>Es una actividad innata, universal, regular y consistente</a:t>
            </a:r>
            <a:br>
              <a:rPr lang="es-AR" sz="1800" dirty="0">
                <a:solidFill>
                  <a:srgbClr val="0070C0"/>
                </a:solidFill>
                <a:effectLst/>
                <a:latin typeface="Arial" panose="020B0604020202020204" pitchFamily="34" charset="0"/>
                <a:cs typeface="Arial" panose="020B0604020202020204" pitchFamily="34" charset="0"/>
              </a:rPr>
            </a:br>
            <a:r>
              <a:rPr lang="es-AR" sz="1800" dirty="0">
                <a:solidFill>
                  <a:srgbClr val="0070C0"/>
                </a:solidFill>
                <a:effectLst/>
                <a:latin typeface="Arial" panose="020B0604020202020204" pitchFamily="34" charset="0"/>
                <a:cs typeface="Arial" panose="020B0604020202020204" pitchFamily="34" charset="0"/>
              </a:rPr>
              <a:t>Es una actividad que da cuenta de la etapa evolutiva por la cual un niño</a:t>
            </a:r>
            <a:br>
              <a:rPr lang="es-AR" sz="1800" dirty="0">
                <a:solidFill>
                  <a:srgbClr val="0070C0"/>
                </a:solidFill>
                <a:effectLst/>
                <a:latin typeface="Arial" panose="020B0604020202020204" pitchFamily="34" charset="0"/>
                <a:cs typeface="Arial" panose="020B0604020202020204" pitchFamily="34" charset="0"/>
              </a:rPr>
            </a:br>
            <a:r>
              <a:rPr lang="es-AR" sz="1800" dirty="0">
                <a:solidFill>
                  <a:srgbClr val="0070C0"/>
                </a:solidFill>
                <a:effectLst/>
                <a:latin typeface="Arial" panose="020B0604020202020204" pitchFamily="34" charset="0"/>
                <a:cs typeface="Arial" panose="020B0604020202020204" pitchFamily="34" charset="0"/>
              </a:rPr>
              <a:t>se encuentra atravesando</a:t>
            </a:r>
            <a:br>
              <a:rPr lang="es-AR" sz="1800" dirty="0">
                <a:solidFill>
                  <a:srgbClr val="0070C0"/>
                </a:solidFill>
                <a:effectLst/>
                <a:latin typeface="Arial" panose="020B0604020202020204" pitchFamily="34" charset="0"/>
                <a:cs typeface="Arial" panose="020B0604020202020204" pitchFamily="34" charset="0"/>
              </a:rPr>
            </a:br>
            <a:r>
              <a:rPr lang="es-AR" sz="1800" dirty="0">
                <a:solidFill>
                  <a:srgbClr val="0070C0"/>
                </a:solidFill>
                <a:effectLst/>
                <a:latin typeface="Arial" panose="020B0604020202020204" pitchFamily="34" charset="0"/>
                <a:cs typeface="Arial" panose="020B0604020202020204" pitchFamily="34" charset="0"/>
              </a:rPr>
              <a:t>Es una actividad que favorece procesos de socialización</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576" y="260648"/>
            <a:ext cx="7417840" cy="2318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2624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2132856"/>
            <a:ext cx="8229600" cy="3888432"/>
          </a:xfrm>
        </p:spPr>
        <p:txBody>
          <a:bodyPr>
            <a:noAutofit/>
          </a:bodyPr>
          <a:lstStyle/>
          <a:p>
            <a:pPr algn="l"/>
            <a:r>
              <a:rPr lang="es-AR" sz="1800" dirty="0" smtClean="0">
                <a:solidFill>
                  <a:schemeClr val="accent1">
                    <a:lumMod val="50000"/>
                  </a:schemeClr>
                </a:solidFill>
                <a:effectLst/>
                <a:latin typeface="Arial" panose="020B0604020202020204" pitchFamily="34" charset="0"/>
                <a:cs typeface="Arial" panose="020B0604020202020204" pitchFamily="34" charset="0"/>
              </a:rPr>
              <a:t>Experimenta </a:t>
            </a:r>
            <a:r>
              <a:rPr lang="es-AR" sz="1800" dirty="0">
                <a:solidFill>
                  <a:schemeClr val="accent1">
                    <a:lumMod val="50000"/>
                  </a:schemeClr>
                </a:solidFill>
                <a:effectLst/>
                <a:latin typeface="Arial" panose="020B0604020202020204" pitchFamily="34" charset="0"/>
                <a:cs typeface="Arial" panose="020B0604020202020204" pitchFamily="34" charset="0"/>
              </a:rPr>
              <a:t>con personas y </a:t>
            </a:r>
            <a:r>
              <a:rPr lang="es-AR" sz="1800" dirty="0" smtClean="0">
                <a:solidFill>
                  <a:schemeClr val="accent1">
                    <a:lumMod val="50000"/>
                  </a:schemeClr>
                </a:solidFill>
                <a:effectLst/>
                <a:latin typeface="Arial" panose="020B0604020202020204" pitchFamily="34" charset="0"/>
                <a:cs typeface="Arial" panose="020B0604020202020204" pitchFamily="34" charset="0"/>
              </a:rPr>
              <a:t>cosas</a:t>
            </a:r>
            <a:br>
              <a:rPr lang="es-AR" sz="1800" dirty="0" smtClean="0">
                <a:solidFill>
                  <a:schemeClr val="accent1">
                    <a:lumMod val="50000"/>
                  </a:schemeClr>
                </a:solidFill>
                <a:effectLst/>
                <a:latin typeface="Arial" panose="020B0604020202020204" pitchFamily="34" charset="0"/>
                <a:cs typeface="Arial" panose="020B0604020202020204" pitchFamily="34" charset="0"/>
              </a:rPr>
            </a:br>
            <a:r>
              <a:rPr lang="es-AR" sz="1800" dirty="0" smtClean="0">
                <a:solidFill>
                  <a:schemeClr val="accent1">
                    <a:lumMod val="50000"/>
                  </a:schemeClr>
                </a:solidFill>
                <a:effectLst/>
                <a:latin typeface="Arial" panose="020B0604020202020204" pitchFamily="34" charset="0"/>
                <a:cs typeface="Arial" panose="020B0604020202020204" pitchFamily="34" charset="0"/>
              </a:rPr>
              <a:t>Almacena </a:t>
            </a:r>
            <a:r>
              <a:rPr lang="es-AR" sz="1800" dirty="0">
                <a:solidFill>
                  <a:schemeClr val="accent1">
                    <a:lumMod val="50000"/>
                  </a:schemeClr>
                </a:solidFill>
                <a:effectLst/>
                <a:latin typeface="Arial" panose="020B0604020202020204" pitchFamily="34" charset="0"/>
                <a:cs typeface="Arial" panose="020B0604020202020204" pitchFamily="34" charset="0"/>
              </a:rPr>
              <a:t>información en su </a:t>
            </a:r>
            <a:r>
              <a:rPr lang="es-AR" sz="1800" dirty="0" smtClean="0">
                <a:solidFill>
                  <a:schemeClr val="accent1">
                    <a:lumMod val="50000"/>
                  </a:schemeClr>
                </a:solidFill>
                <a:effectLst/>
                <a:latin typeface="Arial" panose="020B0604020202020204" pitchFamily="34" charset="0"/>
                <a:cs typeface="Arial" panose="020B0604020202020204" pitchFamily="34" charset="0"/>
              </a:rPr>
              <a:t>memoria</a:t>
            </a:r>
            <a:br>
              <a:rPr lang="es-AR" sz="1800" dirty="0" smtClean="0">
                <a:solidFill>
                  <a:schemeClr val="accent1">
                    <a:lumMod val="50000"/>
                  </a:schemeClr>
                </a:solidFill>
                <a:effectLst/>
                <a:latin typeface="Arial" panose="020B0604020202020204" pitchFamily="34" charset="0"/>
                <a:cs typeface="Arial" panose="020B0604020202020204" pitchFamily="34" charset="0"/>
              </a:rPr>
            </a:br>
            <a:r>
              <a:rPr lang="es-AR" sz="1800" dirty="0" smtClean="0">
                <a:solidFill>
                  <a:schemeClr val="accent1">
                    <a:lumMod val="50000"/>
                  </a:schemeClr>
                </a:solidFill>
                <a:effectLst/>
                <a:latin typeface="Arial" panose="020B0604020202020204" pitchFamily="34" charset="0"/>
                <a:cs typeface="Arial" panose="020B0604020202020204" pitchFamily="34" charset="0"/>
              </a:rPr>
              <a:t>Estudia </a:t>
            </a:r>
            <a:r>
              <a:rPr lang="es-AR" sz="1800" dirty="0">
                <a:solidFill>
                  <a:schemeClr val="accent1">
                    <a:lumMod val="50000"/>
                  </a:schemeClr>
                </a:solidFill>
                <a:effectLst/>
                <a:latin typeface="Arial" panose="020B0604020202020204" pitchFamily="34" charset="0"/>
                <a:cs typeface="Arial" panose="020B0604020202020204" pitchFamily="34" charset="0"/>
              </a:rPr>
              <a:t>causas y </a:t>
            </a:r>
            <a:r>
              <a:rPr lang="es-AR" sz="1800" dirty="0" smtClean="0">
                <a:solidFill>
                  <a:schemeClr val="accent1">
                    <a:lumMod val="50000"/>
                  </a:schemeClr>
                </a:solidFill>
                <a:effectLst/>
                <a:latin typeface="Arial" panose="020B0604020202020204" pitchFamily="34" charset="0"/>
                <a:cs typeface="Arial" panose="020B0604020202020204" pitchFamily="34" charset="0"/>
              </a:rPr>
              <a:t>efectos</a:t>
            </a:r>
            <a:br>
              <a:rPr lang="es-AR" sz="1800" dirty="0" smtClean="0">
                <a:solidFill>
                  <a:schemeClr val="accent1">
                    <a:lumMod val="50000"/>
                  </a:schemeClr>
                </a:solidFill>
                <a:effectLst/>
                <a:latin typeface="Arial" panose="020B0604020202020204" pitchFamily="34" charset="0"/>
                <a:cs typeface="Arial" panose="020B0604020202020204" pitchFamily="34" charset="0"/>
              </a:rPr>
            </a:br>
            <a:r>
              <a:rPr lang="es-AR" sz="1800" dirty="0" smtClean="0">
                <a:solidFill>
                  <a:schemeClr val="accent1">
                    <a:lumMod val="50000"/>
                  </a:schemeClr>
                </a:solidFill>
                <a:effectLst/>
                <a:latin typeface="Arial" panose="020B0604020202020204" pitchFamily="34" charset="0"/>
                <a:cs typeface="Arial" panose="020B0604020202020204" pitchFamily="34" charset="0"/>
              </a:rPr>
              <a:t>Resuelve problemas</a:t>
            </a:r>
            <a:br>
              <a:rPr lang="es-AR" sz="1800" dirty="0" smtClean="0">
                <a:solidFill>
                  <a:schemeClr val="accent1">
                    <a:lumMod val="50000"/>
                  </a:schemeClr>
                </a:solidFill>
                <a:effectLst/>
                <a:latin typeface="Arial" panose="020B0604020202020204" pitchFamily="34" charset="0"/>
                <a:cs typeface="Arial" panose="020B0604020202020204" pitchFamily="34" charset="0"/>
              </a:rPr>
            </a:br>
            <a:r>
              <a:rPr lang="es-AR" sz="1800" dirty="0" smtClean="0">
                <a:solidFill>
                  <a:schemeClr val="accent1">
                    <a:lumMod val="50000"/>
                  </a:schemeClr>
                </a:solidFill>
                <a:effectLst/>
                <a:latin typeface="Arial" panose="020B0604020202020204" pitchFamily="34" charset="0"/>
                <a:cs typeface="Arial" panose="020B0604020202020204" pitchFamily="34" charset="0"/>
              </a:rPr>
              <a:t>Construye </a:t>
            </a:r>
            <a:r>
              <a:rPr lang="es-AR" sz="1800" dirty="0">
                <a:solidFill>
                  <a:schemeClr val="accent1">
                    <a:lumMod val="50000"/>
                  </a:schemeClr>
                </a:solidFill>
                <a:effectLst/>
                <a:latin typeface="Arial" panose="020B0604020202020204" pitchFamily="34" charset="0"/>
                <a:cs typeface="Arial" panose="020B0604020202020204" pitchFamily="34" charset="0"/>
              </a:rPr>
              <a:t>un vocabulario </a:t>
            </a:r>
            <a:r>
              <a:rPr lang="es-AR" sz="1800" dirty="0" smtClean="0">
                <a:solidFill>
                  <a:schemeClr val="accent1">
                    <a:lumMod val="50000"/>
                  </a:schemeClr>
                </a:solidFill>
                <a:effectLst/>
                <a:latin typeface="Arial" panose="020B0604020202020204" pitchFamily="34" charset="0"/>
                <a:cs typeface="Arial" panose="020B0604020202020204" pitchFamily="34" charset="0"/>
              </a:rPr>
              <a:t>útil</a:t>
            </a:r>
            <a:br>
              <a:rPr lang="es-AR" sz="1800" dirty="0" smtClean="0">
                <a:solidFill>
                  <a:schemeClr val="accent1">
                    <a:lumMod val="50000"/>
                  </a:schemeClr>
                </a:solidFill>
                <a:effectLst/>
                <a:latin typeface="Arial" panose="020B0604020202020204" pitchFamily="34" charset="0"/>
                <a:cs typeface="Arial" panose="020B0604020202020204" pitchFamily="34" charset="0"/>
              </a:rPr>
            </a:br>
            <a:r>
              <a:rPr lang="es-AR" sz="1800" dirty="0" smtClean="0">
                <a:solidFill>
                  <a:schemeClr val="accent1">
                    <a:lumMod val="50000"/>
                  </a:schemeClr>
                </a:solidFill>
                <a:effectLst/>
                <a:latin typeface="Arial" panose="020B0604020202020204" pitchFamily="34" charset="0"/>
                <a:cs typeface="Arial" panose="020B0604020202020204" pitchFamily="34" charset="0"/>
              </a:rPr>
              <a:t>Aprende </a:t>
            </a:r>
            <a:r>
              <a:rPr lang="es-AR" sz="1800" dirty="0">
                <a:solidFill>
                  <a:schemeClr val="accent1">
                    <a:lumMod val="50000"/>
                  </a:schemeClr>
                </a:solidFill>
                <a:effectLst/>
                <a:latin typeface="Arial" panose="020B0604020202020204" pitchFamily="34" charset="0"/>
                <a:cs typeface="Arial" panose="020B0604020202020204" pitchFamily="34" charset="0"/>
              </a:rPr>
              <a:t>a controlar las reacciones e impulsos emocionales </a:t>
            </a:r>
            <a:r>
              <a:rPr lang="es-AR" sz="1800" dirty="0" smtClean="0">
                <a:solidFill>
                  <a:schemeClr val="accent1">
                    <a:lumMod val="50000"/>
                  </a:schemeClr>
                </a:solidFill>
                <a:effectLst/>
                <a:latin typeface="Arial" panose="020B0604020202020204" pitchFamily="34" charset="0"/>
                <a:cs typeface="Arial" panose="020B0604020202020204" pitchFamily="34" charset="0"/>
              </a:rPr>
              <a:t>centrados sobre </a:t>
            </a:r>
            <a:r>
              <a:rPr lang="es-AR" sz="1800" dirty="0">
                <a:solidFill>
                  <a:schemeClr val="accent1">
                    <a:lumMod val="50000"/>
                  </a:schemeClr>
                </a:solidFill>
                <a:effectLst/>
                <a:latin typeface="Arial" panose="020B0604020202020204" pitchFamily="34" charset="0"/>
                <a:cs typeface="Arial" panose="020B0604020202020204" pitchFamily="34" charset="0"/>
              </a:rPr>
              <a:t>sí </a:t>
            </a:r>
            <a:r>
              <a:rPr lang="es-AR" sz="1800" dirty="0" smtClean="0">
                <a:solidFill>
                  <a:schemeClr val="accent1">
                    <a:lumMod val="50000"/>
                  </a:schemeClr>
                </a:solidFill>
                <a:effectLst/>
                <a:latin typeface="Arial" panose="020B0604020202020204" pitchFamily="34" charset="0"/>
                <a:cs typeface="Arial" panose="020B0604020202020204" pitchFamily="34" charset="0"/>
              </a:rPr>
              <a:t>mismo</a:t>
            </a:r>
            <a:br>
              <a:rPr lang="es-AR" sz="1800" dirty="0" smtClean="0">
                <a:solidFill>
                  <a:schemeClr val="accent1">
                    <a:lumMod val="50000"/>
                  </a:schemeClr>
                </a:solidFill>
                <a:effectLst/>
                <a:latin typeface="Arial" panose="020B0604020202020204" pitchFamily="34" charset="0"/>
                <a:cs typeface="Arial" panose="020B0604020202020204" pitchFamily="34" charset="0"/>
              </a:rPr>
            </a:br>
            <a:r>
              <a:rPr lang="es-AR" sz="1800" dirty="0" smtClean="0">
                <a:solidFill>
                  <a:schemeClr val="accent1">
                    <a:lumMod val="50000"/>
                  </a:schemeClr>
                </a:solidFill>
                <a:effectLst/>
                <a:latin typeface="Arial" panose="020B0604020202020204" pitchFamily="34" charset="0"/>
                <a:cs typeface="Arial" panose="020B0604020202020204" pitchFamily="34" charset="0"/>
              </a:rPr>
              <a:t>Adapta </a:t>
            </a:r>
            <a:r>
              <a:rPr lang="es-AR" sz="1800" dirty="0">
                <a:solidFill>
                  <a:schemeClr val="accent1">
                    <a:lumMod val="50000"/>
                  </a:schemeClr>
                </a:solidFill>
                <a:effectLst/>
                <a:latin typeface="Arial" panose="020B0604020202020204" pitchFamily="34" charset="0"/>
                <a:cs typeface="Arial" panose="020B0604020202020204" pitchFamily="34" charset="0"/>
              </a:rPr>
              <a:t>su conducta a los hábitos culturales de su grupo </a:t>
            </a:r>
            <a:r>
              <a:rPr lang="es-AR" sz="1800" dirty="0" smtClean="0">
                <a:solidFill>
                  <a:schemeClr val="accent1">
                    <a:lumMod val="50000"/>
                  </a:schemeClr>
                </a:solidFill>
                <a:effectLst/>
                <a:latin typeface="Arial" panose="020B0604020202020204" pitchFamily="34" charset="0"/>
                <a:cs typeface="Arial" panose="020B0604020202020204" pitchFamily="34" charset="0"/>
              </a:rPr>
              <a:t>social</a:t>
            </a:r>
            <a:br>
              <a:rPr lang="es-AR" sz="1800" dirty="0" smtClean="0">
                <a:solidFill>
                  <a:schemeClr val="accent1">
                    <a:lumMod val="50000"/>
                  </a:schemeClr>
                </a:solidFill>
                <a:effectLst/>
                <a:latin typeface="Arial" panose="020B0604020202020204" pitchFamily="34" charset="0"/>
                <a:cs typeface="Arial" panose="020B0604020202020204" pitchFamily="34" charset="0"/>
              </a:rPr>
            </a:br>
            <a:r>
              <a:rPr lang="es-AR" sz="1800" dirty="0" smtClean="0">
                <a:solidFill>
                  <a:schemeClr val="accent1">
                    <a:lumMod val="50000"/>
                  </a:schemeClr>
                </a:solidFill>
                <a:effectLst/>
                <a:latin typeface="Arial" panose="020B0604020202020204" pitchFamily="34" charset="0"/>
                <a:cs typeface="Arial" panose="020B0604020202020204" pitchFamily="34" charset="0"/>
              </a:rPr>
              <a:t>Interpreta </a:t>
            </a:r>
            <a:r>
              <a:rPr lang="es-AR" sz="1800" dirty="0">
                <a:solidFill>
                  <a:schemeClr val="accent1">
                    <a:lumMod val="50000"/>
                  </a:schemeClr>
                </a:solidFill>
                <a:effectLst/>
                <a:latin typeface="Arial" panose="020B0604020202020204" pitchFamily="34" charset="0"/>
                <a:cs typeface="Arial" panose="020B0604020202020204" pitchFamily="34" charset="0"/>
              </a:rPr>
              <a:t>acontecimientos </a:t>
            </a:r>
            <a:r>
              <a:rPr lang="es-AR" sz="1800" dirty="0" smtClean="0">
                <a:solidFill>
                  <a:schemeClr val="accent1">
                    <a:lumMod val="50000"/>
                  </a:schemeClr>
                </a:solidFill>
                <a:effectLst/>
                <a:latin typeface="Arial" panose="020B0604020202020204" pitchFamily="34" charset="0"/>
                <a:cs typeface="Arial" panose="020B0604020202020204" pitchFamily="34" charset="0"/>
              </a:rPr>
              <a:t>nuevos</a:t>
            </a:r>
            <a:br>
              <a:rPr lang="es-AR" sz="1800" dirty="0" smtClean="0">
                <a:solidFill>
                  <a:schemeClr val="accent1">
                    <a:lumMod val="50000"/>
                  </a:schemeClr>
                </a:solidFill>
                <a:effectLst/>
                <a:latin typeface="Arial" panose="020B0604020202020204" pitchFamily="34" charset="0"/>
                <a:cs typeface="Arial" panose="020B0604020202020204" pitchFamily="34" charset="0"/>
              </a:rPr>
            </a:br>
            <a:r>
              <a:rPr lang="es-AR" sz="1800" dirty="0" smtClean="0">
                <a:solidFill>
                  <a:schemeClr val="accent1">
                    <a:lumMod val="50000"/>
                  </a:schemeClr>
                </a:solidFill>
                <a:effectLst/>
                <a:latin typeface="Arial" panose="020B0604020202020204" pitchFamily="34" charset="0"/>
                <a:cs typeface="Arial" panose="020B0604020202020204" pitchFamily="34" charset="0"/>
              </a:rPr>
              <a:t>Incrementa </a:t>
            </a:r>
            <a:r>
              <a:rPr lang="es-AR" sz="1800" dirty="0">
                <a:solidFill>
                  <a:schemeClr val="accent1">
                    <a:lumMod val="50000"/>
                  </a:schemeClr>
                </a:solidFill>
                <a:effectLst/>
                <a:latin typeface="Arial" panose="020B0604020202020204" pitchFamily="34" charset="0"/>
                <a:cs typeface="Arial" panose="020B0604020202020204" pitchFamily="34" charset="0"/>
              </a:rPr>
              <a:t>las ideas positivas relativas a su </a:t>
            </a:r>
            <a:r>
              <a:rPr lang="es-AR" sz="1800" dirty="0" err="1" smtClean="0">
                <a:solidFill>
                  <a:schemeClr val="accent1">
                    <a:lumMod val="50000"/>
                  </a:schemeClr>
                </a:solidFill>
                <a:effectLst/>
                <a:latin typeface="Arial" panose="020B0604020202020204" pitchFamily="34" charset="0"/>
                <a:cs typeface="Arial" panose="020B0604020202020204" pitchFamily="34" charset="0"/>
              </a:rPr>
              <a:t>autoconcepto</a:t>
            </a:r>
            <a:r>
              <a:rPr lang="es-AR" sz="1800" dirty="0">
                <a:solidFill>
                  <a:schemeClr val="accent1">
                    <a:lumMod val="50000"/>
                  </a:schemeClr>
                </a:solidFill>
                <a:effectLst/>
                <a:latin typeface="Arial" panose="020B0604020202020204" pitchFamily="34" charset="0"/>
                <a:cs typeface="Arial" panose="020B0604020202020204" pitchFamily="34" charset="0"/>
              </a:rPr>
              <a:t/>
            </a:r>
            <a:br>
              <a:rPr lang="es-AR" sz="1800" dirty="0">
                <a:solidFill>
                  <a:schemeClr val="accent1">
                    <a:lumMod val="50000"/>
                  </a:schemeClr>
                </a:solidFill>
                <a:effectLst/>
                <a:latin typeface="Arial" panose="020B0604020202020204" pitchFamily="34" charset="0"/>
                <a:cs typeface="Arial" panose="020B0604020202020204" pitchFamily="34" charset="0"/>
              </a:rPr>
            </a:br>
            <a:r>
              <a:rPr lang="es-AR" sz="1800" dirty="0" smtClean="0">
                <a:solidFill>
                  <a:schemeClr val="accent1">
                    <a:lumMod val="50000"/>
                  </a:schemeClr>
                </a:solidFill>
                <a:effectLst/>
                <a:latin typeface="Arial" panose="020B0604020202020204" pitchFamily="34" charset="0"/>
                <a:cs typeface="Arial" panose="020B0604020202020204" pitchFamily="34" charset="0"/>
              </a:rPr>
              <a:t>Desarrolla </a:t>
            </a:r>
            <a:r>
              <a:rPr lang="es-AR" sz="1800" dirty="0">
                <a:solidFill>
                  <a:schemeClr val="accent1">
                    <a:lumMod val="50000"/>
                  </a:schemeClr>
                </a:solidFill>
                <a:effectLst/>
                <a:latin typeface="Arial" panose="020B0604020202020204" pitchFamily="34" charset="0"/>
                <a:cs typeface="Arial" panose="020B0604020202020204" pitchFamily="34" charset="0"/>
              </a:rPr>
              <a:t>destrezas motrices finas y gruesas</a:t>
            </a:r>
          </a:p>
        </p:txBody>
      </p:sp>
      <p:sp>
        <p:nvSpPr>
          <p:cNvPr id="3" name="1 Título"/>
          <p:cNvSpPr txBox="1">
            <a:spLocks/>
          </p:cNvSpPr>
          <p:nvPr/>
        </p:nvSpPr>
        <p:spPr>
          <a:xfrm>
            <a:off x="464234" y="381001"/>
            <a:ext cx="8229600" cy="1463823"/>
          </a:xfrm>
          <a:prstGeom prst="rect">
            <a:avLst/>
          </a:prstGeom>
        </p:spPr>
        <p:txBody>
          <a:bodyPr lIns="45720" rIns="228600" anchor="b">
            <a:normAutofit/>
            <a:scene3d>
              <a:camera prst="orthographicFront"/>
              <a:lightRig rig="soft" dir="t">
                <a:rot lat="0" lon="0" rev="2400000"/>
              </a:lightRig>
            </a:scene3d>
            <a:sp3d>
              <a:bevelT w="19050" h="12700"/>
            </a:sp3d>
          </a:bodyPr>
          <a:lstStyle>
            <a:lvl1pPr marL="0" algn="r" rtl="0" eaLnBrk="1" latinLnBrk="0" hangingPunct="1">
              <a:spcBef>
                <a:spcPct val="0"/>
              </a:spcBef>
              <a:buNone/>
              <a:defRPr kumimoji="0" sz="48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r>
              <a:rPr lang="es-AR" sz="3400" dirty="0">
                <a:latin typeface="Arial" panose="020B0604020202020204" pitchFamily="34" charset="0"/>
                <a:cs typeface="Arial" panose="020B0604020202020204" pitchFamily="34" charset="0"/>
              </a:rPr>
              <a:t>Entonces, en el espacio de juego el niño:</a:t>
            </a:r>
          </a:p>
        </p:txBody>
      </p:sp>
      <p:sp>
        <p:nvSpPr>
          <p:cNvPr id="4" name="3 Elipse"/>
          <p:cNvSpPr/>
          <p:nvPr/>
        </p:nvSpPr>
        <p:spPr>
          <a:xfrm>
            <a:off x="323528" y="3068960"/>
            <a:ext cx="72008" cy="7200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Elipse"/>
          <p:cNvSpPr/>
          <p:nvPr/>
        </p:nvSpPr>
        <p:spPr>
          <a:xfrm>
            <a:off x="323528" y="3356992"/>
            <a:ext cx="72008" cy="7200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Elipse"/>
          <p:cNvSpPr/>
          <p:nvPr/>
        </p:nvSpPr>
        <p:spPr>
          <a:xfrm>
            <a:off x="323528" y="3645024"/>
            <a:ext cx="72008" cy="7200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Elipse"/>
          <p:cNvSpPr/>
          <p:nvPr/>
        </p:nvSpPr>
        <p:spPr>
          <a:xfrm>
            <a:off x="323528" y="3861048"/>
            <a:ext cx="72008" cy="7200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Elipse"/>
          <p:cNvSpPr/>
          <p:nvPr/>
        </p:nvSpPr>
        <p:spPr>
          <a:xfrm>
            <a:off x="323528" y="4149080"/>
            <a:ext cx="72008" cy="7200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Elipse"/>
          <p:cNvSpPr/>
          <p:nvPr/>
        </p:nvSpPr>
        <p:spPr>
          <a:xfrm>
            <a:off x="323528" y="4437112"/>
            <a:ext cx="72008" cy="7200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Elipse"/>
          <p:cNvSpPr/>
          <p:nvPr/>
        </p:nvSpPr>
        <p:spPr>
          <a:xfrm>
            <a:off x="323528" y="5013176"/>
            <a:ext cx="72008" cy="7200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0 Elipse"/>
          <p:cNvSpPr/>
          <p:nvPr/>
        </p:nvSpPr>
        <p:spPr>
          <a:xfrm>
            <a:off x="323528" y="5301208"/>
            <a:ext cx="72008" cy="7200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Elipse"/>
          <p:cNvSpPr/>
          <p:nvPr/>
        </p:nvSpPr>
        <p:spPr>
          <a:xfrm>
            <a:off x="323528" y="5557200"/>
            <a:ext cx="72008" cy="7200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2 Elipse"/>
          <p:cNvSpPr/>
          <p:nvPr/>
        </p:nvSpPr>
        <p:spPr>
          <a:xfrm>
            <a:off x="323528" y="5805264"/>
            <a:ext cx="72008" cy="7200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970697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4" name="3 Tabla"/>
          <p:cNvGraphicFramePr>
            <a:graphicFrameLocks noGrp="1"/>
          </p:cNvGraphicFramePr>
          <p:nvPr>
            <p:extLst>
              <p:ext uri="{D42A27DB-BD31-4B8C-83A1-F6EECF244321}">
                <p14:modId xmlns:p14="http://schemas.microsoft.com/office/powerpoint/2010/main" val="3928768381"/>
              </p:ext>
            </p:extLst>
          </p:nvPr>
        </p:nvGraphicFramePr>
        <p:xfrm>
          <a:off x="323528" y="504243"/>
          <a:ext cx="8568952" cy="5849514"/>
        </p:xfrm>
        <a:graphic>
          <a:graphicData uri="http://schemas.openxmlformats.org/drawingml/2006/table">
            <a:tbl>
              <a:tblPr firstRow="1" bandRow="1">
                <a:tableStyleId>{5C22544A-7EE6-4342-B048-85BDC9FD1C3A}</a:tableStyleId>
              </a:tblPr>
              <a:tblGrid>
                <a:gridCol w="1944216"/>
                <a:gridCol w="6624736"/>
              </a:tblGrid>
              <a:tr h="634288">
                <a:tc>
                  <a:txBody>
                    <a:bodyPr/>
                    <a:lstStyle/>
                    <a:p>
                      <a:r>
                        <a:rPr lang="es-AR" sz="1200" dirty="0" smtClean="0">
                          <a:latin typeface="Arial" panose="020B0604020202020204" pitchFamily="34" charset="0"/>
                          <a:cs typeface="Arial" panose="020B0604020202020204" pitchFamily="34" charset="0"/>
                        </a:rPr>
                        <a:t>ASPECTOS DEL</a:t>
                      </a:r>
                      <a:endParaRPr lang="es-AR" sz="1200" dirty="0" smtClean="0">
                        <a:latin typeface="Arial" panose="020B0604020202020204" pitchFamily="34" charset="0"/>
                        <a:cs typeface="Arial" panose="020B0604020202020204" pitchFamily="34" charset="0"/>
                      </a:endParaRPr>
                    </a:p>
                    <a:p>
                      <a:r>
                        <a:rPr lang="es-AR" sz="1200" dirty="0" smtClean="0">
                          <a:latin typeface="Arial" panose="020B0604020202020204" pitchFamily="34" charset="0"/>
                          <a:cs typeface="Arial" panose="020B0604020202020204" pitchFamily="34" charset="0"/>
                        </a:rPr>
                        <a:t>DESARROLLO</a:t>
                      </a:r>
                      <a:endParaRPr lang="es-AR" sz="1200" dirty="0">
                        <a:latin typeface="Arial" panose="020B0604020202020204" pitchFamily="34" charset="0"/>
                        <a:cs typeface="Arial" panose="020B0604020202020204" pitchFamily="34" charset="0"/>
                      </a:endParaRPr>
                    </a:p>
                  </a:txBody>
                  <a:tcPr/>
                </a:tc>
                <a:tc>
                  <a:txBody>
                    <a:bodyPr/>
                    <a:lstStyle/>
                    <a:p>
                      <a:r>
                        <a:rPr lang="es-AR" sz="1200" dirty="0" smtClean="0">
                          <a:latin typeface="Arial" panose="020B0604020202020204" pitchFamily="34" charset="0"/>
                          <a:cs typeface="Arial" panose="020B0604020202020204" pitchFamily="34" charset="0"/>
                        </a:rPr>
                        <a:t>El juego es un agente que estimula el crecimiento del cerebro y la</a:t>
                      </a:r>
                    </a:p>
                    <a:p>
                      <a:r>
                        <a:rPr lang="es-AR" sz="1200" dirty="0" smtClean="0">
                          <a:latin typeface="Arial" panose="020B0604020202020204" pitchFamily="34" charset="0"/>
                          <a:cs typeface="Arial" panose="020B0604020202020204" pitchFamily="34" charset="0"/>
                        </a:rPr>
                        <a:t>estructuración de las fibras nerviosas potenciando el SNC.</a:t>
                      </a:r>
                      <a:endParaRPr lang="es-AR" sz="1200" dirty="0">
                        <a:latin typeface="Arial" panose="020B0604020202020204" pitchFamily="34" charset="0"/>
                        <a:cs typeface="Arial" panose="020B0604020202020204" pitchFamily="34" charset="0"/>
                      </a:endParaRPr>
                    </a:p>
                  </a:txBody>
                  <a:tcPr/>
                </a:tc>
              </a:tr>
              <a:tr h="1159368">
                <a:tc>
                  <a:txBody>
                    <a:bodyPr/>
                    <a:lstStyle/>
                    <a:p>
                      <a:r>
                        <a:rPr lang="es-AR" sz="1100" dirty="0" smtClean="0">
                          <a:latin typeface="Arial" panose="020B0604020202020204" pitchFamily="34" charset="0"/>
                          <a:cs typeface="Arial" panose="020B0604020202020204" pitchFamily="34" charset="0"/>
                        </a:rPr>
                        <a:t>BIOLÓGICO</a:t>
                      </a:r>
                      <a:endParaRPr lang="es-AR" sz="1100" dirty="0">
                        <a:latin typeface="Arial" panose="020B0604020202020204" pitchFamily="34" charset="0"/>
                        <a:cs typeface="Arial" panose="020B0604020202020204" pitchFamily="34" charset="0"/>
                      </a:endParaRPr>
                    </a:p>
                  </a:txBody>
                  <a:tcPr/>
                </a:tc>
                <a:tc>
                  <a:txBody>
                    <a:bodyPr/>
                    <a:lstStyle/>
                    <a:p>
                      <a:r>
                        <a:rPr lang="es-AR" sz="1100" dirty="0" smtClean="0">
                          <a:latin typeface="Arial" panose="020B0604020202020204" pitchFamily="34" charset="0"/>
                          <a:cs typeface="Arial" panose="020B0604020202020204" pitchFamily="34" charset="0"/>
                        </a:rPr>
                        <a:t>• Descubre sensaciones nuevas.</a:t>
                      </a:r>
                    </a:p>
                    <a:p>
                      <a:r>
                        <a:rPr lang="es-AR" sz="1100" dirty="0" smtClean="0">
                          <a:latin typeface="Arial" panose="020B0604020202020204" pitchFamily="34" charset="0"/>
                          <a:cs typeface="Arial" panose="020B0604020202020204" pitchFamily="34" charset="0"/>
                        </a:rPr>
                        <a:t>• Coordina los movimientos de su cuerpo.</a:t>
                      </a:r>
                    </a:p>
                    <a:p>
                      <a:r>
                        <a:rPr lang="es-AR" sz="1100" dirty="0" smtClean="0">
                          <a:latin typeface="Arial" panose="020B0604020202020204" pitchFamily="34" charset="0"/>
                          <a:cs typeface="Arial" panose="020B0604020202020204" pitchFamily="34" charset="0"/>
                        </a:rPr>
                        <a:t>• Desarrolla su capacidad perceptiva.</a:t>
                      </a:r>
                    </a:p>
                    <a:p>
                      <a:r>
                        <a:rPr lang="es-AR" sz="1100" dirty="0" smtClean="0">
                          <a:latin typeface="Arial" panose="020B0604020202020204" pitchFamily="34" charset="0"/>
                          <a:cs typeface="Arial" panose="020B0604020202020204" pitchFamily="34" charset="0"/>
                        </a:rPr>
                        <a:t>• Estructura la representación mental del esquema corporal.</a:t>
                      </a:r>
                    </a:p>
                    <a:p>
                      <a:r>
                        <a:rPr lang="es-AR" sz="1100" dirty="0" smtClean="0">
                          <a:latin typeface="Arial" panose="020B0604020202020204" pitchFamily="34" charset="0"/>
                          <a:cs typeface="Arial" panose="020B0604020202020204" pitchFamily="34" charset="0"/>
                        </a:rPr>
                        <a:t>• Explora sus posibilidades sensoriales y motoras, ampliándolas.</a:t>
                      </a:r>
                    </a:p>
                    <a:p>
                      <a:r>
                        <a:rPr lang="es-AR" sz="1100" dirty="0" smtClean="0">
                          <a:latin typeface="Arial" panose="020B0604020202020204" pitchFamily="34" charset="0"/>
                          <a:cs typeface="Arial" panose="020B0604020202020204" pitchFamily="34" charset="0"/>
                        </a:rPr>
                        <a:t>• Va conquistando su cuerpo y el mundo exterior.</a:t>
                      </a:r>
                      <a:endParaRPr lang="es-AR" sz="1100" dirty="0">
                        <a:latin typeface="Arial" panose="020B0604020202020204" pitchFamily="34" charset="0"/>
                        <a:cs typeface="Arial" panose="020B0604020202020204" pitchFamily="34" charset="0"/>
                      </a:endParaRPr>
                    </a:p>
                  </a:txBody>
                  <a:tcPr/>
                </a:tc>
              </a:tr>
              <a:tr h="1086664">
                <a:tc>
                  <a:txBody>
                    <a:bodyPr/>
                    <a:lstStyle/>
                    <a:p>
                      <a:r>
                        <a:rPr lang="es-AR" sz="1100" dirty="0" smtClean="0">
                          <a:latin typeface="Arial" panose="020B0604020202020204" pitchFamily="34" charset="0"/>
                          <a:cs typeface="Arial" panose="020B0604020202020204" pitchFamily="34" charset="0"/>
                        </a:rPr>
                        <a:t>PSICOMOTOR</a:t>
                      </a:r>
                      <a:endParaRPr lang="es-AR" sz="1100" dirty="0">
                        <a:latin typeface="Arial" panose="020B0604020202020204" pitchFamily="34" charset="0"/>
                        <a:cs typeface="Arial" panose="020B0604020202020204" pitchFamily="34" charset="0"/>
                      </a:endParaRPr>
                    </a:p>
                  </a:txBody>
                  <a:tcPr/>
                </a:tc>
                <a:tc>
                  <a:txBody>
                    <a:bodyPr/>
                    <a:lstStyle/>
                    <a:p>
                      <a:r>
                        <a:rPr lang="es-AR" sz="1100" dirty="0" smtClean="0">
                          <a:latin typeface="Arial" panose="020B0604020202020204" pitchFamily="34" charset="0"/>
                          <a:cs typeface="Arial" panose="020B0604020202020204" pitchFamily="34" charset="0"/>
                        </a:rPr>
                        <a:t>El juego crea y desarrolla estructuras mentales superiores, originando</a:t>
                      </a:r>
                      <a:r>
                        <a:rPr lang="es-AR" sz="1100" baseline="0" dirty="0" smtClean="0">
                          <a:latin typeface="Arial" panose="020B0604020202020204" pitchFamily="34" charset="0"/>
                          <a:cs typeface="Arial" panose="020B0604020202020204" pitchFamily="34" charset="0"/>
                        </a:rPr>
                        <a:t> </a:t>
                      </a:r>
                      <a:r>
                        <a:rPr lang="es-AR" sz="1100" dirty="0" smtClean="0">
                          <a:latin typeface="Arial" panose="020B0604020202020204" pitchFamily="34" charset="0"/>
                          <a:cs typeface="Arial" panose="020B0604020202020204" pitchFamily="34" charset="0"/>
                        </a:rPr>
                        <a:t>la creatividad. Es un estímulo para la atención y la memoria; fomenta</a:t>
                      </a:r>
                      <a:r>
                        <a:rPr lang="es-AR" sz="1100" baseline="0" dirty="0" smtClean="0">
                          <a:latin typeface="Arial" panose="020B0604020202020204" pitchFamily="34" charset="0"/>
                          <a:cs typeface="Arial" panose="020B0604020202020204" pitchFamily="34" charset="0"/>
                        </a:rPr>
                        <a:t> </a:t>
                      </a:r>
                      <a:r>
                        <a:rPr lang="es-AR" sz="1100" dirty="0" smtClean="0">
                          <a:latin typeface="Arial" panose="020B0604020202020204" pitchFamily="34" charset="0"/>
                          <a:cs typeface="Arial" panose="020B0604020202020204" pitchFamily="34" charset="0"/>
                        </a:rPr>
                        <a:t>el descentramiento cognitivo; desarrolla la imaginación, estimula la</a:t>
                      </a:r>
                      <a:r>
                        <a:rPr lang="es-AR" sz="1100" baseline="0" dirty="0" smtClean="0">
                          <a:latin typeface="Arial" panose="020B0604020202020204" pitchFamily="34" charset="0"/>
                          <a:cs typeface="Arial" panose="020B0604020202020204" pitchFamily="34" charset="0"/>
                        </a:rPr>
                        <a:t> </a:t>
                      </a:r>
                      <a:r>
                        <a:rPr lang="es-AR" sz="1100" dirty="0" smtClean="0">
                          <a:latin typeface="Arial" panose="020B0604020202020204" pitchFamily="34" charset="0"/>
                          <a:cs typeface="Arial" panose="020B0604020202020204" pitchFamily="34" charset="0"/>
                        </a:rPr>
                        <a:t>discriminación fantasía- realidad, a través de la ficción desarrolla </a:t>
                      </a:r>
                      <a:r>
                        <a:rPr lang="es-AR" sz="1100" dirty="0" err="1" smtClean="0">
                          <a:latin typeface="Arial" panose="020B0604020202020204" pitchFamily="34" charset="0"/>
                          <a:cs typeface="Arial" panose="020B0604020202020204" pitchFamily="34" charset="0"/>
                        </a:rPr>
                        <a:t>elpensamiento</a:t>
                      </a:r>
                      <a:r>
                        <a:rPr lang="es-AR" sz="1100" dirty="0" smtClean="0">
                          <a:latin typeface="Arial" panose="020B0604020202020204" pitchFamily="34" charset="0"/>
                          <a:cs typeface="Arial" panose="020B0604020202020204" pitchFamily="34" charset="0"/>
                        </a:rPr>
                        <a:t> abstracto; es una vía de comunicación y facilita el desarrollo</a:t>
                      </a:r>
                    </a:p>
                    <a:p>
                      <a:r>
                        <a:rPr lang="es-AR" sz="1100" dirty="0" smtClean="0">
                          <a:latin typeface="Arial" panose="020B0604020202020204" pitchFamily="34" charset="0"/>
                          <a:cs typeface="Arial" panose="020B0604020202020204" pitchFamily="34" charset="0"/>
                        </a:rPr>
                        <a:t>del lenguaje.</a:t>
                      </a:r>
                      <a:endParaRPr lang="es-AR" sz="1100" dirty="0">
                        <a:latin typeface="Arial" panose="020B0604020202020204" pitchFamily="34" charset="0"/>
                        <a:cs typeface="Arial" panose="020B0604020202020204" pitchFamily="34" charset="0"/>
                      </a:endParaRPr>
                    </a:p>
                  </a:txBody>
                  <a:tcPr/>
                </a:tc>
              </a:tr>
              <a:tr h="1067839">
                <a:tc>
                  <a:txBody>
                    <a:bodyPr/>
                    <a:lstStyle/>
                    <a:p>
                      <a:r>
                        <a:rPr lang="es-AR" sz="1100" dirty="0" smtClean="0">
                          <a:latin typeface="Arial" panose="020B0604020202020204" pitchFamily="34" charset="0"/>
                          <a:cs typeface="Arial" panose="020B0604020202020204" pitchFamily="34" charset="0"/>
                        </a:rPr>
                        <a:t>COGNITIVO</a:t>
                      </a:r>
                      <a:endParaRPr lang="es-AR" sz="1100" dirty="0">
                        <a:latin typeface="Arial" panose="020B0604020202020204" pitchFamily="34" charset="0"/>
                        <a:cs typeface="Arial" panose="020B0604020202020204" pitchFamily="34" charset="0"/>
                      </a:endParaRPr>
                    </a:p>
                  </a:txBody>
                  <a:tcPr/>
                </a:tc>
                <a:tc>
                  <a:txBody>
                    <a:bodyPr/>
                    <a:lstStyle/>
                    <a:p>
                      <a:r>
                        <a:rPr lang="es-AR" sz="1100" dirty="0" smtClean="0">
                          <a:latin typeface="Arial" panose="020B0604020202020204" pitchFamily="34" charset="0"/>
                          <a:cs typeface="Arial" panose="020B0604020202020204" pitchFamily="34" charset="0"/>
                        </a:rPr>
                        <a:t>El juego crea y desarrolla estructuras mentales</a:t>
                      </a:r>
                      <a:r>
                        <a:rPr lang="es-AR" sz="1100" baseline="0" dirty="0" smtClean="0">
                          <a:latin typeface="Arial" panose="020B0604020202020204" pitchFamily="34" charset="0"/>
                          <a:cs typeface="Arial" panose="020B0604020202020204" pitchFamily="34" charset="0"/>
                        </a:rPr>
                        <a:t> </a:t>
                      </a:r>
                      <a:r>
                        <a:rPr lang="es-AR" sz="1100" dirty="0" smtClean="0">
                          <a:latin typeface="Arial" panose="020B0604020202020204" pitchFamily="34" charset="0"/>
                          <a:cs typeface="Arial" panose="020B0604020202020204" pitchFamily="34" charset="0"/>
                        </a:rPr>
                        <a:t>superiores, originando</a:t>
                      </a:r>
                      <a:r>
                        <a:rPr lang="es-AR" sz="1100" baseline="0" dirty="0" smtClean="0">
                          <a:latin typeface="Arial" panose="020B0604020202020204" pitchFamily="34" charset="0"/>
                          <a:cs typeface="Arial" panose="020B0604020202020204" pitchFamily="34" charset="0"/>
                        </a:rPr>
                        <a:t> </a:t>
                      </a:r>
                      <a:r>
                        <a:rPr lang="es-AR" sz="1100" dirty="0" smtClean="0">
                          <a:latin typeface="Arial" panose="020B0604020202020204" pitchFamily="34" charset="0"/>
                          <a:cs typeface="Arial" panose="020B0604020202020204" pitchFamily="34" charset="0"/>
                        </a:rPr>
                        <a:t>la creatividad. Es un estímulo para la atención y la memoria; fomenta</a:t>
                      </a:r>
                      <a:r>
                        <a:rPr lang="es-AR" sz="1100" baseline="0" dirty="0" smtClean="0">
                          <a:latin typeface="Arial" panose="020B0604020202020204" pitchFamily="34" charset="0"/>
                          <a:cs typeface="Arial" panose="020B0604020202020204" pitchFamily="34" charset="0"/>
                        </a:rPr>
                        <a:t> </a:t>
                      </a:r>
                      <a:r>
                        <a:rPr lang="es-AR" sz="1100" dirty="0" smtClean="0">
                          <a:latin typeface="Arial" panose="020B0604020202020204" pitchFamily="34" charset="0"/>
                          <a:cs typeface="Arial" panose="020B0604020202020204" pitchFamily="34" charset="0"/>
                        </a:rPr>
                        <a:t>el</a:t>
                      </a:r>
                      <a:r>
                        <a:rPr lang="es-AR" sz="1100" baseline="0" dirty="0" smtClean="0">
                          <a:latin typeface="Arial" panose="020B0604020202020204" pitchFamily="34" charset="0"/>
                          <a:cs typeface="Arial" panose="020B0604020202020204" pitchFamily="34" charset="0"/>
                        </a:rPr>
                        <a:t> </a:t>
                      </a:r>
                      <a:r>
                        <a:rPr lang="es-AR" sz="1100" dirty="0" smtClean="0">
                          <a:latin typeface="Arial" panose="020B0604020202020204" pitchFamily="34" charset="0"/>
                          <a:cs typeface="Arial" panose="020B0604020202020204" pitchFamily="34" charset="0"/>
                        </a:rPr>
                        <a:t>descentramiento cognitivo; desarrolla la imaginación, estimula la</a:t>
                      </a:r>
                      <a:r>
                        <a:rPr lang="es-AR" sz="1100" baseline="0" dirty="0" smtClean="0">
                          <a:latin typeface="Arial" panose="020B0604020202020204" pitchFamily="34" charset="0"/>
                          <a:cs typeface="Arial" panose="020B0604020202020204" pitchFamily="34" charset="0"/>
                        </a:rPr>
                        <a:t> </a:t>
                      </a:r>
                      <a:r>
                        <a:rPr lang="es-AR" sz="1100" dirty="0" smtClean="0">
                          <a:latin typeface="Arial" panose="020B0604020202020204" pitchFamily="34" charset="0"/>
                          <a:cs typeface="Arial" panose="020B0604020202020204" pitchFamily="34" charset="0"/>
                        </a:rPr>
                        <a:t>discriminación fantasía- realidad, a través de la ficción desarrolla el</a:t>
                      </a:r>
                      <a:r>
                        <a:rPr lang="es-AR" sz="1100" baseline="0" dirty="0" smtClean="0">
                          <a:latin typeface="Arial" panose="020B0604020202020204" pitchFamily="34" charset="0"/>
                          <a:cs typeface="Arial" panose="020B0604020202020204" pitchFamily="34" charset="0"/>
                        </a:rPr>
                        <a:t> </a:t>
                      </a:r>
                      <a:r>
                        <a:rPr lang="es-AR" sz="1100" dirty="0" smtClean="0">
                          <a:latin typeface="Arial" panose="020B0604020202020204" pitchFamily="34" charset="0"/>
                          <a:cs typeface="Arial" panose="020B0604020202020204" pitchFamily="34" charset="0"/>
                        </a:rPr>
                        <a:t>pensamiento abstracto; es una vía de comunicación y facilita el desarrollo</a:t>
                      </a:r>
                    </a:p>
                    <a:p>
                      <a:r>
                        <a:rPr lang="es-AR" sz="1100" dirty="0" smtClean="0">
                          <a:latin typeface="Arial" panose="020B0604020202020204" pitchFamily="34" charset="0"/>
                          <a:cs typeface="Arial" panose="020B0604020202020204" pitchFamily="34" charset="0"/>
                        </a:rPr>
                        <a:t>del lenguaje.</a:t>
                      </a:r>
                      <a:endParaRPr lang="es-AR" sz="1100" dirty="0">
                        <a:latin typeface="Arial" panose="020B0604020202020204" pitchFamily="34" charset="0"/>
                        <a:cs typeface="Arial" panose="020B0604020202020204" pitchFamily="34" charset="0"/>
                      </a:endParaRPr>
                    </a:p>
                  </a:txBody>
                  <a:tcPr/>
                </a:tc>
              </a:tr>
              <a:tr h="396626">
                <a:tc>
                  <a:txBody>
                    <a:bodyPr/>
                    <a:lstStyle/>
                    <a:p>
                      <a:r>
                        <a:rPr lang="es-AR" sz="1100" dirty="0" smtClean="0">
                          <a:latin typeface="Arial" panose="020B0604020202020204" pitchFamily="34" charset="0"/>
                          <a:cs typeface="Arial" panose="020B0604020202020204" pitchFamily="34" charset="0"/>
                        </a:rPr>
                        <a:t>PSICOSOCIAL</a:t>
                      </a:r>
                      <a:endParaRPr lang="es-AR" sz="1100" dirty="0">
                        <a:latin typeface="Arial" panose="020B0604020202020204" pitchFamily="34" charset="0"/>
                        <a:cs typeface="Arial" panose="020B0604020202020204" pitchFamily="34" charset="0"/>
                      </a:endParaRPr>
                    </a:p>
                  </a:txBody>
                  <a:tcPr/>
                </a:tc>
                <a:tc>
                  <a:txBody>
                    <a:bodyPr/>
                    <a:lstStyle/>
                    <a:p>
                      <a:r>
                        <a:rPr lang="es-AR" sz="1100" dirty="0" smtClean="0">
                          <a:latin typeface="Arial" panose="020B0604020202020204" pitchFamily="34" charset="0"/>
                          <a:cs typeface="Arial" panose="020B0604020202020204" pitchFamily="34" charset="0"/>
                        </a:rPr>
                        <a:t>El juego es un poderoso instrumento de comunicación y socialización,</a:t>
                      </a:r>
                    </a:p>
                    <a:p>
                      <a:r>
                        <a:rPr lang="es-AR" sz="1100" dirty="0" smtClean="0">
                          <a:latin typeface="Arial" panose="020B0604020202020204" pitchFamily="34" charset="0"/>
                          <a:cs typeface="Arial" panose="020B0604020202020204" pitchFamily="34" charset="0"/>
                        </a:rPr>
                        <a:t>estimula el desarrollo del yo social del niño.</a:t>
                      </a:r>
                      <a:endParaRPr lang="es-AR" sz="1100" dirty="0">
                        <a:latin typeface="Arial" panose="020B0604020202020204" pitchFamily="34" charset="0"/>
                        <a:cs typeface="Arial" panose="020B0604020202020204" pitchFamily="34" charset="0"/>
                      </a:endParaRPr>
                    </a:p>
                  </a:txBody>
                  <a:tcPr/>
                </a:tc>
              </a:tr>
              <a:tr h="1474635">
                <a:tc>
                  <a:txBody>
                    <a:bodyPr/>
                    <a:lstStyle/>
                    <a:p>
                      <a:r>
                        <a:rPr lang="es-AR" sz="1100" dirty="0" smtClean="0">
                          <a:latin typeface="Arial" panose="020B0604020202020204" pitchFamily="34" charset="0"/>
                          <a:cs typeface="Arial" panose="020B0604020202020204" pitchFamily="34" charset="0"/>
                        </a:rPr>
                        <a:t>AFECTIVOEMOCIONAL</a:t>
                      </a:r>
                      <a:endParaRPr lang="es-AR" sz="1100" dirty="0">
                        <a:latin typeface="Arial" panose="020B0604020202020204" pitchFamily="34" charset="0"/>
                        <a:cs typeface="Arial" panose="020B0604020202020204" pitchFamily="34" charset="0"/>
                      </a:endParaRPr>
                    </a:p>
                  </a:txBody>
                  <a:tcPr/>
                </a:tc>
                <a:tc>
                  <a:txBody>
                    <a:bodyPr/>
                    <a:lstStyle/>
                    <a:p>
                      <a:r>
                        <a:rPr lang="es-AR" sz="1100" dirty="0" smtClean="0">
                          <a:latin typeface="Arial" panose="020B0604020202020204" pitchFamily="34" charset="0"/>
                          <a:cs typeface="Arial" panose="020B0604020202020204" pitchFamily="34" charset="0"/>
                        </a:rPr>
                        <a:t>El juego promueve el equilibrio afectivo y la salud mental.</a:t>
                      </a:r>
                    </a:p>
                    <a:p>
                      <a:r>
                        <a:rPr lang="es-AR" sz="1100" dirty="0" smtClean="0">
                          <a:latin typeface="Arial" panose="020B0604020202020204" pitchFamily="34" charset="0"/>
                          <a:cs typeface="Arial" panose="020B0604020202020204" pitchFamily="34" charset="0"/>
                        </a:rPr>
                        <a:t>Es una actividad placentera que genera satisfacción emocional.</a:t>
                      </a:r>
                    </a:p>
                    <a:p>
                      <a:r>
                        <a:rPr lang="es-AR" sz="1100" dirty="0" smtClean="0">
                          <a:latin typeface="Arial" panose="020B0604020202020204" pitchFamily="34" charset="0"/>
                          <a:cs typeface="Arial" panose="020B0604020202020204" pitchFamily="34" charset="0"/>
                        </a:rPr>
                        <a:t>Permite la asimilación de experiencias difíciles facilitando el control de la</a:t>
                      </a:r>
                    </a:p>
                    <a:p>
                      <a:r>
                        <a:rPr lang="es-AR" sz="1100" dirty="0" smtClean="0">
                          <a:latin typeface="Arial" panose="020B0604020202020204" pitchFamily="34" charset="0"/>
                          <a:cs typeface="Arial" panose="020B0604020202020204" pitchFamily="34" charset="0"/>
                        </a:rPr>
                        <a:t>ansiedad.</a:t>
                      </a:r>
                    </a:p>
                    <a:p>
                      <a:r>
                        <a:rPr lang="es-AR" sz="1100" dirty="0" smtClean="0">
                          <a:latin typeface="Arial" panose="020B0604020202020204" pitchFamily="34" charset="0"/>
                          <a:cs typeface="Arial" panose="020B0604020202020204" pitchFamily="34" charset="0"/>
                        </a:rPr>
                        <a:t>Posibilita la expresión simbólica de la sexualidad infantil y el proceso de</a:t>
                      </a:r>
                    </a:p>
                    <a:p>
                      <a:r>
                        <a:rPr lang="es-AR" sz="1100" dirty="0" smtClean="0">
                          <a:latin typeface="Arial" panose="020B0604020202020204" pitchFamily="34" charset="0"/>
                          <a:cs typeface="Arial" panose="020B0604020202020204" pitchFamily="34" charset="0"/>
                        </a:rPr>
                        <a:t>la identificación sexual.</a:t>
                      </a:r>
                    </a:p>
                    <a:p>
                      <a:r>
                        <a:rPr lang="es-AR" sz="1100" dirty="0" smtClean="0">
                          <a:latin typeface="Arial" panose="020B0604020202020204" pitchFamily="34" charset="0"/>
                          <a:cs typeface="Arial" panose="020B0604020202020204" pitchFamily="34" charset="0"/>
                        </a:rPr>
                        <a:t>Es un medio para el aprendizaje de técnicas de resolución de conflictos.</a:t>
                      </a:r>
                      <a:endParaRPr lang="es-AR" sz="11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812272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381001"/>
            <a:ext cx="8229600" cy="1823863"/>
          </a:xfrm>
        </p:spPr>
        <p:txBody>
          <a:bodyPr>
            <a:normAutofit/>
          </a:bodyPr>
          <a:lstStyle/>
          <a:p>
            <a:pPr algn="ctr"/>
            <a:r>
              <a:rPr lang="es-AR" sz="5000" dirty="0" smtClean="0">
                <a:solidFill>
                  <a:schemeClr val="accent5">
                    <a:lumMod val="75000"/>
                  </a:schemeClr>
                </a:solidFill>
                <a:latin typeface="Arial" panose="020B0604020202020204" pitchFamily="34" charset="0"/>
                <a:cs typeface="Arial" panose="020B0604020202020204" pitchFamily="34" charset="0"/>
              </a:rPr>
              <a:t>Sigmund Freud</a:t>
            </a:r>
            <a:endParaRPr lang="es-AR" sz="5000" dirty="0">
              <a:solidFill>
                <a:schemeClr val="accent5">
                  <a:lumMod val="75000"/>
                </a:schemeClr>
              </a:solidFill>
              <a:latin typeface="Arial" panose="020B0604020202020204" pitchFamily="34" charset="0"/>
              <a:cs typeface="Arial" panose="020B0604020202020204" pitchFamily="34" charset="0"/>
            </a:endParaRPr>
          </a:p>
        </p:txBody>
      </p:sp>
      <p:sp>
        <p:nvSpPr>
          <p:cNvPr id="3" name="1 Título"/>
          <p:cNvSpPr txBox="1">
            <a:spLocks/>
          </p:cNvSpPr>
          <p:nvPr/>
        </p:nvSpPr>
        <p:spPr>
          <a:xfrm>
            <a:off x="464234" y="2852936"/>
            <a:ext cx="8229600" cy="2520280"/>
          </a:xfrm>
          <a:prstGeom prst="rect">
            <a:avLst/>
          </a:prstGeom>
        </p:spPr>
        <p:txBody>
          <a:bodyPr lIns="45720" rIns="228600" anchor="b">
            <a:noAutofit/>
            <a:scene3d>
              <a:camera prst="orthographicFront"/>
              <a:lightRig rig="soft" dir="t">
                <a:rot lat="0" lon="0" rev="2400000"/>
              </a:lightRig>
            </a:scene3d>
            <a:sp3d>
              <a:bevelT w="19050" h="12700"/>
            </a:sp3d>
          </a:bodyPr>
          <a:lstStyle>
            <a:lvl1pPr marL="0" algn="r" rtl="0" eaLnBrk="1" latinLnBrk="0" hangingPunct="1">
              <a:spcBef>
                <a:spcPct val="0"/>
              </a:spcBef>
              <a:buNone/>
              <a:defRPr kumimoji="0" sz="48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marL="285750" indent="-285750" algn="l">
              <a:buFont typeface="Arial" panose="020B0604020202020204" pitchFamily="34" charset="0"/>
              <a:buChar char="•"/>
            </a:pPr>
            <a:r>
              <a:rPr lang="es-AR" sz="2000" dirty="0">
                <a:solidFill>
                  <a:schemeClr val="tx1"/>
                </a:solidFill>
                <a:effectLst/>
                <a:latin typeface="Arial" panose="020B0604020202020204" pitchFamily="34" charset="0"/>
                <a:cs typeface="Arial" panose="020B0604020202020204" pitchFamily="34" charset="0"/>
              </a:rPr>
              <a:t>El juego permite la elaboración de experiencias traumáticas </a:t>
            </a:r>
            <a:r>
              <a:rPr lang="es-AR" sz="2000" dirty="0" smtClean="0">
                <a:solidFill>
                  <a:schemeClr val="tx1"/>
                </a:solidFill>
                <a:effectLst/>
                <a:latin typeface="Arial" panose="020B0604020202020204" pitchFamily="34" charset="0"/>
                <a:cs typeface="Arial" panose="020B0604020202020204" pitchFamily="34" charset="0"/>
              </a:rPr>
              <a:t>mediante la </a:t>
            </a:r>
            <a:r>
              <a:rPr lang="es-AR" sz="2000" dirty="0">
                <a:solidFill>
                  <a:schemeClr val="tx1"/>
                </a:solidFill>
                <a:effectLst/>
                <a:latin typeface="Arial" panose="020B0604020202020204" pitchFamily="34" charset="0"/>
                <a:cs typeface="Arial" panose="020B0604020202020204" pitchFamily="34" charset="0"/>
              </a:rPr>
              <a:t>repetición simbólica.</a:t>
            </a:r>
          </a:p>
          <a:p>
            <a:pPr marL="285750" indent="-285750" algn="l">
              <a:buFont typeface="Arial" panose="020B0604020202020204" pitchFamily="34" charset="0"/>
              <a:buChar char="•"/>
            </a:pPr>
            <a:r>
              <a:rPr lang="es-AR" sz="2000" dirty="0">
                <a:solidFill>
                  <a:schemeClr val="tx1"/>
                </a:solidFill>
                <a:effectLst/>
                <a:latin typeface="Arial" panose="020B0604020202020204" pitchFamily="34" charset="0"/>
                <a:cs typeface="Arial" panose="020B0604020202020204" pitchFamily="34" charset="0"/>
              </a:rPr>
              <a:t>En el juego existe una tendencia al placer, a partir de la cual el </a:t>
            </a:r>
            <a:r>
              <a:rPr lang="es-AR" sz="2000" dirty="0" smtClean="0">
                <a:solidFill>
                  <a:schemeClr val="tx1"/>
                </a:solidFill>
                <a:effectLst/>
                <a:latin typeface="Arial" panose="020B0604020202020204" pitchFamily="34" charset="0"/>
                <a:cs typeface="Arial" panose="020B0604020202020204" pitchFamily="34" charset="0"/>
              </a:rPr>
              <a:t>niño repite </a:t>
            </a:r>
            <a:r>
              <a:rPr lang="es-AR" sz="2000" dirty="0">
                <a:solidFill>
                  <a:schemeClr val="tx1"/>
                </a:solidFill>
                <a:effectLst/>
                <a:latin typeface="Arial" panose="020B0604020202020204" pitchFamily="34" charset="0"/>
                <a:cs typeface="Arial" panose="020B0604020202020204" pitchFamily="34" charset="0"/>
              </a:rPr>
              <a:t>como juego una impresión desagradable, repetición que </a:t>
            </a:r>
            <a:r>
              <a:rPr lang="es-AR" sz="2000" dirty="0" smtClean="0">
                <a:solidFill>
                  <a:schemeClr val="tx1"/>
                </a:solidFill>
                <a:effectLst/>
                <a:latin typeface="Arial" panose="020B0604020202020204" pitchFamily="34" charset="0"/>
                <a:cs typeface="Arial" panose="020B0604020202020204" pitchFamily="34" charset="0"/>
              </a:rPr>
              <a:t>está ligada </a:t>
            </a:r>
            <a:r>
              <a:rPr lang="es-AR" sz="2000" dirty="0">
                <a:solidFill>
                  <a:schemeClr val="tx1"/>
                </a:solidFill>
                <a:effectLst/>
                <a:latin typeface="Arial" panose="020B0604020202020204" pitchFamily="34" charset="0"/>
                <a:cs typeface="Arial" panose="020B0604020202020204" pitchFamily="34" charset="0"/>
              </a:rPr>
              <a:t>a la consecución de placer.</a:t>
            </a:r>
          </a:p>
          <a:p>
            <a:pPr marL="285750" indent="-285750" algn="l">
              <a:buFont typeface="Arial" panose="020B0604020202020204" pitchFamily="34" charset="0"/>
              <a:buChar char="•"/>
            </a:pPr>
            <a:r>
              <a:rPr lang="es-AR" sz="2000" dirty="0" smtClean="0">
                <a:solidFill>
                  <a:schemeClr val="tx1"/>
                </a:solidFill>
                <a:effectLst/>
                <a:latin typeface="Arial" panose="020B0604020202020204" pitchFamily="34" charset="0"/>
                <a:cs typeface="Arial" panose="020B0604020202020204" pitchFamily="34" charset="0"/>
              </a:rPr>
              <a:t>El </a:t>
            </a:r>
            <a:r>
              <a:rPr lang="es-AR" sz="2000" dirty="0">
                <a:solidFill>
                  <a:schemeClr val="tx1"/>
                </a:solidFill>
                <a:effectLst/>
                <a:latin typeface="Arial" panose="020B0604020202020204" pitchFamily="34" charset="0"/>
                <a:cs typeface="Arial" panose="020B0604020202020204" pitchFamily="34" charset="0"/>
              </a:rPr>
              <a:t>juego es el disfraz de la libido, es un realizador de deseos y </a:t>
            </a:r>
            <a:r>
              <a:rPr lang="es-AR" sz="2000" dirty="0" smtClean="0">
                <a:solidFill>
                  <a:schemeClr val="tx1"/>
                </a:solidFill>
                <a:effectLst/>
                <a:latin typeface="Arial" panose="020B0604020202020204" pitchFamily="34" charset="0"/>
                <a:cs typeface="Arial" panose="020B0604020202020204" pitchFamily="34" charset="0"/>
              </a:rPr>
              <a:t>una vía de </a:t>
            </a:r>
            <a:r>
              <a:rPr lang="es-AR" sz="2000" dirty="0">
                <a:solidFill>
                  <a:schemeClr val="tx1"/>
                </a:solidFill>
                <a:effectLst/>
                <a:latin typeface="Arial" panose="020B0604020202020204" pitchFamily="34" charset="0"/>
                <a:cs typeface="Arial" panose="020B0604020202020204" pitchFamily="34" charset="0"/>
              </a:rPr>
              <a:t>descarga pulsional.</a:t>
            </a:r>
          </a:p>
          <a:p>
            <a:pPr marL="285750" indent="-285750" algn="l">
              <a:buFont typeface="Arial" panose="020B0604020202020204" pitchFamily="34" charset="0"/>
              <a:buChar char="•"/>
            </a:pPr>
            <a:r>
              <a:rPr lang="es-AR" sz="2000" dirty="0">
                <a:solidFill>
                  <a:schemeClr val="tx1"/>
                </a:solidFill>
                <a:effectLst/>
                <a:latin typeface="Arial" panose="020B0604020202020204" pitchFamily="34" charset="0"/>
                <a:cs typeface="Arial" panose="020B0604020202020204" pitchFamily="34" charset="0"/>
              </a:rPr>
              <a:t>El motor del juego es el deseo del niño de ser mayor</a:t>
            </a:r>
            <a:r>
              <a:rPr lang="es-AR" sz="2000" dirty="0" smtClean="0">
                <a:solidFill>
                  <a:schemeClr val="tx1"/>
                </a:solidFill>
                <a:effectLst/>
                <a:latin typeface="Arial" panose="020B0604020202020204" pitchFamily="34" charset="0"/>
                <a:cs typeface="Arial" panose="020B0604020202020204" pitchFamily="34" charset="0"/>
              </a:rPr>
              <a:t>.</a:t>
            </a:r>
            <a:endParaRPr lang="es-AR" sz="20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893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381001"/>
            <a:ext cx="8229600" cy="1823863"/>
          </a:xfrm>
        </p:spPr>
        <p:txBody>
          <a:bodyPr>
            <a:normAutofit/>
          </a:bodyPr>
          <a:lstStyle/>
          <a:p>
            <a:pPr algn="ctr"/>
            <a:r>
              <a:rPr lang="es-AR" sz="5000" dirty="0" smtClean="0">
                <a:solidFill>
                  <a:schemeClr val="accent5">
                    <a:lumMod val="75000"/>
                  </a:schemeClr>
                </a:solidFill>
                <a:latin typeface="Arial" panose="020B0604020202020204" pitchFamily="34" charset="0"/>
                <a:cs typeface="Arial" panose="020B0604020202020204" pitchFamily="34" charset="0"/>
              </a:rPr>
              <a:t>Jean Piaget</a:t>
            </a:r>
            <a:endParaRPr lang="es-AR" sz="5000" dirty="0">
              <a:solidFill>
                <a:schemeClr val="accent5">
                  <a:lumMod val="75000"/>
                </a:schemeClr>
              </a:solidFill>
              <a:latin typeface="Arial" panose="020B0604020202020204" pitchFamily="34" charset="0"/>
              <a:cs typeface="Arial" panose="020B0604020202020204" pitchFamily="34" charset="0"/>
            </a:endParaRPr>
          </a:p>
        </p:txBody>
      </p:sp>
      <p:sp>
        <p:nvSpPr>
          <p:cNvPr id="3" name="1 Título"/>
          <p:cNvSpPr txBox="1">
            <a:spLocks/>
          </p:cNvSpPr>
          <p:nvPr/>
        </p:nvSpPr>
        <p:spPr>
          <a:xfrm>
            <a:off x="464234" y="2708920"/>
            <a:ext cx="8229600" cy="1800200"/>
          </a:xfrm>
          <a:prstGeom prst="rect">
            <a:avLst/>
          </a:prstGeom>
        </p:spPr>
        <p:txBody>
          <a:bodyPr lIns="45720" rIns="228600" anchor="b">
            <a:noAutofit/>
            <a:scene3d>
              <a:camera prst="orthographicFront"/>
              <a:lightRig rig="soft" dir="t">
                <a:rot lat="0" lon="0" rev="2400000"/>
              </a:lightRig>
            </a:scene3d>
            <a:sp3d>
              <a:bevelT w="19050" h="12700"/>
            </a:sp3d>
          </a:bodyPr>
          <a:lstStyle>
            <a:lvl1pPr marL="0" algn="r" rtl="0" eaLnBrk="1" latinLnBrk="0" hangingPunct="1">
              <a:spcBef>
                <a:spcPct val="0"/>
              </a:spcBef>
              <a:buNone/>
              <a:defRPr kumimoji="0" sz="48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marL="285750" indent="-285750" algn="l">
              <a:buFont typeface="Arial" panose="020B0604020202020204" pitchFamily="34" charset="0"/>
              <a:buChar char="•"/>
            </a:pPr>
            <a:r>
              <a:rPr lang="es-AR" sz="2000" dirty="0">
                <a:solidFill>
                  <a:schemeClr val="tx1"/>
                </a:solidFill>
                <a:effectLst/>
                <a:latin typeface="Arial" panose="020B0604020202020204" pitchFamily="34" charset="0"/>
                <a:cs typeface="Arial" panose="020B0604020202020204" pitchFamily="34" charset="0"/>
              </a:rPr>
              <a:t>Los juegos poseen un papel de relevancia para el desarrollo intelectual, siendo para el niño instrumentos que le permiten investigar cognoscitivamente su entorno.</a:t>
            </a:r>
          </a:p>
          <a:p>
            <a:pPr marL="285750" indent="-285750" algn="l">
              <a:buFont typeface="Arial" panose="020B0604020202020204" pitchFamily="34" charset="0"/>
              <a:buChar char="•"/>
            </a:pPr>
            <a:r>
              <a:rPr lang="es-AR" sz="2000" dirty="0">
                <a:solidFill>
                  <a:schemeClr val="tx1"/>
                </a:solidFill>
                <a:effectLst/>
                <a:latin typeface="Arial" panose="020B0604020202020204" pitchFamily="34" charset="0"/>
                <a:cs typeface="Arial" panose="020B0604020202020204" pitchFamily="34" charset="0"/>
              </a:rPr>
              <a:t>Es a través del juego que el niño construye y desarrolla las sucesivas estructuras mentales</a:t>
            </a:r>
          </a:p>
        </p:txBody>
      </p:sp>
    </p:spTree>
    <p:extLst>
      <p:ext uri="{BB962C8B-B14F-4D97-AF65-F5344CB8AC3E}">
        <p14:creationId xmlns:p14="http://schemas.microsoft.com/office/powerpoint/2010/main" val="4064707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22768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Rectángulo"/>
          <p:cNvSpPr/>
          <p:nvPr/>
        </p:nvSpPr>
        <p:spPr>
          <a:xfrm>
            <a:off x="0" y="2276872"/>
            <a:ext cx="9144000" cy="230425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Rectángulo"/>
          <p:cNvSpPr/>
          <p:nvPr/>
        </p:nvSpPr>
        <p:spPr>
          <a:xfrm>
            <a:off x="0" y="4509120"/>
            <a:ext cx="9144000" cy="23488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1 Título"/>
          <p:cNvSpPr>
            <a:spLocks noGrp="1"/>
          </p:cNvSpPr>
          <p:nvPr>
            <p:ph type="ctrTitle"/>
          </p:nvPr>
        </p:nvSpPr>
        <p:spPr>
          <a:xfrm>
            <a:off x="464234" y="226504"/>
            <a:ext cx="8229600" cy="1823863"/>
          </a:xfrm>
        </p:spPr>
        <p:txBody>
          <a:bodyPr>
            <a:normAutofit/>
          </a:bodyPr>
          <a:lstStyle/>
          <a:p>
            <a:pPr algn="ctr"/>
            <a:r>
              <a:rPr lang="es-AR" sz="5000" dirty="0">
                <a:solidFill>
                  <a:schemeClr val="accent5">
                    <a:lumMod val="75000"/>
                  </a:schemeClr>
                </a:solidFill>
                <a:latin typeface="Arial" panose="020B0604020202020204" pitchFamily="34" charset="0"/>
                <a:cs typeface="Arial" panose="020B0604020202020204" pitchFamily="34" charset="0"/>
              </a:rPr>
              <a:t>1. Juegos Sensoriomotores o de Ejercicio (0-2 años)</a:t>
            </a:r>
          </a:p>
        </p:txBody>
      </p:sp>
      <p:sp>
        <p:nvSpPr>
          <p:cNvPr id="10" name="1 Título"/>
          <p:cNvSpPr txBox="1">
            <a:spLocks/>
          </p:cNvSpPr>
          <p:nvPr/>
        </p:nvSpPr>
        <p:spPr>
          <a:xfrm>
            <a:off x="464234" y="2420888"/>
            <a:ext cx="8229600" cy="1823863"/>
          </a:xfrm>
          <a:prstGeom prst="rect">
            <a:avLst/>
          </a:prstGeom>
        </p:spPr>
        <p:txBody>
          <a:bodyPr lIns="45720" rIns="228600" anchor="b">
            <a:normAutofit/>
            <a:scene3d>
              <a:camera prst="orthographicFront"/>
              <a:lightRig rig="soft" dir="t">
                <a:rot lat="0" lon="0" rev="2400000"/>
              </a:lightRig>
            </a:scene3d>
            <a:sp3d>
              <a:bevelT w="19050" h="12700"/>
            </a:sp3d>
          </a:bodyPr>
          <a:lstStyle>
            <a:lvl1pPr marL="0" algn="r" rtl="0" eaLnBrk="1" latinLnBrk="0" hangingPunct="1">
              <a:spcBef>
                <a:spcPct val="0"/>
              </a:spcBef>
              <a:buNone/>
              <a:defRPr kumimoji="0" sz="48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r>
              <a:rPr lang="es-AR" sz="5000" dirty="0">
                <a:solidFill>
                  <a:schemeClr val="tx1">
                    <a:lumMod val="95000"/>
                  </a:schemeClr>
                </a:solidFill>
                <a:latin typeface="Arial" panose="020B0604020202020204" pitchFamily="34" charset="0"/>
                <a:cs typeface="Arial" panose="020B0604020202020204" pitchFamily="34" charset="0"/>
              </a:rPr>
              <a:t>2. Juegos </a:t>
            </a:r>
            <a:r>
              <a:rPr lang="es-AR" sz="5000" dirty="0" smtClean="0">
                <a:solidFill>
                  <a:schemeClr val="tx1">
                    <a:lumMod val="95000"/>
                  </a:schemeClr>
                </a:solidFill>
                <a:latin typeface="Arial" panose="020B0604020202020204" pitchFamily="34" charset="0"/>
                <a:cs typeface="Arial" panose="020B0604020202020204" pitchFamily="34" charset="0"/>
              </a:rPr>
              <a:t>Simbólicos</a:t>
            </a:r>
          </a:p>
          <a:p>
            <a:pPr algn="ctr"/>
            <a:r>
              <a:rPr lang="es-AR" sz="5000" dirty="0" smtClean="0">
                <a:solidFill>
                  <a:schemeClr val="tx1">
                    <a:lumMod val="95000"/>
                  </a:schemeClr>
                </a:solidFill>
                <a:latin typeface="Arial" panose="020B0604020202020204" pitchFamily="34" charset="0"/>
                <a:cs typeface="Arial" panose="020B0604020202020204" pitchFamily="34" charset="0"/>
              </a:rPr>
              <a:t>(</a:t>
            </a:r>
            <a:r>
              <a:rPr lang="es-AR" sz="5000" dirty="0">
                <a:solidFill>
                  <a:schemeClr val="tx1">
                    <a:lumMod val="95000"/>
                  </a:schemeClr>
                </a:solidFill>
                <a:latin typeface="Arial" panose="020B0604020202020204" pitchFamily="34" charset="0"/>
                <a:cs typeface="Arial" panose="020B0604020202020204" pitchFamily="34" charset="0"/>
              </a:rPr>
              <a:t>2-7 años)</a:t>
            </a:r>
          </a:p>
        </p:txBody>
      </p:sp>
      <p:sp>
        <p:nvSpPr>
          <p:cNvPr id="11" name="1 Título"/>
          <p:cNvSpPr txBox="1">
            <a:spLocks/>
          </p:cNvSpPr>
          <p:nvPr/>
        </p:nvSpPr>
        <p:spPr>
          <a:xfrm>
            <a:off x="464234" y="4771628"/>
            <a:ext cx="8229600" cy="1823863"/>
          </a:xfrm>
          <a:prstGeom prst="rect">
            <a:avLst/>
          </a:prstGeom>
        </p:spPr>
        <p:txBody>
          <a:bodyPr lIns="45720" rIns="228600" anchor="b">
            <a:normAutofit/>
            <a:scene3d>
              <a:camera prst="orthographicFront"/>
              <a:lightRig rig="soft" dir="t">
                <a:rot lat="0" lon="0" rev="2400000"/>
              </a:lightRig>
            </a:scene3d>
            <a:sp3d>
              <a:bevelT w="19050" h="12700"/>
            </a:sp3d>
          </a:bodyPr>
          <a:lstStyle>
            <a:lvl1pPr marL="0" algn="r" rtl="0" eaLnBrk="1" latinLnBrk="0" hangingPunct="1">
              <a:spcBef>
                <a:spcPct val="0"/>
              </a:spcBef>
              <a:buNone/>
              <a:defRPr kumimoji="0" sz="48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r>
              <a:rPr lang="es-AR" sz="5000" dirty="0">
                <a:solidFill>
                  <a:schemeClr val="accent5">
                    <a:lumMod val="60000"/>
                    <a:lumOff val="40000"/>
                  </a:schemeClr>
                </a:solidFill>
                <a:latin typeface="Arial" panose="020B0604020202020204" pitchFamily="34" charset="0"/>
                <a:cs typeface="Arial" panose="020B0604020202020204" pitchFamily="34" charset="0"/>
              </a:rPr>
              <a:t>3. Juegos de </a:t>
            </a:r>
            <a:r>
              <a:rPr lang="es-AR" sz="5000" dirty="0" smtClean="0">
                <a:solidFill>
                  <a:schemeClr val="accent5">
                    <a:lumMod val="60000"/>
                    <a:lumOff val="40000"/>
                  </a:schemeClr>
                </a:solidFill>
                <a:latin typeface="Arial" panose="020B0604020202020204" pitchFamily="34" charset="0"/>
                <a:cs typeface="Arial" panose="020B0604020202020204" pitchFamily="34" charset="0"/>
              </a:rPr>
              <a:t>Regla</a:t>
            </a:r>
          </a:p>
          <a:p>
            <a:pPr algn="ctr"/>
            <a:r>
              <a:rPr lang="es-AR" sz="5000" dirty="0" smtClean="0">
                <a:solidFill>
                  <a:schemeClr val="accent5">
                    <a:lumMod val="60000"/>
                    <a:lumOff val="40000"/>
                  </a:schemeClr>
                </a:solidFill>
                <a:latin typeface="Arial" panose="020B0604020202020204" pitchFamily="34" charset="0"/>
                <a:cs typeface="Arial" panose="020B0604020202020204" pitchFamily="34" charset="0"/>
              </a:rPr>
              <a:t>(</a:t>
            </a:r>
            <a:r>
              <a:rPr lang="es-AR" sz="5000" dirty="0">
                <a:solidFill>
                  <a:schemeClr val="accent5">
                    <a:lumMod val="60000"/>
                    <a:lumOff val="40000"/>
                  </a:schemeClr>
                </a:solidFill>
                <a:latin typeface="Arial" panose="020B0604020202020204" pitchFamily="34" charset="0"/>
                <a:cs typeface="Arial" panose="020B0604020202020204" pitchFamily="34" charset="0"/>
              </a:rPr>
              <a:t>7-12 años)</a:t>
            </a:r>
          </a:p>
        </p:txBody>
      </p:sp>
    </p:spTree>
    <p:extLst>
      <p:ext uri="{BB962C8B-B14F-4D97-AF65-F5344CB8AC3E}">
        <p14:creationId xmlns:p14="http://schemas.microsoft.com/office/powerpoint/2010/main" val="1150962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1 Título"/>
          <p:cNvSpPr>
            <a:spLocks noGrp="1"/>
          </p:cNvSpPr>
          <p:nvPr>
            <p:ph type="ctrTitle"/>
          </p:nvPr>
        </p:nvSpPr>
        <p:spPr>
          <a:xfrm>
            <a:off x="464234" y="226504"/>
            <a:ext cx="8229600" cy="1823863"/>
          </a:xfrm>
        </p:spPr>
        <p:txBody>
          <a:bodyPr>
            <a:normAutofit/>
          </a:bodyPr>
          <a:lstStyle/>
          <a:p>
            <a:pPr algn="ctr"/>
            <a:r>
              <a:rPr lang="es-AR" sz="5000" dirty="0">
                <a:solidFill>
                  <a:schemeClr val="accent5">
                    <a:lumMod val="75000"/>
                  </a:schemeClr>
                </a:solidFill>
                <a:latin typeface="Arial" panose="020B0604020202020204" pitchFamily="34" charset="0"/>
                <a:cs typeface="Arial" panose="020B0604020202020204" pitchFamily="34" charset="0"/>
              </a:rPr>
              <a:t>1. Juegos Sensoriomotores o de Ejercicio (0-2 años)</a:t>
            </a:r>
          </a:p>
        </p:txBody>
      </p:sp>
      <p:sp>
        <p:nvSpPr>
          <p:cNvPr id="9" name="1 Título"/>
          <p:cNvSpPr txBox="1">
            <a:spLocks/>
          </p:cNvSpPr>
          <p:nvPr/>
        </p:nvSpPr>
        <p:spPr>
          <a:xfrm>
            <a:off x="464234" y="2204864"/>
            <a:ext cx="8229600" cy="1800201"/>
          </a:xfrm>
          <a:prstGeom prst="rect">
            <a:avLst/>
          </a:prstGeom>
        </p:spPr>
        <p:txBody>
          <a:bodyPr lIns="45720" rIns="228600" anchor="b">
            <a:normAutofit/>
            <a:scene3d>
              <a:camera prst="orthographicFront"/>
              <a:lightRig rig="soft" dir="t">
                <a:rot lat="0" lon="0" rev="2400000"/>
              </a:lightRig>
            </a:scene3d>
            <a:sp3d>
              <a:bevelT w="19050" h="12700"/>
            </a:sp3d>
          </a:bodyPr>
          <a:lstStyle>
            <a:lvl1pPr marL="0" algn="r" rtl="0" eaLnBrk="1" latinLnBrk="0" hangingPunct="1">
              <a:spcBef>
                <a:spcPct val="0"/>
              </a:spcBef>
              <a:buNone/>
              <a:defRPr kumimoji="0" sz="48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marL="342900" indent="-342900" algn="l">
              <a:buFont typeface="Arial" panose="020B0604020202020204" pitchFamily="34" charset="0"/>
              <a:buChar char="•"/>
            </a:pPr>
            <a:r>
              <a:rPr lang="es-AR" sz="2200" dirty="0">
                <a:solidFill>
                  <a:schemeClr val="tx1"/>
                </a:solidFill>
                <a:latin typeface="Arial" panose="020B0604020202020204" pitchFamily="34" charset="0"/>
                <a:cs typeface="Arial" panose="020B0604020202020204" pitchFamily="34" charset="0"/>
              </a:rPr>
              <a:t>Esta etapa del juego coincide con el período sensoriomotriz, en el cual </a:t>
            </a:r>
            <a:r>
              <a:rPr lang="es-AR" sz="2200" dirty="0" smtClean="0">
                <a:solidFill>
                  <a:schemeClr val="tx1"/>
                </a:solidFill>
                <a:latin typeface="Arial" panose="020B0604020202020204" pitchFamily="34" charset="0"/>
                <a:cs typeface="Arial" panose="020B0604020202020204" pitchFamily="34" charset="0"/>
              </a:rPr>
              <a:t>la estructura </a:t>
            </a:r>
            <a:r>
              <a:rPr lang="es-AR" sz="2200" dirty="0">
                <a:solidFill>
                  <a:schemeClr val="tx1"/>
                </a:solidFill>
                <a:latin typeface="Arial" panose="020B0604020202020204" pitchFamily="34" charset="0"/>
                <a:cs typeface="Arial" panose="020B0604020202020204" pitchFamily="34" charset="0"/>
              </a:rPr>
              <a:t>del pensamiento del niño es de acción, es decir, la interacción entre el niño y el medio se basa en la acción.</a:t>
            </a:r>
          </a:p>
        </p:txBody>
      </p:sp>
    </p:spTree>
    <p:extLst>
      <p:ext uri="{BB962C8B-B14F-4D97-AF65-F5344CB8AC3E}">
        <p14:creationId xmlns:p14="http://schemas.microsoft.com/office/powerpoint/2010/main" val="1007991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1 Título"/>
          <p:cNvSpPr>
            <a:spLocks noGrp="1"/>
          </p:cNvSpPr>
          <p:nvPr>
            <p:ph type="ctrTitle"/>
          </p:nvPr>
        </p:nvSpPr>
        <p:spPr>
          <a:xfrm>
            <a:off x="464234" y="226504"/>
            <a:ext cx="8229600" cy="1823863"/>
          </a:xfrm>
        </p:spPr>
        <p:txBody>
          <a:bodyPr>
            <a:normAutofit/>
          </a:bodyPr>
          <a:lstStyle/>
          <a:p>
            <a:pPr algn="ctr"/>
            <a:r>
              <a:rPr lang="es-AR" sz="5000" dirty="0">
                <a:solidFill>
                  <a:schemeClr val="tx1"/>
                </a:solidFill>
                <a:latin typeface="Arial" panose="020B0604020202020204" pitchFamily="34" charset="0"/>
                <a:cs typeface="Arial" panose="020B0604020202020204" pitchFamily="34" charset="0"/>
              </a:rPr>
              <a:t>2. Juegos Simbólicos</a:t>
            </a:r>
            <a:br>
              <a:rPr lang="es-AR" sz="5000" dirty="0">
                <a:solidFill>
                  <a:schemeClr val="tx1"/>
                </a:solidFill>
                <a:latin typeface="Arial" panose="020B0604020202020204" pitchFamily="34" charset="0"/>
                <a:cs typeface="Arial" panose="020B0604020202020204" pitchFamily="34" charset="0"/>
              </a:rPr>
            </a:br>
            <a:r>
              <a:rPr lang="es-AR" sz="5000" dirty="0">
                <a:solidFill>
                  <a:schemeClr val="tx1"/>
                </a:solidFill>
                <a:latin typeface="Arial" panose="020B0604020202020204" pitchFamily="34" charset="0"/>
                <a:cs typeface="Arial" panose="020B0604020202020204" pitchFamily="34" charset="0"/>
              </a:rPr>
              <a:t>(2-7 años)</a:t>
            </a:r>
          </a:p>
        </p:txBody>
      </p:sp>
      <p:sp>
        <p:nvSpPr>
          <p:cNvPr id="9" name="1 Título"/>
          <p:cNvSpPr txBox="1">
            <a:spLocks/>
          </p:cNvSpPr>
          <p:nvPr/>
        </p:nvSpPr>
        <p:spPr>
          <a:xfrm>
            <a:off x="464234" y="2492897"/>
            <a:ext cx="8428246" cy="2736304"/>
          </a:xfrm>
          <a:prstGeom prst="rect">
            <a:avLst/>
          </a:prstGeom>
        </p:spPr>
        <p:txBody>
          <a:bodyPr lIns="45720" rIns="228600" anchor="b">
            <a:noAutofit/>
            <a:scene3d>
              <a:camera prst="orthographicFront"/>
              <a:lightRig rig="soft" dir="t">
                <a:rot lat="0" lon="0" rev="2400000"/>
              </a:lightRig>
            </a:scene3d>
            <a:sp3d>
              <a:bevelT w="19050" h="12700"/>
            </a:sp3d>
          </a:bodyPr>
          <a:lstStyle>
            <a:lvl1pPr marL="0" algn="r" rtl="0" eaLnBrk="1" latinLnBrk="0" hangingPunct="1">
              <a:spcBef>
                <a:spcPct val="0"/>
              </a:spcBef>
              <a:buNone/>
              <a:defRPr kumimoji="0" sz="48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marL="342900" indent="-342900" algn="l">
              <a:buFont typeface="Arial" panose="020B0604020202020204" pitchFamily="34" charset="0"/>
              <a:buChar char="•"/>
            </a:pPr>
            <a:r>
              <a:rPr lang="es-AR" sz="2200" dirty="0">
                <a:solidFill>
                  <a:srgbClr val="FFFF00"/>
                </a:solidFill>
                <a:latin typeface="Arial" panose="020B0604020202020204" pitchFamily="34" charset="0"/>
                <a:cs typeface="Arial" panose="020B0604020202020204" pitchFamily="34" charset="0"/>
              </a:rPr>
              <a:t>Esta etapa del juego coincide con el período preoperacional, en el cual la estructura del pensamiento del niño es representacional. En la medida en que el niño se relaciona con el medio utiliza nuevos recursos simbólicos y comienza basarse en la realidad y en la experiencia</a:t>
            </a:r>
            <a:r>
              <a:rPr lang="es-AR" sz="2200" dirty="0" smtClean="0">
                <a:solidFill>
                  <a:srgbClr val="FFFF00"/>
                </a:solidFill>
                <a:latin typeface="Arial" panose="020B0604020202020204" pitchFamily="34" charset="0"/>
                <a:cs typeface="Arial" panose="020B0604020202020204" pitchFamily="34" charset="0"/>
              </a:rPr>
              <a:t>.</a:t>
            </a:r>
          </a:p>
          <a:p>
            <a:pPr marL="342900" indent="-342900" algn="l">
              <a:buFont typeface="Arial" panose="020B0604020202020204" pitchFamily="34" charset="0"/>
              <a:buChar char="•"/>
            </a:pPr>
            <a:endParaRPr lang="es-AR" sz="2200" dirty="0">
              <a:solidFill>
                <a:srgbClr val="FFFF0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s-AR" sz="2200" dirty="0">
                <a:solidFill>
                  <a:srgbClr val="FFFF00"/>
                </a:solidFill>
                <a:latin typeface="Arial" panose="020B0604020202020204" pitchFamily="34" charset="0"/>
                <a:cs typeface="Arial" panose="020B0604020202020204" pitchFamily="34" charset="0"/>
              </a:rPr>
              <a:t>Se caracterizan por hacer “como si” con conciencia de ficción y por la utilización de símbolos propios</a:t>
            </a:r>
            <a:r>
              <a:rPr lang="es-AR" sz="2200" dirty="0" smtClean="0">
                <a:solidFill>
                  <a:srgbClr val="FFFF00"/>
                </a:solidFill>
                <a:latin typeface="Arial" panose="020B0604020202020204" pitchFamily="34" charset="0"/>
                <a:cs typeface="Arial" panose="020B0604020202020204" pitchFamily="34" charset="0"/>
              </a:rPr>
              <a:t>.</a:t>
            </a:r>
            <a:endParaRPr lang="es-AR" sz="22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1384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23</TotalTime>
  <Words>687</Words>
  <Application>Microsoft Office PowerPoint</Application>
  <PresentationFormat>Presentación en pantalla (4:3)</PresentationFormat>
  <Paragraphs>55</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Fundición</vt:lpstr>
      <vt:lpstr>El juego en el desarrollo infantil</vt:lpstr>
      <vt:lpstr>Es una actividad placentera Es una actividad libre, espontánea y totalmente voluntaria Es una actividad que tiene fin en sí misma Es una actividad que implica acción Es una actividad que se desarrolla en una realidad ficticia Es una actividad que implica seriedad Es una actividad asociada al esfuerzo Es una actividad delimitada temporal y espacialmente Es una actividad propia de la infancia Es una actividad innata, universal, regular y consistente Es una actividad que da cuenta de la etapa evolutiva por la cual un niño se encuentra atravesando Es una actividad que favorece procesos de socialización</vt:lpstr>
      <vt:lpstr>Experimenta con personas y cosas Almacena información en su memoria Estudia causas y efectos Resuelve problemas Construye un vocabulario útil Aprende a controlar las reacciones e impulsos emocionales centrados sobre sí mismo Adapta su conducta a los hábitos culturales de su grupo social Interpreta acontecimientos nuevos Incrementa las ideas positivas relativas a su autoconcepto Desarrolla destrezas motrices finas y gruesas</vt:lpstr>
      <vt:lpstr>Presentación de PowerPoint</vt:lpstr>
      <vt:lpstr>Sigmund Freud</vt:lpstr>
      <vt:lpstr>Jean Piaget</vt:lpstr>
      <vt:lpstr>1. Juegos Sensoriomotores o de Ejercicio (0-2 años)</vt:lpstr>
      <vt:lpstr>1. Juegos Sensoriomotores o de Ejercicio (0-2 años)</vt:lpstr>
      <vt:lpstr>2. Juegos Simbólicos (2-7 años)</vt:lpstr>
      <vt:lpstr>3. Juegos de Regla (7-12 años)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juego en el desarrollo infantil</dc:title>
  <dc:creator>Admin</dc:creator>
  <cp:lastModifiedBy>Admin</cp:lastModifiedBy>
  <cp:revision>6</cp:revision>
  <dcterms:created xsi:type="dcterms:W3CDTF">2021-06-15T02:46:23Z</dcterms:created>
  <dcterms:modified xsi:type="dcterms:W3CDTF">2021-06-15T03:09:57Z</dcterms:modified>
</cp:coreProperties>
</file>