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1" r:id="rId3"/>
    <p:sldId id="260" r:id="rId4"/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61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8354AA7-06E3-41A8-B9A5-177F5C6CD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/>
              <a:t> </a:t>
            </a:r>
            <a:r>
              <a:rPr lang="es-AR" b="1" dirty="0">
                <a:solidFill>
                  <a:schemeClr val="bg1"/>
                </a:solidFill>
              </a:rPr>
              <a:t>Aristóteles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37C6DE45-A6D2-456C-8C9F-BEA33876F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Nació en la cuidad de Estagira en el año 385 </a:t>
            </a:r>
            <a:r>
              <a:rPr lang="es-AR" dirty="0" err="1">
                <a:solidFill>
                  <a:schemeClr val="bg1"/>
                </a:solidFill>
              </a:rPr>
              <a:t>a.c.</a:t>
            </a:r>
            <a:r>
              <a:rPr lang="es-AR" dirty="0">
                <a:solidFill>
                  <a:schemeClr val="bg1"/>
                </a:solidFill>
              </a:rPr>
              <a:t> y muere en </a:t>
            </a:r>
            <a:r>
              <a:rPr lang="es-AR" dirty="0" err="1">
                <a:solidFill>
                  <a:schemeClr val="bg1"/>
                </a:solidFill>
              </a:rPr>
              <a:t>Calsis</a:t>
            </a:r>
            <a:r>
              <a:rPr lang="es-AR" dirty="0">
                <a:solidFill>
                  <a:schemeClr val="bg1"/>
                </a:solidFill>
              </a:rPr>
              <a:t> en el año 323 </a:t>
            </a:r>
            <a:r>
              <a:rPr lang="es-AR" dirty="0" err="1">
                <a:solidFill>
                  <a:schemeClr val="bg1"/>
                </a:solidFill>
              </a:rPr>
              <a:t>a.c.</a:t>
            </a:r>
            <a:r>
              <a:rPr lang="es-AR" dirty="0">
                <a:solidFill>
                  <a:schemeClr val="bg1"/>
                </a:solidFill>
              </a:rPr>
              <a:t>.</a:t>
            </a:r>
          </a:p>
          <a:p>
            <a:r>
              <a:rPr lang="es-AR" dirty="0">
                <a:solidFill>
                  <a:schemeClr val="bg1"/>
                </a:solidFill>
              </a:rPr>
              <a:t>Creador de la lógica: como arte de pensar e instrumento de todo conocimiento científico.</a:t>
            </a:r>
          </a:p>
          <a:p>
            <a:r>
              <a:rPr lang="es-AR" dirty="0">
                <a:solidFill>
                  <a:schemeClr val="bg1"/>
                </a:solidFill>
              </a:rPr>
              <a:t>Forjador de la metafísica: estudia el ser y sus propiedades.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Alguna de sus obras: Metafísica, Política y Ética </a:t>
            </a:r>
            <a:r>
              <a:rPr lang="es-AR" dirty="0" err="1">
                <a:solidFill>
                  <a:schemeClr val="bg1"/>
                </a:solidFill>
              </a:rPr>
              <a:t>Nicomaquea</a:t>
            </a:r>
            <a:r>
              <a:rPr lang="es-AR" dirty="0">
                <a:solidFill>
                  <a:schemeClr val="bg1"/>
                </a:solidFill>
              </a:rPr>
              <a:t>, entre otras.</a:t>
            </a: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41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4DFB24F4-1E95-4F3E-A3DA-FB7E857ECE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b="1" dirty="0">
                <a:solidFill>
                  <a:schemeClr val="bg1"/>
                </a:solidFill>
              </a:rPr>
              <a:t>EL ser es “sustancia” 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="" xmlns:a16="http://schemas.microsoft.com/office/drawing/2014/main" id="{92A06750-A6A1-474C-A72C-B019B7CC1E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                o       </a:t>
            </a:r>
            <a:r>
              <a:rPr lang="es-AR" sz="2800" b="1" dirty="0" smtClean="0">
                <a:solidFill>
                  <a:schemeClr val="bg1"/>
                </a:solidFill>
              </a:rPr>
              <a:t> OUSÍA</a:t>
            </a:r>
            <a:endParaRPr lang="es-AR" sz="2800" b="1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151529" y="1656678"/>
            <a:ext cx="83586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b="1" dirty="0" smtClean="0">
                <a:solidFill>
                  <a:schemeClr val="bg1"/>
                </a:solidFill>
              </a:rPr>
              <a:t>SU TEORÍA METAFÍSICA</a:t>
            </a:r>
            <a:endParaRPr lang="es-A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584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A5614850-7A05-4A98-B424-EDB5A9BC3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solidFill>
                  <a:schemeClr val="bg1"/>
                </a:solidFill>
              </a:rPr>
              <a:t>Dos modos de ser:</a:t>
            </a:r>
            <a:br>
              <a:rPr lang="es-AR" b="1" dirty="0">
                <a:solidFill>
                  <a:schemeClr val="bg1"/>
                </a:solidFill>
              </a:rPr>
            </a:b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="" xmlns:a16="http://schemas.microsoft.com/office/drawing/2014/main" id="{947AEF24-894F-4847-A00D-853043FF1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1- modo de </a:t>
            </a:r>
            <a:r>
              <a:rPr lang="es-AR" b="1" dirty="0">
                <a:solidFill>
                  <a:schemeClr val="bg1"/>
                </a:solidFill>
              </a:rPr>
              <a:t>SER EN SÍ: sustancia. </a:t>
            </a:r>
            <a:r>
              <a:rPr lang="es-AR" dirty="0">
                <a:solidFill>
                  <a:schemeClr val="bg1"/>
                </a:solidFill>
              </a:rPr>
              <a:t>Por ejemplo: mesa.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2- modo de </a:t>
            </a:r>
            <a:r>
              <a:rPr lang="es-AR" b="1" dirty="0">
                <a:solidFill>
                  <a:schemeClr val="bg1"/>
                </a:solidFill>
              </a:rPr>
              <a:t>SER EN OTRO: accidente. </a:t>
            </a:r>
            <a:r>
              <a:rPr lang="es-AR" dirty="0">
                <a:solidFill>
                  <a:schemeClr val="bg1"/>
                </a:solidFill>
              </a:rPr>
              <a:t>Ellos son 9 (nueve): cantidad, cualidad, relación, lugar, tiempo, posición, estado, acción, pasión.</a:t>
            </a:r>
          </a:p>
        </p:txBody>
      </p:sp>
    </p:spTree>
    <p:extLst>
      <p:ext uri="{BB962C8B-B14F-4D97-AF65-F5344CB8AC3E}">
        <p14:creationId xmlns:p14="http://schemas.microsoft.com/office/powerpoint/2010/main" val="187578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ED65105C-F276-44E2-B4D9-465C0A199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bg1"/>
                </a:solidFill>
              </a:rPr>
              <a:t>Teoría </a:t>
            </a:r>
            <a:r>
              <a:rPr lang="es-AR" b="1" dirty="0" err="1">
                <a:solidFill>
                  <a:schemeClr val="bg1"/>
                </a:solidFill>
              </a:rPr>
              <a:t>hilemórfica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="" xmlns:a16="http://schemas.microsoft.com/office/drawing/2014/main" id="{0DA68DAF-86DD-4436-B44F-485AE39E0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2128875"/>
          </a:xfrm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MATERIA</a:t>
            </a:r>
          </a:p>
          <a:p>
            <a:pPr marL="0" indent="0">
              <a:buNone/>
            </a:pPr>
            <a:r>
              <a:rPr lang="es-AR" b="1" dirty="0">
                <a:solidFill>
                  <a:schemeClr val="bg1"/>
                </a:solidFill>
              </a:rPr>
              <a:t>“Es aquello de lo que algo está hecho.”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Por ejemplo: </a:t>
            </a:r>
            <a:r>
              <a:rPr lang="es-AR" dirty="0" smtClean="0">
                <a:solidFill>
                  <a:schemeClr val="bg1"/>
                </a:solidFill>
              </a:rPr>
              <a:t>madera.</a:t>
            </a: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E842FCA5-030B-468D-8776-E089C4FBF50E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316788" y="2249488"/>
            <a:ext cx="4875212" cy="3541712"/>
          </a:xfrm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FORMA</a:t>
            </a:r>
          </a:p>
          <a:p>
            <a:pPr marL="0" indent="0">
              <a:buNone/>
            </a:pPr>
            <a:r>
              <a:rPr lang="es-AR" b="1" dirty="0">
                <a:solidFill>
                  <a:schemeClr val="bg1"/>
                </a:solidFill>
              </a:rPr>
              <a:t>“Es lo que algo hace que algo sea lo que y no otra cosa”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Por ejemplo: mesa.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88558" y="4539726"/>
            <a:ext cx="8241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chemeClr val="bg1"/>
                </a:solidFill>
              </a:rPr>
              <a:t>A través de estos principios explica la composición de toda sustancia.</a:t>
            </a:r>
            <a:endParaRPr lang="es-A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003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5BA4E2F-0326-4DE9-80CF-611B237A4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243" y="492776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AR" sz="2800" b="1" dirty="0" smtClean="0">
                <a:solidFill>
                  <a:schemeClr val="bg1"/>
                </a:solidFill>
              </a:rPr>
              <a:t>Teoría potencia - acto</a:t>
            </a:r>
            <a:endParaRPr lang="es-AR" sz="2800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F5FA7728-8D25-4A48-AFC3-4E0F15542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9665" y="2023576"/>
            <a:ext cx="4827103" cy="3541714"/>
          </a:xfrm>
        </p:spPr>
        <p:txBody>
          <a:bodyPr/>
          <a:lstStyle/>
          <a:p>
            <a:pPr marL="0" indent="0">
              <a:buNone/>
            </a:pPr>
            <a:r>
              <a:rPr lang="es-AR" b="1" dirty="0">
                <a:solidFill>
                  <a:schemeClr val="bg1"/>
                </a:solidFill>
              </a:rPr>
              <a:t>POTENCIA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Indica la </a:t>
            </a:r>
            <a:r>
              <a:rPr lang="es-AR" b="1" dirty="0">
                <a:solidFill>
                  <a:schemeClr val="bg1"/>
                </a:solidFill>
              </a:rPr>
              <a:t>posibilidad</a:t>
            </a:r>
            <a:r>
              <a:rPr lang="es-AR" dirty="0">
                <a:solidFill>
                  <a:schemeClr val="bg1"/>
                </a:solidFill>
              </a:rPr>
              <a:t> de pasar de un estado a otro. 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Ejemplo: la madera tiene </a:t>
            </a:r>
            <a:r>
              <a:rPr lang="es-AR" b="1" dirty="0">
                <a:solidFill>
                  <a:schemeClr val="bg1"/>
                </a:solidFill>
              </a:rPr>
              <a:t>posibilidad</a:t>
            </a:r>
            <a:r>
              <a:rPr lang="es-AR" dirty="0">
                <a:solidFill>
                  <a:schemeClr val="bg1"/>
                </a:solidFill>
              </a:rPr>
              <a:t> de pasar a ser…</a:t>
            </a:r>
            <a:r>
              <a:rPr lang="es-AR" b="1" dirty="0">
                <a:solidFill>
                  <a:schemeClr val="bg1"/>
                </a:solidFill>
              </a:rPr>
              <a:t>mesa</a:t>
            </a:r>
            <a:r>
              <a:rPr lang="es-AR" dirty="0">
                <a:solidFill>
                  <a:schemeClr val="bg1"/>
                </a:solidFill>
              </a:rPr>
              <a:t>, silla, banqueta, </a:t>
            </a:r>
            <a:r>
              <a:rPr lang="es-AR" dirty="0" err="1">
                <a:solidFill>
                  <a:schemeClr val="bg1"/>
                </a:solidFill>
              </a:rPr>
              <a:t>etc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BFD8520D-4C61-48E9-9468-509BD5A41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2060"/>
            <a:ext cx="4875211" cy="3541714"/>
          </a:xfrm>
        </p:spPr>
        <p:txBody>
          <a:bodyPr/>
          <a:lstStyle/>
          <a:p>
            <a:pPr marL="0" indent="0">
              <a:buNone/>
            </a:pPr>
            <a:r>
              <a:rPr lang="es-AR" b="1" dirty="0">
                <a:solidFill>
                  <a:schemeClr val="bg1"/>
                </a:solidFill>
              </a:rPr>
              <a:t>ACTO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Es el ser actual.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Es perfección.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Ejemplo: </a:t>
            </a:r>
            <a:r>
              <a:rPr lang="es-AR" b="1" dirty="0">
                <a:solidFill>
                  <a:schemeClr val="bg1"/>
                </a:solidFill>
              </a:rPr>
              <a:t>ser mesa</a:t>
            </a:r>
            <a:r>
              <a:rPr lang="es-AR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83341" y="5260489"/>
            <a:ext cx="1007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>
                <a:solidFill>
                  <a:schemeClr val="bg1"/>
                </a:solidFill>
              </a:rPr>
              <a:t>Explica el movimiento, el cambio, la transformación de toda substancia</a:t>
            </a:r>
            <a:endParaRPr lang="es-A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181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4D49E98E-71BA-49CA-80A7-9946F9474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>
                <a:solidFill>
                  <a:schemeClr val="bg1"/>
                </a:solidFill>
              </a:rPr>
              <a:t>Teoría de las cuatro causas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8F0B471C-3967-4857-AAD2-FF34219F2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1_</a:t>
            </a:r>
            <a:r>
              <a:rPr lang="es-AR" b="1" dirty="0">
                <a:solidFill>
                  <a:schemeClr val="bg1"/>
                </a:solidFill>
              </a:rPr>
              <a:t> Causa material</a:t>
            </a:r>
            <a:r>
              <a:rPr lang="es-AR" dirty="0">
                <a:solidFill>
                  <a:schemeClr val="bg1"/>
                </a:solidFill>
              </a:rPr>
              <a:t>: </a:t>
            </a:r>
            <a:r>
              <a:rPr lang="es-AR" dirty="0" smtClean="0">
                <a:solidFill>
                  <a:schemeClr val="bg1"/>
                </a:solidFill>
              </a:rPr>
              <a:t>Aquello de lo que algo está hecho. Responde </a:t>
            </a:r>
            <a:r>
              <a:rPr lang="es-AR" dirty="0">
                <a:solidFill>
                  <a:schemeClr val="bg1"/>
                </a:solidFill>
              </a:rPr>
              <a:t>a la pregunta ¿de qué está </a:t>
            </a:r>
            <a:r>
              <a:rPr lang="es-AR" dirty="0" smtClean="0">
                <a:solidFill>
                  <a:schemeClr val="bg1"/>
                </a:solidFill>
              </a:rPr>
              <a:t>hecho?. Ejemplo</a:t>
            </a:r>
            <a:r>
              <a:rPr lang="es-AR" dirty="0">
                <a:solidFill>
                  <a:schemeClr val="bg1"/>
                </a:solidFill>
              </a:rPr>
              <a:t>: madera.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2_ </a:t>
            </a:r>
            <a:r>
              <a:rPr lang="es-AR" b="1" dirty="0">
                <a:solidFill>
                  <a:schemeClr val="bg1"/>
                </a:solidFill>
              </a:rPr>
              <a:t>Causa formal</a:t>
            </a:r>
            <a:r>
              <a:rPr lang="es-AR" b="1" dirty="0" smtClean="0">
                <a:solidFill>
                  <a:schemeClr val="bg1"/>
                </a:solidFill>
              </a:rPr>
              <a:t>: </a:t>
            </a:r>
            <a:r>
              <a:rPr lang="es-AR" dirty="0" smtClean="0">
                <a:solidFill>
                  <a:schemeClr val="bg1"/>
                </a:solidFill>
              </a:rPr>
              <a:t>aquello que hace que una cosa sea tal cosa.</a:t>
            </a:r>
            <a:r>
              <a:rPr lang="es-AR" b="1" dirty="0" smtClean="0">
                <a:solidFill>
                  <a:schemeClr val="bg1"/>
                </a:solidFill>
              </a:rPr>
              <a:t> </a:t>
            </a:r>
            <a:r>
              <a:rPr lang="es-AR" b="1" dirty="0">
                <a:solidFill>
                  <a:schemeClr val="bg1"/>
                </a:solidFill>
              </a:rPr>
              <a:t>¿Qué es</a:t>
            </a:r>
            <a:r>
              <a:rPr lang="es-AR" b="1" dirty="0" smtClean="0">
                <a:solidFill>
                  <a:schemeClr val="bg1"/>
                </a:solidFill>
              </a:rPr>
              <a:t>?.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>
                <a:solidFill>
                  <a:schemeClr val="bg1"/>
                </a:solidFill>
              </a:rPr>
              <a:t>Ejemplo: ser mesa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3- </a:t>
            </a:r>
            <a:r>
              <a:rPr lang="es-AR" b="1" dirty="0">
                <a:solidFill>
                  <a:schemeClr val="bg1"/>
                </a:solidFill>
              </a:rPr>
              <a:t>Causa eficiente o </a:t>
            </a:r>
            <a:r>
              <a:rPr lang="es-AR" b="1" dirty="0" smtClean="0">
                <a:solidFill>
                  <a:schemeClr val="bg1"/>
                </a:solidFill>
              </a:rPr>
              <a:t>agente: </a:t>
            </a:r>
            <a:r>
              <a:rPr lang="es-AR" dirty="0" smtClean="0">
                <a:solidFill>
                  <a:schemeClr val="bg1"/>
                </a:solidFill>
              </a:rPr>
              <a:t>es el productor de la cosa.</a:t>
            </a:r>
            <a:r>
              <a:rPr lang="es-AR" b="1" dirty="0" smtClean="0">
                <a:solidFill>
                  <a:schemeClr val="bg1"/>
                </a:solidFill>
              </a:rPr>
              <a:t> ¿Quién </a:t>
            </a:r>
            <a:r>
              <a:rPr lang="es-AR" b="1" dirty="0">
                <a:solidFill>
                  <a:schemeClr val="bg1"/>
                </a:solidFill>
              </a:rPr>
              <a:t>lo hizo</a:t>
            </a:r>
            <a:r>
              <a:rPr lang="es-AR" b="1" dirty="0" smtClean="0">
                <a:solidFill>
                  <a:schemeClr val="bg1"/>
                </a:solidFill>
              </a:rPr>
              <a:t>?</a:t>
            </a:r>
            <a:r>
              <a:rPr lang="es-AR" dirty="0" smtClean="0">
                <a:solidFill>
                  <a:schemeClr val="bg1"/>
                </a:solidFill>
              </a:rPr>
              <a:t>. </a:t>
            </a:r>
            <a:r>
              <a:rPr lang="es-AR" dirty="0">
                <a:solidFill>
                  <a:schemeClr val="bg1"/>
                </a:solidFill>
              </a:rPr>
              <a:t>Ejemplo: el carpintero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4_ </a:t>
            </a:r>
            <a:r>
              <a:rPr lang="es-AR" b="1" dirty="0">
                <a:solidFill>
                  <a:schemeClr val="bg1"/>
                </a:solidFill>
              </a:rPr>
              <a:t>Causa final: </a:t>
            </a:r>
            <a:r>
              <a:rPr lang="es-AR" dirty="0" smtClean="0">
                <a:solidFill>
                  <a:schemeClr val="bg1"/>
                </a:solidFill>
              </a:rPr>
              <a:t>aquello que mueve al productor a hacerlo. </a:t>
            </a:r>
            <a:r>
              <a:rPr lang="es-AR" b="1" dirty="0" smtClean="0">
                <a:solidFill>
                  <a:schemeClr val="bg1"/>
                </a:solidFill>
              </a:rPr>
              <a:t>¿Para </a:t>
            </a:r>
            <a:r>
              <a:rPr lang="es-AR" b="1" dirty="0">
                <a:solidFill>
                  <a:schemeClr val="bg1"/>
                </a:solidFill>
              </a:rPr>
              <a:t>qué</a:t>
            </a:r>
            <a:r>
              <a:rPr lang="es-AR" b="1" dirty="0" smtClean="0">
                <a:solidFill>
                  <a:schemeClr val="bg1"/>
                </a:solidFill>
              </a:rPr>
              <a:t>?.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>
                <a:solidFill>
                  <a:schemeClr val="bg1"/>
                </a:solidFill>
              </a:rPr>
              <a:t>Ejemplo: para apoyar objetos.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Ésta última es la más importante.</a:t>
            </a: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398494" y="1850315"/>
            <a:ext cx="9154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>
                <a:solidFill>
                  <a:schemeClr val="bg1"/>
                </a:solidFill>
              </a:rPr>
              <a:t>Explica las causas o principios de todo lo que existe</a:t>
            </a:r>
            <a:endParaRPr lang="es-A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125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125</TotalTime>
  <Words>358</Words>
  <Application>Microsoft Office PowerPoint</Application>
  <PresentationFormat>Personalizado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Circuito</vt:lpstr>
      <vt:lpstr> Aristóteles</vt:lpstr>
      <vt:lpstr>EL ser es “sustancia” </vt:lpstr>
      <vt:lpstr>Dos modos de ser: </vt:lpstr>
      <vt:lpstr>Teoría hilemórfica</vt:lpstr>
      <vt:lpstr>Teoría potencia - acto</vt:lpstr>
      <vt:lpstr>Teoría de las cuatro causas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Aristóteles</dc:title>
  <dc:creator>Nis uwu</dc:creator>
  <cp:lastModifiedBy>Denise</cp:lastModifiedBy>
  <cp:revision>9</cp:revision>
  <dcterms:created xsi:type="dcterms:W3CDTF">2020-06-23T14:54:00Z</dcterms:created>
  <dcterms:modified xsi:type="dcterms:W3CDTF">2020-06-24T11:57:41Z</dcterms:modified>
</cp:coreProperties>
</file>