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54"/>
  </p:notesMasterIdLst>
  <p:sldIdLst>
    <p:sldId id="549" r:id="rId3"/>
    <p:sldId id="641" r:id="rId4"/>
    <p:sldId id="519" r:id="rId5"/>
    <p:sldId id="523" r:id="rId6"/>
    <p:sldId id="642" r:id="rId7"/>
    <p:sldId id="573" r:id="rId8"/>
    <p:sldId id="574" r:id="rId9"/>
    <p:sldId id="635" r:id="rId10"/>
    <p:sldId id="337" r:id="rId11"/>
    <p:sldId id="643" r:id="rId12"/>
    <p:sldId id="260" r:id="rId13"/>
    <p:sldId id="259" r:id="rId14"/>
    <p:sldId id="272" r:id="rId15"/>
    <p:sldId id="427" r:id="rId16"/>
    <p:sldId id="602" r:id="rId17"/>
    <p:sldId id="460" r:id="rId18"/>
    <p:sldId id="461" r:id="rId19"/>
    <p:sldId id="463" r:id="rId20"/>
    <p:sldId id="465" r:id="rId21"/>
    <p:sldId id="468" r:id="rId22"/>
    <p:sldId id="429" r:id="rId23"/>
    <p:sldId id="604" r:id="rId24"/>
    <p:sldId id="369" r:id="rId25"/>
    <p:sldId id="452" r:id="rId26"/>
    <p:sldId id="607" r:id="rId27"/>
    <p:sldId id="267" r:id="rId28"/>
    <p:sldId id="268" r:id="rId29"/>
    <p:sldId id="451" r:id="rId30"/>
    <p:sldId id="584" r:id="rId31"/>
    <p:sldId id="566" r:id="rId32"/>
    <p:sldId id="587" r:id="rId33"/>
    <p:sldId id="493" r:id="rId34"/>
    <p:sldId id="383" r:id="rId35"/>
    <p:sldId id="384" r:id="rId36"/>
    <p:sldId id="589" r:id="rId37"/>
    <p:sldId id="612" r:id="rId38"/>
    <p:sldId id="613" r:id="rId39"/>
    <p:sldId id="614" r:id="rId40"/>
    <p:sldId id="615" r:id="rId41"/>
    <p:sldId id="616" r:id="rId42"/>
    <p:sldId id="630" r:id="rId43"/>
    <p:sldId id="620" r:id="rId44"/>
    <p:sldId id="627" r:id="rId45"/>
    <p:sldId id="628" r:id="rId46"/>
    <p:sldId id="502" r:id="rId47"/>
    <p:sldId id="389" r:id="rId48"/>
    <p:sldId id="390" r:id="rId49"/>
    <p:sldId id="391" r:id="rId50"/>
    <p:sldId id="392" r:id="rId51"/>
    <p:sldId id="398" r:id="rId52"/>
    <p:sldId id="366" r:id="rId53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561C6EA9-4D54-4C21-8CBE-2D6BBC1973F1}">
          <p14:sldIdLst>
            <p14:sldId id="549"/>
            <p14:sldId id="641"/>
            <p14:sldId id="519"/>
            <p14:sldId id="523"/>
            <p14:sldId id="642"/>
            <p14:sldId id="573"/>
            <p14:sldId id="574"/>
            <p14:sldId id="635"/>
            <p14:sldId id="337"/>
            <p14:sldId id="643"/>
            <p14:sldId id="260"/>
            <p14:sldId id="259"/>
            <p14:sldId id="272"/>
            <p14:sldId id="427"/>
            <p14:sldId id="602"/>
            <p14:sldId id="460"/>
            <p14:sldId id="461"/>
            <p14:sldId id="463"/>
            <p14:sldId id="465"/>
            <p14:sldId id="468"/>
            <p14:sldId id="429"/>
            <p14:sldId id="604"/>
            <p14:sldId id="369"/>
            <p14:sldId id="452"/>
            <p14:sldId id="607"/>
            <p14:sldId id="267"/>
            <p14:sldId id="268"/>
            <p14:sldId id="451"/>
            <p14:sldId id="584"/>
            <p14:sldId id="566"/>
            <p14:sldId id="587"/>
            <p14:sldId id="493"/>
            <p14:sldId id="383"/>
            <p14:sldId id="384"/>
            <p14:sldId id="589"/>
            <p14:sldId id="612"/>
            <p14:sldId id="613"/>
            <p14:sldId id="614"/>
            <p14:sldId id="615"/>
            <p14:sldId id="616"/>
            <p14:sldId id="630"/>
            <p14:sldId id="620"/>
            <p14:sldId id="627"/>
            <p14:sldId id="628"/>
            <p14:sldId id="502"/>
            <p14:sldId id="389"/>
            <p14:sldId id="390"/>
            <p14:sldId id="391"/>
            <p14:sldId id="392"/>
            <p14:sldId id="398"/>
            <p14:sldId id="3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31A2"/>
    <a:srgbClr val="66FF66"/>
    <a:srgbClr val="3399FF"/>
    <a:srgbClr val="FF3300"/>
    <a:srgbClr val="FF9933"/>
    <a:srgbClr val="E5462B"/>
    <a:srgbClr val="FF33CC"/>
    <a:srgbClr val="990099"/>
    <a:srgbClr val="006600"/>
    <a:srgbClr val="B7C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76199" autoAdjust="0"/>
  </p:normalViewPr>
  <p:slideViewPr>
    <p:cSldViewPr>
      <p:cViewPr>
        <p:scale>
          <a:sx n="100" d="100"/>
          <a:sy n="100" d="100"/>
        </p:scale>
        <p:origin x="402" y="-15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8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263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EB8E1-54BA-47FF-AD21-5731C09F4AC0}" type="datetimeFigureOut">
              <a:rPr lang="es-ES" smtClean="0"/>
              <a:pPr/>
              <a:t>26/05/2021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D9230-3F36-49E6-854E-5F78B6B5B96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6978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4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fld id="{0F89777B-E6EB-4757-B868-F8BBCEA4E9AC}" type="slidenum">
              <a:t>2</a:t>
            </a:fld>
            <a:endParaRPr lang="es-AR" dirty="0"/>
          </a:p>
        </p:txBody>
      </p:sp>
      <p:sp>
        <p:nvSpPr>
          <p:cNvPr id="2" name="Forma libre 1"/>
          <p:cNvSpPr/>
          <p:nvPr/>
        </p:nvSpPr>
        <p:spPr>
          <a:xfrm>
            <a:off x="3968639" y="8831160"/>
            <a:ext cx="3035520" cy="458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AR" sz="1800" b="0" i="0" u="none" strike="noStrike" cap="none" baseline="0" dirty="0">
              <a:ln>
                <a:noFill/>
              </a:ln>
              <a:solidFill>
                <a:srgbClr val="FFFFFF"/>
              </a:solidFill>
              <a:latin typeface="Arial" pitchFamily="34"/>
              <a:ea typeface="WenQuanYi Micro Hei" pitchFamily="2"/>
              <a:cs typeface="WenQuanYi Micro Hei" pitchFamily="2"/>
            </a:endParaRPr>
          </a:p>
        </p:txBody>
      </p:sp>
      <p:sp>
        <p:nvSpPr>
          <p:cNvPr id="3" name="Marcador de imagen de diapositiva 2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4" name="Forma libre 3"/>
          <p:cNvSpPr/>
          <p:nvPr/>
        </p:nvSpPr>
        <p:spPr>
          <a:xfrm>
            <a:off x="701640" y="4414680"/>
            <a:ext cx="5608800" cy="4184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AR" sz="1800" b="0" i="0" u="none" strike="noStrike" cap="none" baseline="0" dirty="0">
              <a:ln>
                <a:noFill/>
              </a:ln>
              <a:solidFill>
                <a:srgbClr val="FFFFFF"/>
              </a:solidFill>
              <a:latin typeface="Arial" pitchFamily="34"/>
              <a:ea typeface="WenQuanYi Micro Hei" pitchFamily="2"/>
              <a:cs typeface="WenQuanYi Micro 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21957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8587860-AC9E-44BD-8250-6A321FD9844F}" type="datetimeFigureOut">
              <a:rPr lang="es-AR" smtClean="0"/>
              <a:pPr/>
              <a:t>26/5/2021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AR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1EAB0E2-A31A-469E-923E-299EC96977F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7860-AC9E-44BD-8250-6A321FD9844F}" type="datetimeFigureOut">
              <a:rPr lang="es-AR" smtClean="0"/>
              <a:pPr/>
              <a:t>26/5/2021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B0E2-A31A-469E-923E-299EC96977F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7860-AC9E-44BD-8250-6A321FD9844F}" type="datetimeFigureOut">
              <a:rPr lang="es-AR" smtClean="0"/>
              <a:pPr/>
              <a:t>26/5/2021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B0E2-A31A-469E-923E-299EC96977F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8587860-AC9E-44BD-8250-6A321FD9844F}" type="datetimeFigureOut">
              <a:rPr lang="es-AR" smtClean="0">
                <a:solidFill>
                  <a:srgbClr val="575F6D"/>
                </a:solidFill>
              </a:rPr>
              <a:pPr/>
              <a:t>26/5/2021</a:t>
            </a:fld>
            <a:endParaRPr lang="es-AR">
              <a:solidFill>
                <a:srgbClr val="575F6D"/>
              </a:solidFill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AR">
              <a:solidFill>
                <a:srgbClr val="575F6D"/>
              </a:solidFill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1EAB0E2-A31A-469E-923E-299EC96977F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8587860-AC9E-44BD-8250-6A321FD9844F}" type="datetimeFigureOut">
              <a:rPr lang="es-AR" smtClean="0">
                <a:solidFill>
                  <a:srgbClr val="575F6D"/>
                </a:solidFill>
              </a:rPr>
              <a:pPr/>
              <a:t>26/5/2021</a:t>
            </a:fld>
            <a:endParaRPr lang="es-AR">
              <a:solidFill>
                <a:srgbClr val="575F6D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1EAB0E2-A31A-469E-923E-299EC96977F8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AR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8587860-AC9E-44BD-8250-6A321FD9844F}" type="datetimeFigureOut">
              <a:rPr lang="es-AR" smtClean="0">
                <a:solidFill>
                  <a:srgbClr val="FFF39D"/>
                </a:solidFill>
              </a:rPr>
              <a:pPr/>
              <a:t>26/5/2021</a:t>
            </a:fld>
            <a:endParaRPr lang="es-AR">
              <a:solidFill>
                <a:srgbClr val="FFF39D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AR">
              <a:solidFill>
                <a:srgbClr val="FFF39D"/>
              </a:solidFill>
            </a:endParaRPr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1EAB0E2-A31A-469E-923E-299EC96977F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7860-AC9E-44BD-8250-6A321FD9844F}" type="datetimeFigureOut">
              <a:rPr lang="es-AR" smtClean="0">
                <a:solidFill>
                  <a:srgbClr val="575F6D"/>
                </a:solidFill>
              </a:rPr>
              <a:pPr/>
              <a:t>26/5/2021</a:t>
            </a:fld>
            <a:endParaRPr lang="es-AR">
              <a:solidFill>
                <a:srgbClr val="575F6D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575F6D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B0E2-A31A-469E-923E-299EC96977F8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7860-AC9E-44BD-8250-6A321FD9844F}" type="datetimeFigureOut">
              <a:rPr lang="es-AR" smtClean="0">
                <a:solidFill>
                  <a:srgbClr val="575F6D"/>
                </a:solidFill>
              </a:rPr>
              <a:pPr/>
              <a:t>26/5/2021</a:t>
            </a:fld>
            <a:endParaRPr lang="es-AR">
              <a:solidFill>
                <a:srgbClr val="575F6D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575F6D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B0E2-A31A-469E-923E-299EC96977F8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8587860-AC9E-44BD-8250-6A321FD9844F}" type="datetimeFigureOut">
              <a:rPr lang="es-AR" smtClean="0">
                <a:solidFill>
                  <a:srgbClr val="575F6D"/>
                </a:solidFill>
              </a:rPr>
              <a:pPr/>
              <a:t>26/5/2021</a:t>
            </a:fld>
            <a:endParaRPr lang="es-AR">
              <a:solidFill>
                <a:srgbClr val="575F6D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1EAB0E2-A31A-469E-923E-299EC96977F8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AR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7860-AC9E-44BD-8250-6A321FD9844F}" type="datetimeFigureOut">
              <a:rPr lang="es-AR" smtClean="0">
                <a:solidFill>
                  <a:srgbClr val="575F6D"/>
                </a:solidFill>
              </a:rPr>
              <a:pPr/>
              <a:t>26/5/2021</a:t>
            </a:fld>
            <a:endParaRPr lang="es-AR">
              <a:solidFill>
                <a:srgbClr val="575F6D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575F6D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B0E2-A31A-469E-923E-299EC96977F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8587860-AC9E-44BD-8250-6A321FD9844F}" type="datetimeFigureOut">
              <a:rPr lang="es-AR" smtClean="0">
                <a:solidFill>
                  <a:srgbClr val="575F6D"/>
                </a:solidFill>
              </a:rPr>
              <a:pPr/>
              <a:t>26/5/2021</a:t>
            </a:fld>
            <a:endParaRPr lang="es-AR">
              <a:solidFill>
                <a:srgbClr val="575F6D"/>
              </a:solidFill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1EAB0E2-A31A-469E-923E-299EC96977F8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AR">
              <a:solidFill>
                <a:srgbClr val="575F6D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8587860-AC9E-44BD-8250-6A321FD9844F}" type="datetimeFigureOut">
              <a:rPr lang="es-AR" smtClean="0"/>
              <a:pPr/>
              <a:t>26/5/2021</a:t>
            </a:fld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1EAB0E2-A31A-469E-923E-299EC96977F8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8587860-AC9E-44BD-8250-6A321FD9844F}" type="datetimeFigureOut">
              <a:rPr lang="es-AR" smtClean="0">
                <a:solidFill>
                  <a:srgbClr val="575F6D"/>
                </a:solidFill>
              </a:rPr>
              <a:pPr/>
              <a:t>26/5/2021</a:t>
            </a:fld>
            <a:endParaRPr lang="es-AR">
              <a:solidFill>
                <a:srgbClr val="575F6D"/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1EAB0E2-A31A-469E-923E-299EC96977F8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AR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7860-AC9E-44BD-8250-6A321FD9844F}" type="datetimeFigureOut">
              <a:rPr lang="es-AR" smtClean="0">
                <a:solidFill>
                  <a:srgbClr val="575F6D"/>
                </a:solidFill>
              </a:rPr>
              <a:pPr/>
              <a:t>26/5/2021</a:t>
            </a:fld>
            <a:endParaRPr lang="es-AR">
              <a:solidFill>
                <a:srgbClr val="575F6D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575F6D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B0E2-A31A-469E-923E-299EC96977F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7860-AC9E-44BD-8250-6A321FD9844F}" type="datetimeFigureOut">
              <a:rPr lang="es-AR" smtClean="0">
                <a:solidFill>
                  <a:srgbClr val="575F6D"/>
                </a:solidFill>
              </a:rPr>
              <a:pPr/>
              <a:t>26/5/2021</a:t>
            </a:fld>
            <a:endParaRPr lang="es-AR">
              <a:solidFill>
                <a:srgbClr val="575F6D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575F6D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B0E2-A31A-469E-923E-299EC96977F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8587860-AC9E-44BD-8250-6A321FD9844F}" type="datetimeFigureOut">
              <a:rPr lang="es-AR" smtClean="0"/>
              <a:pPr/>
              <a:t>26/5/2021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AR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1EAB0E2-A31A-469E-923E-299EC96977F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7860-AC9E-44BD-8250-6A321FD9844F}" type="datetimeFigureOut">
              <a:rPr lang="es-AR" smtClean="0"/>
              <a:pPr/>
              <a:t>26/5/2021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B0E2-A31A-469E-923E-299EC96977F8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7860-AC9E-44BD-8250-6A321FD9844F}" type="datetimeFigureOut">
              <a:rPr lang="es-AR" smtClean="0"/>
              <a:pPr/>
              <a:t>26/5/2021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B0E2-A31A-469E-923E-299EC96977F8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8587860-AC9E-44BD-8250-6A321FD9844F}" type="datetimeFigureOut">
              <a:rPr lang="es-AR" smtClean="0"/>
              <a:pPr/>
              <a:t>26/5/2021</a:t>
            </a:fld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1EAB0E2-A31A-469E-923E-299EC96977F8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7860-AC9E-44BD-8250-6A321FD9844F}" type="datetimeFigureOut">
              <a:rPr lang="es-AR" smtClean="0"/>
              <a:pPr/>
              <a:t>26/5/2021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B0E2-A31A-469E-923E-299EC96977F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8587860-AC9E-44BD-8250-6A321FD9844F}" type="datetimeFigureOut">
              <a:rPr lang="es-AR" smtClean="0"/>
              <a:pPr/>
              <a:t>26/5/2021</a:t>
            </a:fld>
            <a:endParaRPr lang="es-AR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1EAB0E2-A31A-469E-923E-299EC96977F8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8587860-AC9E-44BD-8250-6A321FD9844F}" type="datetimeFigureOut">
              <a:rPr lang="es-AR" smtClean="0"/>
              <a:pPr/>
              <a:t>26/5/2021</a:t>
            </a:fld>
            <a:endParaRPr lang="es-A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1EAB0E2-A31A-469E-923E-299EC96977F8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8587860-AC9E-44BD-8250-6A321FD9844F}" type="datetimeFigureOut">
              <a:rPr lang="es-AR" smtClean="0"/>
              <a:pPr/>
              <a:t>26/5/2021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1EAB0E2-A31A-469E-923E-299EC96977F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8587860-AC9E-44BD-8250-6A321FD9844F}" type="datetimeFigureOut">
              <a:rPr lang="es-AR" smtClean="0">
                <a:solidFill>
                  <a:srgbClr val="575F6D"/>
                </a:solidFill>
              </a:rPr>
              <a:pPr/>
              <a:t>26/5/2021</a:t>
            </a:fld>
            <a:endParaRPr lang="es-AR">
              <a:solidFill>
                <a:srgbClr val="575F6D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AR">
              <a:solidFill>
                <a:srgbClr val="575F6D"/>
              </a:solidFill>
            </a:endParaRPr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1EAB0E2-A31A-469E-923E-299EC96977F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458559" y="1279678"/>
            <a:ext cx="8229304" cy="1141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indent="-274320" algn="ctr">
              <a:lnSpc>
                <a:spcPct val="160000"/>
              </a:lnSpc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s-ES" sz="4800" b="1" spc="50" dirty="0" smtClean="0">
                <a:ln w="11430">
                  <a:solidFill>
                    <a:srgbClr val="990099"/>
                  </a:solidFill>
                </a:ln>
                <a:solidFill>
                  <a:srgbClr val="BD31A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COMUNICACIÓN NO VIOLENTA</a:t>
            </a:r>
            <a:endParaRPr lang="es-ES" sz="4800" b="1" spc="50" dirty="0">
              <a:ln w="11430">
                <a:solidFill>
                  <a:srgbClr val="990099"/>
                </a:solidFill>
              </a:ln>
              <a:solidFill>
                <a:srgbClr val="BD31A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0" name="Picture 2" descr="H:\CLAU\MEDIACIÓN\Imágenes\Comunicación\201510HequeBaeza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128" y="2420888"/>
            <a:ext cx="4273743" cy="2880320"/>
          </a:xfrm>
          <a:prstGeom prst="ellipse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7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5097" y="980728"/>
            <a:ext cx="6389151" cy="587727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es-AR" sz="5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«La tragedia de las relaciones afectivas es que no hemos aprendido a comunicar nuestros deseos y necesidades.»</a:t>
            </a:r>
          </a:p>
          <a:p>
            <a:pPr marL="0" indent="0" algn="ctr">
              <a:buNone/>
            </a:pPr>
            <a:endParaRPr lang="es-AR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AR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Marshall Rosenberg</a:t>
            </a:r>
          </a:p>
          <a:p>
            <a:pPr marL="0" indent="0" algn="ctr">
              <a:buNone/>
            </a:pPr>
            <a:endParaRPr lang="es-AR" sz="4600" dirty="0" smtClean="0">
              <a:solidFill>
                <a:srgbClr val="C00000"/>
              </a:solidFill>
            </a:endParaRPr>
          </a:p>
          <a:p>
            <a:pPr algn="ctr"/>
            <a:endParaRPr lang="es-AR" u="sng" dirty="0"/>
          </a:p>
        </p:txBody>
      </p:sp>
      <p:pic>
        <p:nvPicPr>
          <p:cNvPr id="1029" name="Picture 5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51602"/>
            <a:ext cx="1656184" cy="1996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2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35709" y="188640"/>
            <a:ext cx="7531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AR" sz="5400" b="1" cap="all" dirty="0" smtClean="0">
                <a:ln w="9000" cmpd="sng">
                  <a:solidFill>
                    <a:srgbClr val="80008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Arial" pitchFamily="34" charset="0"/>
              </a:rPr>
              <a:t>BENEFICIOS  DE  La  C N V</a:t>
            </a:r>
            <a:endParaRPr lang="es-ES" sz="5400" b="1" cap="all" dirty="0">
              <a:ln w="9000" cmpd="sng">
                <a:solidFill>
                  <a:srgbClr val="80008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71863" y="1844824"/>
            <a:ext cx="8640960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800100" indent="-438150">
              <a:buFont typeface="Wingdings" pitchFamily="2" charset="2"/>
              <a:buChar char="v"/>
            </a:pPr>
            <a:r>
              <a:rPr lang="es-AR" sz="3200" dirty="0" smtClean="0">
                <a:ln w="10160">
                  <a:solidFill>
                    <a:srgbClr val="CC0099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es-AR" sz="3200" dirty="0" smtClean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65B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Mejora la comunicación </a:t>
            </a:r>
            <a:r>
              <a:rPr lang="es-AR" sz="3200" dirty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65B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con nosotros </a:t>
            </a:r>
            <a:r>
              <a:rPr lang="es-AR" sz="3200" dirty="0" smtClean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65B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mismos y con los otros.</a:t>
            </a:r>
          </a:p>
          <a:p>
            <a:pPr marL="800100" indent="-438150"/>
            <a:endParaRPr lang="es-AR" sz="3200" dirty="0" smtClean="0">
              <a:ln w="10160">
                <a:solidFill>
                  <a:srgbClr val="00B0F0"/>
                </a:solidFill>
                <a:prstDash val="solid"/>
              </a:ln>
              <a:solidFill>
                <a:srgbClr val="0065B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800100" indent="-438150">
              <a:buFont typeface="Wingdings" pitchFamily="2" charset="2"/>
              <a:buChar char="v"/>
            </a:pPr>
            <a:r>
              <a:rPr lang="es-AR" sz="3200" dirty="0" smtClean="0">
                <a:ln w="10160">
                  <a:solidFill>
                    <a:srgbClr val="CC0099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es-AR" sz="3200" dirty="0" smtClean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65B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Cambia nuestra forma de expresarnos y de escuchar a los demás.</a:t>
            </a:r>
          </a:p>
          <a:p>
            <a:pPr marL="800100" indent="-438150"/>
            <a:endParaRPr lang="es-AR" sz="3200" dirty="0" smtClean="0">
              <a:ln w="10160">
                <a:solidFill>
                  <a:srgbClr val="00B0F0"/>
                </a:solidFill>
                <a:prstDash val="solid"/>
              </a:ln>
              <a:solidFill>
                <a:srgbClr val="0065B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800100" indent="-438150">
              <a:buFont typeface="Wingdings" pitchFamily="2" charset="2"/>
              <a:buChar char="v"/>
            </a:pPr>
            <a:r>
              <a:rPr lang="es-AR" sz="3200" dirty="0" smtClean="0">
                <a:ln w="10160">
                  <a:solidFill>
                    <a:srgbClr val="CC0099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es-AR" sz="3200" dirty="0" smtClean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65B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Desarrolla la escucha atenta,                            el respeto y la empatía.</a:t>
            </a:r>
            <a:endParaRPr lang="es-ES" sz="3200" dirty="0">
              <a:ln w="10160">
                <a:solidFill>
                  <a:srgbClr val="00B0F0"/>
                </a:solidFill>
                <a:prstDash val="solid"/>
              </a:ln>
              <a:solidFill>
                <a:srgbClr val="0065B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15512"/>
            <a:ext cx="2828746" cy="282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34696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1338726" y="476672"/>
            <a:ext cx="62576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EL PROCESO DE LA CNV</a:t>
            </a:r>
            <a:endParaRPr lang="es-ES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6" y="1628800"/>
            <a:ext cx="828092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Courier New" pitchFamily="49" charset="0"/>
              <a:buChar char="o"/>
            </a:pPr>
            <a:r>
              <a:rPr lang="es-ES" sz="2800" b="1" cap="none" spc="50" dirty="0" smtClean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s-ES" sz="2800" b="1" u="sng" cap="none" spc="50" dirty="0" smtClean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OBSERVAR</a:t>
            </a:r>
            <a:r>
              <a:rPr lang="es-ES" sz="2800" b="1" spc="50" dirty="0" smtClean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 a</a:t>
            </a:r>
            <a:r>
              <a:rPr lang="es-ES" sz="2800" b="1" cap="none" spc="50" dirty="0" smtClean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ctos concretos</a:t>
            </a:r>
            <a:endParaRPr lang="es-AR" sz="2800" b="1" cap="none" spc="50" dirty="0" smtClean="0">
              <a:ln w="11430"/>
              <a:solidFill>
                <a:srgbClr val="CC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  <a:p>
            <a:pPr algn="ctr">
              <a:buNone/>
            </a:pPr>
            <a:r>
              <a:rPr lang="es-ES" sz="2800" b="1" cap="none" spc="50" dirty="0" smtClean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  que nos  afectan.</a:t>
            </a:r>
            <a:endParaRPr lang="es-AR" sz="2800" b="1" cap="none" spc="50" dirty="0" smtClean="0">
              <a:ln w="11430"/>
              <a:solidFill>
                <a:srgbClr val="CC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  <a:p>
            <a:pPr algn="ctr">
              <a:buNone/>
            </a:pPr>
            <a:r>
              <a:rPr lang="es-E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 </a:t>
            </a:r>
            <a:endParaRPr lang="es-AR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  <a:p>
            <a:pPr algn="ctr">
              <a:buFont typeface="Courier New" pitchFamily="49" charset="0"/>
              <a:buChar char="o"/>
            </a:pPr>
            <a:r>
              <a:rPr lang="es-ES" sz="2800" b="1" cap="none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s-ES" sz="2800" b="1" u="sng" cap="none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Identificar y expresar los SENTIMIENTOS</a:t>
            </a:r>
          </a:p>
          <a:p>
            <a:pPr algn="ctr"/>
            <a:r>
              <a:rPr lang="es-ES" sz="2800" b="1" cap="none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en relación con lo que observamos.</a:t>
            </a:r>
            <a:endParaRPr lang="es-AR" sz="2800" b="1" cap="none" spc="50" dirty="0" smtClean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  <a:p>
            <a:pPr algn="ctr">
              <a:buNone/>
            </a:pPr>
            <a:r>
              <a:rPr lang="es-E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 </a:t>
            </a:r>
            <a:endParaRPr lang="es-AR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  <a:p>
            <a:pPr algn="ctr">
              <a:buFont typeface="Courier New" pitchFamily="49" charset="0"/>
              <a:buChar char="o"/>
            </a:pPr>
            <a:r>
              <a:rPr lang="es-ES" sz="28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 Descubrir las </a:t>
            </a:r>
            <a:r>
              <a:rPr lang="es-ES" sz="2800" b="1" u="sng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NECESIDADES</a:t>
            </a:r>
            <a:r>
              <a:rPr lang="es-ES" sz="2800" b="1" i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,</a:t>
            </a:r>
            <a:endParaRPr lang="es-ES" sz="28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es-ES" sz="28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detrás de los sentimientos.</a:t>
            </a:r>
            <a:endParaRPr lang="es-AR" sz="2800" b="1" cap="none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  <a:p>
            <a:pPr algn="ctr">
              <a:buNone/>
            </a:pPr>
            <a:r>
              <a:rPr lang="es-E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 </a:t>
            </a:r>
            <a:endParaRPr lang="es-AR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  <a:p>
            <a:pPr algn="ctr">
              <a:buFont typeface="Courier New" pitchFamily="49" charset="0"/>
              <a:buChar char="o"/>
            </a:pPr>
            <a:r>
              <a:rPr lang="es-ES" sz="2800" b="1" cap="none" spc="50" dirty="0" smtClean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 Realizar </a:t>
            </a:r>
            <a:r>
              <a:rPr lang="es-ES" sz="2800" b="1" u="sng" spc="50" dirty="0" smtClean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PETICIONES</a:t>
            </a:r>
            <a:r>
              <a:rPr lang="es-ES" sz="2800" b="1" spc="50" dirty="0" smtClean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 concretas </a:t>
            </a:r>
            <a:r>
              <a:rPr lang="es-ES" sz="2800" b="1" i="1" cap="none" spc="50" dirty="0" smtClean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 </a:t>
            </a:r>
            <a:endParaRPr lang="es-AR" sz="2800" b="1" cap="none" spc="50" dirty="0" smtClean="0">
              <a:ln w="11430"/>
              <a:solidFill>
                <a:srgbClr val="CC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  <a:p>
            <a:pPr algn="ctr">
              <a:buNone/>
            </a:pPr>
            <a:r>
              <a:rPr lang="es-ES" sz="2800" b="1" cap="none" spc="50" dirty="0" smtClean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para enriquecer nuestra vida.</a:t>
            </a:r>
            <a:endParaRPr lang="es-ES" sz="2800" b="1" cap="none" spc="50" dirty="0">
              <a:ln w="11430"/>
              <a:solidFill>
                <a:srgbClr val="CC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:\CLAU\MEDIACIÓN\Imágenes\5494233-dialog-speech-bubb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1909966" cy="191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laudia\Desktop\Imágenes nuevas\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700808"/>
            <a:ext cx="1071562" cy="1071562"/>
          </a:xfrm>
          <a:prstGeom prst="round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2644876" y="1898248"/>
            <a:ext cx="46301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cap="all" dirty="0" smtClean="0">
                <a:ln w="9000" cmpd="sng">
                  <a:solidFill>
                    <a:srgbClr val="008000"/>
                  </a:solidFill>
                  <a:prstDash val="solid"/>
                </a:ln>
                <a:solidFill>
                  <a:srgbClr val="009242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 </a:t>
            </a:r>
            <a:r>
              <a:rPr lang="es-ES" sz="4400" b="1" cap="all" dirty="0" smtClean="0">
                <a:ln w="9000" cmpd="sng">
                  <a:solidFill>
                    <a:srgbClr val="00AC00"/>
                  </a:solidFill>
                  <a:prstDash val="solid"/>
                </a:ln>
                <a:solidFill>
                  <a:srgbClr val="00AC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PARTES DE LA CNV</a:t>
            </a:r>
            <a:endParaRPr lang="es-ES" sz="4400" b="1" cap="all" dirty="0">
              <a:ln w="9000" cmpd="sng">
                <a:solidFill>
                  <a:srgbClr val="00AC00"/>
                </a:solidFill>
                <a:prstDash val="solid"/>
              </a:ln>
              <a:solidFill>
                <a:srgbClr val="00AC00"/>
              </a:soli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3096830"/>
            <a:ext cx="7920880" cy="28931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 algn="ctr"/>
            <a:r>
              <a:rPr lang="es-ES" sz="4000" b="1" dirty="0" smtClean="0">
                <a:ln w="10160">
                  <a:solidFill>
                    <a:srgbClr val="00AC00"/>
                  </a:solidFill>
                  <a:prstDash val="solid"/>
                </a:ln>
                <a:solidFill>
                  <a:srgbClr val="00AC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1. </a:t>
            </a:r>
            <a:r>
              <a:rPr lang="es-ES" sz="3400" b="1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EXPRESIÓN HONESTA</a:t>
            </a:r>
          </a:p>
          <a:p>
            <a:pPr marL="742950" indent="-742950" algn="ctr"/>
            <a:r>
              <a:rPr lang="es-ES" sz="340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mediante los cuatro componentes.</a:t>
            </a:r>
          </a:p>
          <a:p>
            <a:pPr marL="742950" indent="-742950" algn="ctr"/>
            <a:endParaRPr lang="es-ES" sz="34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  <a:p>
            <a:pPr marL="742950" indent="-742950" algn="ctr"/>
            <a:r>
              <a:rPr lang="es-ES" sz="4000" b="1" dirty="0" smtClean="0">
                <a:ln w="10160">
                  <a:solidFill>
                    <a:srgbClr val="00AC00"/>
                  </a:solidFill>
                  <a:prstDash val="solid"/>
                </a:ln>
                <a:solidFill>
                  <a:srgbClr val="00AC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2. </a:t>
            </a:r>
            <a:r>
              <a:rPr lang="es-ES" sz="3400" b="1" dirty="0" smtClean="0">
                <a:ln w="10160">
                  <a:solidFill>
                    <a:srgbClr val="CC0099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RECEPCIÓN EMPÁTICA</a:t>
            </a:r>
          </a:p>
          <a:p>
            <a:pPr marL="742950" indent="-742950" algn="ctr"/>
            <a:r>
              <a:rPr lang="es-ES" sz="3400" dirty="0" smtClean="0">
                <a:ln w="10160">
                  <a:solidFill>
                    <a:srgbClr val="FF3399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mediante los cuatro componentes.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1000282" y="116632"/>
            <a:ext cx="714734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AR" sz="5000" b="1" cap="all" dirty="0" smtClean="0">
                <a:ln w="9000" cmpd="sng">
                  <a:solidFill>
                    <a:srgbClr val="80008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Arial" pitchFamily="34" charset="0"/>
              </a:rPr>
              <a:t>1º</a:t>
            </a:r>
            <a:r>
              <a:rPr lang="es-AR" sz="4200" b="1" cap="all" spc="0" dirty="0" smtClean="0">
                <a:ln w="9000" cmpd="sng">
                  <a:solidFill>
                    <a:srgbClr val="80008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Arial" pitchFamily="34" charset="0"/>
              </a:rPr>
              <a:t>  componente  de  la  CNV</a:t>
            </a:r>
            <a:endParaRPr lang="es-ES" sz="4200" b="1" cap="all" spc="0" dirty="0">
              <a:ln w="9000" cmpd="sng">
                <a:solidFill>
                  <a:srgbClr val="80008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6" y="1268760"/>
            <a:ext cx="8352928" cy="35548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es-AR" sz="3900" b="1" spc="50" dirty="0" smtClean="0">
                <a:ln w="1143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OBSERVAR  SIN  EVALUAR</a:t>
            </a:r>
          </a:p>
          <a:p>
            <a:pPr algn="ctr">
              <a:buNone/>
            </a:pPr>
            <a:endParaRPr lang="es-AR" sz="1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s-AR" sz="3200" b="1" i="1" spc="50" dirty="0" smtClean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Si combinamos la observación y la evaluación seguramente la otra persona escuchará</a:t>
            </a:r>
          </a:p>
          <a:p>
            <a:pPr algn="ctr">
              <a:buNone/>
            </a:pPr>
            <a:r>
              <a:rPr lang="es-AR" sz="3200" b="1" i="1" spc="50" dirty="0" smtClean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una crítica.</a:t>
            </a:r>
          </a:p>
          <a:p>
            <a:pPr algn="ctr">
              <a:buNone/>
            </a:pPr>
            <a:endParaRPr lang="es-AR" sz="32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algn="ctr">
              <a:buNone/>
            </a:pPr>
            <a:endParaRPr lang="es-AR" sz="32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algn="ctr">
              <a:buNone/>
            </a:pPr>
            <a:endParaRPr lang="es-AR" sz="14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026" name="Picture 2" descr="C:\Users\Claudia\Desktop\Imágenes nuevas\observ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1224136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167" y="3645024"/>
            <a:ext cx="4800888" cy="319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32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H:\IMÁGENES\Fondos\3089907-lineal-se-rozan-con-fondo-azul-turquesa-central-destac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63"/>
            <a:ext cx="9804647" cy="7043867"/>
          </a:xfrm>
          <a:prstGeom prst="rect">
            <a:avLst/>
          </a:prstGeom>
          <a:noFill/>
          <a:extLst/>
        </p:spPr>
      </p:pic>
      <p:pic>
        <p:nvPicPr>
          <p:cNvPr id="4" name="Picture 2" descr="C:\Users\Claudia\Desktop\Imágenes nuevas\Rechazo-trabajo.jpg"/>
          <p:cNvPicPr>
            <a:picLocks noChangeAspect="1" noChangeArrowheads="1"/>
          </p:cNvPicPr>
          <p:nvPr/>
        </p:nvPicPr>
        <p:blipFill rotWithShape="1">
          <a:blip r:embed="rId3" cstate="print"/>
          <a:srcRect l="45976" b="28362"/>
          <a:stretch/>
        </p:blipFill>
        <p:spPr bwMode="auto">
          <a:xfrm>
            <a:off x="4980111" y="1590045"/>
            <a:ext cx="2566720" cy="2270690"/>
          </a:xfrm>
          <a:prstGeom prst="round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4 Rectángulo"/>
          <p:cNvSpPr/>
          <p:nvPr/>
        </p:nvSpPr>
        <p:spPr>
          <a:xfrm>
            <a:off x="307975" y="512827"/>
            <a:ext cx="550861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es-AR" sz="3200" b="1" spc="50" dirty="0" smtClean="0">
                <a:ln w="11430"/>
                <a:solidFill>
                  <a:srgbClr val="B8005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EVALUACIÓN   =    CRÍTICA</a:t>
            </a:r>
          </a:p>
          <a:p>
            <a:pPr>
              <a:buNone/>
            </a:pPr>
            <a:r>
              <a:rPr lang="es-ES" sz="3200" b="1" spc="50" dirty="0" smtClean="0">
                <a:ln w="11430"/>
                <a:solidFill>
                  <a:srgbClr val="B8005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                                ATAQUE </a:t>
            </a:r>
            <a:endParaRPr lang="es-ES" sz="3200" b="1" spc="50" dirty="0">
              <a:ln w="11430"/>
              <a:solidFill>
                <a:srgbClr val="B8005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AutoShape 5" descr="Resultado de imagen para crí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84" name="Picture 12" descr="H:\CLAU\MEDIACIÓN\Imágenes\feedba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684" y="4915273"/>
            <a:ext cx="2508085" cy="1805465"/>
          </a:xfrm>
          <a:prstGeom prst="round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6100154" y="3754163"/>
            <a:ext cx="249775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es-AR" sz="3200" b="1" spc="50" dirty="0" smtClean="0">
                <a:ln w="11430"/>
                <a:solidFill>
                  <a:srgbClr val="B8005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RESISTENCIA</a:t>
            </a:r>
          </a:p>
          <a:p>
            <a:pPr>
              <a:buNone/>
            </a:pPr>
            <a:r>
              <a:rPr lang="es-ES" sz="3200" b="1" spc="50" dirty="0" smtClean="0">
                <a:ln w="11430"/>
                <a:solidFill>
                  <a:srgbClr val="B8005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  DEFENSA</a:t>
            </a:r>
            <a:endParaRPr lang="es-ES" sz="3200" b="1" spc="50" dirty="0">
              <a:ln w="11430"/>
              <a:solidFill>
                <a:srgbClr val="B8005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2" name="Picture 2" descr="Resultado de imagen para culpar a otr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92" y="1858443"/>
            <a:ext cx="3163746" cy="2109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9 Flecha curvada hacia la izquierda"/>
          <p:cNvSpPr/>
          <p:nvPr/>
        </p:nvSpPr>
        <p:spPr>
          <a:xfrm rot="16009208">
            <a:off x="3812908" y="943692"/>
            <a:ext cx="729060" cy="213931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" name="1 Flecha curvada hacia la izquierda"/>
          <p:cNvSpPr/>
          <p:nvPr/>
        </p:nvSpPr>
        <p:spPr>
          <a:xfrm rot="5400000">
            <a:off x="4145239" y="2900867"/>
            <a:ext cx="898973" cy="260556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33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  <a:solidFill>
            <a:srgbClr val="0070C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es-AR" i="1" dirty="0" smtClean="0">
              <a:ln w="11430">
                <a:solidFill>
                  <a:srgbClr val="CC0099"/>
                </a:solidFill>
              </a:ln>
              <a:solidFill>
                <a:srgbClr val="CC0099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buNone/>
            </a:pPr>
            <a:endParaRPr lang="es-AR" i="1" dirty="0">
              <a:ln w="11430">
                <a:solidFill>
                  <a:srgbClr val="CC0099"/>
                </a:solidFill>
              </a:ln>
              <a:solidFill>
                <a:srgbClr val="CC0099"/>
              </a:solidFill>
              <a:latin typeface="Calibri" pitchFamily="34" charset="0"/>
              <a:cs typeface="Arial" pitchFamily="34" charset="0"/>
            </a:endParaRPr>
          </a:p>
          <a:p>
            <a:endParaRPr lang="es-AR" dirty="0"/>
          </a:p>
        </p:txBody>
      </p:sp>
      <p:pic>
        <p:nvPicPr>
          <p:cNvPr id="11266" name="Picture 2" descr="H:\CLAU\MEDIACIÓN\Imágenes\visualizac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4197"/>
            <a:ext cx="9144000" cy="522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99592" y="-387424"/>
            <a:ext cx="7200800" cy="1952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dirty="0"/>
              <a:t/>
            </a:r>
            <a:br>
              <a:rPr lang="es-ES" dirty="0"/>
            </a:br>
            <a:r>
              <a:rPr lang="es-ES" sz="33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Las OBSERVACIONES  tienen que ser específicas del momento y el contexto.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1844824"/>
            <a:ext cx="9144000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AR" sz="2500" i="1" dirty="0" err="1">
                <a:ln w="11430">
                  <a:solidFill>
                    <a:srgbClr val="CC0099"/>
                  </a:solidFill>
                </a:ln>
                <a:solidFill>
                  <a:srgbClr val="CC0099"/>
                </a:solidFill>
                <a:latin typeface="Calibri" pitchFamily="34" charset="0"/>
                <a:cs typeface="Arial" pitchFamily="34" charset="0"/>
              </a:rPr>
              <a:t>Ej</a:t>
            </a:r>
            <a:r>
              <a:rPr lang="es-AR" sz="2500" i="1" dirty="0">
                <a:ln w="11430">
                  <a:solidFill>
                    <a:srgbClr val="CC0099"/>
                  </a:solidFill>
                </a:ln>
                <a:solidFill>
                  <a:srgbClr val="CC0099"/>
                </a:solidFill>
                <a:latin typeface="Calibri" pitchFamily="34" charset="0"/>
                <a:cs typeface="Arial" pitchFamily="34" charset="0"/>
              </a:rPr>
              <a:t>: </a:t>
            </a:r>
            <a:r>
              <a:rPr lang="es-AR" sz="2500" i="1" dirty="0" smtClean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Arial" pitchFamily="34" charset="0"/>
              </a:rPr>
              <a:t>“… </a:t>
            </a:r>
            <a:r>
              <a:rPr lang="es-AR" sz="2500" i="1" dirty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Arial" pitchFamily="34" charset="0"/>
              </a:rPr>
              <a:t>Damián llego media hora tarde las últimas 3 reuniones”.</a:t>
            </a:r>
          </a:p>
          <a:p>
            <a:pPr algn="ctr"/>
            <a:r>
              <a:rPr lang="es-AR" sz="2500" i="1" dirty="0" smtClean="0">
                <a:ln w="11430">
                  <a:solidFill>
                    <a:srgbClr val="CC0099"/>
                  </a:solidFill>
                </a:ln>
                <a:solidFill>
                  <a:srgbClr val="CC0099"/>
                </a:solidFill>
                <a:latin typeface="Calibri" pitchFamily="34" charset="0"/>
                <a:cs typeface="Arial" pitchFamily="34" charset="0"/>
              </a:rPr>
              <a:t>en </a:t>
            </a:r>
            <a:r>
              <a:rPr lang="es-AR" sz="2500" i="1" dirty="0">
                <a:ln w="11430">
                  <a:solidFill>
                    <a:srgbClr val="CC0099"/>
                  </a:solidFill>
                </a:ln>
                <a:solidFill>
                  <a:srgbClr val="CC0099"/>
                </a:solidFill>
                <a:latin typeface="Calibri" pitchFamily="34" charset="0"/>
                <a:cs typeface="Arial" pitchFamily="34" charset="0"/>
              </a:rPr>
              <a:t>lugar de </a:t>
            </a:r>
            <a:r>
              <a:rPr lang="es-AR" sz="2500" i="1" dirty="0">
                <a:ln w="11430">
                  <a:solidFill>
                    <a:srgbClr val="008E00"/>
                  </a:solidFill>
                </a:ln>
                <a:solidFill>
                  <a:srgbClr val="008E00"/>
                </a:solidFill>
                <a:latin typeface="Calibri" pitchFamily="34" charset="0"/>
                <a:cs typeface="Arial" pitchFamily="34" charset="0"/>
              </a:rPr>
              <a:t>“…Damián es un impuntual”,</a:t>
            </a:r>
          </a:p>
          <a:p>
            <a:pPr algn="ctr">
              <a:buNone/>
            </a:pPr>
            <a:endParaRPr lang="es-AR" sz="2500" i="1" dirty="0">
              <a:ln w="1143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buNone/>
            </a:pPr>
            <a:endParaRPr lang="es-AR" sz="2400" i="1" dirty="0" smtClean="0">
              <a:ln w="1143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buNone/>
            </a:pPr>
            <a:endParaRPr lang="es-AR" sz="2400" i="1" dirty="0">
              <a:ln w="1143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buNone/>
            </a:pPr>
            <a:endParaRPr lang="es-AR" sz="2400" i="1" dirty="0" smtClean="0">
              <a:ln w="1143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buNone/>
            </a:pPr>
            <a:endParaRPr lang="es-AR" sz="2400" i="1" dirty="0" smtClean="0">
              <a:ln w="1143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buNone/>
            </a:pPr>
            <a:endParaRPr lang="es-AR" sz="2400" i="1" dirty="0">
              <a:ln w="1143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buNone/>
            </a:pPr>
            <a:endParaRPr lang="es-AR" sz="2400" i="1" dirty="0">
              <a:ln w="1143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s-AR" sz="2400" i="1" dirty="0" err="1">
                <a:ln w="11430">
                  <a:solidFill>
                    <a:srgbClr val="CC0099"/>
                  </a:solidFill>
                </a:ln>
                <a:solidFill>
                  <a:srgbClr val="CC0099"/>
                </a:solidFill>
                <a:latin typeface="Calibri" pitchFamily="34" charset="0"/>
                <a:cs typeface="Arial" pitchFamily="34" charset="0"/>
              </a:rPr>
              <a:t>Ej</a:t>
            </a:r>
            <a:r>
              <a:rPr lang="es-AR" sz="2400" i="1" dirty="0">
                <a:ln w="11430">
                  <a:solidFill>
                    <a:srgbClr val="CC0099"/>
                  </a:solidFill>
                </a:ln>
                <a:solidFill>
                  <a:srgbClr val="CC0099"/>
                </a:solidFill>
                <a:latin typeface="Calibri" pitchFamily="34" charset="0"/>
                <a:cs typeface="Arial" pitchFamily="34" charset="0"/>
              </a:rPr>
              <a:t>: </a:t>
            </a:r>
            <a:r>
              <a:rPr lang="es-AR" sz="2400" i="1" dirty="0">
                <a:ln w="11430">
                  <a:solidFill>
                    <a:srgbClr val="008E00"/>
                  </a:solidFill>
                </a:ln>
                <a:solidFill>
                  <a:srgbClr val="008E00"/>
                </a:solidFill>
                <a:latin typeface="Calibri" pitchFamily="34" charset="0"/>
                <a:cs typeface="Arial" pitchFamily="34" charset="0"/>
              </a:rPr>
              <a:t>“…hoy cuando entré </a:t>
            </a:r>
            <a:r>
              <a:rPr lang="es-AR" sz="2400" i="1" dirty="0" smtClean="0">
                <a:ln w="11430">
                  <a:solidFill>
                    <a:srgbClr val="008E00"/>
                  </a:solidFill>
                </a:ln>
                <a:solidFill>
                  <a:srgbClr val="008E00"/>
                </a:solidFill>
                <a:latin typeface="Calibri" pitchFamily="34" charset="0"/>
                <a:cs typeface="Arial" pitchFamily="34" charset="0"/>
              </a:rPr>
              <a:t>a la habitación de </a:t>
            </a:r>
            <a:r>
              <a:rPr lang="es-AR" sz="2400" i="1" dirty="0">
                <a:ln w="11430">
                  <a:solidFill>
                    <a:srgbClr val="008E00"/>
                  </a:solidFill>
                </a:ln>
                <a:solidFill>
                  <a:srgbClr val="008E00"/>
                </a:solidFill>
                <a:latin typeface="Calibri" pitchFamily="34" charset="0"/>
                <a:cs typeface="Arial" pitchFamily="34" charset="0"/>
              </a:rPr>
              <a:t>Ana </a:t>
            </a:r>
            <a:r>
              <a:rPr lang="es-AR" sz="2400" i="1" dirty="0" smtClean="0">
                <a:ln w="11430">
                  <a:solidFill>
                    <a:srgbClr val="008E00"/>
                  </a:solidFill>
                </a:ln>
                <a:solidFill>
                  <a:srgbClr val="008E00"/>
                </a:solidFill>
                <a:latin typeface="Calibri" pitchFamily="34" charset="0"/>
                <a:cs typeface="Arial" pitchFamily="34" charset="0"/>
              </a:rPr>
              <a:t>   </a:t>
            </a:r>
          </a:p>
          <a:p>
            <a:pPr algn="ctr">
              <a:buNone/>
            </a:pPr>
            <a:r>
              <a:rPr lang="es-AR" sz="2400" i="1" dirty="0" smtClean="0">
                <a:ln w="11430">
                  <a:solidFill>
                    <a:srgbClr val="008E00"/>
                  </a:solidFill>
                </a:ln>
                <a:solidFill>
                  <a:srgbClr val="008E00"/>
                </a:solidFill>
                <a:latin typeface="Calibri" pitchFamily="34" charset="0"/>
                <a:cs typeface="Arial" pitchFamily="34" charset="0"/>
              </a:rPr>
              <a:t>              había </a:t>
            </a:r>
            <a:r>
              <a:rPr lang="es-AR" sz="2400" i="1" dirty="0">
                <a:ln w="11430">
                  <a:solidFill>
                    <a:srgbClr val="008E00"/>
                  </a:solidFill>
                </a:ln>
                <a:solidFill>
                  <a:srgbClr val="008E00"/>
                </a:solidFill>
                <a:latin typeface="Calibri" pitchFamily="34" charset="0"/>
                <a:cs typeface="Arial" pitchFamily="34" charset="0"/>
              </a:rPr>
              <a:t>ropa tirada en el piso”, </a:t>
            </a:r>
            <a:r>
              <a:rPr lang="es-AR" sz="2400" i="1" dirty="0" smtClean="0">
                <a:ln w="11430">
                  <a:solidFill>
                    <a:srgbClr val="008E00"/>
                  </a:solidFill>
                </a:ln>
                <a:solidFill>
                  <a:srgbClr val="008E00"/>
                </a:solidFill>
                <a:latin typeface="Calibri" pitchFamily="34" charset="0"/>
                <a:cs typeface="Arial" pitchFamily="34" charset="0"/>
              </a:rPr>
              <a:t>                                                            </a:t>
            </a:r>
            <a:r>
              <a:rPr lang="es-AR" sz="2400" i="1" dirty="0" smtClean="0">
                <a:ln w="11430">
                  <a:solidFill>
                    <a:srgbClr val="CC0099"/>
                  </a:solidFill>
                </a:ln>
                <a:solidFill>
                  <a:srgbClr val="CC0099"/>
                </a:solidFill>
                <a:latin typeface="Calibri" pitchFamily="34" charset="0"/>
                <a:cs typeface="Arial" pitchFamily="34" charset="0"/>
              </a:rPr>
              <a:t>en </a:t>
            </a:r>
            <a:r>
              <a:rPr lang="es-AR" sz="2400" i="1" dirty="0">
                <a:ln w="11430">
                  <a:solidFill>
                    <a:srgbClr val="CC0099"/>
                  </a:solidFill>
                </a:ln>
                <a:solidFill>
                  <a:srgbClr val="CC0099"/>
                </a:solidFill>
                <a:latin typeface="Calibri" pitchFamily="34" charset="0"/>
                <a:cs typeface="Arial" pitchFamily="34" charset="0"/>
              </a:rPr>
              <a:t>lugar de </a:t>
            </a:r>
            <a:r>
              <a:rPr lang="es-AR" sz="2400" i="1" dirty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Arial" pitchFamily="34" charset="0"/>
              </a:rPr>
              <a:t>“… Ana nunca ordena su </a:t>
            </a:r>
            <a:r>
              <a:rPr lang="es-AR" sz="2400" i="1" dirty="0" smtClean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Arial" pitchFamily="34" charset="0"/>
              </a:rPr>
              <a:t>habitación”.</a:t>
            </a:r>
            <a:endParaRPr lang="es-AR" sz="2400" i="1" dirty="0">
              <a:ln w="1143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buNone/>
            </a:pPr>
            <a:endParaRPr lang="es-AR" i="1" dirty="0">
              <a:ln w="1143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buNone/>
            </a:pPr>
            <a:endParaRPr lang="es-ES" dirty="0">
              <a:ln w="11430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endParaRPr lang="es-AR" dirty="0">
              <a:ln w="10160">
                <a:solidFill>
                  <a:srgbClr val="CC00CC"/>
                </a:solidFill>
                <a:prstDash val="solid"/>
              </a:ln>
              <a:solidFill>
                <a:srgbClr val="CC00CC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814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2558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 w="11430"/>
              <a:solidFill>
                <a:srgbClr val="005A9E"/>
              </a:solidFill>
              <a:latin typeface="Calibr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2558"/>
            <a:ext cx="9143999" cy="2893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s-AR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  <a:p>
            <a:r>
              <a:rPr lang="es-AR" sz="4600" b="1" spc="50" dirty="0" smtClean="0">
                <a:ln w="11430">
                  <a:solidFill>
                    <a:srgbClr val="990099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BLOQUEOS  DE  LA  CNV</a:t>
            </a:r>
          </a:p>
          <a:p>
            <a:endParaRPr lang="es-AR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  <a:p>
            <a:r>
              <a:rPr lang="es-AR" sz="2800" dirty="0" smtClean="0">
                <a:ln w="10160">
                  <a:solidFill>
                    <a:srgbClr val="990099"/>
                  </a:solidFill>
                  <a:prstDash val="solid"/>
                </a:ln>
                <a:solidFill>
                  <a:srgbClr val="990099"/>
                </a:solidFill>
                <a:effectLst/>
                <a:latin typeface="Calibri" pitchFamily="34" charset="0"/>
              </a:rPr>
              <a:t>   </a:t>
            </a:r>
            <a:r>
              <a:rPr lang="es-AR" sz="2800" dirty="0" smtClean="0">
                <a:ln w="10160">
                  <a:solidFill>
                    <a:srgbClr val="660066"/>
                  </a:solidFill>
                  <a:prstDash val="solid"/>
                </a:ln>
                <a:solidFill>
                  <a:srgbClr val="660066"/>
                </a:solidFill>
                <a:effectLst/>
                <a:latin typeface="Calibri" pitchFamily="34" charset="0"/>
              </a:rPr>
              <a:t>Semáforos , indicadores, que </a:t>
            </a:r>
            <a:r>
              <a:rPr lang="es-AR" sz="2800" dirty="0">
                <a:ln w="10160">
                  <a:solidFill>
                    <a:srgbClr val="660066"/>
                  </a:solidFill>
                  <a:prstDash val="solid"/>
                </a:ln>
                <a:solidFill>
                  <a:srgbClr val="660066"/>
                </a:solidFill>
                <a:effectLst/>
                <a:latin typeface="Calibri" pitchFamily="34" charset="0"/>
              </a:rPr>
              <a:t>nos </a:t>
            </a:r>
            <a:r>
              <a:rPr lang="es-AR" sz="2800" dirty="0" smtClean="0">
                <a:ln w="10160">
                  <a:solidFill>
                    <a:srgbClr val="660066"/>
                  </a:solidFill>
                  <a:prstDash val="solid"/>
                </a:ln>
                <a:solidFill>
                  <a:srgbClr val="660066"/>
                </a:solidFill>
                <a:effectLst/>
                <a:latin typeface="Calibri" pitchFamily="34" charset="0"/>
              </a:rPr>
              <a:t>advierten</a:t>
            </a:r>
          </a:p>
          <a:p>
            <a:r>
              <a:rPr lang="es-AR" sz="2800" dirty="0" smtClean="0">
                <a:ln w="10160">
                  <a:solidFill>
                    <a:srgbClr val="660066"/>
                  </a:solidFill>
                  <a:prstDash val="solid"/>
                </a:ln>
                <a:solidFill>
                  <a:srgbClr val="660066"/>
                </a:solidFill>
                <a:effectLst/>
                <a:latin typeface="Calibri" pitchFamily="34" charset="0"/>
              </a:rPr>
              <a:t>que </a:t>
            </a:r>
            <a:r>
              <a:rPr lang="es-AR" sz="2800" dirty="0">
                <a:ln w="10160">
                  <a:solidFill>
                    <a:srgbClr val="660066"/>
                  </a:solidFill>
                  <a:prstDash val="solid"/>
                </a:ln>
                <a:solidFill>
                  <a:srgbClr val="660066"/>
                </a:solidFill>
                <a:effectLst/>
                <a:latin typeface="Calibri" pitchFamily="34" charset="0"/>
              </a:rPr>
              <a:t>estamos ante una </a:t>
            </a:r>
            <a:r>
              <a:rPr lang="es-AR" sz="2800" dirty="0" smtClean="0">
                <a:ln w="10160">
                  <a:solidFill>
                    <a:srgbClr val="660066"/>
                  </a:solidFill>
                  <a:prstDash val="solid"/>
                </a:ln>
                <a:solidFill>
                  <a:srgbClr val="660066"/>
                </a:solidFill>
                <a:effectLst/>
                <a:latin typeface="Calibri" pitchFamily="34" charset="0"/>
              </a:rPr>
              <a:t>Comunicación VIOLENTA</a:t>
            </a:r>
            <a:endParaRPr lang="es-ES" sz="2800" dirty="0">
              <a:ln w="10160">
                <a:solidFill>
                  <a:srgbClr val="660066"/>
                </a:solidFill>
                <a:prstDash val="solid"/>
              </a:ln>
              <a:solidFill>
                <a:srgbClr val="660066"/>
              </a:solidFill>
              <a:effectLst/>
              <a:latin typeface="Calibri" pitchFamily="34" charset="0"/>
            </a:endParaRPr>
          </a:p>
          <a:p>
            <a:pPr algn="ctr"/>
            <a:endParaRPr lang="es-E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3527" y="3811012"/>
            <a:ext cx="849694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AR" sz="3200" cap="none" spc="0" dirty="0" smtClean="0">
                <a:ln w="10541" cmpd="sng">
                  <a:solidFill>
                    <a:srgbClr val="800080"/>
                  </a:solidFill>
                  <a:prstDash val="solid"/>
                </a:ln>
                <a:solidFill>
                  <a:srgbClr val="CC0066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es-AR" sz="3200" u="sng" cap="none" spc="0" dirty="0" smtClean="0">
                <a:ln w="10541" cmpd="sng">
                  <a:solidFill>
                    <a:srgbClr val="800080"/>
                  </a:solidFill>
                  <a:prstDash val="solid"/>
                </a:ln>
                <a:solidFill>
                  <a:srgbClr val="CC0066"/>
                </a:solidFill>
                <a:effectLst/>
                <a:latin typeface="Calibri" pitchFamily="34" charset="0"/>
                <a:cs typeface="Arial" pitchFamily="34" charset="0"/>
              </a:rPr>
              <a:t>Los juicios moralistas</a:t>
            </a:r>
            <a:r>
              <a:rPr lang="es-AR" sz="3200" u="sng" dirty="0">
                <a:ln w="10541" cmpd="sng">
                  <a:solidFill>
                    <a:srgbClr val="800080"/>
                  </a:solidFill>
                  <a:prstDash val="solid"/>
                </a:ln>
                <a:solidFill>
                  <a:srgbClr val="CC0066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es-AR" sz="3200" u="sng" dirty="0" smtClean="0">
              <a:ln w="10541" cmpd="sng">
                <a:solidFill>
                  <a:srgbClr val="800080"/>
                </a:solidFill>
                <a:prstDash val="solid"/>
              </a:ln>
              <a:solidFill>
                <a:srgbClr val="CC0066"/>
              </a:solidFill>
              <a:latin typeface="Calibri" pitchFamily="34" charset="0"/>
              <a:cs typeface="Arial" pitchFamily="34" charset="0"/>
            </a:endParaRPr>
          </a:p>
          <a:p>
            <a:endParaRPr lang="es-AR" sz="3200" u="sng" dirty="0" smtClean="0">
              <a:ln w="10541" cmpd="sng">
                <a:solidFill>
                  <a:srgbClr val="800080"/>
                </a:solidFill>
                <a:prstDash val="solid"/>
              </a:ln>
              <a:solidFill>
                <a:srgbClr val="CC0066"/>
              </a:solidFill>
              <a:latin typeface="Calibri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AR" sz="3200" dirty="0" smtClean="0">
                <a:ln w="10541" cmpd="sng">
                  <a:solidFill>
                    <a:srgbClr val="800080"/>
                  </a:solidFill>
                  <a:prstDash val="solid"/>
                </a:ln>
                <a:solidFill>
                  <a:srgbClr val="CC0066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s-AR" sz="3200" u="sng" dirty="0" smtClean="0">
                <a:ln w="10541" cmpd="sng">
                  <a:solidFill>
                    <a:srgbClr val="800080"/>
                  </a:solidFill>
                  <a:prstDash val="solid"/>
                </a:ln>
                <a:solidFill>
                  <a:srgbClr val="CC0066"/>
                </a:solidFill>
                <a:latin typeface="Calibri" pitchFamily="34" charset="0"/>
                <a:cs typeface="Arial" pitchFamily="34" charset="0"/>
              </a:rPr>
              <a:t>Las comparaciones</a:t>
            </a:r>
          </a:p>
          <a:p>
            <a:endParaRPr lang="es-AR" sz="3200" u="sng" dirty="0" smtClean="0">
              <a:ln w="10541" cmpd="sng">
                <a:solidFill>
                  <a:srgbClr val="800080"/>
                </a:solidFill>
                <a:prstDash val="solid"/>
              </a:ln>
              <a:solidFill>
                <a:srgbClr val="CC0066"/>
              </a:solidFill>
              <a:latin typeface="Calibri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AR" sz="3200" dirty="0" smtClean="0">
                <a:ln w="10541" cmpd="sng">
                  <a:solidFill>
                    <a:srgbClr val="800080"/>
                  </a:solidFill>
                  <a:prstDash val="solid"/>
                </a:ln>
                <a:solidFill>
                  <a:srgbClr val="CC0066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s-AR" sz="3200" u="sng" dirty="0" smtClean="0">
                <a:ln w="10541" cmpd="sng">
                  <a:solidFill>
                    <a:srgbClr val="800080"/>
                  </a:solidFill>
                  <a:prstDash val="solid"/>
                </a:ln>
                <a:solidFill>
                  <a:srgbClr val="CC0066"/>
                </a:solidFill>
                <a:latin typeface="Calibri" pitchFamily="34" charset="0"/>
                <a:cs typeface="Arial" pitchFamily="34" charset="0"/>
              </a:rPr>
              <a:t>Negación </a:t>
            </a:r>
            <a:r>
              <a:rPr lang="es-AR" sz="3200" u="sng" dirty="0">
                <a:ln w="10541" cmpd="sng">
                  <a:solidFill>
                    <a:srgbClr val="800080"/>
                  </a:solidFill>
                  <a:prstDash val="solid"/>
                </a:ln>
                <a:solidFill>
                  <a:srgbClr val="CC0066"/>
                </a:solidFill>
                <a:latin typeface="Calibri" pitchFamily="34" charset="0"/>
                <a:cs typeface="Arial" pitchFamily="34" charset="0"/>
              </a:rPr>
              <a:t>de la </a:t>
            </a:r>
            <a:r>
              <a:rPr lang="es-AR" sz="3200" u="sng" dirty="0" smtClean="0">
                <a:ln w="10541" cmpd="sng">
                  <a:solidFill>
                    <a:srgbClr val="800080"/>
                  </a:solidFill>
                  <a:prstDash val="solid"/>
                </a:ln>
                <a:solidFill>
                  <a:srgbClr val="CC0066"/>
                </a:solidFill>
                <a:latin typeface="Calibri" pitchFamily="34" charset="0"/>
                <a:cs typeface="Arial" pitchFamily="34" charset="0"/>
              </a:rPr>
              <a:t>responsabilidad</a:t>
            </a:r>
          </a:p>
          <a:p>
            <a:pPr>
              <a:buFont typeface="Wingdings" pitchFamily="2" charset="2"/>
              <a:buChar char="ü"/>
            </a:pPr>
            <a:endParaRPr lang="es-AR" sz="3200" u="sng" dirty="0" smtClean="0">
              <a:ln w="10541" cmpd="sng">
                <a:solidFill>
                  <a:srgbClr val="800080"/>
                </a:solidFill>
                <a:prstDash val="solid"/>
              </a:ln>
              <a:solidFill>
                <a:srgbClr val="CC0066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026" name="Picture 2" descr="D:\Pictures\para ppts\Murmul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12975"/>
            <a:ext cx="3196246" cy="2506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Resultado de imagen para semafor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30" name="Picture 6" descr="Resultado de imagen para semafor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8" r="24674"/>
          <a:stretch/>
        </p:blipFill>
        <p:spPr bwMode="auto">
          <a:xfrm>
            <a:off x="7352618" y="301345"/>
            <a:ext cx="1467853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17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91681" y="188640"/>
            <a:ext cx="57643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AR" sz="4400" b="1" cap="none" spc="0" dirty="0" smtClean="0">
                <a:ln w="11430"/>
                <a:solidFill>
                  <a:srgbClr val="005A9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BLOQUEOS  DE  LA  CNV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982707" y="1526888"/>
            <a:ext cx="4248472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AR" sz="1400" b="1" cap="none" spc="0" dirty="0" smtClean="0">
              <a:ln w="10541" cmpd="sng">
                <a:solidFill>
                  <a:srgbClr val="180E9A"/>
                </a:solidFill>
                <a:prstDash val="solid"/>
              </a:ln>
              <a:solidFill>
                <a:srgbClr val="180E9A"/>
              </a:solidFill>
              <a:effectLst/>
              <a:latin typeface="Calibri" pitchFamily="34" charset="0"/>
              <a:cs typeface="Arial" pitchFamily="34" charset="0"/>
            </a:endParaRPr>
          </a:p>
          <a:p>
            <a:r>
              <a:rPr lang="es-AR" sz="2800" b="1" dirty="0" smtClean="0">
                <a:ln w="10541" cmpd="sng">
                  <a:solidFill>
                    <a:srgbClr val="180E9A"/>
                  </a:solidFill>
                  <a:prstDash val="solid"/>
                </a:ln>
                <a:solidFill>
                  <a:srgbClr val="180E9A"/>
                </a:solidFill>
                <a:latin typeface="Calibri" pitchFamily="34" charset="0"/>
                <a:cs typeface="Arial" pitchFamily="34" charset="0"/>
              </a:rPr>
              <a:t>Ejemplos: </a:t>
            </a:r>
          </a:p>
          <a:p>
            <a:endParaRPr lang="es-AR" sz="1000" b="1" dirty="0" smtClean="0">
              <a:ln w="10541" cmpd="sng">
                <a:solidFill>
                  <a:srgbClr val="180E9A"/>
                </a:solidFill>
                <a:prstDash val="solid"/>
              </a:ln>
              <a:solidFill>
                <a:srgbClr val="180E9A"/>
              </a:solidFill>
              <a:latin typeface="Calibri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800" b="1" cap="none" spc="0" dirty="0" smtClean="0">
                <a:ln w="10541" cmpd="sng">
                  <a:solidFill>
                    <a:srgbClr val="180E9A"/>
                  </a:solidFill>
                  <a:prstDash val="solid"/>
                </a:ln>
                <a:solidFill>
                  <a:srgbClr val="180E9A"/>
                </a:solidFill>
                <a:effectLst/>
                <a:latin typeface="Calibri" pitchFamily="34" charset="0"/>
                <a:cs typeface="Arial" pitchFamily="34" charset="0"/>
              </a:rPr>
              <a:t>No aporta nada, es un chanta.                                            </a:t>
            </a:r>
          </a:p>
          <a:p>
            <a:endParaRPr lang="es-AR" sz="1000" b="1" cap="none" spc="0" dirty="0" smtClean="0">
              <a:ln w="10541" cmpd="sng">
                <a:solidFill>
                  <a:srgbClr val="180E9A"/>
                </a:solidFill>
                <a:prstDash val="solid"/>
              </a:ln>
              <a:solidFill>
                <a:srgbClr val="180E9A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800" b="1" dirty="0" smtClean="0">
                <a:ln w="10541" cmpd="sng">
                  <a:solidFill>
                    <a:srgbClr val="180E9A"/>
                  </a:solidFill>
                  <a:prstDash val="solid"/>
                </a:ln>
                <a:solidFill>
                  <a:srgbClr val="180E9A"/>
                </a:solidFill>
                <a:latin typeface="Calibri" pitchFamily="34" charset="0"/>
                <a:cs typeface="Arial" pitchFamily="34" charset="0"/>
              </a:rPr>
              <a:t>Tu ropa es inapropiada.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AR" sz="1000" b="1" dirty="0" smtClean="0">
              <a:ln w="10541" cmpd="sng">
                <a:solidFill>
                  <a:srgbClr val="180E9A"/>
                </a:solidFill>
                <a:prstDash val="solid"/>
              </a:ln>
              <a:solidFill>
                <a:srgbClr val="180E9A"/>
              </a:solidFill>
              <a:latin typeface="Calibri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800" b="1" dirty="0" err="1" smtClean="0">
                <a:ln w="10541" cmpd="sng">
                  <a:solidFill>
                    <a:srgbClr val="180E9A"/>
                  </a:solidFill>
                  <a:prstDash val="solid"/>
                </a:ln>
                <a:solidFill>
                  <a:srgbClr val="180E9A"/>
                </a:solidFill>
                <a:latin typeface="Calibri" pitchFamily="34" charset="0"/>
                <a:cs typeface="Arial" pitchFamily="34" charset="0"/>
              </a:rPr>
              <a:t>Sos</a:t>
            </a:r>
            <a:r>
              <a:rPr lang="es-AR" sz="2800" b="1" dirty="0" smtClean="0">
                <a:ln w="10541" cmpd="sng">
                  <a:solidFill>
                    <a:srgbClr val="180E9A"/>
                  </a:solidFill>
                  <a:prstDash val="solid"/>
                </a:ln>
                <a:solidFill>
                  <a:srgbClr val="180E9A"/>
                </a:solidFill>
                <a:latin typeface="Calibri" pitchFamily="34" charset="0"/>
                <a:cs typeface="Arial" pitchFamily="34" charset="0"/>
              </a:rPr>
              <a:t> un  malpensado.</a:t>
            </a:r>
            <a:endParaRPr lang="es-AR" sz="2800" b="1" cap="none" spc="0" dirty="0" smtClean="0">
              <a:ln w="10541" cmpd="sng">
                <a:solidFill>
                  <a:srgbClr val="180E9A"/>
                </a:solidFill>
                <a:prstDash val="solid"/>
              </a:ln>
              <a:solidFill>
                <a:srgbClr val="180E9A"/>
              </a:solidFill>
              <a:effectLst/>
              <a:latin typeface="Calibri" pitchFamily="34" charset="0"/>
              <a:cs typeface="Arial" pitchFamily="34" charset="0"/>
            </a:endParaRPr>
          </a:p>
          <a:p>
            <a:endParaRPr lang="es-ES" sz="2600" b="1" cap="none" spc="0" dirty="0">
              <a:ln w="10541" cmpd="sng">
                <a:solidFill>
                  <a:srgbClr val="800080"/>
                </a:solidFill>
                <a:prstDash val="solid"/>
              </a:ln>
              <a:solidFill>
                <a:srgbClr val="0070C0"/>
              </a:solidFill>
              <a:effectLst/>
              <a:latin typeface="Calibri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5157192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AR" sz="2600" b="1" dirty="0" smtClean="0">
                <a:ln w="10541" cmpd="sng">
                  <a:solidFill>
                    <a:srgbClr val="CC0099"/>
                  </a:solidFill>
                  <a:prstDash val="solid"/>
                </a:ln>
                <a:solidFill>
                  <a:srgbClr val="FFC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00362" y="5725790"/>
            <a:ext cx="791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600" dirty="0" smtClean="0">
                <a:ln w="10160">
                  <a:solidFill>
                    <a:srgbClr val="990099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Es un acto de violencia adjudicar un valor </a:t>
            </a:r>
            <a:r>
              <a:rPr lang="es-AR" sz="2600" dirty="0">
                <a:ln w="10160">
                  <a:solidFill>
                    <a:srgbClr val="990099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y </a:t>
            </a:r>
            <a:endParaRPr lang="es-AR" sz="2600" dirty="0" smtClean="0">
              <a:ln w="10160">
                <a:solidFill>
                  <a:srgbClr val="990099"/>
                </a:solidFill>
                <a:prstDash val="solid"/>
              </a:ln>
              <a:solidFill>
                <a:srgbClr val="CC0099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algn="ctr"/>
            <a:r>
              <a:rPr lang="es-AR" sz="2600" dirty="0" smtClean="0">
                <a:ln w="10160">
                  <a:solidFill>
                    <a:srgbClr val="990099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juzgar </a:t>
            </a:r>
            <a:r>
              <a:rPr lang="es-AR" sz="2600" dirty="0">
                <a:ln w="10160">
                  <a:solidFill>
                    <a:srgbClr val="990099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a </a:t>
            </a:r>
            <a:r>
              <a:rPr lang="es-AR" sz="2600" dirty="0" smtClean="0">
                <a:ln w="10160">
                  <a:solidFill>
                    <a:srgbClr val="990099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las personas</a:t>
            </a:r>
            <a:r>
              <a:rPr lang="es-AR" sz="2600" dirty="0">
                <a:ln w="10160">
                  <a:solidFill>
                    <a:srgbClr val="990099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es-AR" sz="2600" dirty="0" smtClean="0">
                <a:ln w="10160">
                  <a:solidFill>
                    <a:srgbClr val="990099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y/o situaciones</a:t>
            </a:r>
            <a:endParaRPr lang="es-AR" sz="2600" dirty="0">
              <a:ln w="10160">
                <a:solidFill>
                  <a:srgbClr val="990099"/>
                </a:solidFill>
                <a:prstDash val="solid"/>
              </a:ln>
              <a:solidFill>
                <a:srgbClr val="CC0099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21634" y="4629388"/>
            <a:ext cx="8676456" cy="10556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800" b="1" dirty="0">
                <a:ln w="10541" cmpd="sng">
                  <a:solidFill>
                    <a:srgbClr val="008E00"/>
                  </a:solidFill>
                  <a:prstDash val="solid"/>
                </a:ln>
                <a:solidFill>
                  <a:srgbClr val="008000"/>
                </a:solidFill>
                <a:latin typeface="Calibri" pitchFamily="34" charset="0"/>
                <a:cs typeface="Arial" pitchFamily="34" charset="0"/>
              </a:rPr>
              <a:t>El juicio a los otros es en realidad</a:t>
            </a:r>
          </a:p>
          <a:p>
            <a:pPr algn="ctr"/>
            <a:r>
              <a:rPr lang="es-AR" sz="2800" b="1" dirty="0">
                <a:ln w="10541" cmpd="sng">
                  <a:solidFill>
                    <a:srgbClr val="008E00"/>
                  </a:solidFill>
                  <a:prstDash val="solid"/>
                </a:ln>
                <a:solidFill>
                  <a:srgbClr val="008000"/>
                </a:solidFill>
                <a:latin typeface="Calibri" pitchFamily="34" charset="0"/>
                <a:cs typeface="Arial" pitchFamily="34" charset="0"/>
              </a:rPr>
              <a:t>una expresión de nuestras propias necesidades y </a:t>
            </a:r>
            <a:r>
              <a:rPr lang="es-AR" sz="2800" b="1" dirty="0" smtClean="0">
                <a:ln w="10541" cmpd="sng">
                  <a:solidFill>
                    <a:srgbClr val="008E00"/>
                  </a:solidFill>
                  <a:prstDash val="solid"/>
                </a:ln>
                <a:solidFill>
                  <a:srgbClr val="008000"/>
                </a:solidFill>
                <a:latin typeface="Calibri" pitchFamily="34" charset="0"/>
                <a:cs typeface="Arial" pitchFamily="34" charset="0"/>
              </a:rPr>
              <a:t>valores</a:t>
            </a:r>
            <a:endParaRPr lang="es-AR" sz="2800" b="1" dirty="0">
              <a:ln w="10541" cmpd="sng">
                <a:solidFill>
                  <a:srgbClr val="008E00"/>
                </a:solidFill>
                <a:prstDash val="solid"/>
              </a:ln>
              <a:solidFill>
                <a:srgbClr val="008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-27384"/>
            <a:ext cx="9143999" cy="1554272"/>
          </a:xfrm>
          <a:prstGeom prst="rect">
            <a:avLst/>
          </a:prstGeom>
          <a:solidFill>
            <a:srgbClr val="B7CAE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s-AR" sz="1200" b="1" spc="50" dirty="0" smtClean="0">
              <a:ln w="11430">
                <a:solidFill>
                  <a:srgbClr val="990099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  <a:p>
            <a:pPr lvl="0"/>
            <a:r>
              <a:rPr lang="es-AR" sz="3200" dirty="0">
                <a:ln w="10541" cmpd="sng">
                  <a:solidFill>
                    <a:srgbClr val="800080"/>
                  </a:solidFill>
                  <a:prstDash val="solid"/>
                </a:ln>
                <a:solidFill>
                  <a:srgbClr val="CC0066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s-AR" sz="3200" dirty="0" smtClean="0">
                <a:ln w="10541" cmpd="sng">
                  <a:solidFill>
                    <a:srgbClr val="800080"/>
                  </a:solidFill>
                  <a:prstDash val="solid"/>
                </a:ln>
                <a:solidFill>
                  <a:srgbClr val="CC0066"/>
                </a:solidFill>
                <a:latin typeface="Calibri" pitchFamily="34" charset="0"/>
                <a:cs typeface="Arial" pitchFamily="34" charset="0"/>
              </a:rPr>
              <a:t>  </a:t>
            </a:r>
            <a:r>
              <a:rPr lang="es-AR" sz="3300" dirty="0" smtClean="0">
                <a:ln w="18415" cmpd="sng">
                  <a:solidFill>
                    <a:srgbClr val="660066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Los </a:t>
            </a:r>
            <a:r>
              <a:rPr lang="es-AR" sz="3300" dirty="0">
                <a:ln w="18415" cmpd="sng">
                  <a:solidFill>
                    <a:srgbClr val="660066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juicios moralistas</a:t>
            </a:r>
          </a:p>
          <a:p>
            <a:pPr marL="265113" lvl="0" indent="-265113"/>
            <a:r>
              <a:rPr lang="es-AR" sz="2400" dirty="0" smtClean="0">
                <a:ln w="18415" cmpd="sng">
                  <a:solidFill>
                    <a:srgbClr val="CC0099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   </a:t>
            </a:r>
            <a:r>
              <a:rPr lang="es-AR" sz="2500" dirty="0" smtClean="0">
                <a:ln w="18415" cmpd="sng">
                  <a:solidFill>
                    <a:srgbClr val="CC0099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Son  </a:t>
            </a:r>
            <a:r>
              <a:rPr lang="es-AR" sz="2500" dirty="0">
                <a:ln w="18415" cmpd="sng">
                  <a:solidFill>
                    <a:srgbClr val="CC0099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adjudicaciones negativas que </a:t>
            </a:r>
            <a:r>
              <a:rPr lang="es-AR" sz="2500" dirty="0" smtClean="0">
                <a:ln w="18415" cmpd="sng">
                  <a:solidFill>
                    <a:srgbClr val="CC0099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hacemos </a:t>
            </a:r>
            <a:r>
              <a:rPr lang="es-AR" sz="2500" dirty="0">
                <a:ln w="18415" cmpd="sng">
                  <a:solidFill>
                    <a:srgbClr val="CC0099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en el transcurso </a:t>
            </a:r>
            <a:r>
              <a:rPr lang="es-AR" sz="2500" dirty="0" smtClean="0">
                <a:ln w="18415" cmpd="sng">
                  <a:solidFill>
                    <a:srgbClr val="CC0099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de  una conversación.</a:t>
            </a:r>
            <a:endParaRPr lang="es-AR" sz="2500" dirty="0" smtClean="0">
              <a:ln w="18415" cmpd="sng">
                <a:solidFill>
                  <a:srgbClr val="CC0099"/>
                </a:solidFill>
                <a:prstDash val="solid"/>
              </a:ln>
              <a:solidFill>
                <a:srgbClr val="CC00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8194" name="Picture 2" descr="Resultado de imagen para juicios mor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62" y="1726438"/>
            <a:ext cx="3814364" cy="2775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19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-29795" y="1700808"/>
            <a:ext cx="8880904" cy="4873752"/>
          </a:xfrm>
        </p:spPr>
        <p:txBody>
          <a:bodyPr>
            <a:noAutofit/>
          </a:bodyPr>
          <a:lstStyle/>
          <a:p>
            <a:pPr marL="722313" indent="-457200"/>
            <a:r>
              <a:rPr lang="es-AR" sz="3200" b="1" dirty="0" smtClean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latin typeface="Calibri" pitchFamily="34" charset="0"/>
              </a:rPr>
              <a:t>“Tu hermano es más responsable que vos”.</a:t>
            </a:r>
          </a:p>
          <a:p>
            <a:pPr marL="722313" indent="-457200"/>
            <a:endParaRPr lang="es-AR" sz="900" b="1" dirty="0" smtClean="0">
              <a:ln w="10541" cmpd="sng">
                <a:solidFill>
                  <a:srgbClr val="008000"/>
                </a:solidFill>
                <a:prstDash val="solid"/>
              </a:ln>
              <a:solidFill>
                <a:srgbClr val="008000"/>
              </a:solidFill>
              <a:latin typeface="Calibri" pitchFamily="34" charset="0"/>
            </a:endParaRPr>
          </a:p>
          <a:p>
            <a:pPr marL="890588" indent="-625475"/>
            <a:r>
              <a:rPr lang="es-AR" sz="3200" b="1" dirty="0" smtClean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latin typeface="Calibri" pitchFamily="34" charset="0"/>
              </a:rPr>
              <a:t>“Tu amigo Juan siempre saca mejores notas porque estudia más que vos”.</a:t>
            </a:r>
          </a:p>
          <a:p>
            <a:pPr marL="722313" indent="-457200"/>
            <a:endParaRPr lang="es-AR" sz="900" b="1" dirty="0" smtClean="0">
              <a:ln w="10541" cmpd="sng">
                <a:solidFill>
                  <a:srgbClr val="008000"/>
                </a:solidFill>
                <a:prstDash val="solid"/>
              </a:ln>
              <a:solidFill>
                <a:srgbClr val="008000"/>
              </a:solidFill>
              <a:latin typeface="Calibri" pitchFamily="34" charset="0"/>
            </a:endParaRPr>
          </a:p>
          <a:p>
            <a:pPr marL="722313" indent="-457200"/>
            <a:r>
              <a:rPr lang="es-AR" sz="3200" b="1" dirty="0" smtClean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latin typeface="Calibri" pitchFamily="34" charset="0"/>
              </a:rPr>
              <a:t>“A Luisa le sale todo bien, yo no tengo suerte”.</a:t>
            </a:r>
          </a:p>
          <a:p>
            <a:pPr marL="722313" indent="-457200"/>
            <a:endParaRPr lang="es-AR" sz="900" b="1" dirty="0" smtClean="0">
              <a:ln w="10541" cmpd="sng">
                <a:solidFill>
                  <a:srgbClr val="008000"/>
                </a:solidFill>
                <a:prstDash val="solid"/>
              </a:ln>
              <a:solidFill>
                <a:srgbClr val="008000"/>
              </a:solidFill>
              <a:latin typeface="Calibri" pitchFamily="34" charset="0"/>
            </a:endParaRPr>
          </a:p>
          <a:p>
            <a:pPr marL="722313" indent="-457200"/>
            <a:r>
              <a:rPr lang="es-AR" sz="3200" b="1" dirty="0" smtClean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latin typeface="Calibri" pitchFamily="34" charset="0"/>
              </a:rPr>
              <a:t>“De todos mis hijos                                              </a:t>
            </a:r>
          </a:p>
          <a:p>
            <a:pPr marL="265113" indent="0">
              <a:buNone/>
            </a:pPr>
            <a:r>
              <a:rPr lang="es-AR" sz="3200" b="1" dirty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s-AR" sz="3200" b="1" dirty="0" smtClean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latin typeface="Calibri" pitchFamily="34" charset="0"/>
              </a:rPr>
              <a:t>         este es mejor”.</a:t>
            </a:r>
          </a:p>
          <a:p>
            <a:pPr marL="265113" indent="0">
              <a:buNone/>
            </a:pPr>
            <a:endParaRPr lang="es-AR" sz="3200" dirty="0"/>
          </a:p>
        </p:txBody>
      </p:sp>
      <p:sp>
        <p:nvSpPr>
          <p:cNvPr id="4" name="3 Rectángulo"/>
          <p:cNvSpPr/>
          <p:nvPr/>
        </p:nvSpPr>
        <p:spPr>
          <a:xfrm>
            <a:off x="-6821" y="0"/>
            <a:ext cx="9143999" cy="15234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endParaRPr lang="es-AR" sz="3200" dirty="0" smtClean="0">
              <a:ln w="10541" cmpd="sng">
                <a:solidFill>
                  <a:srgbClr val="660066"/>
                </a:solidFill>
                <a:prstDash val="solid"/>
              </a:ln>
              <a:solidFill>
                <a:srgbClr val="CC0066"/>
              </a:solidFill>
              <a:latin typeface="Calibri" pitchFamily="34" charset="0"/>
              <a:cs typeface="Arial" pitchFamily="34" charset="0"/>
            </a:endParaRPr>
          </a:p>
          <a:p>
            <a:pPr lvl="0"/>
            <a:r>
              <a:rPr lang="es-AR" sz="3200" dirty="0" smtClean="0">
                <a:ln w="10541" cmpd="sng">
                  <a:solidFill>
                    <a:srgbClr val="660066"/>
                  </a:solidFill>
                  <a:prstDash val="solid"/>
                </a:ln>
                <a:solidFill>
                  <a:srgbClr val="CC0066"/>
                </a:solidFill>
                <a:latin typeface="Calibri" pitchFamily="34" charset="0"/>
                <a:cs typeface="Arial" pitchFamily="34" charset="0"/>
              </a:rPr>
              <a:t>     </a:t>
            </a:r>
            <a:r>
              <a:rPr lang="es-AR" sz="3300" dirty="0" smtClean="0">
                <a:ln w="18415" cmpd="sng">
                  <a:solidFill>
                    <a:srgbClr val="660066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Las comparaciones</a:t>
            </a:r>
            <a:endParaRPr lang="es-AR" sz="3300" dirty="0">
              <a:ln w="18415" cmpd="sng">
                <a:solidFill>
                  <a:srgbClr val="660066"/>
                </a:solidFill>
                <a:prstDash val="solid"/>
              </a:ln>
              <a:solidFill>
                <a:srgbClr val="CC00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lvl="0"/>
            <a:r>
              <a:rPr lang="es-AR" sz="2800" dirty="0" smtClean="0">
                <a:ln w="18415" cmpd="sng">
                  <a:solidFill>
                    <a:srgbClr val="CC0099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      Son una forma de juicio que consiste en comparar. </a:t>
            </a:r>
            <a:endParaRPr lang="es-AR" sz="2800" dirty="0" smtClean="0">
              <a:ln w="18415" cmpd="sng">
                <a:solidFill>
                  <a:srgbClr val="CC0099"/>
                </a:solidFill>
                <a:prstDash val="solid"/>
              </a:ln>
              <a:solidFill>
                <a:srgbClr val="CC00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050" name="Picture 2" descr="Resultado de imagen para compararse con ot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178" y="4239660"/>
            <a:ext cx="3535214" cy="261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08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 1"/>
          <p:cNvSpPr/>
          <p:nvPr/>
        </p:nvSpPr>
        <p:spPr>
          <a:xfrm>
            <a:off x="457200" y="217440"/>
            <a:ext cx="8221680" cy="1243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AR" sz="1800" b="0" i="0" u="none" strike="noStrike" cap="none" baseline="0" dirty="0">
              <a:ln>
                <a:noFill/>
              </a:ln>
              <a:solidFill>
                <a:srgbClr val="FFFFFF"/>
              </a:solidFill>
              <a:latin typeface="Arial" pitchFamily="34"/>
              <a:ea typeface="WenQuanYi Micro Hei" pitchFamily="2"/>
              <a:cs typeface="WenQuanYi Micro Hei" pitchFamily="2"/>
            </a:endParaRPr>
          </a:p>
        </p:txBody>
      </p:sp>
      <p:sp>
        <p:nvSpPr>
          <p:cNvPr id="3" name="Forma libre 2"/>
          <p:cNvSpPr/>
          <p:nvPr/>
        </p:nvSpPr>
        <p:spPr>
          <a:xfrm>
            <a:off x="360000" y="217440"/>
            <a:ext cx="8318880" cy="5905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28080" rIns="0" bIns="0" anchor="t" anchorCtr="0" compatLnSpc="1">
            <a:noAutofit/>
          </a:bodyPr>
          <a:lstStyle/>
          <a:p>
            <a:pPr marL="183960" marR="0" lvl="0" indent="-18396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3960" algn="l"/>
                <a:tab pos="632879" algn="l"/>
                <a:tab pos="1082159" algn="l"/>
                <a:tab pos="1531440" algn="l"/>
                <a:tab pos="1980720" algn="l"/>
                <a:tab pos="2430000" algn="l"/>
                <a:tab pos="2879280" algn="l"/>
                <a:tab pos="3328560" algn="l"/>
                <a:tab pos="3777840" algn="l"/>
                <a:tab pos="4227119" algn="l"/>
                <a:tab pos="4676400" algn="l"/>
                <a:tab pos="5125679" algn="l"/>
                <a:tab pos="5574960" algn="l"/>
                <a:tab pos="6024240" algn="l"/>
                <a:tab pos="6473520" algn="l"/>
                <a:tab pos="6922800" algn="l"/>
                <a:tab pos="7372080" algn="l"/>
                <a:tab pos="7821360" algn="l"/>
                <a:tab pos="8270639" algn="l"/>
                <a:tab pos="8719920" algn="l"/>
                <a:tab pos="9169200" algn="l"/>
              </a:tabLst>
            </a:pPr>
            <a:endParaRPr lang="es-AR" sz="2000" b="0" i="0" u="none" strike="noStrike" cap="none" baseline="0" dirty="0">
              <a:ln>
                <a:noFill/>
              </a:ln>
              <a:solidFill>
                <a:srgbClr val="000080"/>
              </a:solidFill>
              <a:latin typeface="Arial" pitchFamily="34"/>
              <a:ea typeface="DejaVu Sans" pitchFamily="2"/>
              <a:cs typeface="DejaVu Sans" pitchFamily="2"/>
            </a:endParaRPr>
          </a:p>
          <a:p>
            <a:pPr marL="183960" marR="0" lvl="0" indent="-18396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3960" algn="l"/>
                <a:tab pos="632879" algn="l"/>
                <a:tab pos="1082159" algn="l"/>
                <a:tab pos="1531440" algn="l"/>
                <a:tab pos="1980720" algn="l"/>
                <a:tab pos="2430000" algn="l"/>
                <a:tab pos="2879280" algn="l"/>
                <a:tab pos="3328560" algn="l"/>
                <a:tab pos="3777840" algn="l"/>
                <a:tab pos="4227119" algn="l"/>
                <a:tab pos="4676400" algn="l"/>
                <a:tab pos="5125679" algn="l"/>
                <a:tab pos="5574960" algn="l"/>
                <a:tab pos="6024240" algn="l"/>
                <a:tab pos="6473520" algn="l"/>
                <a:tab pos="6922800" algn="l"/>
                <a:tab pos="7372080" algn="l"/>
                <a:tab pos="7821360" algn="l"/>
                <a:tab pos="8270639" algn="l"/>
                <a:tab pos="8719920" algn="l"/>
                <a:tab pos="9169200" algn="l"/>
              </a:tabLst>
            </a:pPr>
            <a:endParaRPr lang="es-AR" sz="2000" b="0" i="0" u="none" strike="noStrike" cap="none" baseline="0" dirty="0">
              <a:ln>
                <a:noFill/>
              </a:ln>
              <a:solidFill>
                <a:srgbClr val="000080"/>
              </a:solidFill>
              <a:latin typeface="Arial" pitchFamily="34"/>
              <a:ea typeface="DejaVu Sans" pitchFamily="2"/>
              <a:cs typeface="DejaVu Sans" pitchFamily="2"/>
            </a:endParaRPr>
          </a:p>
          <a:p>
            <a:pPr algn="ctr">
              <a:lnSpc>
                <a:spcPct val="93000"/>
              </a:lnSpc>
              <a:spcBef>
                <a:spcPct val="0"/>
              </a:spcBef>
            </a:pPr>
            <a:endParaRPr lang="es-AR" altLang="es-AR" sz="3600" b="1" dirty="0" smtClean="0">
              <a:solidFill>
                <a:srgbClr val="851736"/>
              </a:solidFill>
              <a:latin typeface="Arial" panose="020B0604020202020204" pitchFamily="34" charset="0"/>
              <a:cs typeface="Arial Unicode MS" pitchFamily="32" charset="0"/>
            </a:endParaRPr>
          </a:p>
          <a:p>
            <a:pPr algn="ctr">
              <a:lnSpc>
                <a:spcPct val="93000"/>
              </a:lnSpc>
              <a:spcBef>
                <a:spcPct val="0"/>
              </a:spcBef>
            </a:pPr>
            <a:endParaRPr lang="es-AR" altLang="es-AR" sz="3600" b="1" dirty="0">
              <a:solidFill>
                <a:srgbClr val="851736"/>
              </a:solidFill>
              <a:latin typeface="Arial" panose="020B0604020202020204" pitchFamily="34" charset="0"/>
              <a:cs typeface="Arial Unicode MS" pitchFamily="32" charset="0"/>
            </a:endParaRPr>
          </a:p>
          <a:p>
            <a:pPr algn="ctr">
              <a:lnSpc>
                <a:spcPct val="93000"/>
              </a:lnSpc>
              <a:spcBef>
                <a:spcPct val="0"/>
              </a:spcBef>
            </a:pPr>
            <a:endParaRPr lang="es-AR" altLang="es-AR" sz="3600" b="1" dirty="0">
              <a:solidFill>
                <a:srgbClr val="851736"/>
              </a:solidFill>
              <a:latin typeface="Arial" panose="020B0604020202020204" pitchFamily="34" charset="0"/>
              <a:cs typeface="Arial Unicode MS" pitchFamily="32" charset="0"/>
            </a:endParaRPr>
          </a:p>
          <a:p>
            <a:pPr algn="ctr">
              <a:lnSpc>
                <a:spcPct val="93000"/>
              </a:lnSpc>
              <a:spcBef>
                <a:spcPct val="0"/>
              </a:spcBef>
            </a:pPr>
            <a:endParaRPr lang="es-AR" altLang="es-AR" sz="3600" b="1" dirty="0">
              <a:solidFill>
                <a:srgbClr val="FF0000"/>
              </a:solidFill>
              <a:latin typeface="Arial" panose="020B0604020202020204" pitchFamily="34" charset="0"/>
              <a:cs typeface="Arial Unicode MS" pitchFamily="32" charset="0"/>
            </a:endParaRPr>
          </a:p>
          <a:p>
            <a:pPr marL="183960" marR="0" lvl="0" indent="-183960" algn="ct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3960" algn="l"/>
                <a:tab pos="632879" algn="l"/>
                <a:tab pos="1082159" algn="l"/>
                <a:tab pos="1531440" algn="l"/>
                <a:tab pos="1980720" algn="l"/>
                <a:tab pos="2430000" algn="l"/>
                <a:tab pos="2879280" algn="l"/>
                <a:tab pos="3328560" algn="l"/>
                <a:tab pos="3777840" algn="l"/>
                <a:tab pos="4227119" algn="l"/>
                <a:tab pos="4676400" algn="l"/>
                <a:tab pos="5125679" algn="l"/>
                <a:tab pos="5574960" algn="l"/>
                <a:tab pos="6024240" algn="l"/>
                <a:tab pos="6473520" algn="l"/>
                <a:tab pos="6922800" algn="l"/>
                <a:tab pos="7372080" algn="l"/>
                <a:tab pos="7821360" algn="l"/>
                <a:tab pos="8270639" algn="l"/>
                <a:tab pos="8719920" algn="l"/>
                <a:tab pos="9169200" algn="l"/>
              </a:tabLst>
            </a:pPr>
            <a:r>
              <a:rPr lang="es-AR" sz="3600" b="1" dirty="0">
                <a:solidFill>
                  <a:schemeClr val="accent5">
                    <a:lumMod val="50000"/>
                  </a:schemeClr>
                </a:solidFill>
                <a:latin typeface="Arial" pitchFamily="34"/>
                <a:ea typeface="DejaVu Sans" pitchFamily="2"/>
                <a:cs typeface="DejaVu Sans" pitchFamily="2"/>
              </a:rPr>
              <a:t>¿</a:t>
            </a:r>
            <a:r>
              <a:rPr lang="es-AR" sz="3600" b="1" i="0" u="none" strike="noStrike" cap="none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latin typeface="Arial" pitchFamily="34"/>
                <a:ea typeface="DejaVu Sans" pitchFamily="2"/>
                <a:cs typeface="DejaVu Sans" pitchFamily="2"/>
              </a:rPr>
              <a:t>Retomamos la conversación del encuentro anterior?</a:t>
            </a:r>
          </a:p>
          <a:p>
            <a:pPr marL="183960" marR="0" lvl="0" indent="-183960" algn="ct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3960" algn="l"/>
                <a:tab pos="632879" algn="l"/>
                <a:tab pos="1082159" algn="l"/>
                <a:tab pos="1531440" algn="l"/>
                <a:tab pos="1980720" algn="l"/>
                <a:tab pos="2430000" algn="l"/>
                <a:tab pos="2879280" algn="l"/>
                <a:tab pos="3328560" algn="l"/>
                <a:tab pos="3777840" algn="l"/>
                <a:tab pos="4227119" algn="l"/>
                <a:tab pos="4676400" algn="l"/>
                <a:tab pos="5125679" algn="l"/>
                <a:tab pos="5574960" algn="l"/>
                <a:tab pos="6024240" algn="l"/>
                <a:tab pos="6473520" algn="l"/>
                <a:tab pos="6922800" algn="l"/>
                <a:tab pos="7372080" algn="l"/>
                <a:tab pos="7821360" algn="l"/>
                <a:tab pos="8270639" algn="l"/>
                <a:tab pos="8719920" algn="l"/>
                <a:tab pos="9169200" algn="l"/>
              </a:tabLst>
            </a:pPr>
            <a:endParaRPr lang="es-AR" sz="3600" b="1" i="0" u="none" strike="noStrike" cap="none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Arial" pitchFamily="34"/>
              <a:ea typeface="DejaVu Sans" pitchFamily="2"/>
              <a:cs typeface="DejaVu Sans" pitchFamily="2"/>
            </a:endParaRPr>
          </a:p>
          <a:p>
            <a:pPr marL="183960" marR="0" lvl="0" indent="-183960" algn="ct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3960" algn="l"/>
                <a:tab pos="632879" algn="l"/>
                <a:tab pos="1082159" algn="l"/>
                <a:tab pos="1531440" algn="l"/>
                <a:tab pos="1980720" algn="l"/>
                <a:tab pos="2430000" algn="l"/>
                <a:tab pos="2879280" algn="l"/>
                <a:tab pos="3328560" algn="l"/>
                <a:tab pos="3777840" algn="l"/>
                <a:tab pos="4227119" algn="l"/>
                <a:tab pos="4676400" algn="l"/>
                <a:tab pos="5125679" algn="l"/>
                <a:tab pos="5574960" algn="l"/>
                <a:tab pos="6024240" algn="l"/>
                <a:tab pos="6473520" algn="l"/>
                <a:tab pos="6922800" algn="l"/>
                <a:tab pos="7372080" algn="l"/>
                <a:tab pos="7821360" algn="l"/>
                <a:tab pos="8270639" algn="l"/>
                <a:tab pos="8719920" algn="l"/>
                <a:tab pos="9169200" algn="l"/>
              </a:tabLst>
            </a:pPr>
            <a:endParaRPr lang="es-AR" sz="3600" b="1" i="0" u="none" strike="noStrike" cap="non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  <a:p>
            <a:pPr marL="183960" marR="0" lvl="0" indent="-183960" algn="just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3960" algn="l"/>
                <a:tab pos="632879" algn="l"/>
                <a:tab pos="1082159" algn="l"/>
                <a:tab pos="1531440" algn="l"/>
                <a:tab pos="1980720" algn="l"/>
                <a:tab pos="2430000" algn="l"/>
                <a:tab pos="2879280" algn="l"/>
                <a:tab pos="3328560" algn="l"/>
                <a:tab pos="3777840" algn="l"/>
                <a:tab pos="4227119" algn="l"/>
                <a:tab pos="4676400" algn="l"/>
                <a:tab pos="5125679" algn="l"/>
                <a:tab pos="5574960" algn="l"/>
                <a:tab pos="6024240" algn="l"/>
                <a:tab pos="6473520" algn="l"/>
                <a:tab pos="6922800" algn="l"/>
                <a:tab pos="7372080" algn="l"/>
                <a:tab pos="7821360" algn="l"/>
                <a:tab pos="8270639" algn="l"/>
                <a:tab pos="8719920" algn="l"/>
                <a:tab pos="9169200" algn="l"/>
              </a:tabLst>
            </a:pPr>
            <a:endParaRPr lang="es-AR" sz="3200" b="0" i="0" u="none" strike="noStrike" cap="non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  <a:p>
            <a:pPr marL="183960" marR="0" lvl="0" indent="-183960" algn="just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3960" algn="l"/>
                <a:tab pos="632879" algn="l"/>
                <a:tab pos="1082159" algn="l"/>
                <a:tab pos="1531440" algn="l"/>
                <a:tab pos="1980720" algn="l"/>
                <a:tab pos="2430000" algn="l"/>
                <a:tab pos="2879280" algn="l"/>
                <a:tab pos="3328560" algn="l"/>
                <a:tab pos="3777840" algn="l"/>
                <a:tab pos="4227119" algn="l"/>
                <a:tab pos="4676400" algn="l"/>
                <a:tab pos="5125679" algn="l"/>
                <a:tab pos="5574960" algn="l"/>
                <a:tab pos="6024240" algn="l"/>
                <a:tab pos="6473520" algn="l"/>
                <a:tab pos="6922800" algn="l"/>
                <a:tab pos="7372080" algn="l"/>
                <a:tab pos="7821360" algn="l"/>
                <a:tab pos="8270639" algn="l"/>
                <a:tab pos="8719920" algn="l"/>
                <a:tab pos="9169200" algn="l"/>
              </a:tabLst>
            </a:pPr>
            <a:endParaRPr lang="es-AR" sz="3200" b="0" i="0" u="none" strike="noStrike" cap="non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  <a:p>
            <a:pPr marL="183960" marR="0" lvl="0" indent="-183960" algn="just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3960" algn="l"/>
                <a:tab pos="632879" algn="l"/>
                <a:tab pos="1082159" algn="l"/>
                <a:tab pos="1531440" algn="l"/>
                <a:tab pos="1980720" algn="l"/>
                <a:tab pos="2430000" algn="l"/>
                <a:tab pos="2879280" algn="l"/>
                <a:tab pos="3328560" algn="l"/>
                <a:tab pos="3777840" algn="l"/>
                <a:tab pos="4227119" algn="l"/>
                <a:tab pos="4676400" algn="l"/>
                <a:tab pos="5125679" algn="l"/>
                <a:tab pos="5574960" algn="l"/>
                <a:tab pos="6024240" algn="l"/>
                <a:tab pos="6473520" algn="l"/>
                <a:tab pos="6922800" algn="l"/>
                <a:tab pos="7372080" algn="l"/>
                <a:tab pos="7821360" algn="l"/>
                <a:tab pos="8270639" algn="l"/>
                <a:tab pos="8719920" algn="l"/>
                <a:tab pos="9169200" algn="l"/>
              </a:tabLst>
            </a:pPr>
            <a:endParaRPr lang="es-AR" sz="3200" b="0" i="0" u="none" strike="noStrike" cap="non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82580" y="6292860"/>
            <a:ext cx="9131400" cy="749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890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viñetas comparacion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" t="6061" r="50000"/>
          <a:stretch/>
        </p:blipFill>
        <p:spPr bwMode="auto">
          <a:xfrm>
            <a:off x="1514840" y="0"/>
            <a:ext cx="6205062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esultado de imagen para viñetas comparacion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245" r="2516" b="4808"/>
          <a:stretch/>
        </p:blipFill>
        <p:spPr bwMode="auto">
          <a:xfrm>
            <a:off x="1699943" y="3555540"/>
            <a:ext cx="5834855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46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H:\CLAU\MEDIACIÓN\Imágenes\22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72"/>
          <a:stretch/>
        </p:blipFill>
        <p:spPr bwMode="auto">
          <a:xfrm>
            <a:off x="0" y="24875"/>
            <a:ext cx="9144000" cy="683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3131840" y="3140968"/>
            <a:ext cx="5832648" cy="332398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None/>
            </a:pPr>
            <a:r>
              <a:rPr lang="es-AR" sz="3000" b="1" i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Hacer OBSERVACIONES constituye un elemento importante de la CNV mediante el cual comunicamos a otra persona,</a:t>
            </a:r>
          </a:p>
          <a:p>
            <a:pPr algn="ctr">
              <a:buNone/>
            </a:pPr>
            <a:r>
              <a:rPr lang="es-AR" sz="3000" b="1" i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de forma clara y sincera,</a:t>
            </a:r>
          </a:p>
          <a:p>
            <a:pPr algn="ctr">
              <a:buNone/>
            </a:pPr>
            <a:r>
              <a:rPr lang="es-AR" sz="3000" b="1" i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qué cosas que hacen o dicen</a:t>
            </a:r>
          </a:p>
          <a:p>
            <a:pPr algn="ctr">
              <a:buNone/>
            </a:pPr>
            <a:r>
              <a:rPr lang="es-AR" sz="3000" b="1" i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nos gustan y cuáles no.</a:t>
            </a:r>
          </a:p>
        </p:txBody>
      </p:sp>
    </p:spTree>
    <p:extLst>
      <p:ext uri="{BB962C8B-B14F-4D97-AF65-F5344CB8AC3E}">
        <p14:creationId xmlns:p14="http://schemas.microsoft.com/office/powerpoint/2010/main" val="369205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0324"/>
            <a:ext cx="9144000" cy="65973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AR" sz="28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  </a:t>
            </a:r>
          </a:p>
          <a:p>
            <a:pPr marL="0" indent="0" algn="ctr">
              <a:buNone/>
            </a:pPr>
            <a:r>
              <a:rPr lang="es-AR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¿Como transformaríamos </a:t>
            </a:r>
            <a:r>
              <a:rPr lang="es-AR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es-AR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observación                    </a:t>
            </a:r>
            <a:r>
              <a:rPr lang="es-AR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las frases que expresan una </a:t>
            </a:r>
            <a:r>
              <a:rPr lang="es-AR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evaluación? </a:t>
            </a:r>
            <a:endParaRPr lang="es-AR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s-AR" sz="1000" b="1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s-AR" sz="2000" b="1" dirty="0" smtClean="0">
                <a:solidFill>
                  <a:srgbClr val="BD31A2"/>
                </a:solidFill>
              </a:rPr>
              <a:t>1. Mi compañero cerró la puerta violentamente sin motivo.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s-AR" sz="2000" b="1" dirty="0" smtClean="0">
                <a:solidFill>
                  <a:srgbClr val="BD31A2"/>
                </a:solidFill>
              </a:rPr>
              <a:t>2.  Te estas alimentando  mal</a:t>
            </a:r>
            <a:r>
              <a:rPr lang="es-AR" sz="2000" b="1" dirty="0">
                <a:solidFill>
                  <a:srgbClr val="BD31A2"/>
                </a:solidFill>
              </a:rPr>
              <a:t>, </a:t>
            </a:r>
            <a:r>
              <a:rPr lang="es-AR" sz="2000" b="1" dirty="0" smtClean="0">
                <a:solidFill>
                  <a:srgbClr val="BD31A2"/>
                </a:solidFill>
              </a:rPr>
              <a:t>te vas a enfermar.</a:t>
            </a:r>
            <a:endParaRPr lang="es-AR" sz="2000" b="1" dirty="0">
              <a:solidFill>
                <a:srgbClr val="BD31A2"/>
              </a:solidFill>
            </a:endParaRPr>
          </a:p>
          <a:p>
            <a:pPr marL="357188" indent="-357188">
              <a:lnSpc>
                <a:spcPct val="170000"/>
              </a:lnSpc>
              <a:buNone/>
            </a:pPr>
            <a:r>
              <a:rPr lang="es-AR" sz="2000" b="1" dirty="0">
                <a:solidFill>
                  <a:srgbClr val="BD31A2"/>
                </a:solidFill>
              </a:rPr>
              <a:t>3. </a:t>
            </a:r>
            <a:r>
              <a:rPr lang="es-AR" sz="2000" b="1" dirty="0" smtClean="0">
                <a:solidFill>
                  <a:srgbClr val="BD31A2"/>
                </a:solidFill>
              </a:rPr>
              <a:t> La recepcionista es amable con los visitantes.</a:t>
            </a:r>
            <a:endParaRPr lang="es-AR" sz="2000" b="1" dirty="0">
              <a:solidFill>
                <a:srgbClr val="BD31A2"/>
              </a:solidFill>
            </a:endParaRPr>
          </a:p>
          <a:p>
            <a:pPr marL="357188" indent="-357188">
              <a:lnSpc>
                <a:spcPct val="170000"/>
              </a:lnSpc>
              <a:buNone/>
            </a:pPr>
            <a:r>
              <a:rPr lang="es-AR" sz="2000" b="1" dirty="0">
                <a:solidFill>
                  <a:srgbClr val="BD31A2"/>
                </a:solidFill>
              </a:rPr>
              <a:t>4. Hay mucho </a:t>
            </a:r>
            <a:r>
              <a:rPr lang="es-AR" sz="2000" b="1" dirty="0" smtClean="0">
                <a:solidFill>
                  <a:srgbClr val="BD31A2"/>
                </a:solidFill>
              </a:rPr>
              <a:t>desorden en esta casa. </a:t>
            </a:r>
            <a:endParaRPr lang="es-AR" sz="2000" b="1" dirty="0">
              <a:solidFill>
                <a:srgbClr val="BD31A2"/>
              </a:solidFill>
            </a:endParaRPr>
          </a:p>
          <a:p>
            <a:pPr marL="357188" indent="-357188">
              <a:lnSpc>
                <a:spcPct val="170000"/>
              </a:lnSpc>
              <a:buNone/>
            </a:pPr>
            <a:r>
              <a:rPr lang="es-AR" sz="2000" b="1" dirty="0">
                <a:solidFill>
                  <a:srgbClr val="BD31A2"/>
                </a:solidFill>
              </a:rPr>
              <a:t>5. Dijiste que ibas a llegar a las 6 </a:t>
            </a:r>
            <a:r>
              <a:rPr lang="es-AR" sz="2000" b="1" dirty="0" smtClean="0">
                <a:solidFill>
                  <a:srgbClr val="BD31A2"/>
                </a:solidFill>
              </a:rPr>
              <a:t> </a:t>
            </a:r>
            <a:r>
              <a:rPr lang="es-AR" sz="2000" b="1" dirty="0">
                <a:solidFill>
                  <a:srgbClr val="BD31A2"/>
                </a:solidFill>
              </a:rPr>
              <a:t>y llegaste a las 8.</a:t>
            </a:r>
          </a:p>
          <a:p>
            <a:pPr marL="357188" indent="-357188">
              <a:lnSpc>
                <a:spcPct val="170000"/>
              </a:lnSpc>
              <a:buNone/>
            </a:pPr>
            <a:r>
              <a:rPr lang="es-AR" sz="2000" b="1" dirty="0">
                <a:solidFill>
                  <a:srgbClr val="BD31A2"/>
                </a:solidFill>
              </a:rPr>
              <a:t>6. </a:t>
            </a:r>
            <a:r>
              <a:rPr lang="es-AR" sz="2000" b="1" dirty="0" smtClean="0">
                <a:solidFill>
                  <a:srgbClr val="BD31A2"/>
                </a:solidFill>
              </a:rPr>
              <a:t>¡Llegamos tarde, todas </a:t>
            </a:r>
            <a:r>
              <a:rPr lang="es-AR" sz="2000" b="1" dirty="0">
                <a:solidFill>
                  <a:srgbClr val="BD31A2"/>
                </a:solidFill>
              </a:rPr>
              <a:t>las mañanas </a:t>
            </a:r>
            <a:r>
              <a:rPr lang="es-AR" sz="2000" b="1" dirty="0" smtClean="0">
                <a:solidFill>
                  <a:srgbClr val="BD31A2"/>
                </a:solidFill>
              </a:rPr>
              <a:t>la misma historia!</a:t>
            </a:r>
          </a:p>
          <a:p>
            <a:pPr marL="357188" indent="-357188">
              <a:lnSpc>
                <a:spcPct val="170000"/>
              </a:lnSpc>
              <a:buNone/>
            </a:pPr>
            <a:r>
              <a:rPr lang="es-AR" sz="2000" b="1" dirty="0" smtClean="0">
                <a:solidFill>
                  <a:srgbClr val="BD31A2"/>
                </a:solidFill>
              </a:rPr>
              <a:t>7</a:t>
            </a:r>
            <a:r>
              <a:rPr lang="es-AR" sz="2000" b="1" dirty="0">
                <a:solidFill>
                  <a:srgbClr val="BD31A2"/>
                </a:solidFill>
              </a:rPr>
              <a:t>. Cuando me </a:t>
            </a:r>
            <a:r>
              <a:rPr lang="es-AR" sz="2000" b="1" dirty="0" smtClean="0">
                <a:solidFill>
                  <a:srgbClr val="BD31A2"/>
                </a:solidFill>
              </a:rPr>
              <a:t>decís  </a:t>
            </a:r>
            <a:r>
              <a:rPr lang="es-AR" sz="2000" b="1" dirty="0">
                <a:solidFill>
                  <a:srgbClr val="BD31A2"/>
                </a:solidFill>
              </a:rPr>
              <a:t>que no hago nada en todo el día</a:t>
            </a:r>
            <a:r>
              <a:rPr lang="es-AR" sz="2000" b="1" dirty="0" smtClean="0">
                <a:solidFill>
                  <a:srgbClr val="BD31A2"/>
                </a:solidFill>
              </a:rPr>
              <a:t>…</a:t>
            </a:r>
            <a:endParaRPr lang="es-AR" sz="2000" b="1" dirty="0">
              <a:solidFill>
                <a:srgbClr val="BD31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8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 redondeado"/>
          <p:cNvSpPr/>
          <p:nvPr/>
        </p:nvSpPr>
        <p:spPr>
          <a:xfrm>
            <a:off x="1998594" y="1921822"/>
            <a:ext cx="5112568" cy="2329880"/>
          </a:xfrm>
          <a:prstGeom prst="roundRect">
            <a:avLst/>
          </a:prstGeom>
          <a:ln w="76200" cmpd="thickThin">
            <a:solidFill>
              <a:srgbClr val="008E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0" y="0"/>
            <a:ext cx="9144000" cy="19218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Rectángulo"/>
          <p:cNvSpPr/>
          <p:nvPr/>
        </p:nvSpPr>
        <p:spPr>
          <a:xfrm>
            <a:off x="987620" y="118954"/>
            <a:ext cx="713451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AR" sz="5000" b="1" cap="all" dirty="0" smtClean="0">
                <a:ln w="9000" cmpd="sng">
                  <a:solidFill>
                    <a:srgbClr val="80008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Arial" pitchFamily="34" charset="0"/>
              </a:rPr>
              <a:t>2º</a:t>
            </a:r>
            <a:r>
              <a:rPr lang="es-AR" sz="4000" b="1" cap="all" spc="0" dirty="0" smtClean="0">
                <a:ln w="9000" cmpd="sng">
                  <a:solidFill>
                    <a:srgbClr val="80008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Arial" pitchFamily="34" charset="0"/>
              </a:rPr>
              <a:t>  </a:t>
            </a:r>
            <a:r>
              <a:rPr lang="es-AR" sz="4200" b="1" cap="all" spc="0" dirty="0" smtClean="0">
                <a:ln w="9000" cmpd="sng">
                  <a:solidFill>
                    <a:srgbClr val="80008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Arial" pitchFamily="34" charset="0"/>
              </a:rPr>
              <a:t>componente  de  la  CNV</a:t>
            </a:r>
            <a:endParaRPr lang="es-ES" sz="4200" b="1" cap="all" spc="0" dirty="0">
              <a:ln w="9000" cmpd="sng">
                <a:solidFill>
                  <a:srgbClr val="80008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44016" y="1054477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AR" sz="3600" b="1" dirty="0" smtClean="0">
                <a:ln w="900" cmpd="sng">
                  <a:solidFill>
                    <a:srgbClr val="CC0000">
                      <a:alpha val="55000"/>
                    </a:srgbClr>
                  </a:solidFill>
                  <a:prstDash val="solid"/>
                </a:ln>
                <a:solidFill>
                  <a:srgbClr val="CC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Arial" pitchFamily="34" charset="0"/>
              </a:rPr>
              <a:t>IDENTIFICAR Y EXPRESAR </a:t>
            </a:r>
            <a:r>
              <a:rPr lang="es-AR" sz="3600" b="1" dirty="0" smtClean="0">
                <a:ln w="900" cmpd="sng">
                  <a:solidFill>
                    <a:srgbClr val="CC0000">
                      <a:alpha val="55000"/>
                    </a:srgbClr>
                  </a:solidFill>
                  <a:prstDash val="solid"/>
                </a:ln>
                <a:solidFill>
                  <a:srgbClr val="CC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Arial" pitchFamily="34" charset="0"/>
              </a:rPr>
              <a:t>LA EMOCION</a:t>
            </a:r>
            <a:endParaRPr lang="es-AR" sz="3600" b="1" dirty="0" smtClean="0">
              <a:ln w="900" cmpd="sng">
                <a:solidFill>
                  <a:srgbClr val="CC0000">
                    <a:alpha val="55000"/>
                  </a:srgbClr>
                </a:solidFill>
                <a:prstDash val="solid"/>
              </a:ln>
              <a:solidFill>
                <a:srgbClr val="CC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82570" y="2348098"/>
            <a:ext cx="5544616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es-AR" sz="3000" b="1" dirty="0" smtClean="0">
                <a:ln w="18415" cmpd="sng">
                  <a:solidFill>
                    <a:srgbClr val="180E9A"/>
                  </a:solidFill>
                  <a:prstDash val="solid"/>
                </a:ln>
                <a:solidFill>
                  <a:srgbClr val="009ED6"/>
                </a:solidFill>
                <a:latin typeface="Calibri" pitchFamily="34" charset="0"/>
                <a:cs typeface="Arial" pitchFamily="34" charset="0"/>
              </a:rPr>
              <a:t>IDENTIFICAR</a:t>
            </a:r>
            <a:r>
              <a:rPr lang="es-AR" sz="3000" dirty="0" smtClean="0">
                <a:ln w="18415" cmpd="sng">
                  <a:solidFill>
                    <a:srgbClr val="009ED6"/>
                  </a:solidFill>
                  <a:prstDash val="solid"/>
                </a:ln>
                <a:solidFill>
                  <a:srgbClr val="009ED6"/>
                </a:solidFill>
                <a:latin typeface="Calibri" pitchFamily="34" charset="0"/>
                <a:cs typeface="Arial" pitchFamily="34" charset="0"/>
              </a:rPr>
              <a:t>:  es reconocer , darme cuenta</a:t>
            </a:r>
          </a:p>
          <a:p>
            <a:pPr algn="ctr">
              <a:buNone/>
            </a:pPr>
            <a:r>
              <a:rPr lang="es-AR" sz="3000" dirty="0" smtClean="0">
                <a:ln w="18415" cmpd="sng">
                  <a:solidFill>
                    <a:srgbClr val="009ED6"/>
                  </a:solidFill>
                  <a:prstDash val="solid"/>
                </a:ln>
                <a:solidFill>
                  <a:srgbClr val="009ED6"/>
                </a:solidFill>
                <a:latin typeface="Calibri" pitchFamily="34" charset="0"/>
                <a:cs typeface="Arial" pitchFamily="34" charset="0"/>
              </a:rPr>
              <a:t>que emoción </a:t>
            </a:r>
            <a:r>
              <a:rPr lang="es-AR" sz="3000" dirty="0" smtClean="0">
                <a:ln w="18415" cmpd="sng">
                  <a:solidFill>
                    <a:srgbClr val="009ED6"/>
                  </a:solidFill>
                  <a:prstDash val="solid"/>
                </a:ln>
                <a:solidFill>
                  <a:srgbClr val="009ED6"/>
                </a:solidFill>
                <a:latin typeface="Calibri" pitchFamily="34" charset="0"/>
                <a:cs typeface="Arial" pitchFamily="34" charset="0"/>
              </a:rPr>
              <a:t>siento</a:t>
            </a:r>
            <a:r>
              <a:rPr lang="es-AR" sz="3000" dirty="0" smtClean="0">
                <a:ln w="18415" cmpd="sng">
                  <a:solidFill>
                    <a:srgbClr val="009ED6"/>
                  </a:solidFill>
                  <a:prstDash val="solid"/>
                </a:ln>
                <a:solidFill>
                  <a:srgbClr val="009ED6"/>
                </a:solidFill>
                <a:latin typeface="Calibri" pitchFamily="34" charset="0"/>
                <a:cs typeface="Arial" pitchFamily="34" charset="0"/>
              </a:rPr>
              <a:t>. </a:t>
            </a:r>
            <a:endParaRPr lang="es-AR" sz="3000" dirty="0" smtClean="0">
              <a:ln w="18415" cmpd="sng">
                <a:solidFill>
                  <a:srgbClr val="009ED6"/>
                </a:solidFill>
                <a:prstDash val="solid"/>
              </a:ln>
              <a:solidFill>
                <a:srgbClr val="009ED6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0" name="Picture 2" descr="Imagen relaciona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" t="10018" r="5377"/>
          <a:stretch/>
        </p:blipFill>
        <p:spPr bwMode="auto">
          <a:xfrm>
            <a:off x="410783" y="4396307"/>
            <a:ext cx="2743574" cy="1785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 descr="C:\Users\PatriciaZ\AppData\Local\Microsoft\Windows\Temporary Internet Files\Content.Word\LLLORAND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3714" y="4725144"/>
            <a:ext cx="1828406" cy="1847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11 Imagen" descr="C:\Users\PatriciaZ\AppData\Local\Microsoft\Windows\Temporary Internet Files\Content.Word\controlar_niño_impulsiv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7086" y="4426050"/>
            <a:ext cx="1800200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3200" b="1" i="1" dirty="0" smtClean="0">
                <a:ln w="10160">
                  <a:solidFill>
                    <a:srgbClr val="9900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rPr>
              <a:t>Identificar y expresar </a:t>
            </a:r>
            <a:r>
              <a:rPr lang="es-AR" sz="3200" b="1" i="1" dirty="0" smtClean="0">
                <a:ln w="10160">
                  <a:solidFill>
                    <a:srgbClr val="9900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rPr>
              <a:t>la emoción </a:t>
            </a:r>
            <a:r>
              <a:rPr lang="es-AR" sz="2800" b="1" dirty="0" smtClean="0">
                <a:ln w="10160">
                  <a:solidFill>
                    <a:srgbClr val="990099"/>
                  </a:solidFill>
                  <a:prstDash val="solid"/>
                </a:ln>
                <a:solidFill>
                  <a:srgbClr val="990099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rPr>
              <a:t>nos </a:t>
            </a:r>
            <a:r>
              <a:rPr lang="es-AR" sz="2800" b="1" dirty="0" smtClean="0">
                <a:ln w="10160">
                  <a:solidFill>
                    <a:srgbClr val="990099"/>
                  </a:solidFill>
                  <a:prstDash val="solid"/>
                </a:ln>
                <a:solidFill>
                  <a:srgbClr val="990099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rPr>
              <a:t>lleva a </a:t>
            </a:r>
            <a:r>
              <a:rPr lang="es-AR" sz="2800" b="1" dirty="0">
                <a:ln w="10160">
                  <a:solidFill>
                    <a:srgbClr val="990099"/>
                  </a:solidFill>
                  <a:prstDash val="solid"/>
                </a:ln>
                <a:solidFill>
                  <a:srgbClr val="990099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rPr>
              <a:t>u</a:t>
            </a:r>
            <a:r>
              <a:rPr lang="es-AR" sz="2800" b="1" dirty="0" smtClean="0">
                <a:ln w="10160">
                  <a:solidFill>
                    <a:srgbClr val="990099"/>
                  </a:solidFill>
                  <a:prstDash val="solid"/>
                </a:ln>
                <a:solidFill>
                  <a:srgbClr val="990099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rPr>
              <a:t>na instancia </a:t>
            </a:r>
            <a:r>
              <a:rPr lang="es-AR" sz="2600" b="1" dirty="0" smtClean="0">
                <a:ln w="10160">
                  <a:solidFill>
                    <a:srgbClr val="990099"/>
                  </a:solidFill>
                  <a:prstDash val="solid"/>
                </a:ln>
                <a:solidFill>
                  <a:srgbClr val="990099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rPr>
              <a:t>interna</a:t>
            </a:r>
            <a:r>
              <a:rPr lang="es-AR" sz="2800" b="1" dirty="0" smtClean="0">
                <a:ln w="10160">
                  <a:solidFill>
                    <a:srgbClr val="990099"/>
                  </a:solidFill>
                  <a:prstDash val="solid"/>
                </a:ln>
                <a:solidFill>
                  <a:srgbClr val="990099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rPr>
              <a:t> de asumir que </a:t>
            </a:r>
            <a:r>
              <a:rPr lang="es-AR" sz="2800" b="1" dirty="0" smtClean="0">
                <a:ln w="10160">
                  <a:solidFill>
                    <a:srgbClr val="990099"/>
                  </a:solidFill>
                  <a:prstDash val="solid"/>
                </a:ln>
                <a:solidFill>
                  <a:srgbClr val="990099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rPr>
              <a:t>es</a:t>
            </a:r>
            <a:r>
              <a:rPr lang="es-AR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AR" sz="2800" b="1" dirty="0" smtClean="0">
                <a:ln w="10160">
                  <a:solidFill>
                    <a:srgbClr val="990099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rPr>
              <a:t>MIA</a:t>
            </a:r>
            <a:r>
              <a:rPr lang="es-AR" sz="2800" b="1" dirty="0" smtClean="0">
                <a:ln w="10160">
                  <a:solidFill>
                    <a:srgbClr val="990099"/>
                  </a:solidFill>
                  <a:prstDash val="solid"/>
                </a:ln>
                <a:solidFill>
                  <a:srgbClr val="990099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rPr>
              <a:t>,</a:t>
            </a:r>
            <a:r>
              <a:rPr lang="es-AR" sz="2800" b="1" dirty="0" smtClean="0">
                <a:ln w="10160">
                  <a:solidFill>
                    <a:srgbClr val="99009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endParaRPr lang="es-AR" sz="2800" b="1" dirty="0" smtClean="0">
              <a:ln w="10160">
                <a:solidFill>
                  <a:srgbClr val="990099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s-AR" sz="2800" b="1" dirty="0" smtClean="0">
                <a:ln w="10160">
                  <a:solidFill>
                    <a:srgbClr val="990099"/>
                  </a:solidFill>
                  <a:prstDash val="solid"/>
                </a:ln>
                <a:solidFill>
                  <a:srgbClr val="990099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rPr>
              <a:t>     y me hago cargo.</a:t>
            </a:r>
          </a:p>
          <a:p>
            <a:endParaRPr lang="es-AR" sz="2800" b="1" dirty="0">
              <a:solidFill>
                <a:srgbClr val="CC0099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s-AR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</a:t>
            </a:r>
            <a:endParaRPr lang="es-AR" dirty="0"/>
          </a:p>
        </p:txBody>
      </p:sp>
      <p:sp>
        <p:nvSpPr>
          <p:cNvPr id="10" name="9 Rectángulo"/>
          <p:cNvSpPr/>
          <p:nvPr/>
        </p:nvSpPr>
        <p:spPr>
          <a:xfrm>
            <a:off x="1331640" y="3552306"/>
            <a:ext cx="5562035" cy="2954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cap="none" spc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Ejemplos:</a:t>
            </a:r>
          </a:p>
          <a:p>
            <a:pPr>
              <a:lnSpc>
                <a:spcPct val="150000"/>
              </a:lnSpc>
            </a:pPr>
            <a:r>
              <a:rPr lang="es-ES" sz="2400" dirty="0" smtClean="0">
                <a:ln w="18415" cmpd="sng">
                  <a:solidFill>
                    <a:srgbClr val="008E00"/>
                  </a:solidFill>
                  <a:prstDash val="solid"/>
                </a:ln>
                <a:solidFill>
                  <a:srgbClr val="008E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Mi enojo	       «Estoy enojado»</a:t>
            </a:r>
          </a:p>
          <a:p>
            <a:pPr>
              <a:lnSpc>
                <a:spcPct val="150000"/>
              </a:lnSpc>
            </a:pPr>
            <a:r>
              <a:rPr lang="es-ES" sz="2400" dirty="0" smtClean="0">
                <a:ln w="18415" cmpd="sng">
                  <a:solidFill>
                    <a:srgbClr val="008E00"/>
                  </a:solidFill>
                  <a:prstDash val="solid"/>
                </a:ln>
                <a:solidFill>
                  <a:srgbClr val="008E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Mi vergüenza       «Me siento avergonzada»</a:t>
            </a:r>
            <a:endParaRPr lang="es-ES" sz="2400" dirty="0">
              <a:ln w="18415" cmpd="sng">
                <a:solidFill>
                  <a:srgbClr val="008E00"/>
                </a:solidFill>
                <a:prstDash val="solid"/>
              </a:ln>
              <a:solidFill>
                <a:srgbClr val="008E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ln w="18415" cmpd="sng">
                  <a:solidFill>
                    <a:srgbClr val="008E00"/>
                  </a:solidFill>
                  <a:prstDash val="solid"/>
                </a:ln>
                <a:solidFill>
                  <a:srgbClr val="008E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Mi disgusto	       «Estoy disgustada»</a:t>
            </a:r>
          </a:p>
          <a:p>
            <a:pPr>
              <a:lnSpc>
                <a:spcPct val="150000"/>
              </a:lnSpc>
            </a:pPr>
            <a:r>
              <a:rPr lang="es-ES" sz="2400" dirty="0" smtClean="0">
                <a:ln w="18415" cmpd="sng">
                  <a:solidFill>
                    <a:srgbClr val="008E00"/>
                  </a:solidFill>
                  <a:prstDash val="solid"/>
                </a:ln>
                <a:solidFill>
                  <a:srgbClr val="008E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Mi temor	       « Siento temor»</a:t>
            </a:r>
          </a:p>
        </p:txBody>
      </p:sp>
      <p:pic>
        <p:nvPicPr>
          <p:cNvPr id="2050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435" y="1268760"/>
            <a:ext cx="5146884" cy="2892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74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640223"/>
            <a:ext cx="6192688" cy="5494268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dirty="0" smtClean="0"/>
              <a:t>       MIEDO                                    RABIA       </a:t>
            </a:r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r>
              <a:rPr lang="es-AR" dirty="0" smtClean="0"/>
              <a:t>                             GRATITUD           </a:t>
            </a:r>
            <a:endParaRPr lang="es-AR" dirty="0"/>
          </a:p>
          <a:p>
            <a:pPr marL="0" indent="0">
              <a:buNone/>
            </a:pPr>
            <a:r>
              <a:rPr lang="es-AR" dirty="0" smtClean="0"/>
              <a:t>                       </a:t>
            </a:r>
            <a:endParaRPr lang="es-AR" dirty="0"/>
          </a:p>
          <a:p>
            <a:pPr marL="0" indent="0">
              <a:buNone/>
            </a:pPr>
            <a:r>
              <a:rPr lang="es-AR" dirty="0" smtClean="0"/>
              <a:t>                        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r>
              <a:rPr lang="es-AR" dirty="0" smtClean="0"/>
              <a:t>                              ALEGRIA</a:t>
            </a:r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r>
              <a:rPr lang="es-AR" dirty="0"/>
              <a:t> </a:t>
            </a:r>
            <a:r>
              <a:rPr lang="es-AR" dirty="0" smtClean="0"/>
              <a:t>        TRISTEZA                     EROTISMO</a:t>
            </a:r>
          </a:p>
          <a:p>
            <a:pPr marL="0" indent="0">
              <a:buNone/>
            </a:pPr>
            <a:r>
              <a:rPr lang="es-AR" dirty="0"/>
              <a:t> </a:t>
            </a:r>
            <a:r>
              <a:rPr lang="es-AR" dirty="0" smtClean="0"/>
              <a:t>                                                TERNURA</a:t>
            </a: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8" name="7 Imagen" descr="C:\Users\PatriciaZ\AppData\Local\Microsoft\Windows\Temporary Internet Files\Content.Word\controlar_niño_impulsiv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675" y="143953"/>
            <a:ext cx="1631429" cy="1799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Imagen" descr="C:\Users\PatriciaZ\AppData\Local\Microsoft\Windows\Temporary Internet Files\Content.Word\LLLORAND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81128"/>
            <a:ext cx="1862386" cy="2059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9 Imagen" descr="C:\Users\PatriciaZ\AppData\Local\Microsoft\Windows\Temporary Internet Files\Content.Word\ENOJADIT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3375" y="143953"/>
            <a:ext cx="1872208" cy="2146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10 Imagen" descr="C:\Users\PatriciaZ\AppData\Local\Microsoft\Windows\Temporary Internet Files\Content.Word\PLACER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4470" y="4516286"/>
            <a:ext cx="1830018" cy="208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6" r="6370"/>
          <a:stretch/>
        </p:blipFill>
        <p:spPr bwMode="auto">
          <a:xfrm>
            <a:off x="3714657" y="2372564"/>
            <a:ext cx="171468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36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068015" y="2564904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dirty="0" smtClean="0">
                <a:ln w="10160">
                  <a:solidFill>
                    <a:srgbClr val="180E9A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“Tengo miedo” </a:t>
            </a:r>
          </a:p>
          <a:p>
            <a:pPr algn="ctr"/>
            <a:r>
              <a:rPr lang="es-AR" sz="2400" dirty="0" smtClean="0">
                <a:ln w="10160">
                  <a:solidFill>
                    <a:srgbClr val="180E9A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“Me siento  triste ”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0" y="2305376"/>
            <a:ext cx="528860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800" dirty="0" smtClean="0">
                <a:ln w="10160">
                  <a:solidFill>
                    <a:srgbClr val="180E9A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“</a:t>
            </a:r>
            <a:r>
              <a:rPr lang="es-AR" sz="2800" u="sng" dirty="0" smtClean="0">
                <a:ln w="10160">
                  <a:solidFill>
                    <a:srgbClr val="180E9A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Siento que </a:t>
            </a:r>
            <a:r>
              <a:rPr lang="es-AR" sz="2800" dirty="0" smtClean="0">
                <a:ln w="10160">
                  <a:solidFill>
                    <a:srgbClr val="180E9A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no me </a:t>
            </a:r>
            <a:r>
              <a:rPr lang="es-AR" sz="2800" dirty="0" err="1" smtClean="0">
                <a:ln w="10160">
                  <a:solidFill>
                    <a:srgbClr val="180E9A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tolerás</a:t>
            </a:r>
            <a:r>
              <a:rPr lang="es-AR" sz="2800" dirty="0" smtClean="0">
                <a:ln w="10160">
                  <a:solidFill>
                    <a:srgbClr val="180E9A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”</a:t>
            </a:r>
          </a:p>
          <a:p>
            <a:pPr algn="ctr"/>
            <a:endParaRPr lang="es-AR" sz="1000" dirty="0" smtClean="0">
              <a:ln w="10160">
                <a:solidFill>
                  <a:srgbClr val="180E9A"/>
                </a:solidFill>
                <a:prstDash val="solid"/>
              </a:ln>
              <a:solidFill>
                <a:srgbClr val="0070C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algn="ctr"/>
            <a:r>
              <a:rPr lang="es-AR" sz="2800" dirty="0" smtClean="0">
                <a:ln w="10160">
                  <a:solidFill>
                    <a:srgbClr val="180E9A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«</a:t>
            </a:r>
            <a:r>
              <a:rPr lang="es-AR" sz="2800" u="sng" dirty="0" smtClean="0">
                <a:ln w="10160">
                  <a:solidFill>
                    <a:srgbClr val="180E9A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Siento que </a:t>
            </a:r>
            <a:r>
              <a:rPr lang="es-AR" sz="2800" dirty="0" smtClean="0">
                <a:ln w="10160">
                  <a:solidFill>
                    <a:srgbClr val="180E9A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Ana  no es  sincera»</a:t>
            </a:r>
          </a:p>
          <a:p>
            <a:pPr algn="ctr"/>
            <a:endParaRPr lang="es-AR" sz="1000" dirty="0" smtClean="0">
              <a:ln w="10160">
                <a:solidFill>
                  <a:srgbClr val="180E9A"/>
                </a:solidFill>
                <a:prstDash val="solid"/>
              </a:ln>
              <a:solidFill>
                <a:srgbClr val="0070C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algn="ctr"/>
            <a:r>
              <a:rPr lang="es-AR" sz="2800" dirty="0" smtClean="0">
                <a:ln w="10160">
                  <a:solidFill>
                    <a:srgbClr val="180E9A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“</a:t>
            </a:r>
            <a:r>
              <a:rPr lang="es-AR" sz="2800" u="sng" dirty="0" smtClean="0">
                <a:ln w="10160">
                  <a:solidFill>
                    <a:srgbClr val="180E9A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Siento como si</a:t>
            </a:r>
            <a:r>
              <a:rPr lang="es-AR" sz="2800" dirty="0" smtClean="0">
                <a:ln w="10160">
                  <a:solidFill>
                    <a:srgbClr val="180E9A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no te importa”</a:t>
            </a:r>
          </a:p>
          <a:p>
            <a:pPr algn="ctr"/>
            <a:endParaRPr lang="es-AR" sz="1000" dirty="0" smtClean="0">
              <a:ln w="10160">
                <a:solidFill>
                  <a:srgbClr val="180E9A"/>
                </a:solidFill>
                <a:prstDash val="solid"/>
              </a:ln>
              <a:solidFill>
                <a:srgbClr val="0070C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algn="ctr"/>
            <a:r>
              <a:rPr lang="es-AR" sz="2800" dirty="0" smtClean="0">
                <a:ln w="10160">
                  <a:solidFill>
                    <a:srgbClr val="180E9A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“Me </a:t>
            </a:r>
            <a:r>
              <a:rPr lang="es-AR" sz="2800" u="sng" dirty="0" smtClean="0">
                <a:ln w="10160">
                  <a:solidFill>
                    <a:srgbClr val="180E9A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siento como</a:t>
            </a:r>
            <a:r>
              <a:rPr lang="es-AR" sz="2800" dirty="0" smtClean="0">
                <a:ln w="10160">
                  <a:solidFill>
                    <a:srgbClr val="180E9A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controlada”</a:t>
            </a:r>
          </a:p>
          <a:p>
            <a:pPr algn="ctr"/>
            <a:endParaRPr lang="es-AR" sz="1200" dirty="0" smtClean="0">
              <a:ln w="10160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rgbClr val="CC0066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246812" y="1484784"/>
            <a:ext cx="2712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s-AR" sz="3000" i="1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endParaRPr lang="es-ES" sz="3000" dirty="0">
              <a:ln w="10160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0" y="7937"/>
            <a:ext cx="9144000" cy="1260823"/>
          </a:xfr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AR" sz="4600" b="1" u="sng" dirty="0" smtClean="0">
                <a:solidFill>
                  <a:srgbClr val="FF1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es-AR" sz="4600" b="1" u="sng" dirty="0" smtClean="0">
                <a:solidFill>
                  <a:srgbClr val="FF19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es-AR" sz="4600" b="1" u="sng" dirty="0">
              <a:solidFill>
                <a:srgbClr val="FF19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63759" y="170800"/>
            <a:ext cx="8496945" cy="9387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>
              <a:buNone/>
            </a:pPr>
            <a:r>
              <a:rPr lang="es-AR" sz="2900" b="1" spc="150" dirty="0" smtClean="0">
                <a:ln w="11430"/>
                <a:solidFill>
                  <a:srgbClr val="99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SEMÁFORO</a:t>
            </a:r>
            <a:r>
              <a:rPr lang="es-AR" sz="2800" b="1" spc="150" dirty="0" smtClean="0">
                <a:ln w="11430"/>
                <a:solidFill>
                  <a:srgbClr val="99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: </a:t>
            </a:r>
            <a:r>
              <a:rPr lang="es-AR" sz="2600" b="1" spc="150" dirty="0" smtClean="0">
                <a:ln w="11430"/>
                <a:solidFill>
                  <a:srgbClr val="99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Cuidado con expresar </a:t>
            </a:r>
            <a:r>
              <a:rPr lang="es-AR" sz="2600" b="1" spc="150" dirty="0" smtClean="0">
                <a:ln w="11430"/>
                <a:solidFill>
                  <a:srgbClr val="99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una emoción </a:t>
            </a:r>
            <a:r>
              <a:rPr lang="es-AR" sz="2600" b="1" spc="150" dirty="0" smtClean="0">
                <a:ln w="11430"/>
                <a:solidFill>
                  <a:srgbClr val="99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en forma de pensamiento.</a:t>
            </a:r>
          </a:p>
        </p:txBody>
      </p:sp>
      <p:pic>
        <p:nvPicPr>
          <p:cNvPr id="1026" name="Picture 2" descr="Resultado de imagen para personaje tristeza de la pelicula intensam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801" y="3395901"/>
            <a:ext cx="2480616" cy="346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8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dirty="0" smtClean="0"/>
              <a:t>b. Me siento desanimado porque me esperaba hacerlo mejor </a:t>
            </a:r>
          </a:p>
          <a:p>
            <a:r>
              <a:rPr lang="es-AR" dirty="0" smtClean="0"/>
              <a:t>c. Cuando te comportas así, siento que voy a explotar </a:t>
            </a:r>
          </a:p>
          <a:p>
            <a:r>
              <a:rPr lang="es-AR" dirty="0" smtClean="0"/>
              <a:t>d. Me siento rechazado cuando no me dices buenos días por la mañana </a:t>
            </a:r>
          </a:p>
          <a:p>
            <a:r>
              <a:rPr lang="es-AR" dirty="0" smtClean="0"/>
              <a:t>e. Tengo el sentimiento de que los resultados van a ser buenos </a:t>
            </a:r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179149" y="1117967"/>
            <a:ext cx="8496944" cy="78021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buNone/>
            </a:pPr>
            <a:r>
              <a:rPr lang="es-AR" sz="3200" b="0" cap="none" spc="0" dirty="0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80008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¿Cuáles de estas frases expresan </a:t>
            </a:r>
            <a:r>
              <a:rPr lang="es-AR" sz="3200" dirty="0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80008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emociones</a:t>
            </a:r>
            <a:r>
              <a:rPr lang="es-AR" sz="3200" b="0" cap="none" spc="0" dirty="0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80008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?</a:t>
            </a:r>
            <a:endParaRPr lang="es-AR" sz="3200" b="0" cap="none" spc="0" dirty="0" smtClean="0">
              <a:ln w="18415" cmpd="sng">
                <a:solidFill>
                  <a:srgbClr val="800080"/>
                </a:solidFill>
                <a:prstDash val="solid"/>
              </a:ln>
              <a:solidFill>
                <a:srgbClr val="80008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>
              <a:buNone/>
            </a:pPr>
            <a:endParaRPr lang="es-AR" b="0" cap="none" spc="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marL="514350" indent="-514350" algn="just"/>
            <a:r>
              <a:rPr lang="es-AR" sz="2800" b="0" cap="none" spc="0" dirty="0" smtClean="0">
                <a:ln w="18415" cmpd="sng">
                  <a:solidFill>
                    <a:srgbClr val="CC00CC"/>
                  </a:solidFill>
                  <a:prstDash val="solid"/>
                </a:ln>
                <a:solidFill>
                  <a:srgbClr val="CC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1. </a:t>
            </a:r>
            <a:r>
              <a:rPr lang="es-AR" sz="2800" dirty="0" smtClean="0">
                <a:ln w="18415" cmpd="sng">
                  <a:solidFill>
                    <a:srgbClr val="CC00CC"/>
                  </a:solidFill>
                  <a:prstDash val="solid"/>
                </a:ln>
                <a:solidFill>
                  <a:srgbClr val="CC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Estoy </a:t>
            </a:r>
            <a:r>
              <a:rPr lang="es-AR" sz="2800" b="0" cap="none" spc="0" dirty="0" smtClean="0">
                <a:ln w="18415" cmpd="sng">
                  <a:solidFill>
                    <a:srgbClr val="CC00CC"/>
                  </a:solidFill>
                  <a:prstDash val="solid"/>
                </a:ln>
                <a:solidFill>
                  <a:srgbClr val="CC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s-AR" sz="2800" dirty="0" smtClean="0">
                <a:ln w="18415" cmpd="sng">
                  <a:solidFill>
                    <a:srgbClr val="CC00CC"/>
                  </a:solidFill>
                  <a:prstDash val="solid"/>
                </a:ln>
                <a:solidFill>
                  <a:srgbClr val="CC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ansiosa porque esperaba tu llamado .</a:t>
            </a:r>
            <a:endParaRPr lang="es-AR" sz="2800" b="0" cap="none" spc="0" dirty="0" smtClean="0">
              <a:ln w="18415" cmpd="sng">
                <a:solidFill>
                  <a:srgbClr val="FF330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algn="just">
              <a:buNone/>
            </a:pPr>
            <a:endParaRPr lang="es-AR" sz="400" b="0" cap="none" spc="0" dirty="0" smtClean="0">
              <a:ln w="18415" cmpd="sng">
                <a:solidFill>
                  <a:srgbClr val="FF330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algn="just">
              <a:buNone/>
            </a:pPr>
            <a:r>
              <a:rPr lang="es-AR" sz="2800" dirty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24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2</a:t>
            </a:r>
            <a:r>
              <a:rPr lang="es-AR" sz="2800" b="0" cap="none" spc="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24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. Cuando no me saludas, me siento </a:t>
            </a:r>
            <a:r>
              <a:rPr lang="es-AR" sz="28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924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triste.</a:t>
            </a:r>
          </a:p>
          <a:p>
            <a:pPr algn="just">
              <a:buNone/>
            </a:pPr>
            <a:endParaRPr lang="es-AR" sz="1000" b="0" cap="none" spc="0" dirty="0" smtClean="0">
              <a:ln w="18415" cmpd="sng">
                <a:solidFill>
                  <a:srgbClr val="FF33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algn="just">
              <a:buNone/>
            </a:pPr>
            <a:endParaRPr lang="es-AR" sz="400" b="0" cap="none" spc="0" dirty="0" smtClean="0">
              <a:ln w="18415" cmpd="sng">
                <a:solidFill>
                  <a:srgbClr val="FF33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algn="just">
              <a:buNone/>
            </a:pPr>
            <a:r>
              <a:rPr lang="es-AR" sz="28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3</a:t>
            </a:r>
            <a:r>
              <a:rPr lang="es-AR" sz="2800" b="0" cap="none" spc="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. </a:t>
            </a:r>
            <a:r>
              <a:rPr lang="es-AR" sz="28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Siento que no me toleras.</a:t>
            </a:r>
          </a:p>
          <a:p>
            <a:pPr algn="just">
              <a:buNone/>
            </a:pPr>
            <a:endParaRPr lang="es-AR" sz="1000" dirty="0" smtClean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algn="just"/>
            <a:endParaRPr lang="es-AR" sz="400" dirty="0" smtClean="0">
              <a:ln w="18415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algn="just"/>
            <a:r>
              <a:rPr lang="es-AR" sz="2800" dirty="0" smtClean="0">
                <a:ln w="18415" cmpd="sng">
                  <a:solidFill>
                    <a:srgbClr val="0065B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4. Siento que confío más en vos</a:t>
            </a:r>
          </a:p>
          <a:p>
            <a:pPr algn="just"/>
            <a:endParaRPr lang="es-AR" sz="1000" dirty="0" smtClean="0">
              <a:ln w="18415" cmpd="sng">
                <a:solidFill>
                  <a:srgbClr val="0065B0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algn="just"/>
            <a:r>
              <a:rPr lang="es-AR" sz="2800" dirty="0">
                <a:ln w="18415" cmpd="sng">
                  <a:solidFill>
                    <a:srgbClr val="0065B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5</a:t>
            </a:r>
            <a:r>
              <a:rPr lang="es-AR" sz="2800" dirty="0" smtClean="0">
                <a:ln w="18415" cmpd="sng">
                  <a:solidFill>
                    <a:srgbClr val="0065B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. Siento como si me no te importo.</a:t>
            </a:r>
          </a:p>
          <a:p>
            <a:pPr algn="just"/>
            <a:endParaRPr lang="es-AR" sz="1000" dirty="0" smtClean="0">
              <a:ln w="18415" cmpd="sng">
                <a:solidFill>
                  <a:srgbClr val="0065B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algn="just"/>
            <a:r>
              <a:rPr lang="es-AR" sz="2800" dirty="0">
                <a:ln w="18415" cmpd="sng">
                  <a:solidFill>
                    <a:srgbClr val="0065B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6</a:t>
            </a:r>
            <a:r>
              <a:rPr lang="es-AR" sz="2800" dirty="0" smtClean="0">
                <a:ln w="18415" cmpd="sng">
                  <a:solidFill>
                    <a:srgbClr val="0065B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. </a:t>
            </a:r>
            <a:r>
              <a:rPr lang="es-AR" sz="2800" dirty="0" smtClean="0">
                <a:ln w="18415" cmpd="sng">
                  <a:solidFill>
                    <a:srgbClr val="0065B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Me alegra que vengas con nosotros.</a:t>
            </a:r>
          </a:p>
          <a:p>
            <a:pPr algn="just"/>
            <a:endParaRPr lang="es-AR" sz="1000" dirty="0" smtClean="0">
              <a:ln w="18415" cmpd="sng">
                <a:solidFill>
                  <a:srgbClr val="0065B0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algn="just"/>
            <a:r>
              <a:rPr lang="es-AR" sz="2800" dirty="0">
                <a:ln w="18415" cmpd="sng">
                  <a:solidFill>
                    <a:srgbClr val="CC0066"/>
                  </a:solidFill>
                  <a:prstDash val="solid"/>
                </a:ln>
                <a:solidFill>
                  <a:srgbClr val="CC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7</a:t>
            </a:r>
            <a:r>
              <a:rPr lang="es-AR" sz="2800" dirty="0" smtClean="0">
                <a:ln w="18415" cmpd="sng">
                  <a:solidFill>
                    <a:srgbClr val="CC0066"/>
                  </a:solidFill>
                  <a:prstDash val="solid"/>
                </a:ln>
                <a:solidFill>
                  <a:srgbClr val="CC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. Estoy </a:t>
            </a:r>
            <a:r>
              <a:rPr lang="es-AR" sz="2800" dirty="0">
                <a:ln w="18415" cmpd="sng">
                  <a:solidFill>
                    <a:srgbClr val="CC0066"/>
                  </a:solidFill>
                  <a:prstDash val="solid"/>
                </a:ln>
                <a:solidFill>
                  <a:srgbClr val="CC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agradecida porque hoy me </a:t>
            </a:r>
          </a:p>
          <a:p>
            <a:pPr algn="just"/>
            <a:r>
              <a:rPr lang="es-AR" sz="2800" dirty="0">
                <a:ln w="18415" cmpd="sng">
                  <a:solidFill>
                    <a:srgbClr val="CC0066"/>
                  </a:solidFill>
                  <a:prstDash val="solid"/>
                </a:ln>
                <a:solidFill>
                  <a:srgbClr val="CC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   ayudaste a </a:t>
            </a:r>
            <a:r>
              <a:rPr lang="es-AR" sz="2800" dirty="0" smtClean="0">
                <a:ln w="18415" cmpd="sng">
                  <a:solidFill>
                    <a:srgbClr val="CC0066"/>
                  </a:solidFill>
                  <a:prstDash val="solid"/>
                </a:ln>
                <a:solidFill>
                  <a:srgbClr val="CC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terminar antes con el trabajo.</a:t>
            </a:r>
            <a:endParaRPr lang="es-AR" sz="400" dirty="0">
              <a:ln w="18415" cmpd="sng">
                <a:solidFill>
                  <a:srgbClr val="CC0066"/>
                </a:solidFill>
                <a:prstDash val="solid"/>
              </a:ln>
              <a:solidFill>
                <a:srgbClr val="CC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algn="just"/>
            <a:endParaRPr lang="es-AR" sz="2800" dirty="0" smtClean="0">
              <a:ln w="18415" cmpd="sng">
                <a:solidFill>
                  <a:srgbClr val="0065B0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algn="just"/>
            <a:endParaRPr lang="es-AR" sz="2800" dirty="0" smtClean="0">
              <a:ln w="18415" cmpd="sng">
                <a:solidFill>
                  <a:srgbClr val="0065B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algn="just"/>
            <a:endParaRPr lang="es-ES" sz="2800" dirty="0" smtClean="0">
              <a:ln w="18415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algn="just">
              <a:buNone/>
            </a:pPr>
            <a:r>
              <a:rPr lang="es-AR" sz="2700" dirty="0" smtClean="0">
                <a:ln w="10160">
                  <a:solidFill>
                    <a:srgbClr val="C80000"/>
                  </a:solidFill>
                  <a:prstDash val="solid"/>
                </a:ln>
                <a:solidFill>
                  <a:srgbClr val="C8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</a:t>
            </a:r>
          </a:p>
          <a:p>
            <a:pPr>
              <a:buNone/>
            </a:pPr>
            <a:endParaRPr lang="es-AR" sz="2700" dirty="0" smtClean="0">
              <a:ln w="18415" cmpd="sng">
                <a:solidFill>
                  <a:srgbClr val="CC0000"/>
                </a:solidFill>
                <a:prstDash val="solid"/>
              </a:ln>
              <a:solidFill>
                <a:srgbClr val="CC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>
              <a:buNone/>
            </a:pPr>
            <a:endParaRPr lang="es-AR" sz="2700" b="0" cap="none" spc="0" dirty="0" smtClean="0">
              <a:ln w="18415" cmpd="sng">
                <a:solidFill>
                  <a:srgbClr val="CC0000"/>
                </a:solidFill>
                <a:prstDash val="solid"/>
              </a:ln>
              <a:solidFill>
                <a:srgbClr val="CC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401" y="2636912"/>
            <a:ext cx="3600399" cy="311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395536" y="2924944"/>
            <a:ext cx="8352928" cy="136815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467544" y="1700808"/>
            <a:ext cx="8264809" cy="10464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AR" sz="34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91C4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es-AR" sz="28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91C4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Arial" pitchFamily="34" charset="0"/>
              </a:rPr>
              <a:t>percibo mis necesidades a partir de haber asumido </a:t>
            </a:r>
            <a:r>
              <a:rPr lang="es-AR" sz="28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91C4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Arial" pitchFamily="34" charset="0"/>
              </a:rPr>
              <a:t>la </a:t>
            </a:r>
            <a:r>
              <a:rPr lang="es-AR" sz="2800" b="1" cap="all" dirty="0" err="1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91C4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Arial" pitchFamily="34" charset="0"/>
              </a:rPr>
              <a:t>emocion</a:t>
            </a:r>
            <a:r>
              <a:rPr lang="es-AR" sz="28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91C4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es-AR" sz="28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91C4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Arial" pitchFamily="34" charset="0"/>
              </a:rPr>
              <a:t>que reconocí</a:t>
            </a:r>
            <a:endParaRPr lang="es-ES" sz="2800" b="1" cap="all" dirty="0">
              <a:ln w="9000" cmpd="sng">
                <a:solidFill>
                  <a:srgbClr val="7030A0"/>
                </a:solidFill>
                <a:prstDash val="solid"/>
              </a:ln>
              <a:solidFill>
                <a:srgbClr val="0091C4"/>
              </a:soli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3071862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3200" dirty="0" smtClean="0">
                <a:ln w="18415" cmpd="sng">
                  <a:solidFill>
                    <a:srgbClr val="990099"/>
                  </a:solidFill>
                  <a:prstDash val="solid"/>
                </a:ln>
                <a:solidFill>
                  <a:srgbClr val="99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Lo que hacen los otros puede ser el ESTÍMULO</a:t>
            </a:r>
          </a:p>
          <a:p>
            <a:pPr algn="ctr"/>
            <a:r>
              <a:rPr lang="es-AR" sz="3200" dirty="0" smtClean="0">
                <a:ln w="18415" cmpd="sng">
                  <a:solidFill>
                    <a:srgbClr val="990099"/>
                  </a:solidFill>
                  <a:prstDash val="solid"/>
                </a:ln>
                <a:solidFill>
                  <a:srgbClr val="99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pero NO LA CAUSA de </a:t>
            </a:r>
            <a:r>
              <a:rPr lang="es-AR" sz="3200" dirty="0" smtClean="0">
                <a:ln w="18415" cmpd="sng">
                  <a:solidFill>
                    <a:srgbClr val="990099"/>
                  </a:solidFill>
                  <a:prstDash val="solid"/>
                </a:ln>
                <a:solidFill>
                  <a:srgbClr val="99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nuestras emociones. </a:t>
            </a:r>
            <a:endParaRPr lang="es-ES" sz="3200" dirty="0">
              <a:ln w="18415" cmpd="sng">
                <a:solidFill>
                  <a:srgbClr val="990099"/>
                </a:solidFill>
                <a:prstDash val="solid"/>
              </a:ln>
              <a:solidFill>
                <a:srgbClr val="990099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95536" y="4371488"/>
            <a:ext cx="835292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dirty="0" smtClean="0">
                <a:ln w="18415" cmpd="sng">
                  <a:solidFill>
                    <a:srgbClr val="FF33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Nuestras emociones </a:t>
            </a:r>
            <a:r>
              <a:rPr lang="es-AR" sz="2800" dirty="0" smtClean="0">
                <a:ln w="18415" cmpd="sng">
                  <a:solidFill>
                    <a:srgbClr val="FF33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son el resultado de:</a:t>
            </a:r>
          </a:p>
          <a:p>
            <a:endParaRPr lang="es-AR" sz="800" dirty="0" smtClean="0">
              <a:ln w="18415" cmpd="sng">
                <a:solidFill>
                  <a:srgbClr val="FF330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marL="360363" indent="-360363">
              <a:buFont typeface="Wingdings" pitchFamily="2" charset="2"/>
              <a:buChar char="Ø"/>
            </a:pPr>
            <a:r>
              <a:rPr lang="es-AR" sz="2800" dirty="0" smtClean="0">
                <a:ln w="18415" cmpd="sng">
                  <a:solidFill>
                    <a:srgbClr val="FF33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CÓMO ELEGIMOS tomarnos lo que dicen y hacen los demás.</a:t>
            </a:r>
          </a:p>
          <a:p>
            <a:pPr marL="360363" indent="-360363">
              <a:buFont typeface="Wingdings" pitchFamily="2" charset="2"/>
              <a:buChar char="Ø"/>
            </a:pPr>
            <a:r>
              <a:rPr lang="es-AR" sz="2800" dirty="0" smtClean="0">
                <a:ln w="18415" cmpd="sng">
                  <a:solidFill>
                    <a:srgbClr val="FF33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Nuestras NECESIDADES y EXPECTATIVAS particulares en ese momento.</a:t>
            </a:r>
            <a:endParaRPr lang="es-ES" sz="2800" dirty="0"/>
          </a:p>
        </p:txBody>
      </p:sp>
      <p:sp>
        <p:nvSpPr>
          <p:cNvPr id="2" name="1 Rectángulo"/>
          <p:cNvSpPr/>
          <p:nvPr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Rectángulo"/>
          <p:cNvSpPr/>
          <p:nvPr/>
        </p:nvSpPr>
        <p:spPr>
          <a:xfrm>
            <a:off x="981208" y="116632"/>
            <a:ext cx="714734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AR" sz="5000" b="1" cap="all" dirty="0" smtClean="0">
                <a:ln w="9000" cmpd="sng">
                  <a:solidFill>
                    <a:srgbClr val="80008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Arial" pitchFamily="34" charset="0"/>
              </a:rPr>
              <a:t>3º</a:t>
            </a:r>
            <a:r>
              <a:rPr lang="es-AR" sz="4200" b="1" cap="all" spc="0" dirty="0" smtClean="0">
                <a:ln w="9000" cmpd="sng">
                  <a:solidFill>
                    <a:srgbClr val="80008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Arial" pitchFamily="34" charset="0"/>
              </a:rPr>
              <a:t>  componente  de  la  CNV</a:t>
            </a:r>
            <a:endParaRPr lang="es-ES" sz="4200" b="1" cap="all" spc="0" dirty="0">
              <a:ln w="9000" cmpd="sng">
                <a:solidFill>
                  <a:srgbClr val="80008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824604" y="908720"/>
            <a:ext cx="34559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400" b="1" cap="none" spc="50" dirty="0" smtClean="0">
                <a:ln w="11430"/>
                <a:solidFill>
                  <a:srgbClr val="0069B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NECESIDADES</a:t>
            </a:r>
            <a:endParaRPr lang="es-ES" sz="4400" b="1" cap="none" spc="50" dirty="0">
              <a:ln w="11430"/>
              <a:solidFill>
                <a:srgbClr val="0069B8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5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7937"/>
            <a:ext cx="9143999" cy="1332831"/>
          </a:xfrm>
          <a:solidFill>
            <a:srgbClr val="99FF6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2800" b="1" dirty="0" smtClean="0">
                <a:solidFill>
                  <a:srgbClr val="BD31A2"/>
                </a:solidFill>
                <a:latin typeface="Arial" pitchFamily="34" charset="0"/>
                <a:cs typeface="Arial" pitchFamily="34" charset="0"/>
              </a:rPr>
              <a:t>Las </a:t>
            </a:r>
            <a:r>
              <a:rPr lang="es-AR" sz="2800" b="1" dirty="0" smtClean="0">
                <a:solidFill>
                  <a:srgbClr val="BD31A2"/>
                </a:solidFill>
                <a:latin typeface="Arial" pitchFamily="34" charset="0"/>
                <a:cs typeface="Arial" pitchFamily="34" charset="0"/>
              </a:rPr>
              <a:t>emociones </a:t>
            </a:r>
            <a:r>
              <a:rPr lang="es-AR" sz="2800" b="1" dirty="0" smtClean="0">
                <a:solidFill>
                  <a:srgbClr val="BD31A2"/>
                </a:solidFill>
                <a:latin typeface="Arial" pitchFamily="34" charset="0"/>
                <a:cs typeface="Arial" pitchFamily="34" charset="0"/>
              </a:rPr>
              <a:t>nos </a:t>
            </a:r>
            <a:r>
              <a:rPr lang="es-AR" sz="2800" b="1" dirty="0" smtClean="0">
                <a:solidFill>
                  <a:srgbClr val="BD31A2"/>
                </a:solidFill>
                <a:latin typeface="Arial" pitchFamily="34" charset="0"/>
                <a:cs typeface="Arial" pitchFamily="34" charset="0"/>
              </a:rPr>
              <a:t>indican que hay una </a:t>
            </a:r>
            <a:r>
              <a:rPr lang="es-AR" sz="2800" b="1" u="sng" dirty="0" smtClean="0">
                <a:solidFill>
                  <a:srgbClr val="BD31A2"/>
                </a:solidFill>
                <a:latin typeface="Arial" pitchFamily="34" charset="0"/>
                <a:cs typeface="Arial" pitchFamily="34" charset="0"/>
              </a:rPr>
              <a:t>necesidad insatisfecha </a:t>
            </a:r>
            <a:r>
              <a:rPr lang="es-AR" sz="2800" b="1" dirty="0" smtClean="0">
                <a:solidFill>
                  <a:srgbClr val="BD31A2"/>
                </a:solidFill>
                <a:latin typeface="Arial" pitchFamily="34" charset="0"/>
                <a:cs typeface="Arial" pitchFamily="34" charset="0"/>
              </a:rPr>
              <a:t>por debajo. </a:t>
            </a:r>
          </a:p>
          <a:p>
            <a:pPr marL="0" indent="0" algn="ctr">
              <a:buNone/>
            </a:pPr>
            <a:endParaRPr lang="es-AR" b="1" dirty="0" smtClean="0"/>
          </a:p>
          <a:p>
            <a:pPr marL="0" indent="0" algn="ctr">
              <a:buNone/>
            </a:pPr>
            <a:endParaRPr lang="es-AR" b="1" dirty="0" smtClean="0"/>
          </a:p>
        </p:txBody>
      </p:sp>
      <p:sp>
        <p:nvSpPr>
          <p:cNvPr id="2" name="AutoShape 2" descr="Resultado de imagen para FURIA PERSONA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" name="AutoShape 4" descr="https://vignette.wikia.nocookie.net/inside-out/images/e/e6/Furia-Intensamente-2.png/revision/latest?cb=20151219004802&amp;path-prefix=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5" name="Picture 2" descr="C:\Temp\iceberg.jpg"/>
          <p:cNvPicPr>
            <a:picLocks noChangeAspect="1" noChangeArrowheads="1"/>
          </p:cNvPicPr>
          <p:nvPr/>
        </p:nvPicPr>
        <p:blipFill rotWithShape="1">
          <a:blip r:embed="rId2" cstate="print"/>
          <a:srcRect t="3482"/>
          <a:stretch/>
        </p:blipFill>
        <p:spPr bwMode="auto">
          <a:xfrm>
            <a:off x="2862255" y="1361672"/>
            <a:ext cx="3653961" cy="539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6758989" y="1946448"/>
            <a:ext cx="2142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SOLEDAD</a:t>
            </a:r>
            <a:endParaRPr lang="es-AR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516216" y="3862536"/>
            <a:ext cx="262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solidFill>
                  <a:srgbClr val="00B000"/>
                </a:solidFill>
                <a:latin typeface="Arial" pitchFamily="34" charset="0"/>
                <a:cs typeface="Arial" pitchFamily="34" charset="0"/>
              </a:rPr>
              <a:t>NECESIDAD DE  COMPAÑIA</a:t>
            </a:r>
            <a:endParaRPr lang="es-AR" sz="2400" b="1" dirty="0">
              <a:solidFill>
                <a:srgbClr val="00B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Flecha arriba"/>
          <p:cNvSpPr/>
          <p:nvPr/>
        </p:nvSpPr>
        <p:spPr>
          <a:xfrm>
            <a:off x="7581304" y="2852936"/>
            <a:ext cx="324036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CuadroTexto"/>
          <p:cNvSpPr txBox="1"/>
          <p:nvPr/>
        </p:nvSpPr>
        <p:spPr>
          <a:xfrm>
            <a:off x="133350" y="3838872"/>
            <a:ext cx="2319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NECESIDAD DE RESPETO</a:t>
            </a:r>
            <a:endParaRPr lang="es-AR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-21779" y="1868023"/>
            <a:ext cx="2952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 ENOJO</a:t>
            </a:r>
            <a:endParaRPr lang="es-AR" sz="28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Flecha arriba"/>
          <p:cNvSpPr/>
          <p:nvPr/>
        </p:nvSpPr>
        <p:spPr>
          <a:xfrm>
            <a:off x="972207" y="2852936"/>
            <a:ext cx="324036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CuadroTexto"/>
          <p:cNvSpPr txBox="1"/>
          <p:nvPr/>
        </p:nvSpPr>
        <p:spPr>
          <a:xfrm>
            <a:off x="3105059" y="1428358"/>
            <a:ext cx="316835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006600"/>
                </a:solidFill>
                <a:latin typeface="Arial Black" pitchFamily="34" charset="0"/>
              </a:rPr>
              <a:t>EMOCION</a:t>
            </a:r>
            <a:endParaRPr lang="es-AR" sz="2800" b="1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136964" y="4192815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NECESIDAD</a:t>
            </a:r>
          </a:p>
          <a:p>
            <a:pPr algn="ctr"/>
            <a:r>
              <a:rPr lang="es-A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INSATISFECHA</a:t>
            </a:r>
            <a:endParaRPr lang="es-A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16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IMÁGENES\Fondos\orange-waves-2386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586" y="-1089213"/>
            <a:ext cx="9180512" cy="794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95536" y="332656"/>
            <a:ext cx="8367464" cy="282630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4000" b="1" dirty="0">
                <a:ln w="18415" cmpd="sng">
                  <a:solidFill>
                    <a:srgbClr val="008E00"/>
                  </a:solidFill>
                  <a:prstDash val="solid"/>
                </a:ln>
                <a:solidFill>
                  <a:srgbClr val="00B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“LA COMUNICACIÓN </a:t>
            </a:r>
            <a:r>
              <a:rPr lang="es-ES" sz="4000" b="1" dirty="0" smtClean="0">
                <a:ln w="18415" cmpd="sng">
                  <a:solidFill>
                    <a:srgbClr val="008E00"/>
                  </a:solidFill>
                  <a:prstDash val="solid"/>
                </a:ln>
                <a:solidFill>
                  <a:srgbClr val="00B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ES</a:t>
            </a:r>
          </a:p>
          <a:p>
            <a:pPr algn="ctr"/>
            <a:r>
              <a:rPr lang="es-ES" sz="4000" b="1" dirty="0" smtClean="0">
                <a:ln w="18415" cmpd="sng">
                  <a:solidFill>
                    <a:srgbClr val="008E00"/>
                  </a:solidFill>
                  <a:prstDash val="solid"/>
                </a:ln>
                <a:solidFill>
                  <a:srgbClr val="00B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PARA </a:t>
            </a:r>
            <a:r>
              <a:rPr lang="es-ES" sz="4000" b="1" dirty="0">
                <a:ln w="18415" cmpd="sng">
                  <a:solidFill>
                    <a:srgbClr val="008E00"/>
                  </a:solidFill>
                  <a:prstDash val="solid"/>
                </a:ln>
                <a:solidFill>
                  <a:srgbClr val="00B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LA RELACIÓN, </a:t>
            </a:r>
            <a:endParaRPr lang="es-ES" sz="4000" b="1" dirty="0" smtClean="0">
              <a:ln w="18415" cmpd="sng">
                <a:solidFill>
                  <a:srgbClr val="008E00"/>
                </a:solidFill>
                <a:prstDash val="solid"/>
              </a:ln>
              <a:solidFill>
                <a:srgbClr val="00BC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es-ES" sz="4000" b="1" dirty="0" smtClean="0">
                <a:ln w="18415" cmpd="sng">
                  <a:solidFill>
                    <a:srgbClr val="008E00"/>
                  </a:solidFill>
                  <a:prstDash val="solid"/>
                </a:ln>
                <a:solidFill>
                  <a:srgbClr val="00B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COMO </a:t>
            </a:r>
            <a:r>
              <a:rPr lang="es-ES" sz="4000" b="1" dirty="0">
                <a:ln w="18415" cmpd="sng">
                  <a:solidFill>
                    <a:srgbClr val="008E00"/>
                  </a:solidFill>
                  <a:prstDash val="solid"/>
                </a:ln>
                <a:solidFill>
                  <a:srgbClr val="00B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LA </a:t>
            </a:r>
            <a:r>
              <a:rPr lang="es-ES" sz="4000" b="1" dirty="0" smtClean="0">
                <a:ln w="18415" cmpd="sng">
                  <a:solidFill>
                    <a:srgbClr val="008E00"/>
                  </a:solidFill>
                  <a:prstDash val="solid"/>
                </a:ln>
                <a:solidFill>
                  <a:srgbClr val="00B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RESPIRACIÓN</a:t>
            </a:r>
          </a:p>
          <a:p>
            <a:pPr algn="ctr"/>
            <a:r>
              <a:rPr lang="es-ES" sz="4000" b="1" dirty="0" smtClean="0">
                <a:ln w="18415" cmpd="sng">
                  <a:solidFill>
                    <a:srgbClr val="008E00"/>
                  </a:solidFill>
                  <a:prstDash val="solid"/>
                </a:ln>
                <a:solidFill>
                  <a:srgbClr val="00B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PARA </a:t>
            </a:r>
            <a:r>
              <a:rPr lang="es-ES" sz="4000" b="1" dirty="0">
                <a:ln w="18415" cmpd="sng">
                  <a:solidFill>
                    <a:srgbClr val="008E00"/>
                  </a:solidFill>
                  <a:prstDash val="solid"/>
                </a:ln>
                <a:solidFill>
                  <a:srgbClr val="00B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LA </a:t>
            </a:r>
            <a:r>
              <a:rPr lang="es-ES" sz="4000" b="1" dirty="0" smtClean="0">
                <a:ln w="18415" cmpd="sng">
                  <a:solidFill>
                    <a:srgbClr val="008E00"/>
                  </a:solidFill>
                  <a:prstDash val="solid"/>
                </a:ln>
                <a:solidFill>
                  <a:srgbClr val="00B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VIDA.”</a:t>
            </a:r>
            <a:endParaRPr lang="es-AR" sz="4000" b="1" dirty="0">
              <a:ln w="18415" cmpd="sng">
                <a:solidFill>
                  <a:srgbClr val="008E00"/>
                </a:solidFill>
                <a:prstDash val="solid"/>
              </a:ln>
              <a:solidFill>
                <a:srgbClr val="00BC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580112" y="2617748"/>
            <a:ext cx="2801937" cy="5232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00" b="1" i="1" cap="none" dirty="0" smtClean="0">
                <a:ln w="18415" cmpd="sng">
                  <a:solidFill>
                    <a:srgbClr val="008E00"/>
                  </a:solidFill>
                  <a:prstDash val="solid"/>
                </a:ln>
                <a:solidFill>
                  <a:srgbClr val="00B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Virginia </a:t>
            </a:r>
            <a:r>
              <a:rPr lang="es-ES" sz="2800" b="1" i="1" cap="none" dirty="0" err="1" smtClean="0">
                <a:ln w="18415" cmpd="sng">
                  <a:solidFill>
                    <a:srgbClr val="008E00"/>
                  </a:solidFill>
                  <a:prstDash val="solid"/>
                </a:ln>
                <a:solidFill>
                  <a:srgbClr val="00B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Satir</a:t>
            </a:r>
            <a:endParaRPr lang="es-ES" sz="2800" b="1" i="1" cap="none" dirty="0">
              <a:ln w="18415" cmpd="sng">
                <a:solidFill>
                  <a:srgbClr val="008E00"/>
                </a:solidFill>
                <a:prstDash val="solid"/>
              </a:ln>
              <a:solidFill>
                <a:srgbClr val="00BC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051" name="Picture 3" descr="H:\CLAU\MEDIACIÓN\Imágenes\Educar-para-cambiar-la-sociedad-y-darle-valor-a-las-personas-mayores-Vidactiva1-700x3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320" y="3356992"/>
            <a:ext cx="5197896" cy="2918247"/>
          </a:xfrm>
          <a:prstGeom prst="round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77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323527" y="188640"/>
            <a:ext cx="8568953" cy="64325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2800" dirty="0" smtClean="0">
                <a:ln w="10160">
                  <a:solidFill>
                    <a:srgbClr val="3366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Para hacernos cargo de nuestros sentimientos y necesidades  podemos utilizar la expresión:</a:t>
            </a:r>
          </a:p>
          <a:p>
            <a:pPr algn="just"/>
            <a:endParaRPr lang="es-ES" sz="2800" dirty="0" smtClean="0">
              <a:ln w="10160">
                <a:solidFill>
                  <a:srgbClr val="008000"/>
                </a:solidFill>
                <a:prstDash val="solid"/>
              </a:ln>
              <a:solidFill>
                <a:srgbClr val="00B05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  <a:p>
            <a:pPr algn="just"/>
            <a:endParaRPr lang="es-ES" sz="2800" dirty="0" smtClean="0">
              <a:ln w="10160">
                <a:solidFill>
                  <a:srgbClr val="008000"/>
                </a:solidFill>
                <a:prstDash val="solid"/>
              </a:ln>
              <a:solidFill>
                <a:srgbClr val="00B05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  <a:p>
            <a:endParaRPr lang="es-ES" sz="1400" dirty="0" smtClean="0">
              <a:ln w="10160">
                <a:solidFill>
                  <a:srgbClr val="008000"/>
                </a:solidFill>
                <a:prstDash val="solid"/>
              </a:ln>
              <a:solidFill>
                <a:srgbClr val="00B05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  <a:p>
            <a:pPr algn="ctr"/>
            <a:endParaRPr lang="es-ES" sz="3200" i="1" dirty="0" smtClean="0">
              <a:ln w="10160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  <a:p>
            <a:pPr algn="ctr"/>
            <a:endParaRPr lang="es-ES" sz="3200" i="1" dirty="0" smtClean="0">
              <a:ln w="10160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  <a:p>
            <a:pPr algn="ctr"/>
            <a:endParaRPr lang="es-ES" sz="3600" i="1" dirty="0" smtClean="0">
              <a:ln w="10160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  <a:p>
            <a:pPr algn="ctr"/>
            <a:endParaRPr lang="es-ES" sz="3600" i="1" dirty="0" smtClean="0">
              <a:ln w="10160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  <a:p>
            <a:pPr marL="457200" indent="-457200" algn="just">
              <a:buFontTx/>
              <a:buAutoNum type="arabicPeriod"/>
            </a:pPr>
            <a:endParaRPr lang="es-AR" sz="1200" dirty="0" smtClean="0"/>
          </a:p>
          <a:p>
            <a:pPr marL="457200" indent="-457200" algn="just">
              <a:buFontTx/>
              <a:buAutoNum type="arabicPeriod"/>
            </a:pPr>
            <a:endParaRPr lang="es-AR" sz="1200" dirty="0"/>
          </a:p>
          <a:p>
            <a:pPr marL="457200" indent="-457200" algn="just">
              <a:buFontTx/>
              <a:buAutoNum type="arabicPeriod"/>
            </a:pPr>
            <a:r>
              <a:rPr lang="es-AR" sz="2200" i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anose="020F0502020204030204" pitchFamily="34" charset="0"/>
              </a:rPr>
              <a:t>Me siento contenta </a:t>
            </a:r>
            <a:r>
              <a:rPr lang="es-AR" sz="2200" i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anose="020F0502020204030204" pitchFamily="34" charset="0"/>
              </a:rPr>
              <a:t>porque  pude </a:t>
            </a:r>
            <a:r>
              <a:rPr lang="es-AR" sz="2200" i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anose="020F0502020204030204" pitchFamily="34" charset="0"/>
              </a:rPr>
              <a:t>llegar a tiempo con el </a:t>
            </a:r>
            <a:r>
              <a:rPr lang="es-AR" sz="2200" i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anose="020F0502020204030204" pitchFamily="34" charset="0"/>
              </a:rPr>
              <a:t>informe.</a:t>
            </a:r>
          </a:p>
          <a:p>
            <a:pPr algn="just"/>
            <a:endParaRPr lang="es-AR" sz="2200" i="1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360363" indent="-360363" algn="just"/>
            <a:r>
              <a:rPr lang="es-AR" sz="2200" i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anose="020F0502020204030204" pitchFamily="34" charset="0"/>
              </a:rPr>
              <a:t>2. “Me enojo al </a:t>
            </a:r>
            <a:r>
              <a:rPr lang="es-AR" sz="2200" i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anose="020F0502020204030204" pitchFamily="34" charset="0"/>
              </a:rPr>
              <a:t>encontrar la biblioteca desordenada</a:t>
            </a:r>
            <a:r>
              <a:rPr lang="es-AR" sz="2200" i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anose="020F0502020204030204" pitchFamily="34" charset="0"/>
              </a:rPr>
              <a:t>, </a:t>
            </a:r>
            <a:r>
              <a:rPr lang="es-AR" sz="2200" i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anose="020F0502020204030204" pitchFamily="34" charset="0"/>
              </a:rPr>
              <a:t>porque </a:t>
            </a:r>
            <a:r>
              <a:rPr lang="es-AR" sz="2200" i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anose="020F0502020204030204" pitchFamily="34" charset="0"/>
              </a:rPr>
              <a:t>necesito </a:t>
            </a:r>
            <a:r>
              <a:rPr lang="es-AR" sz="2200" i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anose="020F0502020204030204" pitchFamily="34" charset="0"/>
              </a:rPr>
              <a:t>que los libros estén en </a:t>
            </a:r>
            <a:r>
              <a:rPr lang="es-AR" sz="2200" i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anose="020F0502020204030204" pitchFamily="34" charset="0"/>
              </a:rPr>
              <a:t>el lugar que los puse, para </a:t>
            </a:r>
            <a:r>
              <a:rPr lang="es-AR" sz="2200" i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anose="020F0502020204030204" pitchFamily="34" charset="0"/>
              </a:rPr>
              <a:t>poder encontrarlos </a:t>
            </a:r>
            <a:r>
              <a:rPr lang="es-AR" sz="2200" i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anose="020F0502020204030204" pitchFamily="34" charset="0"/>
              </a:rPr>
              <a:t>rápidamente."</a:t>
            </a:r>
            <a:endParaRPr lang="es-ES" sz="2200" i="1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alibri" pitchFamily="34" charset="0"/>
            </a:endParaRPr>
          </a:p>
          <a:p>
            <a:pPr algn="just"/>
            <a:endParaRPr lang="es-ES" sz="800" i="1" dirty="0" smtClean="0">
              <a:ln w="10160">
                <a:solidFill>
                  <a:srgbClr val="CC0066"/>
                </a:solidFill>
                <a:prstDash val="solid"/>
              </a:ln>
              <a:solidFill>
                <a:srgbClr val="CC0066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  <a:p>
            <a:pPr algn="just"/>
            <a:endParaRPr lang="es-ES" sz="800" i="1" dirty="0" smtClean="0">
              <a:ln w="10160">
                <a:solidFill>
                  <a:srgbClr val="CC0066"/>
                </a:solidFill>
                <a:prstDash val="solid"/>
              </a:ln>
              <a:solidFill>
                <a:srgbClr val="CC0066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75720"/>
            <a:ext cx="4572000" cy="238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Llamada rectangular redondeada"/>
          <p:cNvSpPr/>
          <p:nvPr/>
        </p:nvSpPr>
        <p:spPr>
          <a:xfrm>
            <a:off x="6284334" y="1051145"/>
            <a:ext cx="2602883" cy="1392270"/>
          </a:xfrm>
          <a:prstGeom prst="wedgeRoundRectCallout">
            <a:avLst>
              <a:gd name="adj1" fmla="val -48567"/>
              <a:gd name="adj2" fmla="val 884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6284334" y="1177893"/>
            <a:ext cx="260199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400" b="1" i="1" dirty="0" smtClean="0">
                <a:ln w="18415" cmpd="sng">
                  <a:solidFill>
                    <a:srgbClr val="99009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“Me siento…</a:t>
            </a:r>
          </a:p>
          <a:p>
            <a:pPr algn="ctr"/>
            <a:r>
              <a:rPr lang="es-ES" sz="3400" b="1" i="1" dirty="0" smtClean="0">
                <a:ln w="18415" cmpd="sng">
                  <a:solidFill>
                    <a:srgbClr val="99009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porque yo…” </a:t>
            </a:r>
          </a:p>
        </p:txBody>
      </p:sp>
    </p:spTree>
    <p:extLst>
      <p:ext uri="{BB962C8B-B14F-4D97-AF65-F5344CB8AC3E}">
        <p14:creationId xmlns:p14="http://schemas.microsoft.com/office/powerpoint/2010/main" val="324894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2132856"/>
            <a:ext cx="7200800" cy="4464495"/>
          </a:xfrm>
          <a:solidFill>
            <a:schemeClr val="accent4">
              <a:lumMod val="60000"/>
              <a:lumOff val="40000"/>
            </a:schemeClr>
          </a:solidFill>
        </p:spPr>
        <p:txBody>
          <a:bodyPr numCol="2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AR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COMPRENSIÓN</a:t>
            </a:r>
          </a:p>
          <a:p>
            <a:pPr>
              <a:buFont typeface="Wingdings" pitchFamily="2" charset="2"/>
              <a:buChar char="Ø"/>
            </a:pPr>
            <a:r>
              <a:rPr lang="es-AR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CONSIDERACIÓN</a:t>
            </a:r>
          </a:p>
          <a:p>
            <a:pPr>
              <a:buFont typeface="Wingdings" pitchFamily="2" charset="2"/>
              <a:buChar char="Ø"/>
            </a:pPr>
            <a:r>
              <a:rPr lang="es-AR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RECONOCIMIENTO</a:t>
            </a:r>
          </a:p>
          <a:p>
            <a:pPr>
              <a:buFont typeface="Wingdings" pitchFamily="2" charset="2"/>
              <a:buChar char="Ø"/>
            </a:pPr>
            <a:r>
              <a:rPr lang="es-AR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RESPETO</a:t>
            </a:r>
          </a:p>
          <a:p>
            <a:pPr>
              <a:buFont typeface="Wingdings" pitchFamily="2" charset="2"/>
              <a:buChar char="Ø"/>
            </a:pPr>
            <a:r>
              <a:rPr lang="es-AR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SEGURIDAD</a:t>
            </a:r>
          </a:p>
          <a:p>
            <a:pPr>
              <a:buFont typeface="Wingdings" pitchFamily="2" charset="2"/>
              <a:buChar char="Ø"/>
            </a:pPr>
            <a:r>
              <a:rPr lang="es-AR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 AUTOESTIMA</a:t>
            </a:r>
          </a:p>
          <a:p>
            <a:pPr>
              <a:buFont typeface="Wingdings" pitchFamily="2" charset="2"/>
              <a:buChar char="Ø"/>
            </a:pPr>
            <a:r>
              <a:rPr lang="es-AR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EMPATÍA</a:t>
            </a:r>
          </a:p>
          <a:p>
            <a:pPr>
              <a:buFont typeface="Wingdings" pitchFamily="2" charset="2"/>
              <a:buChar char="Ø"/>
            </a:pPr>
            <a:r>
              <a:rPr lang="es-AR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ORDEN</a:t>
            </a:r>
          </a:p>
          <a:p>
            <a:pPr>
              <a:buFont typeface="Wingdings" pitchFamily="2" charset="2"/>
              <a:buChar char="Ø"/>
            </a:pPr>
            <a:r>
              <a:rPr lang="es-AR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AMISTAD</a:t>
            </a:r>
          </a:p>
          <a:p>
            <a:pPr>
              <a:buFont typeface="Wingdings" pitchFamily="2" charset="2"/>
              <a:buChar char="Ø"/>
            </a:pPr>
            <a:r>
              <a:rPr lang="es-AR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DESCANSO</a:t>
            </a:r>
          </a:p>
          <a:p>
            <a:pPr>
              <a:buFont typeface="Wingdings" pitchFamily="2" charset="2"/>
              <a:buChar char="Ø"/>
            </a:pPr>
            <a:r>
              <a:rPr lang="es-AR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ACEPTACIÓN</a:t>
            </a:r>
          </a:p>
          <a:p>
            <a:pPr>
              <a:buFont typeface="Wingdings" pitchFamily="2" charset="2"/>
              <a:buChar char="Ø"/>
            </a:pPr>
            <a:r>
              <a:rPr lang="es-AR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CONFIANZA</a:t>
            </a:r>
          </a:p>
          <a:p>
            <a:pPr>
              <a:buFont typeface="Wingdings" pitchFamily="2" charset="2"/>
              <a:buChar char="Ø"/>
            </a:pPr>
            <a:r>
              <a:rPr lang="es-AR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NUTRICION (HAMBRE)</a:t>
            </a:r>
          </a:p>
          <a:p>
            <a:pPr>
              <a:buFont typeface="Wingdings" pitchFamily="2" charset="2"/>
              <a:buChar char="Ø"/>
            </a:pPr>
            <a:r>
              <a:rPr lang="es-AR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EQUILIBRIO</a:t>
            </a:r>
          </a:p>
          <a:p>
            <a:pPr>
              <a:buFont typeface="Wingdings" pitchFamily="2" charset="2"/>
              <a:buChar char="Ø"/>
            </a:pPr>
            <a:r>
              <a:rPr lang="es-AR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EXPRESIÓN</a:t>
            </a:r>
            <a:endParaRPr lang="es-AR" b="1" dirty="0"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AR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VALORACIÓN</a:t>
            </a:r>
          </a:p>
          <a:p>
            <a:pPr>
              <a:buFont typeface="Wingdings" pitchFamily="2" charset="2"/>
              <a:buChar char="Ø"/>
            </a:pPr>
            <a:r>
              <a:rPr lang="es-AR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COMPAÑÍA</a:t>
            </a:r>
          </a:p>
          <a:p>
            <a:pPr>
              <a:buFont typeface="Wingdings" pitchFamily="2" charset="2"/>
              <a:buChar char="Ø"/>
            </a:pPr>
            <a:r>
              <a:rPr lang="es-AR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AGRADECIMIENTO</a:t>
            </a:r>
          </a:p>
          <a:p>
            <a:pPr>
              <a:buFont typeface="Wingdings" pitchFamily="2" charset="2"/>
              <a:buChar char="Ø"/>
            </a:pPr>
            <a:r>
              <a:rPr lang="es-AR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INTIMIDAD</a:t>
            </a:r>
            <a:endParaRPr lang="es-AR" b="1" dirty="0"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691680" y="982662"/>
            <a:ext cx="5544616" cy="923330"/>
          </a:xfrm>
          <a:prstGeom prst="rect">
            <a:avLst/>
          </a:prstGeom>
          <a:solidFill>
            <a:srgbClr val="FF33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AR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NECESIDADES</a:t>
            </a:r>
            <a:endParaRPr lang="es-AR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775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20888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AR" sz="2200" dirty="0" smtClean="0">
                <a:solidFill>
                  <a:srgbClr val="0070C0"/>
                </a:solidFill>
              </a:rPr>
              <a:t/>
            </a:r>
            <a:br>
              <a:rPr lang="es-AR" sz="2200" dirty="0" smtClean="0">
                <a:solidFill>
                  <a:srgbClr val="0070C0"/>
                </a:solidFill>
              </a:rPr>
            </a:br>
            <a:endParaRPr lang="es-AR" sz="2200" dirty="0">
              <a:solidFill>
                <a:srgbClr val="0070C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67544" y="332656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b="1" dirty="0">
                <a:ln w="18415" cmpd="sng">
                  <a:solidFill>
                    <a:srgbClr val="FF33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¿ESTAS FRASES </a:t>
            </a:r>
            <a:r>
              <a:rPr lang="es-ES" sz="3600" b="1" dirty="0" smtClean="0">
                <a:ln w="18415" cmpd="sng">
                  <a:solidFill>
                    <a:srgbClr val="FF33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EXPRESAN</a:t>
            </a:r>
          </a:p>
          <a:p>
            <a:pPr algn="ctr">
              <a:lnSpc>
                <a:spcPct val="150000"/>
              </a:lnSpc>
            </a:pPr>
            <a:r>
              <a:rPr lang="es-ES" sz="3600" b="1" dirty="0" smtClean="0">
                <a:ln w="18415" cmpd="sng">
                  <a:solidFill>
                    <a:srgbClr val="FF33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UNA </a:t>
            </a:r>
            <a:r>
              <a:rPr lang="es-ES" sz="3600" b="1" dirty="0">
                <a:ln w="18415" cmpd="sng">
                  <a:solidFill>
                    <a:srgbClr val="FF33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NECESIDAD?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67544" y="2965008"/>
            <a:ext cx="828092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s-ES" sz="2500" b="1" dirty="0">
                <a:ln w="900" cmpd="sng">
                  <a:solidFill>
                    <a:srgbClr val="FF3300">
                      <a:alpha val="55000"/>
                    </a:srgbClr>
                  </a:solidFill>
                  <a:prstDash val="solid"/>
                </a:ln>
                <a:solidFill>
                  <a:srgbClr val="FF33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</a:rPr>
              <a:t> Me siento furioso cuando </a:t>
            </a:r>
            <a:r>
              <a:rPr lang="es-ES" sz="2500" b="1" dirty="0" smtClean="0">
                <a:ln w="900" cmpd="sng">
                  <a:solidFill>
                    <a:srgbClr val="FF3300">
                      <a:alpha val="55000"/>
                    </a:srgbClr>
                  </a:solidFill>
                  <a:prstDash val="solid"/>
                </a:ln>
                <a:solidFill>
                  <a:srgbClr val="FF33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</a:rPr>
              <a:t>decís </a:t>
            </a:r>
            <a:r>
              <a:rPr lang="es-ES" sz="2500" b="1" dirty="0">
                <a:ln w="900" cmpd="sng">
                  <a:solidFill>
                    <a:srgbClr val="FF3300">
                      <a:alpha val="55000"/>
                    </a:srgbClr>
                  </a:solidFill>
                  <a:prstDash val="solid"/>
                </a:ln>
                <a:solidFill>
                  <a:srgbClr val="FF33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</a:rPr>
              <a:t>eso, porque necesito respeto y </a:t>
            </a:r>
            <a:r>
              <a:rPr lang="es-ES" sz="2500" b="1" dirty="0" smtClean="0">
                <a:ln w="900" cmpd="sng">
                  <a:solidFill>
                    <a:srgbClr val="FF3300">
                      <a:alpha val="55000"/>
                    </a:srgbClr>
                  </a:solidFill>
                  <a:prstDash val="solid"/>
                </a:ln>
                <a:solidFill>
                  <a:srgbClr val="FF33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</a:rPr>
              <a:t> </a:t>
            </a:r>
            <a:r>
              <a:rPr lang="es-ES" sz="2500" b="1" dirty="0">
                <a:ln w="900" cmpd="sng">
                  <a:solidFill>
                    <a:srgbClr val="FF3300">
                      <a:alpha val="55000"/>
                    </a:srgbClr>
                  </a:solidFill>
                  <a:prstDash val="solid"/>
                </a:ln>
                <a:solidFill>
                  <a:srgbClr val="FF33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</a:rPr>
              <a:t>tus palabras </a:t>
            </a:r>
            <a:r>
              <a:rPr lang="es-ES" sz="2500" b="1" dirty="0" smtClean="0">
                <a:ln w="900" cmpd="sng">
                  <a:solidFill>
                    <a:srgbClr val="FF3300">
                      <a:alpha val="55000"/>
                    </a:srgbClr>
                  </a:solidFill>
                  <a:prstDash val="solid"/>
                </a:ln>
                <a:solidFill>
                  <a:srgbClr val="FF33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</a:rPr>
              <a:t> son insultantes.</a:t>
            </a:r>
            <a:endParaRPr lang="es-ES" sz="2500" b="1" dirty="0">
              <a:ln w="900" cmpd="sng">
                <a:solidFill>
                  <a:srgbClr val="FF3300">
                    <a:alpha val="55000"/>
                  </a:srgbClr>
                </a:solidFill>
                <a:prstDash val="solid"/>
              </a:ln>
              <a:solidFill>
                <a:srgbClr val="FF33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s-ES" sz="2500" b="1" dirty="0">
              <a:ln w="900" cmpd="sng">
                <a:solidFill>
                  <a:srgbClr val="FF3300">
                    <a:alpha val="55000"/>
                  </a:srgbClr>
                </a:solidFill>
                <a:prstDash val="solid"/>
              </a:ln>
              <a:solidFill>
                <a:srgbClr val="FF33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s-ES" sz="2500" b="1" dirty="0">
                <a:ln w="900" cmpd="sng">
                  <a:solidFill>
                    <a:srgbClr val="FF3300">
                      <a:alpha val="55000"/>
                    </a:srgbClr>
                  </a:solidFill>
                  <a:prstDash val="solid"/>
                </a:ln>
                <a:solidFill>
                  <a:srgbClr val="FF33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</a:rPr>
              <a:t> Me decepciona que llegues tarde.</a:t>
            </a:r>
          </a:p>
          <a:p>
            <a:pPr marL="342900" indent="-342900">
              <a:buFont typeface="Wingdings" pitchFamily="2" charset="2"/>
              <a:buChar char="Ø"/>
            </a:pPr>
            <a:endParaRPr lang="es-ES" sz="2500" b="1" dirty="0">
              <a:ln w="900" cmpd="sng">
                <a:solidFill>
                  <a:srgbClr val="FF3300">
                    <a:alpha val="55000"/>
                  </a:srgbClr>
                </a:solidFill>
                <a:prstDash val="solid"/>
              </a:ln>
              <a:solidFill>
                <a:srgbClr val="FF33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s-ES" sz="2500" b="1" dirty="0" smtClean="0">
                <a:ln w="900" cmpd="sng">
                  <a:solidFill>
                    <a:srgbClr val="FF3300">
                      <a:alpha val="55000"/>
                    </a:srgbClr>
                  </a:solidFill>
                  <a:prstDash val="solid"/>
                </a:ln>
                <a:solidFill>
                  <a:srgbClr val="FF33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</a:rPr>
              <a:t>Siento miedo  </a:t>
            </a:r>
            <a:r>
              <a:rPr lang="es-ES" sz="2500" b="1" dirty="0">
                <a:ln w="900" cmpd="sng">
                  <a:solidFill>
                    <a:srgbClr val="FF3300">
                      <a:alpha val="55000"/>
                    </a:srgbClr>
                  </a:solidFill>
                  <a:prstDash val="solid"/>
                </a:ln>
                <a:solidFill>
                  <a:srgbClr val="FF33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</a:rPr>
              <a:t>cuando </a:t>
            </a:r>
            <a:r>
              <a:rPr lang="es-ES" sz="2500" b="1" dirty="0" smtClean="0">
                <a:ln w="900" cmpd="sng">
                  <a:solidFill>
                    <a:srgbClr val="FF3300">
                      <a:alpha val="55000"/>
                    </a:srgbClr>
                  </a:solidFill>
                  <a:prstDash val="solid"/>
                </a:ln>
                <a:solidFill>
                  <a:srgbClr val="FF33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</a:rPr>
              <a:t>hablas en ese tono.</a:t>
            </a:r>
            <a:endParaRPr lang="es-ES" sz="2500" b="1" dirty="0">
              <a:ln w="900" cmpd="sng">
                <a:solidFill>
                  <a:srgbClr val="FF3300">
                    <a:alpha val="55000"/>
                  </a:srgbClr>
                </a:solidFill>
                <a:prstDash val="solid"/>
              </a:ln>
              <a:solidFill>
                <a:srgbClr val="FF33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s-ES" sz="2500" b="1" dirty="0">
              <a:ln w="900" cmpd="sng">
                <a:solidFill>
                  <a:srgbClr val="FF3300">
                    <a:alpha val="55000"/>
                  </a:srgbClr>
                </a:solidFill>
                <a:prstDash val="solid"/>
              </a:ln>
              <a:solidFill>
                <a:srgbClr val="FF33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s-ES" sz="2500" b="1" dirty="0" smtClean="0">
                <a:ln w="900" cmpd="sng">
                  <a:solidFill>
                    <a:srgbClr val="FF3300">
                      <a:alpha val="55000"/>
                    </a:srgbClr>
                  </a:solidFill>
                  <a:prstDash val="solid"/>
                </a:ln>
                <a:solidFill>
                  <a:srgbClr val="FF33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</a:rPr>
              <a:t>Estoy agradecido </a:t>
            </a:r>
            <a:r>
              <a:rPr lang="es-ES" sz="2500" b="1" dirty="0">
                <a:ln w="900" cmpd="sng">
                  <a:solidFill>
                    <a:srgbClr val="FF3300">
                      <a:alpha val="55000"/>
                    </a:srgbClr>
                  </a:solidFill>
                  <a:prstDash val="solid"/>
                </a:ln>
                <a:solidFill>
                  <a:srgbClr val="FF33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</a:rPr>
              <a:t>que me llevaras en coche a casa, porque quería llegar antes que mis hijos.</a:t>
            </a:r>
          </a:p>
        </p:txBody>
      </p:sp>
    </p:spTree>
    <p:extLst>
      <p:ext uri="{BB962C8B-B14F-4D97-AF65-F5344CB8AC3E}">
        <p14:creationId xmlns:p14="http://schemas.microsoft.com/office/powerpoint/2010/main" val="459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23982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987620" y="262970"/>
            <a:ext cx="713451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AR" sz="5000" b="1" cap="all" dirty="0" smtClean="0">
                <a:ln w="9000" cmpd="sng">
                  <a:solidFill>
                    <a:srgbClr val="80008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Arial" pitchFamily="34" charset="0"/>
              </a:rPr>
              <a:t>4º</a:t>
            </a:r>
            <a:r>
              <a:rPr lang="es-AR" sz="4000" b="1" cap="all" spc="0" dirty="0" smtClean="0">
                <a:ln w="9000" cmpd="sng">
                  <a:solidFill>
                    <a:srgbClr val="80008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Arial" pitchFamily="34" charset="0"/>
              </a:rPr>
              <a:t>  </a:t>
            </a:r>
            <a:r>
              <a:rPr lang="es-AR" sz="4200" b="1" cap="all" spc="0" dirty="0" smtClean="0">
                <a:ln w="9000" cmpd="sng">
                  <a:solidFill>
                    <a:srgbClr val="80008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Arial" pitchFamily="34" charset="0"/>
              </a:rPr>
              <a:t>componente  de  la  CNV</a:t>
            </a:r>
            <a:endParaRPr lang="es-ES" sz="4200" b="1" cap="all" spc="0" dirty="0">
              <a:ln w="9000" cmpd="sng">
                <a:solidFill>
                  <a:srgbClr val="80008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70402" y="2543413"/>
            <a:ext cx="85689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LO QUE PEDIMOS A LOS DEMÁS PARA SATISFACER NUESTRAS NECESIDADES </a:t>
            </a:r>
            <a:r>
              <a:rPr lang="es-ES" sz="3600" b="1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DE MANERA COMPASIVA</a:t>
            </a:r>
            <a:endParaRPr lang="es-ES" sz="3600" b="1" dirty="0" smtClean="0">
              <a:ln w="18415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B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algn="ctr"/>
            <a:endParaRPr lang="es-ES" sz="2000" b="1" dirty="0" smtClean="0">
              <a:ln w="18415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B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algn="just"/>
            <a:endParaRPr lang="es-ES" sz="3200" b="1" dirty="0" smtClean="0">
              <a:ln>
                <a:solidFill>
                  <a:srgbClr val="990099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algn="just"/>
            <a:endParaRPr lang="es-ES" sz="3200" b="1" dirty="0" smtClean="0">
              <a:ln>
                <a:solidFill>
                  <a:srgbClr val="990099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algn="just"/>
            <a:endParaRPr lang="es-ES" sz="3200" b="1" dirty="0" smtClean="0">
              <a:ln>
                <a:solidFill>
                  <a:srgbClr val="990099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algn="ctr"/>
            <a:endParaRPr lang="es-ES" sz="3200" b="1" dirty="0" smtClean="0">
              <a:ln>
                <a:solidFill>
                  <a:srgbClr val="990099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267744" y="1628800"/>
            <a:ext cx="4627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PETICIÓN</a:t>
            </a:r>
            <a:endParaRPr lang="es-AR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6388" name="Picture 4" descr="H:\CLAU\MEDIACIÓN\Imágenes\escucha-activa-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36493"/>
            <a:ext cx="3635896" cy="2421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9552" y="2553866"/>
            <a:ext cx="8352928" cy="35394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buFont typeface="Wingdings" pitchFamily="2" charset="2"/>
              <a:buChar char="v"/>
            </a:pPr>
            <a:r>
              <a:rPr lang="es-ES" sz="2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 POSITIVO.</a:t>
            </a:r>
          </a:p>
          <a:p>
            <a:pPr algn="just">
              <a:buFont typeface="Wingdings" pitchFamily="2" charset="2"/>
              <a:buChar char="v"/>
            </a:pPr>
            <a:endParaRPr lang="es-ES" sz="2800" b="1" spc="5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s-ES" sz="2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 CLARO y CONCRETO, expresando ACCIONES específicas. Así se revela lo que verdaderamente queremos.</a:t>
            </a:r>
          </a:p>
          <a:p>
            <a:pPr algn="just">
              <a:buFont typeface="Wingdings" pitchFamily="2" charset="2"/>
              <a:buChar char="v"/>
            </a:pPr>
            <a:endParaRPr lang="es-ES" sz="2800" b="1" spc="5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s-ES" sz="2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 Evitando el uso de expresiones vagas, abstractas o ambiguas.</a:t>
            </a:r>
            <a:endParaRPr lang="es-E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7167" y="0"/>
            <a:ext cx="9144000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¿COMO PEDIR?</a:t>
            </a:r>
          </a:p>
          <a:p>
            <a:pPr algn="ctr"/>
            <a:endParaRPr lang="es-ES" sz="3600" b="1" dirty="0" smtClean="0">
              <a:ln w="18415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B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es-ES" sz="3600" b="1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HACEMOS </a:t>
            </a:r>
            <a:r>
              <a:rPr lang="es-ES" sz="3600" b="1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LAS PETICIONES EN LENGUAJE:</a:t>
            </a:r>
          </a:p>
          <a:p>
            <a:pPr algn="ctr"/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2201392"/>
            <a:ext cx="9144000" cy="4656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0"/>
            <a:ext cx="8964488" cy="5661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AR" dirty="0" smtClean="0"/>
          </a:p>
          <a:p>
            <a:pPr marL="0" indent="0" algn="ctr">
              <a:buNone/>
            </a:pPr>
            <a:endParaRPr lang="es-AR" dirty="0"/>
          </a:p>
          <a:p>
            <a:pPr marL="0" indent="0" algn="ctr">
              <a:buNone/>
            </a:pPr>
            <a:endParaRPr lang="es-AR" dirty="0" smtClean="0"/>
          </a:p>
          <a:p>
            <a:pPr marL="0" indent="0" algn="ctr">
              <a:buNone/>
            </a:pPr>
            <a:endParaRPr lang="es-AR" b="1" dirty="0" smtClean="0"/>
          </a:p>
          <a:p>
            <a:pPr marL="0" indent="0" algn="ctr">
              <a:buNone/>
            </a:pPr>
            <a:endParaRPr lang="es-AR" b="1" dirty="0"/>
          </a:p>
          <a:p>
            <a:pPr marL="0" indent="0" algn="ctr">
              <a:buNone/>
            </a:pPr>
            <a:r>
              <a:rPr lang="es-AR" sz="2800" b="1" dirty="0" smtClean="0">
                <a:latin typeface="Arial" pitchFamily="34" charset="0"/>
                <a:cs typeface="Arial" pitchFamily="34" charset="0"/>
              </a:rPr>
              <a:t>“No comas en el living” </a:t>
            </a:r>
          </a:p>
          <a:p>
            <a:pPr marL="0" indent="0" algn="ctr">
              <a:buNone/>
            </a:pPr>
            <a:endParaRPr lang="es-AR" sz="28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s-AR" b="1" dirty="0" smtClean="0"/>
          </a:p>
          <a:p>
            <a:pPr marL="0" indent="0" algn="ctr">
              <a:buNone/>
            </a:pPr>
            <a:endParaRPr lang="es-AR" b="1" dirty="0">
              <a:solidFill>
                <a:srgbClr val="E96049"/>
              </a:solidFill>
            </a:endParaRPr>
          </a:p>
          <a:p>
            <a:pPr marL="0" indent="0" algn="ctr">
              <a:buNone/>
            </a:pPr>
            <a:endParaRPr lang="es-AR" b="1" dirty="0" smtClean="0">
              <a:solidFill>
                <a:srgbClr val="E96049"/>
              </a:solidFill>
            </a:endParaRPr>
          </a:p>
          <a:p>
            <a:pPr marL="0" indent="0" algn="ctr">
              <a:buNone/>
            </a:pPr>
            <a:endParaRPr lang="es-AR" b="1" dirty="0">
              <a:solidFill>
                <a:srgbClr val="E96049"/>
              </a:solidFill>
            </a:endParaRPr>
          </a:p>
          <a:p>
            <a:pPr marL="0" indent="0" algn="ctr">
              <a:buNone/>
            </a:pPr>
            <a:endParaRPr lang="es-AR" b="1" dirty="0" smtClean="0"/>
          </a:p>
          <a:p>
            <a:pPr marL="0" indent="0" algn="ctr">
              <a:buNone/>
            </a:pPr>
            <a:endParaRPr lang="es-AR" b="1" dirty="0" smtClean="0"/>
          </a:p>
          <a:p>
            <a:pPr marL="0" indent="0" algn="ctr">
              <a:buNone/>
            </a:pPr>
            <a:endParaRPr lang="es-AR" b="1" dirty="0"/>
          </a:p>
          <a:p>
            <a:pPr marL="0" indent="0" algn="ctr">
              <a:buNone/>
            </a:pPr>
            <a:endParaRPr lang="es-AR" dirty="0" smtClean="0"/>
          </a:p>
        </p:txBody>
      </p:sp>
      <p:pic>
        <p:nvPicPr>
          <p:cNvPr id="16386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421" y="2708920"/>
            <a:ext cx="443715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0" y="5668671"/>
            <a:ext cx="9127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s-AR" sz="3200" b="1" dirty="0">
                <a:latin typeface="Arial" pitchFamily="34" charset="0"/>
                <a:cs typeface="Arial" pitchFamily="34" charset="0"/>
              </a:rPr>
              <a:t>Podes venir a la mesa a </a:t>
            </a:r>
            <a:r>
              <a:rPr lang="es-AR" sz="3200" b="1" dirty="0" smtClean="0">
                <a:latin typeface="Arial" pitchFamily="34" charset="0"/>
                <a:cs typeface="Arial" pitchFamily="34" charset="0"/>
              </a:rPr>
              <a:t>comer con nosotros?”</a:t>
            </a:r>
            <a:endParaRPr lang="es-AR" sz="3200" b="1" dirty="0">
              <a:latin typeface="Arial" pitchFamily="34" charset="0"/>
              <a:cs typeface="Arial" pitchFamily="34" charset="0"/>
            </a:endParaRPr>
          </a:p>
          <a:p>
            <a:endParaRPr lang="es-AR" sz="3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-1" y="16178"/>
            <a:ext cx="9127487" cy="218521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>
                <a:solidFill>
                  <a:srgbClr val="E96049"/>
                </a:solidFill>
                <a:latin typeface="Arial" pitchFamily="34" charset="0"/>
                <a:cs typeface="Arial" pitchFamily="34" charset="0"/>
              </a:rPr>
              <a:t>Pedimos que alguien </a:t>
            </a:r>
            <a:r>
              <a:rPr lang="es-AR" sz="3600" b="1" u="sng" dirty="0">
                <a:solidFill>
                  <a:srgbClr val="E96049"/>
                </a:solidFill>
                <a:latin typeface="Arial" pitchFamily="34" charset="0"/>
                <a:cs typeface="Arial" pitchFamily="34" charset="0"/>
              </a:rPr>
              <a:t>haga algo </a:t>
            </a:r>
          </a:p>
          <a:p>
            <a:pPr algn="ctr"/>
            <a:r>
              <a:rPr lang="es-AR" sz="3600" b="1" dirty="0">
                <a:solidFill>
                  <a:srgbClr val="E96049"/>
                </a:solidFill>
                <a:latin typeface="Arial" pitchFamily="34" charset="0"/>
                <a:cs typeface="Arial" pitchFamily="34" charset="0"/>
              </a:rPr>
              <a:t>en lugar de  pedir que </a:t>
            </a:r>
            <a:r>
              <a:rPr lang="es-AR" sz="3600" b="1" dirty="0" smtClean="0">
                <a:solidFill>
                  <a:srgbClr val="E96049"/>
                </a:solidFill>
                <a:latin typeface="Arial" pitchFamily="34" charset="0"/>
                <a:cs typeface="Arial" pitchFamily="34" charset="0"/>
              </a:rPr>
              <a:t>                                       </a:t>
            </a:r>
            <a:r>
              <a:rPr lang="es-AR" sz="3600" b="1" u="sng" dirty="0" smtClean="0">
                <a:solidFill>
                  <a:srgbClr val="E96049"/>
                </a:solidFill>
                <a:latin typeface="Arial" pitchFamily="34" charset="0"/>
                <a:cs typeface="Arial" pitchFamily="34" charset="0"/>
              </a:rPr>
              <a:t>deje </a:t>
            </a:r>
            <a:r>
              <a:rPr lang="es-AR" sz="3600" b="1" u="sng" dirty="0">
                <a:solidFill>
                  <a:srgbClr val="E96049"/>
                </a:solidFill>
                <a:latin typeface="Arial" pitchFamily="34" charset="0"/>
                <a:cs typeface="Arial" pitchFamily="34" charset="0"/>
              </a:rPr>
              <a:t>de hacer algo</a:t>
            </a:r>
            <a:r>
              <a:rPr lang="es-AR" sz="3600" b="1" dirty="0" smtClean="0">
                <a:solidFill>
                  <a:srgbClr val="E9604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s-AR" sz="2800" b="1" dirty="0" smtClean="0">
              <a:solidFill>
                <a:srgbClr val="E9604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04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646331"/>
            <a:ext cx="9144000" cy="6211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0"/>
            <a:ext cx="8964488" cy="51869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 smtClean="0"/>
          </a:p>
          <a:p>
            <a:pPr marL="0" indent="0" algn="ctr">
              <a:buNone/>
            </a:pPr>
            <a:r>
              <a:rPr lang="es-AR" sz="3200" b="1" dirty="0"/>
              <a:t>“Quiero que me entiendas” </a:t>
            </a:r>
          </a:p>
          <a:p>
            <a:pPr marL="0" indent="0" algn="ctr">
              <a:buNone/>
            </a:pPr>
            <a:endParaRPr lang="es-AR" b="1" dirty="0" smtClean="0"/>
          </a:p>
          <a:p>
            <a:pPr marL="0" indent="0" algn="ctr">
              <a:buNone/>
            </a:pPr>
            <a:endParaRPr lang="es-AR" b="1" dirty="0"/>
          </a:p>
          <a:p>
            <a:pPr marL="0" indent="0" algn="ctr">
              <a:buNone/>
            </a:pPr>
            <a:endParaRPr lang="es-AR" b="1" dirty="0"/>
          </a:p>
          <a:p>
            <a:pPr marL="0" indent="0" algn="ctr">
              <a:buNone/>
            </a:pPr>
            <a:endParaRPr lang="es-AR" b="1" dirty="0" smtClean="0"/>
          </a:p>
          <a:p>
            <a:pPr marL="0" indent="0" algn="ctr">
              <a:buNone/>
            </a:pPr>
            <a:endParaRPr lang="es-AR" b="1" dirty="0"/>
          </a:p>
          <a:p>
            <a:pPr marL="0" indent="0" algn="ctr">
              <a:buNone/>
            </a:pPr>
            <a:endParaRPr lang="es-AR" b="1" dirty="0" smtClean="0"/>
          </a:p>
        </p:txBody>
      </p:sp>
      <p:pic>
        <p:nvPicPr>
          <p:cNvPr id="15362" name="Picture 2" descr="http://img.hacerfamilia.es/fotoweb/fotonoticia_20150413094025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70065"/>
            <a:ext cx="4104456" cy="3216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0" y="5589240"/>
            <a:ext cx="89644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 smtClean="0"/>
              <a:t>“¿Podrías </a:t>
            </a:r>
            <a:r>
              <a:rPr lang="es-AR" sz="3200" b="1" dirty="0"/>
              <a:t>repetir en tus propias </a:t>
            </a:r>
          </a:p>
          <a:p>
            <a:pPr algn="ctr"/>
            <a:r>
              <a:rPr lang="es-AR" sz="3200" b="1" dirty="0" smtClean="0"/>
              <a:t>   palabras </a:t>
            </a:r>
            <a:r>
              <a:rPr lang="es-AR" sz="3200" b="1" dirty="0"/>
              <a:t>lo que entendiste?”</a:t>
            </a:r>
          </a:p>
          <a:p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>
                <a:solidFill>
                  <a:schemeClr val="tx2"/>
                </a:solidFill>
              </a:rPr>
              <a:t>Pedimos una acción concreta</a:t>
            </a:r>
            <a:r>
              <a:rPr lang="es-AR" sz="3600" b="1" dirty="0" smtClean="0">
                <a:solidFill>
                  <a:schemeClr val="tx2"/>
                </a:solidFill>
              </a:rPr>
              <a:t>:</a:t>
            </a:r>
            <a:endParaRPr lang="es-AR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600164"/>
            <a:ext cx="9144000" cy="5657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48" y="34076"/>
            <a:ext cx="8964488" cy="52446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AR" dirty="0" smtClean="0"/>
          </a:p>
          <a:p>
            <a:pPr marL="0" indent="0" algn="ctr">
              <a:buNone/>
            </a:pPr>
            <a:endParaRPr lang="es-AR" dirty="0" smtClean="0"/>
          </a:p>
          <a:p>
            <a:pPr marL="0" indent="0" algn="ctr">
              <a:buNone/>
            </a:pPr>
            <a:endParaRPr lang="es-AR" b="1" dirty="0" smtClean="0"/>
          </a:p>
          <a:p>
            <a:pPr marL="0" indent="0" algn="ctr">
              <a:buNone/>
            </a:pPr>
            <a:r>
              <a:rPr lang="es-AR" sz="3200" b="1" dirty="0" smtClean="0"/>
              <a:t>“</a:t>
            </a:r>
            <a:r>
              <a:rPr lang="es-AR" sz="3200" b="1" dirty="0"/>
              <a:t>En adelante me </a:t>
            </a:r>
            <a:r>
              <a:rPr lang="es-AR" sz="3200" b="1" dirty="0" err="1" smtClean="0"/>
              <a:t>llamás</a:t>
            </a:r>
            <a:r>
              <a:rPr lang="es-AR" sz="3200" b="1" dirty="0"/>
              <a:t>, si vas a llegar tarde” </a:t>
            </a:r>
          </a:p>
          <a:p>
            <a:pPr marL="0" indent="0" algn="ctr">
              <a:buNone/>
            </a:pPr>
            <a:endParaRPr lang="es-AR" sz="3200" b="1" dirty="0"/>
          </a:p>
          <a:p>
            <a:pPr marL="0" indent="0" algn="ctr">
              <a:buNone/>
            </a:pPr>
            <a:endParaRPr lang="es-AR" b="1" dirty="0" smtClean="0"/>
          </a:p>
          <a:p>
            <a:pPr marL="0" indent="0" algn="ctr">
              <a:buNone/>
            </a:pPr>
            <a:endParaRPr lang="es-AR" b="1" dirty="0"/>
          </a:p>
          <a:p>
            <a:pPr marL="0" indent="0" algn="ctr">
              <a:buNone/>
            </a:pPr>
            <a:endParaRPr lang="es-AR" b="1" dirty="0" smtClean="0"/>
          </a:p>
          <a:p>
            <a:pPr marL="0" indent="0" algn="ctr">
              <a:buNone/>
            </a:pPr>
            <a:endParaRPr lang="es-AR" b="1" dirty="0"/>
          </a:p>
        </p:txBody>
      </p:sp>
      <p:pic>
        <p:nvPicPr>
          <p:cNvPr id="17410" name="Picture 2" descr="Resultado de imagen para dialogo madres con hijos adolesce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44502"/>
            <a:ext cx="3819699" cy="1488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65212" y="3708881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AR" sz="3200" b="1" dirty="0" smtClean="0"/>
          </a:p>
          <a:p>
            <a:pPr algn="ctr"/>
            <a:r>
              <a:rPr lang="es-AR" sz="3200" b="1" dirty="0" smtClean="0"/>
              <a:t>“</a:t>
            </a:r>
            <a:r>
              <a:rPr lang="es-AR" sz="3200" b="1" dirty="0"/>
              <a:t>Si vas a llegar </a:t>
            </a:r>
            <a:r>
              <a:rPr lang="es-AR" sz="3200" b="1" dirty="0" smtClean="0"/>
              <a:t>más tarde</a:t>
            </a:r>
            <a:r>
              <a:rPr lang="es-AR" sz="3200" b="1" dirty="0"/>
              <a:t>,  </a:t>
            </a:r>
            <a:r>
              <a:rPr lang="es-AR" sz="3200" b="1" dirty="0" smtClean="0"/>
              <a:t>                                             ¿estarías </a:t>
            </a:r>
            <a:r>
              <a:rPr lang="es-AR" sz="3200" b="1" dirty="0"/>
              <a:t>de acuerdo en </a:t>
            </a:r>
            <a:r>
              <a:rPr lang="es-AR" sz="3200" b="1" dirty="0" smtClean="0"/>
              <a:t>avisarme? Necesito saber que  estás bien.”</a:t>
            </a:r>
            <a:endParaRPr lang="es-AR" sz="3200" b="1" dirty="0"/>
          </a:p>
          <a:p>
            <a:pPr algn="ctr"/>
            <a:endParaRPr lang="es-AR" sz="3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>
                <a:solidFill>
                  <a:schemeClr val="tx2"/>
                </a:solidFill>
              </a:rPr>
              <a:t>Pedimos que alguien haga algo </a:t>
            </a:r>
            <a:endParaRPr lang="es-AR" sz="3600" b="1" dirty="0" smtClean="0">
              <a:solidFill>
                <a:schemeClr val="tx2"/>
              </a:solidFill>
            </a:endParaRPr>
          </a:p>
          <a:p>
            <a:pPr algn="ctr"/>
            <a:r>
              <a:rPr lang="es-AR" sz="3600" b="1" dirty="0" smtClean="0">
                <a:solidFill>
                  <a:schemeClr val="tx2"/>
                </a:solidFill>
              </a:rPr>
              <a:t>en </a:t>
            </a:r>
            <a:r>
              <a:rPr lang="es-AR" sz="3600" b="1" dirty="0">
                <a:solidFill>
                  <a:schemeClr val="tx2"/>
                </a:solidFill>
              </a:rPr>
              <a:t>el momento presente. </a:t>
            </a:r>
            <a:endParaRPr lang="es-A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4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36004" y="0"/>
            <a:ext cx="9144000" cy="2862209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3200" b="1" dirty="0">
                <a:solidFill>
                  <a:srgbClr val="FF0000"/>
                </a:solidFill>
                <a:latin typeface="Arial Black" pitchFamily="34" charset="0"/>
              </a:rPr>
              <a:t>¿Cual es la diferencia entre </a:t>
            </a:r>
            <a:r>
              <a:rPr lang="es-AR" sz="3200" b="1" dirty="0" smtClean="0">
                <a:solidFill>
                  <a:srgbClr val="FF0000"/>
                </a:solidFill>
                <a:latin typeface="Arial Black" pitchFamily="34" charset="0"/>
              </a:rPr>
              <a:t>                                                </a:t>
            </a:r>
            <a:r>
              <a:rPr lang="es-AR" sz="3200" b="1" u="sng" dirty="0" smtClean="0">
                <a:solidFill>
                  <a:srgbClr val="FF0000"/>
                </a:solidFill>
                <a:latin typeface="Arial Black" pitchFamily="34" charset="0"/>
              </a:rPr>
              <a:t>PEDIDO</a:t>
            </a:r>
            <a:r>
              <a:rPr lang="es-AR" sz="3200" b="1" dirty="0" smtClean="0">
                <a:solidFill>
                  <a:srgbClr val="FF0000"/>
                </a:solidFill>
                <a:latin typeface="Arial Black" pitchFamily="34" charset="0"/>
              </a:rPr>
              <a:t> y  </a:t>
            </a:r>
            <a:r>
              <a:rPr lang="es-AR" sz="3200" b="1" u="sng" dirty="0" smtClean="0">
                <a:solidFill>
                  <a:srgbClr val="FF0000"/>
                </a:solidFill>
                <a:latin typeface="Arial Black" pitchFamily="34" charset="0"/>
              </a:rPr>
              <a:t>EXIGENCIA</a:t>
            </a:r>
            <a:r>
              <a:rPr lang="es-AR" sz="3200" b="1" dirty="0" smtClean="0">
                <a:solidFill>
                  <a:srgbClr val="FF0000"/>
                </a:solidFill>
                <a:latin typeface="Arial Black" pitchFamily="34" charset="0"/>
              </a:rPr>
              <a:t>?</a:t>
            </a:r>
          </a:p>
          <a:p>
            <a:pPr marL="0" indent="0" algn="ctr">
              <a:buNone/>
            </a:pPr>
            <a:r>
              <a:rPr lang="es-AR" sz="3200" dirty="0" smtClean="0"/>
              <a:t>Cuando </a:t>
            </a:r>
            <a:r>
              <a:rPr lang="es-AR" sz="3200" dirty="0"/>
              <a:t>hacemos una petición, </a:t>
            </a:r>
            <a:r>
              <a:rPr lang="es-AR" sz="3200" dirty="0" smtClean="0"/>
              <a:t>y el </a:t>
            </a:r>
            <a:r>
              <a:rPr lang="es-AR" sz="3200" dirty="0"/>
              <a:t>que escucha piensa que si no hace </a:t>
            </a:r>
            <a:r>
              <a:rPr lang="es-AR" sz="3200" dirty="0" smtClean="0"/>
              <a:t>lo </a:t>
            </a:r>
            <a:r>
              <a:rPr lang="es-AR" sz="3200" dirty="0"/>
              <a:t>que le </a:t>
            </a:r>
            <a:r>
              <a:rPr lang="es-AR" sz="3200" dirty="0" smtClean="0"/>
              <a:t>pedimos,                                   lo vamos a criticar o a culpar … 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39552" y="4049688"/>
            <a:ext cx="7992888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s-AR" sz="1400" dirty="0" smtClean="0"/>
          </a:p>
          <a:p>
            <a:pPr marL="0" indent="0" algn="ctr">
              <a:buFont typeface="Arial" pitchFamily="34" charset="0"/>
              <a:buNone/>
            </a:pPr>
            <a:endParaRPr lang="es-AR" b="1" dirty="0" smtClean="0"/>
          </a:p>
          <a:p>
            <a:pPr marL="0" indent="0" algn="ctr">
              <a:buFont typeface="Arial" pitchFamily="34" charset="0"/>
              <a:buNone/>
            </a:pPr>
            <a:endParaRPr lang="es-AR" b="1" dirty="0"/>
          </a:p>
          <a:p>
            <a:pPr marL="0" indent="0" algn="ctr">
              <a:buFont typeface="Arial" pitchFamily="34" charset="0"/>
              <a:buNone/>
            </a:pPr>
            <a:r>
              <a:rPr lang="es-AR" b="1" dirty="0">
                <a:solidFill>
                  <a:srgbClr val="C00000"/>
                </a:solidFill>
              </a:rPr>
              <a:t>l</a:t>
            </a:r>
            <a:r>
              <a:rPr lang="es-AR" b="1" dirty="0" smtClean="0">
                <a:solidFill>
                  <a:srgbClr val="C00000"/>
                </a:solidFill>
              </a:rPr>
              <a:t>o que en realidad escucha </a:t>
            </a:r>
          </a:p>
          <a:p>
            <a:pPr marL="0" indent="0" algn="ctr">
              <a:buFont typeface="Arial" pitchFamily="34" charset="0"/>
              <a:buNone/>
            </a:pPr>
            <a:r>
              <a:rPr lang="es-AR" b="1" dirty="0" smtClean="0">
                <a:solidFill>
                  <a:srgbClr val="C00000"/>
                </a:solidFill>
              </a:rPr>
              <a:t>es una exigencia</a:t>
            </a:r>
            <a:r>
              <a:rPr lang="es-AR" b="1" dirty="0">
                <a:solidFill>
                  <a:srgbClr val="C00000"/>
                </a:solidFill>
              </a:rPr>
              <a:t> </a:t>
            </a:r>
            <a:r>
              <a:rPr lang="es-AR" b="1" dirty="0" smtClean="0">
                <a:solidFill>
                  <a:srgbClr val="C00000"/>
                </a:solidFill>
              </a:rPr>
              <a:t> o  una orden</a:t>
            </a:r>
            <a:r>
              <a:rPr lang="es-AR" dirty="0" smtClean="0">
                <a:solidFill>
                  <a:srgbClr val="C00000"/>
                </a:solidFill>
              </a:rPr>
              <a:t>.</a:t>
            </a:r>
          </a:p>
          <a:p>
            <a:pPr marL="0" indent="0" algn="ctr">
              <a:buFont typeface="Arial" pitchFamily="34" charset="0"/>
              <a:buNone/>
            </a:pPr>
            <a:endParaRPr lang="es-AR" dirty="0" smtClean="0"/>
          </a:p>
          <a:p>
            <a:pPr marL="0" indent="0">
              <a:buFont typeface="Arial" pitchFamily="34" charset="0"/>
              <a:buNone/>
            </a:pPr>
            <a:endParaRPr lang="es-AR" dirty="0" smtClean="0"/>
          </a:p>
          <a:p>
            <a:pPr marL="0" indent="0">
              <a:buFont typeface="Arial" pitchFamily="34" charset="0"/>
              <a:buNone/>
            </a:pPr>
            <a:endParaRPr lang="es-AR" dirty="0"/>
          </a:p>
        </p:txBody>
      </p:sp>
      <p:pic>
        <p:nvPicPr>
          <p:cNvPr id="1026" name="Picture 2" descr="Resultado de imagen para peleas padres con hij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26"/>
          <a:stretch/>
        </p:blipFill>
        <p:spPr bwMode="auto">
          <a:xfrm>
            <a:off x="2796635" y="2747032"/>
            <a:ext cx="3478722" cy="2605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76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364" y="20959"/>
            <a:ext cx="9125635" cy="6837041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3200" dirty="0" smtClean="0"/>
              <a:t>La mamá le dice a la hija: </a:t>
            </a:r>
          </a:p>
          <a:p>
            <a:pPr marL="0" indent="0" algn="ctr">
              <a:buNone/>
            </a:pPr>
            <a:r>
              <a:rPr lang="es-AR" sz="3200" b="1" dirty="0" smtClean="0">
                <a:solidFill>
                  <a:schemeClr val="tx2"/>
                </a:solidFill>
              </a:rPr>
              <a:t>«Me </a:t>
            </a:r>
            <a:r>
              <a:rPr lang="es-AR" sz="3200" b="1" dirty="0">
                <a:solidFill>
                  <a:schemeClr val="tx2"/>
                </a:solidFill>
              </a:rPr>
              <a:t>gustaría que </a:t>
            </a:r>
            <a:r>
              <a:rPr lang="es-AR" sz="3200" b="1" dirty="0" smtClean="0">
                <a:solidFill>
                  <a:schemeClr val="tx2"/>
                </a:solidFill>
              </a:rPr>
              <a:t>estudiaras.»</a:t>
            </a:r>
            <a:r>
              <a:rPr lang="es-AR" sz="3200" dirty="0" smtClean="0"/>
              <a:t>  </a:t>
            </a:r>
          </a:p>
          <a:p>
            <a:pPr marL="0" indent="0" algn="ctr">
              <a:buNone/>
            </a:pPr>
            <a:r>
              <a:rPr lang="es-AR" sz="3200" dirty="0" smtClean="0"/>
              <a:t>Y la hija contesta </a:t>
            </a:r>
            <a:r>
              <a:rPr lang="es-AR" sz="3200" b="1" dirty="0" smtClean="0">
                <a:solidFill>
                  <a:schemeClr val="accent6">
                    <a:lumMod val="50000"/>
                  </a:schemeClr>
                </a:solidFill>
              </a:rPr>
              <a:t>«No, ahora no mamá».</a:t>
            </a:r>
          </a:p>
          <a:p>
            <a:pPr marL="0" indent="0" algn="ctr">
              <a:buNone/>
            </a:pPr>
            <a:endParaRPr lang="es-AR" sz="3200" dirty="0"/>
          </a:p>
          <a:p>
            <a:pPr marL="0" indent="0" algn="ctr">
              <a:buNone/>
            </a:pPr>
            <a:endParaRPr lang="es-AR" sz="3200" dirty="0" smtClean="0"/>
          </a:p>
          <a:p>
            <a:pPr marL="0" indent="0" algn="ctr">
              <a:buNone/>
            </a:pPr>
            <a:endParaRPr lang="es-AR" sz="3200" dirty="0"/>
          </a:p>
          <a:p>
            <a:pPr marL="0" indent="0" algn="ctr">
              <a:buNone/>
            </a:pPr>
            <a:endParaRPr lang="es-AR" sz="3200" dirty="0" smtClean="0"/>
          </a:p>
          <a:p>
            <a:pPr marL="0" indent="0" algn="ctr">
              <a:buNone/>
            </a:pPr>
            <a:endParaRPr lang="es-AR" sz="3200" dirty="0"/>
          </a:p>
          <a:p>
            <a:pPr marL="0" indent="0" algn="ctr">
              <a:buNone/>
            </a:pPr>
            <a:endParaRPr lang="es-AR" sz="3200" dirty="0" smtClean="0"/>
          </a:p>
          <a:p>
            <a:pPr marL="0" indent="0" algn="ctr">
              <a:buNone/>
            </a:pPr>
            <a:endParaRPr lang="es-AR" sz="3200" dirty="0" smtClean="0"/>
          </a:p>
          <a:p>
            <a:pPr marL="0" indent="0" algn="ctr">
              <a:buNone/>
            </a:pPr>
            <a:r>
              <a:rPr lang="es-AR" sz="3200" dirty="0" smtClean="0"/>
              <a:t> Entonces la mamá le grita:</a:t>
            </a:r>
          </a:p>
          <a:p>
            <a:pPr marL="0" indent="0" algn="ctr">
              <a:buNone/>
            </a:pPr>
            <a:r>
              <a:rPr lang="es-AR" sz="3200" dirty="0" smtClean="0"/>
              <a:t> </a:t>
            </a:r>
            <a:r>
              <a:rPr lang="es-AR" sz="3200" b="1" dirty="0" smtClean="0">
                <a:solidFill>
                  <a:srgbClr val="C00000"/>
                </a:solidFill>
              </a:rPr>
              <a:t>«¡Mas vale que te pongas a estudiar!»</a:t>
            </a:r>
          </a:p>
          <a:p>
            <a:pPr marL="0" indent="0" algn="ctr">
              <a:buNone/>
            </a:pPr>
            <a:endParaRPr lang="es-AR" dirty="0" smtClean="0"/>
          </a:p>
          <a:p>
            <a:pPr marL="0" indent="0" algn="ctr">
              <a:buNone/>
            </a:pPr>
            <a:endParaRPr lang="es-AR" dirty="0"/>
          </a:p>
          <a:p>
            <a:pPr marL="0" indent="0" algn="ctr">
              <a:buNone/>
            </a:pPr>
            <a:endParaRPr lang="es-AR" dirty="0" smtClean="0"/>
          </a:p>
          <a:p>
            <a:pPr marL="0" indent="0" algn="ctr">
              <a:buNone/>
            </a:pPr>
            <a:endParaRPr lang="es-AR" dirty="0"/>
          </a:p>
          <a:p>
            <a:pPr marL="0" indent="0" algn="ctr">
              <a:buNone/>
            </a:pPr>
            <a:endParaRPr lang="es-AR" dirty="0" smtClean="0"/>
          </a:p>
          <a:p>
            <a:pPr marL="0" indent="0" algn="ctr">
              <a:buNone/>
            </a:pPr>
            <a:endParaRPr lang="es-AR" dirty="0"/>
          </a:p>
          <a:p>
            <a:pPr marL="0" indent="0" algn="ctr">
              <a:buNone/>
            </a:pPr>
            <a:endParaRPr lang="es-AR" dirty="0" smtClean="0"/>
          </a:p>
          <a:p>
            <a:pPr marL="0" indent="0" algn="ctr">
              <a:buNone/>
            </a:pPr>
            <a:endParaRPr lang="es-AR" dirty="0"/>
          </a:p>
          <a:p>
            <a:pPr marL="0" indent="0" algn="ctr">
              <a:buNone/>
            </a:pPr>
            <a:endParaRPr lang="es-AR" dirty="0" smtClean="0"/>
          </a:p>
          <a:p>
            <a:pPr marL="0" indent="0" algn="ctr">
              <a:buNone/>
            </a:pPr>
            <a:endParaRPr lang="es-AR" dirty="0"/>
          </a:p>
          <a:p>
            <a:pPr marL="0" indent="0" algn="ctr">
              <a:buNone/>
            </a:pPr>
            <a:endParaRPr lang="es-AR" dirty="0" smtClean="0"/>
          </a:p>
          <a:p>
            <a:pPr marL="0" indent="0" algn="ctr">
              <a:buNone/>
            </a:pPr>
            <a:endParaRPr lang="es-AR" dirty="0"/>
          </a:p>
          <a:p>
            <a:pPr marL="0" indent="0" algn="ctr">
              <a:buNone/>
            </a:pPr>
            <a:endParaRPr lang="es-AR" dirty="0" smtClean="0"/>
          </a:p>
          <a:p>
            <a:pPr marL="0" indent="0" algn="ctr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108" y="1844824"/>
            <a:ext cx="5208229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16484" y="3429000"/>
            <a:ext cx="3175248" cy="1200329"/>
          </a:xfrm>
          <a:prstGeom prst="rect">
            <a:avLst/>
          </a:prstGeom>
          <a:solidFill>
            <a:srgbClr val="FF33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¿Es un pedido o exigencia?</a:t>
            </a:r>
            <a:endParaRPr lang="es-E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138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57188"/>
            <a:ext cx="9144000" cy="6716712"/>
          </a:xfrm>
        </p:spPr>
        <p:txBody>
          <a:bodyPr>
            <a:normAutofit fontScale="70000" lnSpcReduction="20000"/>
          </a:bodyPr>
          <a:lstStyle/>
          <a:p>
            <a:pPr marL="609600" indent="-609600" algn="ctr">
              <a:lnSpc>
                <a:spcPct val="80000"/>
              </a:lnSpc>
              <a:buClrTx/>
              <a:buFontTx/>
              <a:buNone/>
              <a:defRPr/>
            </a:pPr>
            <a:endParaRPr lang="es-ES" sz="2800" b="1" dirty="0" smtClean="0">
              <a:solidFill>
                <a:srgbClr val="FF0000"/>
              </a:solidFill>
              <a:latin typeface="Myriad Pro" pitchFamily="34" charset="0"/>
            </a:endParaRPr>
          </a:p>
          <a:p>
            <a:pPr marL="609600" indent="-609600" algn="ctr">
              <a:lnSpc>
                <a:spcPct val="80000"/>
              </a:lnSpc>
              <a:buClrTx/>
              <a:buFontTx/>
              <a:buNone/>
              <a:defRPr/>
            </a:pPr>
            <a:endParaRPr lang="es-ES" sz="2800" b="1" dirty="0" smtClean="0">
              <a:solidFill>
                <a:srgbClr val="FF0000"/>
              </a:solidFill>
              <a:latin typeface="Myriad Pro" pitchFamily="34" charset="0"/>
            </a:endParaRPr>
          </a:p>
          <a:p>
            <a:pPr marL="609600" indent="-609600" algn="ctr">
              <a:lnSpc>
                <a:spcPct val="80000"/>
              </a:lnSpc>
              <a:buClrTx/>
              <a:buFontTx/>
              <a:buNone/>
              <a:defRPr/>
            </a:pPr>
            <a:endParaRPr lang="es-ES" sz="2800" b="1" dirty="0" smtClean="0">
              <a:solidFill>
                <a:srgbClr val="FF0000"/>
              </a:solidFill>
              <a:latin typeface="Myriad Pro" pitchFamily="34" charset="0"/>
            </a:endParaRPr>
          </a:p>
          <a:p>
            <a:pPr marL="609600" indent="-609600" algn="ctr">
              <a:lnSpc>
                <a:spcPct val="80000"/>
              </a:lnSpc>
              <a:buClrTx/>
              <a:buFontTx/>
              <a:buNone/>
              <a:defRPr/>
            </a:pPr>
            <a:endParaRPr lang="es-ES" sz="2800" b="1" dirty="0" smtClean="0">
              <a:solidFill>
                <a:srgbClr val="FF0000"/>
              </a:solidFill>
              <a:latin typeface="Myriad Pro" pitchFamily="34" charset="0"/>
            </a:endParaRPr>
          </a:p>
          <a:p>
            <a:pPr marL="609600" indent="-609600" algn="ctr">
              <a:lnSpc>
                <a:spcPct val="80000"/>
              </a:lnSpc>
              <a:buClrTx/>
              <a:buFontTx/>
              <a:buNone/>
              <a:defRPr/>
            </a:pPr>
            <a:endParaRPr lang="es-ES" sz="2800" b="1" dirty="0" smtClean="0">
              <a:solidFill>
                <a:srgbClr val="FF0000"/>
              </a:solidFill>
              <a:latin typeface="Myriad Pro" pitchFamily="34" charset="0"/>
            </a:endParaRPr>
          </a:p>
          <a:p>
            <a:pPr marL="609600" indent="-609600" algn="ctr">
              <a:lnSpc>
                <a:spcPct val="80000"/>
              </a:lnSpc>
              <a:buClrTx/>
              <a:buFontTx/>
              <a:buNone/>
              <a:defRPr/>
            </a:pPr>
            <a:endParaRPr lang="es-ES" sz="2800" b="1" dirty="0" smtClean="0">
              <a:solidFill>
                <a:srgbClr val="FF0000"/>
              </a:solidFill>
              <a:latin typeface="Myriad Pro" pitchFamily="34" charset="0"/>
            </a:endParaRPr>
          </a:p>
          <a:p>
            <a:pPr marL="609600" indent="-609600" algn="ctr">
              <a:lnSpc>
                <a:spcPct val="80000"/>
              </a:lnSpc>
              <a:buClrTx/>
              <a:buFontTx/>
              <a:buNone/>
              <a:defRPr/>
            </a:pPr>
            <a:endParaRPr lang="es-ES" sz="2800" b="1" dirty="0" smtClean="0">
              <a:solidFill>
                <a:srgbClr val="FF0000"/>
              </a:solidFill>
              <a:latin typeface="Myriad Pro" pitchFamily="34" charset="0"/>
            </a:endParaRPr>
          </a:p>
          <a:p>
            <a:pPr marL="609600" indent="-609600" algn="ctr">
              <a:lnSpc>
                <a:spcPct val="80000"/>
              </a:lnSpc>
              <a:buClrTx/>
              <a:buFontTx/>
              <a:buNone/>
              <a:defRPr/>
            </a:pPr>
            <a:endParaRPr lang="es-ES" sz="2800" b="1" dirty="0">
              <a:solidFill>
                <a:srgbClr val="FF0000"/>
              </a:solidFill>
              <a:latin typeface="Myriad Pro" pitchFamily="34" charset="0"/>
            </a:endParaRPr>
          </a:p>
          <a:p>
            <a:pPr marL="609600" indent="-609600">
              <a:lnSpc>
                <a:spcPct val="80000"/>
              </a:lnSpc>
              <a:buClrTx/>
              <a:buFont typeface="Wingdings" pitchFamily="2" charset="2"/>
              <a:buNone/>
              <a:defRPr/>
            </a:pPr>
            <a:endParaRPr lang="es-AR" sz="2800" b="1" dirty="0">
              <a:latin typeface="Myriad Pro"/>
            </a:endParaRPr>
          </a:p>
          <a:p>
            <a:pPr marL="609600" indent="-609600" algn="ctr">
              <a:lnSpc>
                <a:spcPct val="80000"/>
              </a:lnSpc>
              <a:buClrTx/>
              <a:buFontTx/>
              <a:buNone/>
              <a:defRPr/>
            </a:pPr>
            <a:r>
              <a:rPr lang="es-AR" sz="2800" b="1" dirty="0">
                <a:latin typeface="Myriad Pro"/>
              </a:rPr>
              <a:t> </a:t>
            </a:r>
            <a:endParaRPr lang="es-AR" sz="2800" b="1" dirty="0" smtClean="0">
              <a:latin typeface="Myriad Pro"/>
            </a:endParaRPr>
          </a:p>
          <a:p>
            <a:pPr marL="609600" indent="-609600" algn="ctr">
              <a:lnSpc>
                <a:spcPct val="80000"/>
              </a:lnSpc>
              <a:buClrTx/>
              <a:buFontTx/>
              <a:buNone/>
              <a:defRPr/>
            </a:pPr>
            <a:endParaRPr lang="es-AR" sz="2800" b="1" dirty="0" smtClean="0">
              <a:solidFill>
                <a:srgbClr val="FF0000"/>
              </a:solidFill>
              <a:latin typeface="Myriad Pro"/>
            </a:endParaRPr>
          </a:p>
          <a:p>
            <a:pPr marL="609600" indent="-609600" algn="ctr">
              <a:lnSpc>
                <a:spcPct val="80000"/>
              </a:lnSpc>
              <a:buClrTx/>
              <a:buFontTx/>
              <a:buNone/>
              <a:defRPr/>
            </a:pPr>
            <a:endParaRPr lang="es-AR" sz="3000" b="1" dirty="0" smtClean="0">
              <a:solidFill>
                <a:schemeClr val="accent2"/>
              </a:solidFill>
              <a:latin typeface="+mj-lt"/>
            </a:endParaRPr>
          </a:p>
          <a:p>
            <a:pPr marL="609600" indent="-609600" algn="ctr">
              <a:lnSpc>
                <a:spcPct val="80000"/>
              </a:lnSpc>
              <a:buClrTx/>
              <a:buFontTx/>
              <a:buNone/>
              <a:defRPr/>
            </a:pPr>
            <a:endParaRPr lang="es-AR" sz="3000" b="1" dirty="0" smtClean="0">
              <a:solidFill>
                <a:schemeClr val="accent2"/>
              </a:solidFill>
              <a:latin typeface="+mj-lt"/>
            </a:endParaRPr>
          </a:p>
          <a:p>
            <a:pPr marL="609600" indent="-609600" algn="ctr">
              <a:lnSpc>
                <a:spcPct val="80000"/>
              </a:lnSpc>
              <a:buClrTx/>
              <a:buFontTx/>
              <a:buNone/>
              <a:defRPr/>
            </a:pPr>
            <a:endParaRPr lang="es-AR" sz="3000" b="1" dirty="0" smtClean="0">
              <a:solidFill>
                <a:schemeClr val="accent2"/>
              </a:solidFill>
              <a:latin typeface="+mj-lt"/>
            </a:endParaRPr>
          </a:p>
          <a:p>
            <a:pPr marL="609600" indent="-609600" algn="ctr">
              <a:lnSpc>
                <a:spcPct val="80000"/>
              </a:lnSpc>
              <a:buClrTx/>
              <a:buFontTx/>
              <a:buNone/>
              <a:defRPr/>
            </a:pPr>
            <a:endParaRPr lang="es-AR" sz="3000" b="1" dirty="0" smtClean="0">
              <a:solidFill>
                <a:schemeClr val="accent2"/>
              </a:solidFill>
              <a:latin typeface="+mj-lt"/>
            </a:endParaRPr>
          </a:p>
          <a:p>
            <a:pPr marL="609600" indent="-609600" algn="ctr">
              <a:lnSpc>
                <a:spcPct val="80000"/>
              </a:lnSpc>
              <a:buClrTx/>
              <a:buFontTx/>
              <a:buNone/>
              <a:defRPr/>
            </a:pPr>
            <a:endParaRPr lang="es-AR" sz="3000" b="1" dirty="0" smtClean="0">
              <a:solidFill>
                <a:schemeClr val="accent2"/>
              </a:solidFill>
              <a:latin typeface="+mj-lt"/>
            </a:endParaRPr>
          </a:p>
          <a:p>
            <a:pPr marL="609600" indent="-609600" algn="ctr">
              <a:lnSpc>
                <a:spcPct val="80000"/>
              </a:lnSpc>
              <a:buClrTx/>
              <a:buFontTx/>
              <a:buNone/>
              <a:defRPr/>
            </a:pPr>
            <a:endParaRPr lang="es-AR" sz="3000" b="1" dirty="0" smtClean="0">
              <a:solidFill>
                <a:schemeClr val="accent2"/>
              </a:solidFill>
              <a:latin typeface="+mj-lt"/>
            </a:endParaRPr>
          </a:p>
          <a:p>
            <a:pPr marL="609600" indent="-609600" algn="ctr">
              <a:lnSpc>
                <a:spcPct val="80000"/>
              </a:lnSpc>
              <a:buClrTx/>
              <a:buFontTx/>
              <a:buNone/>
              <a:defRPr/>
            </a:pPr>
            <a:endParaRPr lang="es-AR" sz="1700" b="1" dirty="0">
              <a:solidFill>
                <a:schemeClr val="accent2"/>
              </a:solidFill>
              <a:latin typeface="+mj-lt"/>
            </a:endParaRPr>
          </a:p>
          <a:p>
            <a:pPr marL="609600" indent="-609600" algn="ctr">
              <a:lnSpc>
                <a:spcPct val="80000"/>
              </a:lnSpc>
              <a:buClrTx/>
              <a:buFontTx/>
              <a:buNone/>
              <a:defRPr/>
            </a:pPr>
            <a:endParaRPr lang="es-AR" sz="3000" b="1" dirty="0" smtClean="0">
              <a:solidFill>
                <a:schemeClr val="accent2"/>
              </a:solidFill>
              <a:latin typeface="+mj-lt"/>
            </a:endParaRPr>
          </a:p>
          <a:p>
            <a:pPr marL="609600" indent="-609600" algn="ctr">
              <a:lnSpc>
                <a:spcPct val="80000"/>
              </a:lnSpc>
              <a:buClrTx/>
              <a:buFontTx/>
              <a:buNone/>
              <a:defRPr/>
            </a:pPr>
            <a:endParaRPr lang="es-AR" sz="3000" b="1" dirty="0" smtClean="0">
              <a:solidFill>
                <a:schemeClr val="accent2"/>
              </a:solidFill>
              <a:latin typeface="+mj-lt"/>
            </a:endParaRPr>
          </a:p>
          <a:p>
            <a:pPr marL="609600" indent="-609600" algn="ctr">
              <a:lnSpc>
                <a:spcPct val="80000"/>
              </a:lnSpc>
              <a:buClrTx/>
              <a:buFontTx/>
              <a:buNone/>
              <a:defRPr/>
            </a:pPr>
            <a:r>
              <a:rPr lang="es-AR" sz="5100" b="1" dirty="0" smtClean="0">
                <a:ln>
                  <a:solidFill>
                    <a:srgbClr val="008000"/>
                  </a:solidFill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es-AR" sz="5100" b="1" dirty="0">
              <a:ln>
                <a:solidFill>
                  <a:srgbClr val="660066"/>
                </a:solidFill>
              </a:ln>
              <a:solidFill>
                <a:srgbClr val="008000"/>
              </a:solidFill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  <a:buClrTx/>
              <a:buFontTx/>
              <a:buNone/>
              <a:defRPr/>
            </a:pPr>
            <a:r>
              <a:rPr lang="es-AR" sz="2000" b="1" dirty="0"/>
              <a:t>	                                       </a:t>
            </a:r>
          </a:p>
          <a:p>
            <a:pPr marL="609600" indent="-609600">
              <a:lnSpc>
                <a:spcPct val="80000"/>
              </a:lnSpc>
              <a:buClrTx/>
              <a:buFontTx/>
              <a:buNone/>
              <a:defRPr/>
            </a:pPr>
            <a:r>
              <a:rPr lang="es-AR" sz="2000" b="1" dirty="0">
                <a:solidFill>
                  <a:srgbClr val="FF0000"/>
                </a:solidFill>
              </a:rPr>
              <a:t>								    								      </a:t>
            </a:r>
          </a:p>
          <a:p>
            <a:pPr marL="609600" indent="-609600">
              <a:lnSpc>
                <a:spcPct val="80000"/>
              </a:lnSpc>
              <a:buClrTx/>
              <a:buFontTx/>
              <a:buNone/>
              <a:defRPr/>
            </a:pPr>
            <a:r>
              <a:rPr lang="es-AR" sz="2000" b="1" dirty="0">
                <a:solidFill>
                  <a:srgbClr val="FF0000"/>
                </a:solidFill>
              </a:rPr>
              <a:t>								</a:t>
            </a:r>
            <a:endParaRPr lang="es-AR" sz="2000" b="1" dirty="0">
              <a:solidFill>
                <a:srgbClr val="FF0000"/>
              </a:solidFill>
              <a:latin typeface="Myriad Pro" pitchFamily="34" charset="0"/>
            </a:endParaRPr>
          </a:p>
          <a:p>
            <a:pPr marL="609600" indent="-609600" algn="ctr">
              <a:lnSpc>
                <a:spcPct val="80000"/>
              </a:lnSpc>
              <a:buClrTx/>
              <a:buFontTx/>
              <a:buNone/>
              <a:defRPr/>
            </a:pPr>
            <a:r>
              <a:rPr lang="es-AR" sz="2400" dirty="0"/>
              <a:t> </a:t>
            </a:r>
            <a:r>
              <a:rPr lang="es-AR" sz="2800" b="1" dirty="0"/>
              <a:t> </a:t>
            </a:r>
          </a:p>
          <a:p>
            <a:pPr marL="609600" indent="-609600" algn="ctr">
              <a:lnSpc>
                <a:spcPct val="80000"/>
              </a:lnSpc>
              <a:buClrTx/>
              <a:buFontTx/>
              <a:buNone/>
              <a:defRPr/>
            </a:pPr>
            <a:endParaRPr lang="es-AR" sz="2800" b="1" dirty="0">
              <a:solidFill>
                <a:srgbClr val="FF0000"/>
              </a:solidFill>
            </a:endParaRPr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642910" y="5286388"/>
            <a:ext cx="1728787" cy="625475"/>
          </a:xfrm>
          <a:prstGeom prst="roundRect">
            <a:avLst>
              <a:gd name="adj" fmla="val 16667"/>
            </a:avLst>
          </a:prstGeom>
          <a:solidFill>
            <a:srgbClr val="33CC33">
              <a:alpha val="98822"/>
            </a:srgbClr>
          </a:solidFill>
          <a:ln w="9525" algn="ctr">
            <a:solidFill>
              <a:srgbClr val="180E9A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 sz="2400" b="1" dirty="0">
                <a:ln>
                  <a:solidFill>
                    <a:srgbClr val="180E9A"/>
                  </a:solidFill>
                </a:ln>
                <a:solidFill>
                  <a:srgbClr val="180E9A"/>
                </a:solidFill>
                <a:latin typeface="Calibri" pitchFamily="34" charset="0"/>
              </a:rPr>
              <a:t>EMISOR</a:t>
            </a: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6947669" y="5229200"/>
            <a:ext cx="1728787" cy="625475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  <a:alpha val="98822"/>
            </a:schemeClr>
          </a:solidFill>
          <a:ln w="9525" algn="ctr">
            <a:solidFill>
              <a:srgbClr val="180E9A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 sz="2400" b="1" dirty="0">
                <a:ln>
                  <a:solidFill>
                    <a:srgbClr val="180E9A"/>
                  </a:solidFill>
                </a:ln>
                <a:solidFill>
                  <a:srgbClr val="180E9A"/>
                </a:solidFill>
                <a:latin typeface="Calibri" pitchFamily="34" charset="0"/>
              </a:rPr>
              <a:t>RECEPTOR</a:t>
            </a:r>
          </a:p>
        </p:txBody>
      </p:sp>
      <p:sp>
        <p:nvSpPr>
          <p:cNvPr id="406533" name="Cloud"/>
          <p:cNvSpPr>
            <a:spLocks noChangeAspect="1" noEditPoints="1" noChangeArrowheads="1"/>
          </p:cNvSpPr>
          <p:nvPr/>
        </p:nvSpPr>
        <p:spPr bwMode="auto">
          <a:xfrm>
            <a:off x="251173" y="3855499"/>
            <a:ext cx="2016571" cy="126139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33CC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es-ES_tradnl" sz="2200" b="1" i="1" dirty="0">
                <a:latin typeface="Calibri" pitchFamily="34" charset="0"/>
              </a:rPr>
              <a:t>Mapa Mental</a:t>
            </a:r>
          </a:p>
        </p:txBody>
      </p:sp>
      <p:sp>
        <p:nvSpPr>
          <p:cNvPr id="406534" name="Cloud"/>
          <p:cNvSpPr>
            <a:spLocks noChangeAspect="1" noEditPoints="1" noChangeArrowheads="1"/>
          </p:cNvSpPr>
          <p:nvPr/>
        </p:nvSpPr>
        <p:spPr bwMode="auto">
          <a:xfrm>
            <a:off x="6908146" y="3907183"/>
            <a:ext cx="1950326" cy="120971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es-ES_tradnl" sz="2200" b="1" i="1" dirty="0">
                <a:latin typeface="Calibri" pitchFamily="34" charset="0"/>
              </a:rPr>
              <a:t>Mapa</a:t>
            </a:r>
          </a:p>
          <a:p>
            <a:pPr algn="ctr">
              <a:defRPr/>
            </a:pPr>
            <a:r>
              <a:rPr lang="es-ES_tradnl" sz="2200" b="1" i="1" dirty="0">
                <a:latin typeface="Calibri" pitchFamily="34" charset="0"/>
              </a:rPr>
              <a:t>Mental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500166" y="188640"/>
            <a:ext cx="6072230" cy="851297"/>
          </a:xfrm>
          <a:prstGeom prst="roundRect">
            <a:avLst/>
          </a:prstGeom>
          <a:solidFill>
            <a:srgbClr val="FF990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4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LA COMUNICACIÓN</a:t>
            </a:r>
            <a:endParaRPr lang="es-AR" sz="44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28596" y="1285860"/>
            <a:ext cx="8286808" cy="2247424"/>
          </a:xfrm>
          <a:prstGeom prst="roundRect">
            <a:avLst/>
          </a:prstGeom>
          <a:solidFill>
            <a:srgbClr val="FF9900"/>
          </a:solidFill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3000" dirty="0" smtClean="0">
                <a:ln>
                  <a:solidFill>
                    <a:srgbClr val="002060"/>
                  </a:solidFill>
                </a:ln>
                <a:solidFill>
                  <a:srgbClr val="990099"/>
                </a:solidFill>
                <a:latin typeface="Calibri" pitchFamily="34" charset="0"/>
              </a:rPr>
              <a:t>Es el acto por el cual dos personas o grupos establecen un contacto para transmitirse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ES_tradnl" sz="3000" dirty="0" smtClean="0">
                <a:ln>
                  <a:solidFill>
                    <a:srgbClr val="002060"/>
                  </a:solidFill>
                </a:ln>
                <a:solidFill>
                  <a:srgbClr val="990099"/>
                </a:solidFill>
                <a:latin typeface="Calibri" pitchFamily="34" charset="0"/>
              </a:rPr>
              <a:t>una información.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ES_tradnl" sz="30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Calibri" pitchFamily="34" charset="0"/>
              </a:rPr>
              <a:t>Es un </a:t>
            </a:r>
            <a:r>
              <a:rPr lang="es-ES_tradnl" sz="3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PROCESO CIRCULAR SISTÉMICO</a:t>
            </a:r>
            <a:r>
              <a:rPr lang="es-ES_tradnl" sz="3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alibri" pitchFamily="34" charset="0"/>
              </a:rPr>
              <a:t>.</a:t>
            </a:r>
            <a:endParaRPr lang="es-AR" sz="3400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4099" name="Picture 3" descr="H:\CLAU\MEDIACIÓN\Imágenes\a0cb2da2-4e7f-44f7-81c6-c383c82e063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17032"/>
            <a:ext cx="4496386" cy="338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275856" y="5116897"/>
            <a:ext cx="3002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4000" b="1" dirty="0">
                <a:ln>
                  <a:solidFill>
                    <a:srgbClr val="660066"/>
                  </a:solidFill>
                </a:ln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 E N S A J E</a:t>
            </a:r>
            <a:r>
              <a:rPr lang="es-AR" sz="4000" b="1" dirty="0">
                <a:ln>
                  <a:solidFill>
                    <a:srgbClr val="660066"/>
                  </a:solidFill>
                </a:ln>
                <a:solidFill>
                  <a:srgbClr val="008000"/>
                </a:solidFill>
                <a:latin typeface="Calibri" pitchFamily="34" charset="0"/>
              </a:rPr>
              <a:t> 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69799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504056"/>
            <a:ext cx="9144000" cy="63539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2800" dirty="0"/>
              <a:t>Cuando hacemos </a:t>
            </a:r>
            <a:r>
              <a:rPr lang="es-AR" sz="2800" dirty="0" smtClean="0"/>
              <a:t>un </a:t>
            </a:r>
            <a:r>
              <a:rPr lang="es-AR" sz="2800" b="1" dirty="0" smtClean="0"/>
              <a:t>pedido</a:t>
            </a:r>
            <a:r>
              <a:rPr lang="es-AR" sz="2800" dirty="0" smtClean="0"/>
              <a:t>, </a:t>
            </a:r>
            <a:r>
              <a:rPr lang="es-AR" sz="2800" dirty="0"/>
              <a:t>es importante que la otra persona sepa que nuestro objetivo no es conseguir algo, sino </a:t>
            </a:r>
            <a:r>
              <a:rPr lang="es-AR" sz="2800" b="1" dirty="0">
                <a:solidFill>
                  <a:srgbClr val="C00000"/>
                </a:solidFill>
              </a:rPr>
              <a:t>establecer una conexión que </a:t>
            </a:r>
            <a:r>
              <a:rPr lang="es-AR" sz="2800" b="1" dirty="0" smtClean="0">
                <a:solidFill>
                  <a:srgbClr val="C00000"/>
                </a:solidFill>
              </a:rPr>
              <a:t>pueda  </a:t>
            </a:r>
            <a:r>
              <a:rPr lang="es-AR" sz="2800" b="1" dirty="0">
                <a:solidFill>
                  <a:srgbClr val="C00000"/>
                </a:solidFill>
              </a:rPr>
              <a:t>satisfacer las necesidades de todos</a:t>
            </a:r>
            <a:r>
              <a:rPr lang="es-AR" sz="2800" b="1" dirty="0" smtClean="0"/>
              <a:t>.</a:t>
            </a:r>
          </a:p>
          <a:p>
            <a:pPr marL="0" indent="0" algn="ctr">
              <a:buNone/>
            </a:pPr>
            <a:endParaRPr lang="es-AR" sz="2800" b="1" dirty="0"/>
          </a:p>
          <a:p>
            <a:pPr marL="0" indent="0" algn="ctr">
              <a:buNone/>
            </a:pPr>
            <a:r>
              <a:rPr lang="es-AR" sz="2800" dirty="0"/>
              <a:t>Decimos </a:t>
            </a:r>
            <a:r>
              <a:rPr lang="es-AR" sz="2800" dirty="0" smtClean="0"/>
              <a:t>lo que </a:t>
            </a:r>
            <a:r>
              <a:rPr lang="es-AR" sz="2800" dirty="0"/>
              <a:t>queremos, pero </a:t>
            </a:r>
            <a:r>
              <a:rPr lang="es-AR" sz="2800" dirty="0" smtClean="0"/>
              <a:t>también lo que </a:t>
            </a:r>
            <a:r>
              <a:rPr lang="es-AR" sz="2800" b="1" dirty="0" smtClean="0">
                <a:solidFill>
                  <a:srgbClr val="C00000"/>
                </a:solidFill>
              </a:rPr>
              <a:t>queremos </a:t>
            </a:r>
            <a:r>
              <a:rPr lang="es-AR" sz="2800" b="1" dirty="0">
                <a:solidFill>
                  <a:srgbClr val="C00000"/>
                </a:solidFill>
              </a:rPr>
              <a:t>que el otro lo </a:t>
            </a:r>
            <a:r>
              <a:rPr lang="es-AR" sz="2800" b="1" dirty="0" smtClean="0">
                <a:solidFill>
                  <a:srgbClr val="C00000"/>
                </a:solidFill>
              </a:rPr>
              <a:t>haga,  solo </a:t>
            </a:r>
            <a:r>
              <a:rPr lang="es-AR" sz="2800" b="1" dirty="0">
                <a:solidFill>
                  <a:srgbClr val="C00000"/>
                </a:solidFill>
              </a:rPr>
              <a:t>si es su voluntad</a:t>
            </a:r>
            <a:r>
              <a:rPr lang="es-AR" sz="2800" b="1" dirty="0" smtClean="0"/>
              <a:t>.</a:t>
            </a:r>
          </a:p>
          <a:p>
            <a:pPr marL="0" indent="0" algn="just">
              <a:buNone/>
            </a:pPr>
            <a:endParaRPr lang="es-AR" sz="2800" b="1" dirty="0" smtClean="0"/>
          </a:p>
          <a:p>
            <a:pPr marL="0" indent="0" algn="ctr">
              <a:buNone/>
            </a:pPr>
            <a:endParaRPr lang="es-AR" b="1" dirty="0"/>
          </a:p>
        </p:txBody>
      </p:sp>
      <p:pic>
        <p:nvPicPr>
          <p:cNvPr id="6146" name="Picture 2" descr="D:\Pictures\para ppts\caraduda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62155"/>
            <a:ext cx="3168352" cy="2227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80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Pictures\para ppts\adolescencia-820x3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7" y="2924944"/>
            <a:ext cx="7497763" cy="352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endParaRPr lang="es-AR" dirty="0" smtClean="0"/>
          </a:p>
          <a:p>
            <a:pPr algn="ctr"/>
            <a:r>
              <a:rPr lang="es-AR" sz="3200" dirty="0" smtClean="0">
                <a:latin typeface="Arial Black" pitchFamily="34" charset="0"/>
              </a:rPr>
              <a:t>TRABAJO EN GRUPOS:</a:t>
            </a:r>
          </a:p>
          <a:p>
            <a:pPr algn="ctr"/>
            <a:r>
              <a:rPr lang="es-AR" sz="2000" dirty="0" smtClean="0">
                <a:latin typeface="Arial Black" pitchFamily="34" charset="0"/>
              </a:rPr>
              <a:t>SOBRE SITUACIONES HIPOTETICAS </a:t>
            </a:r>
          </a:p>
          <a:p>
            <a:pPr algn="ctr"/>
            <a:r>
              <a:rPr lang="es-AR" sz="2000" dirty="0" smtClean="0">
                <a:latin typeface="Arial Black" pitchFamily="34" charset="0"/>
              </a:rPr>
              <a:t>REDACTAMOS </a:t>
            </a:r>
            <a:r>
              <a:rPr lang="es-AR" sz="2000" dirty="0" smtClean="0">
                <a:latin typeface="Arial Black" pitchFamily="34" charset="0"/>
              </a:rPr>
              <a:t>COMO </a:t>
            </a:r>
            <a:r>
              <a:rPr lang="es-AR" sz="2000" dirty="0" smtClean="0">
                <a:latin typeface="Arial Black" pitchFamily="34" charset="0"/>
              </a:rPr>
              <a:t>NOS COMUNICARIAMOS </a:t>
            </a:r>
            <a:r>
              <a:rPr lang="es-AR" sz="2000" dirty="0" smtClean="0">
                <a:latin typeface="Arial Black" pitchFamily="34" charset="0"/>
              </a:rPr>
              <a:t>CON CNV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5493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1520" y="2564904"/>
            <a:ext cx="3960440" cy="4104456"/>
          </a:xfrm>
          <a:solidFill>
            <a:srgbClr val="66FF66"/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3000" dirty="0" smtClean="0">
                <a:latin typeface="Arial Black" pitchFamily="34" charset="0"/>
              </a:rPr>
              <a:t>ANTES: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s-AR" dirty="0" smtClean="0"/>
              <a:t>¡CÓMO QUE NO LO HICISTE TODAVIA!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s-AR" dirty="0" smtClean="0"/>
              <a:t>¡SOS UN IRRESPONSABLE!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s-AR" dirty="0" smtClean="0"/>
              <a:t>¡NO PUEDO ESTAR EN TODO!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s-AR" dirty="0" smtClean="0"/>
              <a:t>LE VOY A INFORMAR ESTO AL JEFE</a:t>
            </a:r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-26241" y="0"/>
            <a:ext cx="9144000" cy="267765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chemeClr val="bg1"/>
                </a:solidFill>
              </a:rPr>
              <a:t>Un empleado se comprometió con Ud. a realizar un trabajo </a:t>
            </a:r>
            <a:r>
              <a:rPr lang="es-AR" sz="2800" b="1" dirty="0">
                <a:solidFill>
                  <a:schemeClr val="bg1"/>
                </a:solidFill>
              </a:rPr>
              <a:t>y</a:t>
            </a:r>
            <a:r>
              <a:rPr lang="es-AR" sz="2800" b="1" dirty="0" smtClean="0">
                <a:solidFill>
                  <a:schemeClr val="bg1"/>
                </a:solidFill>
              </a:rPr>
              <a:t> entregarlo para ayer. Aún no se lo </a:t>
            </a:r>
            <a:r>
              <a:rPr lang="es-AR" sz="2800" b="1" dirty="0" smtClean="0">
                <a:solidFill>
                  <a:schemeClr val="bg1"/>
                </a:solidFill>
              </a:rPr>
              <a:t>entrega</a:t>
            </a:r>
            <a:r>
              <a:rPr lang="es-AR" sz="2800" b="1" dirty="0" smtClean="0">
                <a:solidFill>
                  <a:schemeClr val="bg1"/>
                </a:solidFill>
              </a:rPr>
              <a:t>.</a:t>
            </a:r>
            <a:endParaRPr lang="es-AR" sz="2800" b="1" dirty="0" smtClean="0">
              <a:solidFill>
                <a:schemeClr val="bg1"/>
              </a:solidFill>
            </a:endParaRPr>
          </a:p>
          <a:p>
            <a:pPr algn="ctr"/>
            <a:r>
              <a:rPr lang="es-AR" sz="2800" b="1" dirty="0" smtClean="0">
                <a:solidFill>
                  <a:schemeClr val="bg1"/>
                </a:solidFill>
              </a:rPr>
              <a:t> Ud. lo necesita con urgencia para elaborar un informe que le pidió su jefe para el mediodía.</a:t>
            </a:r>
          </a:p>
          <a:p>
            <a:pPr algn="ctr"/>
            <a:r>
              <a:rPr lang="es-AR" sz="2800" b="1" dirty="0" smtClean="0">
                <a:solidFill>
                  <a:schemeClr val="bg1"/>
                </a:solidFill>
              </a:rPr>
              <a:t>¿Qué le diría?</a:t>
            </a:r>
            <a:endParaRPr lang="es-AR" sz="2400" b="1" dirty="0">
              <a:solidFill>
                <a:schemeClr val="bg1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788024" y="2677656"/>
            <a:ext cx="4042792" cy="3991704"/>
          </a:xfrm>
          <a:prstGeom prst="rect">
            <a:avLst/>
          </a:prstGeom>
          <a:solidFill>
            <a:srgbClr val="FF33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2800" b="1" dirty="0" smtClean="0"/>
          </a:p>
          <a:p>
            <a:endParaRPr lang="es-AR" sz="2800" b="1" dirty="0"/>
          </a:p>
          <a:p>
            <a:endParaRPr lang="es-AR" sz="2800" b="1" dirty="0" smtClean="0"/>
          </a:p>
          <a:p>
            <a:r>
              <a:rPr lang="es-AR" sz="2800" b="1" dirty="0" smtClean="0"/>
              <a:t>¿Desde la CNV?</a:t>
            </a:r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195151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1520" y="1628800"/>
            <a:ext cx="3960440" cy="4104456"/>
          </a:xfrm>
          <a:solidFill>
            <a:srgbClr val="66FF66"/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3000" dirty="0" smtClean="0">
                <a:latin typeface="Arial Black" pitchFamily="34" charset="0"/>
              </a:rPr>
              <a:t>ANTES: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3200" dirty="0"/>
              <a:t>¡TERMINA CON ESE MAL HUMOR!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3200" dirty="0"/>
              <a:t>ESTAS INSOPORTABLE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3200" dirty="0"/>
              <a:t>¡SI NO CAMBIAS ESA CARA NOS PONES MAL A TODOS!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es-AR" sz="3000" dirty="0" smtClean="0">
              <a:latin typeface="Arial Black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-26241" y="0"/>
            <a:ext cx="9144000" cy="138499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>
                <a:solidFill>
                  <a:schemeClr val="bg1"/>
                </a:solidFill>
              </a:rPr>
              <a:t>Durante una reunión de trabajo un </a:t>
            </a:r>
            <a:r>
              <a:rPr lang="es-AR" sz="2800" b="1" dirty="0" smtClean="0">
                <a:solidFill>
                  <a:schemeClr val="bg1"/>
                </a:solidFill>
              </a:rPr>
              <a:t>integrante del grupo </a:t>
            </a:r>
            <a:r>
              <a:rPr lang="es-AR" sz="2800" b="1" dirty="0">
                <a:solidFill>
                  <a:schemeClr val="bg1"/>
                </a:solidFill>
              </a:rPr>
              <a:t>ha estado malhumorado y decaído. Ud. desconoce la causa</a:t>
            </a:r>
            <a:r>
              <a:rPr lang="es-AR" sz="2800" b="1" dirty="0" smtClean="0">
                <a:solidFill>
                  <a:schemeClr val="bg1"/>
                </a:solidFill>
              </a:rPr>
              <a:t>.  ¿Qué le diría?</a:t>
            </a:r>
            <a:endParaRPr lang="es-AR" sz="2400" b="1" dirty="0">
              <a:solidFill>
                <a:schemeClr val="bg1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517885" y="1628800"/>
            <a:ext cx="4042792" cy="4176464"/>
          </a:xfrm>
          <a:prstGeom prst="rect">
            <a:avLst/>
          </a:prstGeom>
          <a:solidFill>
            <a:srgbClr val="FF33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800" b="1" dirty="0" smtClean="0"/>
              <a:t>¿</a:t>
            </a:r>
            <a:r>
              <a:rPr lang="es-AR" sz="2800" b="1" dirty="0" smtClean="0"/>
              <a:t>Desde la CNV?</a:t>
            </a:r>
            <a:endParaRPr lang="es-AR" sz="2800" b="1" dirty="0"/>
          </a:p>
          <a:p>
            <a:endParaRPr lang="es-AR" sz="2800" b="1" dirty="0" smtClean="0"/>
          </a:p>
          <a:p>
            <a:endParaRPr lang="es-AR" sz="2800" b="1" dirty="0"/>
          </a:p>
          <a:p>
            <a:endParaRPr lang="es-AR" sz="2800" b="1" dirty="0" smtClean="0"/>
          </a:p>
          <a:p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63995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1520" y="3108543"/>
            <a:ext cx="4320480" cy="3488809"/>
          </a:xfrm>
          <a:solidFill>
            <a:srgbClr val="66FF66"/>
          </a:solidFill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3000" dirty="0" smtClean="0">
                <a:latin typeface="Arial Black" pitchFamily="34" charset="0"/>
              </a:rPr>
              <a:t>ANTES: </a:t>
            </a: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es-AR" sz="3200" dirty="0"/>
              <a:t>¡NO TE IMPORTA NADA DE LA VIDA DE LOS VECINOS DEL BARRIO!</a:t>
            </a: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es-AR" sz="3200" dirty="0"/>
              <a:t>¡LO UNICO QUE TE IMPORTA ES GANAR DINERO!</a:t>
            </a: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es-AR" sz="3200" dirty="0"/>
              <a:t>¡COMPRASTE  A  LOS FUNCIONARIOS </a:t>
            </a:r>
            <a:r>
              <a:rPr lang="es-AR" sz="3200" dirty="0" smtClean="0"/>
              <a:t>MUNICIPALES!</a:t>
            </a:r>
            <a:endParaRPr lang="es-AR" sz="3200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es-AR" sz="3000" dirty="0" smtClean="0">
              <a:latin typeface="Arial Black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-26241" y="0"/>
            <a:ext cx="9144000" cy="310854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>
                <a:solidFill>
                  <a:schemeClr val="bg1"/>
                </a:solidFill>
              </a:rPr>
              <a:t>La vecinal que Ud. representa descubre a partir de estudios técnicos  que hay contaminación </a:t>
            </a:r>
            <a:r>
              <a:rPr lang="es-AR" sz="2800" b="1" dirty="0" smtClean="0">
                <a:solidFill>
                  <a:schemeClr val="bg1"/>
                </a:solidFill>
              </a:rPr>
              <a:t>sonora por los ruidos y la música de un pub ubicado en el barrio</a:t>
            </a:r>
            <a:r>
              <a:rPr lang="es-AR" sz="2800" b="1" dirty="0" smtClean="0">
                <a:solidFill>
                  <a:schemeClr val="bg1"/>
                </a:solidFill>
              </a:rPr>
              <a:t>.</a:t>
            </a:r>
            <a:endParaRPr lang="es-AR" sz="2800" b="1" dirty="0">
              <a:solidFill>
                <a:schemeClr val="bg1"/>
              </a:solidFill>
            </a:endParaRPr>
          </a:p>
          <a:p>
            <a:pPr algn="ctr"/>
            <a:r>
              <a:rPr lang="es-AR" sz="2800" b="1" dirty="0">
                <a:solidFill>
                  <a:schemeClr val="bg1"/>
                </a:solidFill>
              </a:rPr>
              <a:t>Ud. y varios vecinos </a:t>
            </a:r>
            <a:r>
              <a:rPr lang="es-AR" sz="2800" b="1" dirty="0" smtClean="0">
                <a:solidFill>
                  <a:schemeClr val="bg1"/>
                </a:solidFill>
              </a:rPr>
              <a:t>se </a:t>
            </a:r>
            <a:r>
              <a:rPr lang="es-AR" sz="2800" b="1" dirty="0">
                <a:solidFill>
                  <a:schemeClr val="bg1"/>
                </a:solidFill>
              </a:rPr>
              <a:t>encuentran con el </a:t>
            </a:r>
            <a:r>
              <a:rPr lang="es-AR" sz="2800" b="1" dirty="0" smtClean="0">
                <a:solidFill>
                  <a:schemeClr val="bg1"/>
                </a:solidFill>
              </a:rPr>
              <a:t>Gerente del Pub. </a:t>
            </a:r>
            <a:endParaRPr lang="es-AR" sz="2800" b="1" dirty="0">
              <a:solidFill>
                <a:schemeClr val="bg1"/>
              </a:solidFill>
            </a:endParaRPr>
          </a:p>
          <a:p>
            <a:pPr algn="ctr"/>
            <a:r>
              <a:rPr lang="es-AR" sz="2800" b="1" dirty="0" smtClean="0">
                <a:solidFill>
                  <a:schemeClr val="bg1"/>
                </a:solidFill>
              </a:rPr>
              <a:t>  ¿Qué le diría?</a:t>
            </a:r>
            <a:endParaRPr lang="es-AR" sz="2400" b="1" dirty="0">
              <a:solidFill>
                <a:schemeClr val="bg1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788024" y="3428998"/>
            <a:ext cx="4042792" cy="2696721"/>
          </a:xfrm>
          <a:prstGeom prst="rect">
            <a:avLst/>
          </a:prstGeom>
          <a:solidFill>
            <a:srgbClr val="FF33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800" b="1" dirty="0" smtClean="0"/>
              <a:t>¿Desde la CNV?</a:t>
            </a:r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353307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CLAU\MEDIACIÓN\Imágenes\images (4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429000"/>
            <a:ext cx="214312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laudia\Desktop\Imágenes nuevas\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700808"/>
            <a:ext cx="1071562" cy="1071562"/>
          </a:xfrm>
          <a:prstGeom prst="round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2644876" y="1898248"/>
            <a:ext cx="46301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cap="all" dirty="0" smtClean="0">
                <a:ln w="9000" cmpd="sng">
                  <a:solidFill>
                    <a:srgbClr val="008000"/>
                  </a:solidFill>
                  <a:prstDash val="solid"/>
                </a:ln>
                <a:solidFill>
                  <a:srgbClr val="009242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 </a:t>
            </a:r>
            <a:r>
              <a:rPr lang="es-ES" sz="4400" b="1" cap="all" dirty="0" smtClean="0">
                <a:ln w="9000" cmpd="sng">
                  <a:solidFill>
                    <a:srgbClr val="00AC00"/>
                  </a:solidFill>
                  <a:prstDash val="solid"/>
                </a:ln>
                <a:solidFill>
                  <a:srgbClr val="00AC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PARTES DE LA CNV</a:t>
            </a:r>
            <a:endParaRPr lang="es-ES" sz="4400" b="1" cap="all" dirty="0">
              <a:ln w="9000" cmpd="sng">
                <a:solidFill>
                  <a:srgbClr val="00AC00"/>
                </a:solidFill>
                <a:prstDash val="solid"/>
              </a:ln>
              <a:solidFill>
                <a:srgbClr val="00AC00"/>
              </a:soli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2791149"/>
            <a:ext cx="7920880" cy="28931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 algn="ctr"/>
            <a:r>
              <a:rPr lang="es-ES" sz="4000" b="1" dirty="0" smtClean="0">
                <a:ln w="10160">
                  <a:solidFill>
                    <a:srgbClr val="00AC00"/>
                  </a:solidFill>
                  <a:prstDash val="solid"/>
                </a:ln>
                <a:solidFill>
                  <a:srgbClr val="00AC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1. </a:t>
            </a:r>
            <a:r>
              <a:rPr lang="es-ES" sz="3400" b="1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EXPRESIÓN HONESTA</a:t>
            </a:r>
          </a:p>
          <a:p>
            <a:pPr marL="742950" indent="-742950" algn="ctr"/>
            <a:r>
              <a:rPr lang="es-ES" sz="340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mediante los cuatro componentes.</a:t>
            </a:r>
          </a:p>
          <a:p>
            <a:pPr marL="742950" indent="-742950" algn="ctr"/>
            <a:endParaRPr lang="es-ES" sz="34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  <a:p>
            <a:pPr marL="742950" indent="-742950" algn="ctr"/>
            <a:r>
              <a:rPr lang="es-ES" sz="4000" b="1" dirty="0" smtClean="0">
                <a:ln w="10160">
                  <a:solidFill>
                    <a:srgbClr val="00AC00"/>
                  </a:solidFill>
                  <a:prstDash val="solid"/>
                </a:ln>
                <a:solidFill>
                  <a:srgbClr val="00AC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2. </a:t>
            </a:r>
            <a:r>
              <a:rPr lang="es-ES" sz="3400" b="1" dirty="0" smtClean="0">
                <a:ln w="10160">
                  <a:solidFill>
                    <a:srgbClr val="FF3399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RECEPCIÓN EMPÁTICA</a:t>
            </a:r>
          </a:p>
          <a:p>
            <a:pPr marL="742950" indent="-742950" algn="ctr"/>
            <a:r>
              <a:rPr lang="es-ES" sz="3400" dirty="0" smtClean="0">
                <a:ln w="10160">
                  <a:solidFill>
                    <a:srgbClr val="FF3399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mediante los cuatro componentes.</a:t>
            </a:r>
          </a:p>
        </p:txBody>
      </p:sp>
    </p:spTree>
    <p:extLst>
      <p:ext uri="{BB962C8B-B14F-4D97-AF65-F5344CB8AC3E}">
        <p14:creationId xmlns:p14="http://schemas.microsoft.com/office/powerpoint/2010/main" val="274999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Claudia\Desktop\Imágenes nuevas\escuchar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75" y="4653137"/>
            <a:ext cx="4395861" cy="2204864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395536" y="1644476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cap="all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LA RECEPCIÓN EMPÁTICA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1475656" y="2708920"/>
            <a:ext cx="6192688" cy="1944216"/>
          </a:xfrm>
          <a:prstGeom prst="roundRect">
            <a:avLst/>
          </a:prstGeom>
          <a:ln w="57150" cmpd="dbl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b="1" i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ESCUCHAR</a:t>
            </a:r>
            <a:r>
              <a:rPr lang="es-ES" sz="2900" b="1" i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 lo que observan, sienten y necesitan los </a:t>
            </a:r>
            <a:r>
              <a:rPr lang="es-ES" sz="2900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demás,</a:t>
            </a:r>
            <a:endParaRPr lang="es-ES" sz="2900" b="1" i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r>
              <a:rPr lang="es-ES" sz="2900" b="1" i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y lo que nos piden.</a:t>
            </a:r>
            <a:endParaRPr lang="es-ES" sz="2900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2576"/>
            <a:ext cx="9144000" cy="3212976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325304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1000" dirty="0" smtClean="0">
              <a:ln w="18415" cmpd="sng">
                <a:solidFill>
                  <a:srgbClr val="990099"/>
                </a:solidFill>
                <a:prstDash val="solid"/>
              </a:ln>
              <a:solidFill>
                <a:srgbClr val="FF1D8E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lvl="1">
              <a:buFont typeface="Wingdings" pitchFamily="2" charset="2"/>
              <a:buChar char="ü"/>
            </a:pPr>
            <a:endParaRPr lang="es-ES" sz="1000" dirty="0" smtClean="0">
              <a:ln w="18415" cmpd="sng">
                <a:solidFill>
                  <a:srgbClr val="990099"/>
                </a:solidFill>
                <a:prstDash val="solid"/>
              </a:ln>
              <a:solidFill>
                <a:srgbClr val="FF1D8E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s-ES" sz="28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B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PREGUNTAR antes de tranquilizar u ofrecer consejo.</a:t>
            </a:r>
          </a:p>
          <a:p>
            <a:pPr lvl="1" algn="just"/>
            <a:endParaRPr lang="es-ES" sz="1000" dirty="0" smtClean="0">
              <a:ln w="18415" cmpd="sng">
                <a:solidFill>
                  <a:srgbClr val="008000"/>
                </a:solidFill>
                <a:prstDash val="solid"/>
              </a:ln>
              <a:solidFill>
                <a:srgbClr val="00B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s-ES" sz="28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B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s-ES" sz="2800" u="sng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B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La comprensión intelectual</a:t>
            </a:r>
            <a:r>
              <a:rPr lang="es-ES" sz="28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B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bloquea la empatía.</a:t>
            </a:r>
          </a:p>
          <a:p>
            <a:pPr lvl="1" algn="just">
              <a:buFont typeface="Wingdings" pitchFamily="2" charset="2"/>
              <a:buChar char="ü"/>
            </a:pPr>
            <a:endParaRPr lang="es-ES" sz="1200" dirty="0" smtClean="0">
              <a:ln w="18415" cmpd="sng">
                <a:solidFill>
                  <a:srgbClr val="008000"/>
                </a:solidFill>
                <a:prstDash val="solid"/>
              </a:ln>
              <a:solidFill>
                <a:srgbClr val="00B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lvl="1" algn="just"/>
            <a:endParaRPr lang="es-ES" sz="1200" dirty="0" smtClean="0">
              <a:ln w="18415" cmpd="sng">
                <a:solidFill>
                  <a:srgbClr val="008000"/>
                </a:solidFill>
                <a:prstDash val="solid"/>
              </a:ln>
              <a:solidFill>
                <a:srgbClr val="00B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es-ES" sz="2600" dirty="0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Calibri" pitchFamily="34" charset="0"/>
              </a:rPr>
              <a:t>Cuando creemos que tenemos que “arreglar las cosas” para que los demás se sientan mejor, dejamos de estar presentes. </a:t>
            </a:r>
            <a:endParaRPr lang="es-ES" sz="2600" dirty="0" smtClean="0">
              <a:ln>
                <a:solidFill>
                  <a:srgbClr val="FF3300"/>
                </a:solidFill>
              </a:ln>
              <a:solidFill>
                <a:srgbClr val="FF33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050" name="Picture 2" descr="C:\Users\Claudia\Desktop\Imágenes nuevas\escuchar-a-los-dem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32656"/>
            <a:ext cx="3888432" cy="2544189"/>
          </a:xfrm>
          <a:prstGeom prst="ellipse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2 Rectángulo"/>
          <p:cNvSpPr/>
          <p:nvPr/>
        </p:nvSpPr>
        <p:spPr>
          <a:xfrm>
            <a:off x="251520" y="188640"/>
            <a:ext cx="4572000" cy="27907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s-ES" sz="3000" b="1" dirty="0">
                <a:ln w="18415" cmpd="sng">
                  <a:solidFill>
                    <a:srgbClr val="660066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La EMPATÍA requiere centrar toda la atención en el mensaje que nos transmite la otra persona.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323528" y="1227231"/>
            <a:ext cx="8496944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algn="just">
              <a:buFont typeface="Wingdings" pitchFamily="2" charset="2"/>
              <a:buChar char="§"/>
            </a:pPr>
            <a:r>
              <a:rPr lang="es-ES" sz="2400" dirty="0" smtClean="0">
                <a:ln w="10160">
                  <a:solidFill>
                    <a:srgbClr val="990099"/>
                  </a:solidFill>
                  <a:prstDash val="solid"/>
                </a:ln>
                <a:solidFill>
                  <a:srgbClr val="990099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s-ES" sz="2400" b="1" dirty="0" smtClean="0">
                <a:ln w="10160">
                  <a:solidFill>
                    <a:srgbClr val="990099"/>
                  </a:solidFill>
                  <a:prstDash val="solid"/>
                </a:ln>
                <a:solidFill>
                  <a:srgbClr val="990099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Aconsejar</a:t>
            </a:r>
            <a:r>
              <a:rPr lang="es-ES" sz="2400" dirty="0" smtClean="0">
                <a:ln w="10160">
                  <a:solidFill>
                    <a:srgbClr val="990099"/>
                  </a:solidFill>
                  <a:prstDash val="solid"/>
                </a:ln>
                <a:solidFill>
                  <a:srgbClr val="990099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: </a:t>
            </a:r>
            <a:r>
              <a:rPr lang="es-ES" sz="2400" i="1" dirty="0" smtClean="0">
                <a:ln w="10160">
                  <a:solidFill>
                    <a:srgbClr val="990099"/>
                  </a:solidFill>
                  <a:prstDash val="solid"/>
                </a:ln>
                <a:solidFill>
                  <a:srgbClr val="990099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“Creo que deberías…”, “¿Cómo es que no…?”</a:t>
            </a:r>
          </a:p>
          <a:p>
            <a:pPr marL="265113" indent="-265113" algn="just">
              <a:buFont typeface="Wingdings" pitchFamily="2" charset="2"/>
              <a:buChar char="§"/>
            </a:pPr>
            <a:endParaRPr lang="es-ES" sz="500" i="1" dirty="0" smtClean="0">
              <a:ln w="10160">
                <a:solidFill>
                  <a:srgbClr val="990099"/>
                </a:solidFill>
                <a:prstDash val="solid"/>
              </a:ln>
              <a:solidFill>
                <a:srgbClr val="990099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  <a:p>
            <a:pPr marL="265113" indent="-265113" algn="just">
              <a:buFont typeface="Wingdings" pitchFamily="2" charset="2"/>
              <a:buChar char="§"/>
            </a:pPr>
            <a:r>
              <a:rPr lang="es-ES" sz="2400" i="1" dirty="0" smtClean="0">
                <a:ln w="10160"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s-ES" sz="2400" b="1" dirty="0" smtClean="0">
                <a:ln w="10160"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Competir</a:t>
            </a:r>
            <a:r>
              <a:rPr lang="es-ES" sz="2400" dirty="0" smtClean="0">
                <a:ln w="10160"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: </a:t>
            </a:r>
            <a:r>
              <a:rPr lang="es-ES" sz="2400" i="1" dirty="0" smtClean="0">
                <a:ln w="10160"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“Esto no es nada, voy a contarte lo que me pasó a mí”</a:t>
            </a:r>
          </a:p>
          <a:p>
            <a:pPr marL="265113" indent="-265113" algn="just">
              <a:buFont typeface="Wingdings" pitchFamily="2" charset="2"/>
              <a:buChar char="§"/>
            </a:pPr>
            <a:endParaRPr lang="es-ES" sz="500" i="1" dirty="0" smtClean="0">
              <a:ln w="10160">
                <a:solidFill>
                  <a:srgbClr val="009900"/>
                </a:solidFill>
                <a:prstDash val="solid"/>
              </a:ln>
              <a:solidFill>
                <a:srgbClr val="0099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  <a:p>
            <a:pPr marL="265113" indent="-265113" algn="just">
              <a:buFont typeface="Wingdings" pitchFamily="2" charset="2"/>
              <a:buChar char="§"/>
            </a:pPr>
            <a:r>
              <a:rPr lang="es-ES" sz="2400" i="1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s-ES" sz="2400" b="1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Educar</a:t>
            </a:r>
            <a:r>
              <a:rPr lang="es-ES" sz="240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: </a:t>
            </a:r>
            <a:r>
              <a:rPr lang="es-ES" sz="2400" i="1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“Esto puede convertirse en una experiencia muy positiva para vos  si…”</a:t>
            </a:r>
          </a:p>
          <a:p>
            <a:pPr marL="265113" indent="-265113" algn="just">
              <a:buFont typeface="Wingdings" pitchFamily="2" charset="2"/>
              <a:buChar char="§"/>
            </a:pPr>
            <a:endParaRPr lang="es-ES" sz="500" i="1" dirty="0" smtClean="0">
              <a:ln w="10160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  <a:p>
            <a:pPr marL="265113" indent="-265113" algn="just">
              <a:buFont typeface="Wingdings" pitchFamily="2" charset="2"/>
              <a:buChar char="§"/>
            </a:pPr>
            <a:r>
              <a:rPr lang="es-ES" sz="2400" i="1" dirty="0" smtClean="0">
                <a:ln w="10160">
                  <a:solidFill>
                    <a:srgbClr val="CC0066"/>
                  </a:solidFill>
                  <a:prstDash val="solid"/>
                </a:ln>
                <a:solidFill>
                  <a:srgbClr val="CC00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s-ES" sz="2400" b="1" dirty="0" smtClean="0">
                <a:ln w="10160">
                  <a:solidFill>
                    <a:srgbClr val="CC0066"/>
                  </a:solidFill>
                  <a:prstDash val="solid"/>
                </a:ln>
                <a:solidFill>
                  <a:srgbClr val="CC00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Consolar</a:t>
            </a:r>
            <a:r>
              <a:rPr lang="es-ES" sz="2400" dirty="0" smtClean="0">
                <a:ln w="10160">
                  <a:solidFill>
                    <a:srgbClr val="CC0066"/>
                  </a:solidFill>
                  <a:prstDash val="solid"/>
                </a:ln>
                <a:solidFill>
                  <a:srgbClr val="CC00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: </a:t>
            </a:r>
            <a:r>
              <a:rPr lang="es-ES" sz="2400" i="1" dirty="0" smtClean="0">
                <a:ln w="10160">
                  <a:solidFill>
                    <a:srgbClr val="CC0066"/>
                  </a:solidFill>
                  <a:prstDash val="solid"/>
                </a:ln>
                <a:solidFill>
                  <a:srgbClr val="CC00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“No es culpa tuya, hiciste lo que pudiste”</a:t>
            </a:r>
          </a:p>
          <a:p>
            <a:pPr marL="265113" indent="-265113" algn="just">
              <a:buFont typeface="Wingdings" pitchFamily="2" charset="2"/>
              <a:buChar char="§"/>
            </a:pPr>
            <a:endParaRPr lang="es-ES" sz="500" i="1" dirty="0" smtClean="0">
              <a:ln w="10160">
                <a:solidFill>
                  <a:srgbClr val="CC0066"/>
                </a:solidFill>
                <a:prstDash val="solid"/>
              </a:ln>
              <a:solidFill>
                <a:srgbClr val="CC0066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  <a:p>
            <a:pPr marL="265113" indent="-265113" algn="just">
              <a:buFont typeface="Wingdings" pitchFamily="2" charset="2"/>
              <a:buChar char="§"/>
            </a:pPr>
            <a:r>
              <a:rPr lang="es-ES" sz="2400" i="1" dirty="0" smtClean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s-ES" sz="2400" b="1" dirty="0" smtClean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Contarle alguna historia parecida</a:t>
            </a:r>
            <a:r>
              <a:rPr lang="es-ES" sz="2400" dirty="0" smtClean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: </a:t>
            </a:r>
            <a:r>
              <a:rPr lang="es-ES" sz="2400" i="1" dirty="0" smtClean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“Esto me hace acordad cuando ….”</a:t>
            </a:r>
          </a:p>
          <a:p>
            <a:pPr marL="265113" indent="-265113" algn="just">
              <a:buFont typeface="Wingdings" pitchFamily="2" charset="2"/>
              <a:buChar char="§"/>
            </a:pPr>
            <a:endParaRPr lang="es-ES" sz="500" i="1" dirty="0" smtClean="0">
              <a:ln w="1016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  <a:p>
            <a:pPr marL="265113" indent="-265113" algn="just">
              <a:buFont typeface="Wingdings" pitchFamily="2" charset="2"/>
              <a:buChar char="§"/>
            </a:pPr>
            <a:r>
              <a:rPr lang="es-ES" sz="2400" i="1" dirty="0" smtClean="0">
                <a:ln w="10160">
                  <a:solidFill>
                    <a:srgbClr val="990033"/>
                  </a:solidFill>
                  <a:prstDash val="solid"/>
                </a:ln>
                <a:solidFill>
                  <a:srgbClr val="990033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s-ES" sz="2400" b="1" dirty="0" smtClean="0">
                <a:ln w="10160">
                  <a:solidFill>
                    <a:srgbClr val="990033"/>
                  </a:solidFill>
                  <a:prstDash val="solid"/>
                </a:ln>
                <a:solidFill>
                  <a:srgbClr val="990033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Minimizar</a:t>
            </a:r>
            <a:r>
              <a:rPr lang="es-ES" sz="2400" dirty="0" smtClean="0">
                <a:ln w="10160">
                  <a:solidFill>
                    <a:srgbClr val="990033"/>
                  </a:solidFill>
                  <a:prstDash val="solid"/>
                </a:ln>
                <a:solidFill>
                  <a:srgbClr val="990033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: </a:t>
            </a:r>
            <a:r>
              <a:rPr lang="es-ES" sz="2400" i="1" dirty="0" smtClean="0">
                <a:ln w="10160">
                  <a:solidFill>
                    <a:srgbClr val="990033"/>
                  </a:solidFill>
                  <a:prstDash val="solid"/>
                </a:ln>
                <a:solidFill>
                  <a:srgbClr val="990033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“Vamos,  </a:t>
            </a:r>
            <a:r>
              <a:rPr lang="es-ES" sz="2400" i="1" dirty="0" err="1" smtClean="0">
                <a:ln w="10160">
                  <a:solidFill>
                    <a:srgbClr val="990033"/>
                  </a:solidFill>
                  <a:prstDash val="solid"/>
                </a:ln>
                <a:solidFill>
                  <a:srgbClr val="990033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animate</a:t>
            </a:r>
            <a:r>
              <a:rPr lang="es-ES" sz="2400" i="1" dirty="0" smtClean="0">
                <a:ln w="10160">
                  <a:solidFill>
                    <a:srgbClr val="990033"/>
                  </a:solidFill>
                  <a:prstDash val="solid"/>
                </a:ln>
                <a:solidFill>
                  <a:srgbClr val="990033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.</a:t>
            </a:r>
          </a:p>
          <a:p>
            <a:pPr algn="just"/>
            <a:r>
              <a:rPr lang="es-ES" sz="2400" i="1" dirty="0">
                <a:ln w="10160">
                  <a:solidFill>
                    <a:srgbClr val="990033"/>
                  </a:solidFill>
                  <a:prstDash val="solid"/>
                </a:ln>
                <a:solidFill>
                  <a:srgbClr val="990033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s-ES" sz="2400" i="1" dirty="0" smtClean="0">
                <a:ln w="10160">
                  <a:solidFill>
                    <a:srgbClr val="990033"/>
                  </a:solidFill>
                  <a:prstDash val="solid"/>
                </a:ln>
                <a:solidFill>
                  <a:srgbClr val="990033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   ¡No es para tanto!”</a:t>
            </a:r>
          </a:p>
          <a:p>
            <a:pPr marL="265113" indent="-265113" algn="just">
              <a:buFont typeface="Wingdings" pitchFamily="2" charset="2"/>
              <a:buChar char="§"/>
            </a:pPr>
            <a:endParaRPr lang="es-ES" sz="500" i="1" dirty="0" smtClean="0">
              <a:ln w="10160">
                <a:solidFill>
                  <a:srgbClr val="990033"/>
                </a:solidFill>
                <a:prstDash val="solid"/>
              </a:ln>
              <a:solidFill>
                <a:srgbClr val="990033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  <a:p>
            <a:pPr marL="265113" indent="-265113" algn="just">
              <a:buFont typeface="Wingdings" pitchFamily="2" charset="2"/>
              <a:buChar char="§"/>
            </a:pPr>
            <a:r>
              <a:rPr lang="es-ES" sz="2400" i="1" dirty="0" smtClean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s-ES" sz="2400" b="1" dirty="0" smtClean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Compadecer</a:t>
            </a:r>
            <a:r>
              <a:rPr lang="es-ES" sz="2400" dirty="0" smtClean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: </a:t>
            </a:r>
            <a:r>
              <a:rPr lang="es-ES" sz="2400" i="1" dirty="0" smtClean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“Pobre”</a:t>
            </a:r>
          </a:p>
          <a:p>
            <a:pPr marL="265113" indent="-265113" algn="just">
              <a:buFont typeface="Wingdings" pitchFamily="2" charset="2"/>
              <a:buChar char="§"/>
            </a:pPr>
            <a:endParaRPr lang="es-ES" sz="500" i="1" dirty="0" smtClean="0">
              <a:ln w="1016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  <a:p>
            <a:pPr marL="265113" indent="-265113" algn="just">
              <a:buFont typeface="Wingdings" pitchFamily="2" charset="2"/>
              <a:buChar char="§"/>
            </a:pPr>
            <a:r>
              <a:rPr lang="es-ES" sz="24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Interrogar</a:t>
            </a:r>
            <a:r>
              <a:rPr lang="es-ES" sz="24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: </a:t>
            </a:r>
            <a:r>
              <a:rPr lang="es-ES" sz="2400" i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“¿Cuándo empezó esto?”</a:t>
            </a:r>
          </a:p>
          <a:p>
            <a:pPr marL="265113" indent="-265113" algn="just">
              <a:buFont typeface="Wingdings" pitchFamily="2" charset="2"/>
              <a:buChar char="§"/>
            </a:pPr>
            <a:endParaRPr lang="es-ES" sz="500" i="1" dirty="0" smtClean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  <a:p>
            <a:pPr marL="265113" indent="-265113" algn="just">
              <a:buFont typeface="Wingdings" pitchFamily="2" charset="2"/>
              <a:buChar char="§"/>
            </a:pPr>
            <a:r>
              <a:rPr lang="es-ES" sz="2400" dirty="0" smtClean="0">
                <a:ln w="10160">
                  <a:solidFill>
                    <a:srgbClr val="CC0099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s-ES" sz="2400" b="1" dirty="0" smtClean="0">
                <a:ln w="10160">
                  <a:solidFill>
                    <a:srgbClr val="CC0099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Explicar</a:t>
            </a:r>
            <a:r>
              <a:rPr lang="es-ES" sz="2400" dirty="0" smtClean="0">
                <a:ln w="10160">
                  <a:solidFill>
                    <a:srgbClr val="CC0099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: </a:t>
            </a:r>
            <a:r>
              <a:rPr lang="es-ES" sz="2400" i="1" dirty="0" smtClean="0">
                <a:ln w="10160">
                  <a:solidFill>
                    <a:srgbClr val="CC0099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“Yo lo sabia, pero…”</a:t>
            </a:r>
          </a:p>
          <a:p>
            <a:pPr marL="265113" indent="-265113" algn="just">
              <a:buFont typeface="Wingdings" pitchFamily="2" charset="2"/>
              <a:buChar char="§"/>
            </a:pPr>
            <a:endParaRPr lang="es-ES" sz="500" i="1" dirty="0" smtClean="0">
              <a:ln w="10160">
                <a:solidFill>
                  <a:srgbClr val="CC0099"/>
                </a:solidFill>
                <a:prstDash val="solid"/>
              </a:ln>
              <a:solidFill>
                <a:srgbClr val="CC0099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  <a:p>
            <a:pPr marL="265113" indent="-265113" algn="just">
              <a:buFont typeface="Wingdings" pitchFamily="2" charset="2"/>
              <a:buChar char="§"/>
            </a:pPr>
            <a:r>
              <a:rPr lang="es-ES" sz="2400" dirty="0" smtClean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s-ES" sz="2400" b="1" dirty="0" smtClean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Corregir</a:t>
            </a:r>
            <a:r>
              <a:rPr lang="es-ES" sz="2400" dirty="0" smtClean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: </a:t>
            </a:r>
            <a:r>
              <a:rPr lang="es-ES" sz="2400" i="1" dirty="0" smtClean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“No, esto no ocurrió así”</a:t>
            </a:r>
            <a:endParaRPr lang="es-ES" sz="2400" dirty="0">
              <a:ln w="10160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116632"/>
            <a:ext cx="79208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400" b="1" cap="all" dirty="0" smtClean="0">
                <a:ln w="9000" cmpd="sng">
                  <a:solidFill>
                    <a:srgbClr val="990099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Conductas habituales QUE</a:t>
            </a:r>
          </a:p>
          <a:p>
            <a:pPr algn="ctr"/>
            <a:r>
              <a:rPr lang="es-ES" sz="3400" b="1" cap="all" dirty="0" smtClean="0">
                <a:ln w="9000" cmpd="sng">
                  <a:solidFill>
                    <a:srgbClr val="990099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NO SON EMPATICAS</a:t>
            </a:r>
            <a:endParaRPr lang="es-ES" sz="3400" b="1" cap="all" dirty="0">
              <a:ln w="9000" cmpd="sng">
                <a:solidFill>
                  <a:srgbClr val="990099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pic>
        <p:nvPicPr>
          <p:cNvPr id="10242" name="Picture 2" descr="Resultado de imagen para que significa compade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31000"/>
            <a:ext cx="2448272" cy="2882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Rectángulo redondeado"/>
          <p:cNvSpPr/>
          <p:nvPr/>
        </p:nvSpPr>
        <p:spPr>
          <a:xfrm>
            <a:off x="467544" y="332656"/>
            <a:ext cx="8136904" cy="1728192"/>
          </a:xfrm>
          <a:prstGeom prst="roundRect">
            <a:avLst/>
          </a:prstGeom>
          <a:solidFill>
            <a:srgbClr val="FF2D96"/>
          </a:solidFill>
          <a:ln>
            <a:solidFill>
              <a:srgbClr val="008B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982528" y="548680"/>
            <a:ext cx="71200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b="1" spc="50" dirty="0" smtClean="0">
                <a:ln w="11430"/>
                <a:solidFill>
                  <a:srgbClr val="00A1D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El elemento clave de la Empatía</a:t>
            </a:r>
          </a:p>
          <a:p>
            <a:pPr algn="ctr"/>
            <a:r>
              <a:rPr lang="es-ES" sz="4000" b="1" spc="50" dirty="0">
                <a:ln w="11430"/>
                <a:solidFill>
                  <a:srgbClr val="00A1D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e</a:t>
            </a:r>
            <a:r>
              <a:rPr lang="es-ES" sz="4000" b="1" spc="50" dirty="0" smtClean="0">
                <a:ln w="11430"/>
                <a:solidFill>
                  <a:srgbClr val="00A1D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s ESTAR PRESENTE.</a:t>
            </a:r>
            <a:endParaRPr lang="es-ES" sz="4000" b="1" spc="50" dirty="0">
              <a:ln w="11430"/>
              <a:solidFill>
                <a:srgbClr val="00A1D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39552" y="2348880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i="1" dirty="0" smtClean="0">
                <a:ln w="18415" cmpd="sng">
                  <a:solidFill>
                    <a:srgbClr val="CC0066"/>
                  </a:solidFill>
                  <a:prstDash val="solid"/>
                </a:ln>
                <a:solidFill>
                  <a:srgbClr val="FF1D8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Al margen de lo que los otros digan, sólo escuchamos lo que están:</a:t>
            </a:r>
          </a:p>
          <a:p>
            <a:endParaRPr lang="es-ES" sz="2800" i="1" dirty="0" smtClean="0">
              <a:ln w="18415" cmpd="sng">
                <a:solidFill>
                  <a:srgbClr val="CC0066"/>
                </a:solidFill>
                <a:prstDash val="solid"/>
              </a:ln>
              <a:solidFill>
                <a:srgbClr val="FF1D8E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  <a:p>
            <a:pPr indent="360363">
              <a:lnSpc>
                <a:spcPct val="150000"/>
              </a:lnSpc>
            </a:pPr>
            <a:r>
              <a:rPr lang="es-ES" sz="2800" i="1" dirty="0" smtClean="0">
                <a:ln w="18415" cmpd="sng">
                  <a:solidFill>
                    <a:srgbClr val="CC0066"/>
                  </a:solidFill>
                  <a:prstDash val="solid"/>
                </a:ln>
                <a:solidFill>
                  <a:srgbClr val="FF1D8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a) Observando</a:t>
            </a:r>
          </a:p>
          <a:p>
            <a:pPr indent="360363">
              <a:lnSpc>
                <a:spcPct val="150000"/>
              </a:lnSpc>
            </a:pPr>
            <a:r>
              <a:rPr lang="es-ES" sz="2800" i="1" dirty="0" smtClean="0">
                <a:ln w="18415" cmpd="sng">
                  <a:solidFill>
                    <a:srgbClr val="CC0066"/>
                  </a:solidFill>
                  <a:prstDash val="solid"/>
                </a:ln>
                <a:solidFill>
                  <a:srgbClr val="FF1D8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b) Sintiendo</a:t>
            </a:r>
          </a:p>
          <a:p>
            <a:pPr indent="360363">
              <a:lnSpc>
                <a:spcPct val="150000"/>
              </a:lnSpc>
            </a:pPr>
            <a:r>
              <a:rPr lang="es-ES" sz="2800" i="1" dirty="0" smtClean="0">
                <a:ln w="18415" cmpd="sng">
                  <a:solidFill>
                    <a:srgbClr val="CC0066"/>
                  </a:solidFill>
                  <a:prstDash val="solid"/>
                </a:ln>
                <a:solidFill>
                  <a:srgbClr val="FF1D8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c) Necesitando</a:t>
            </a:r>
          </a:p>
          <a:p>
            <a:pPr indent="360363">
              <a:lnSpc>
                <a:spcPct val="150000"/>
              </a:lnSpc>
            </a:pPr>
            <a:r>
              <a:rPr lang="es-ES" sz="2800" i="1" dirty="0" smtClean="0">
                <a:ln w="18415" cmpd="sng">
                  <a:solidFill>
                    <a:srgbClr val="CC0066"/>
                  </a:solidFill>
                  <a:prstDash val="solid"/>
                </a:ln>
                <a:solidFill>
                  <a:srgbClr val="FF1D8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d) Pidiendo</a:t>
            </a:r>
            <a:endParaRPr lang="es-ES" sz="2800" dirty="0">
              <a:ln w="18415" cmpd="sng">
                <a:solidFill>
                  <a:srgbClr val="CC0066"/>
                </a:solidFill>
                <a:prstDash val="solid"/>
              </a:ln>
              <a:solidFill>
                <a:srgbClr val="FF1D8E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47" y="3068961"/>
            <a:ext cx="4875358" cy="3250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14313" y="285750"/>
            <a:ext cx="8643937" cy="6337300"/>
          </a:xfrm>
        </p:spPr>
        <p:txBody>
          <a:bodyPr/>
          <a:lstStyle/>
          <a:p>
            <a:pPr algn="ctr">
              <a:lnSpc>
                <a:spcPct val="60000"/>
              </a:lnSpc>
              <a:spcBef>
                <a:spcPct val="35000"/>
              </a:spcBef>
              <a:buFontTx/>
              <a:buNone/>
              <a:defRPr/>
            </a:pPr>
            <a:endParaRPr lang="es-ES_tradnl" b="1" u="sng" dirty="0" smtClean="0">
              <a:latin typeface="Myriad Pro" pitchFamily="34" charset="0"/>
            </a:endParaRPr>
          </a:p>
          <a:p>
            <a:pPr algn="ctr">
              <a:lnSpc>
                <a:spcPct val="60000"/>
              </a:lnSpc>
              <a:spcBef>
                <a:spcPct val="35000"/>
              </a:spcBef>
              <a:buFontTx/>
              <a:buNone/>
              <a:defRPr/>
            </a:pPr>
            <a:r>
              <a:rPr lang="es-ES_tradnl" sz="2800" b="1" dirty="0" smtClean="0">
                <a:latin typeface="Myriad Pro" pitchFamily="34" charset="0"/>
              </a:rPr>
              <a:t>RELACIONES HUMANAS</a:t>
            </a:r>
            <a:r>
              <a:rPr lang="es-ES_tradnl" sz="2800" b="1" dirty="0" smtClean="0">
                <a:solidFill>
                  <a:schemeClr val="tx2"/>
                </a:solidFill>
                <a:latin typeface="Myriad Pro" pitchFamily="34" charset="0"/>
              </a:rPr>
              <a:t> </a:t>
            </a:r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SALUDABLES</a:t>
            </a:r>
          </a:p>
          <a:p>
            <a:pPr algn="ctr">
              <a:lnSpc>
                <a:spcPct val="60000"/>
              </a:lnSpc>
              <a:spcBef>
                <a:spcPct val="35000"/>
              </a:spcBef>
              <a:buFontTx/>
              <a:buNone/>
              <a:defRPr/>
            </a:pPr>
            <a:r>
              <a:rPr lang="es-ES_tradnl" sz="3600" b="1" dirty="0" smtClean="0">
                <a:solidFill>
                  <a:srgbClr val="FF0000"/>
                </a:solidFill>
                <a:latin typeface="Myriad Pro" pitchFamily="34" charset="0"/>
              </a:rPr>
              <a:t>=</a:t>
            </a:r>
          </a:p>
          <a:p>
            <a:pPr algn="ctr">
              <a:lnSpc>
                <a:spcPct val="60000"/>
              </a:lnSpc>
              <a:spcBef>
                <a:spcPct val="35000"/>
              </a:spcBef>
              <a:buFontTx/>
              <a:buNone/>
              <a:defRPr/>
            </a:pPr>
            <a:r>
              <a:rPr lang="es-ES_tradnl" sz="2800" b="1" dirty="0" smtClean="0">
                <a:latin typeface="Myriad Pro" pitchFamily="34" charset="0"/>
              </a:rPr>
              <a:t>RELACIONES HUMANAS </a:t>
            </a:r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CONFIABLES</a:t>
            </a:r>
          </a:p>
          <a:p>
            <a:pPr algn="ctr">
              <a:buFontTx/>
              <a:buNone/>
              <a:defRPr/>
            </a:pPr>
            <a:endParaRPr lang="es-ES_tradnl" sz="2400" b="1" dirty="0" smtClean="0">
              <a:solidFill>
                <a:schemeClr val="tx2"/>
              </a:solidFill>
              <a:latin typeface="Myriad Pro" pitchFamily="34" charset="0"/>
            </a:endParaRPr>
          </a:p>
          <a:p>
            <a:pPr algn="ctr">
              <a:buFontTx/>
              <a:buNone/>
              <a:defRPr/>
            </a:pPr>
            <a:endParaRPr lang="es-ES_tradnl" sz="2400" b="1" dirty="0" smtClean="0">
              <a:solidFill>
                <a:srgbClr val="FF0000"/>
              </a:solidFill>
              <a:latin typeface="Myriad Pro" pitchFamily="34" charset="0"/>
            </a:endParaRPr>
          </a:p>
          <a:p>
            <a:pPr algn="ctr">
              <a:buFontTx/>
              <a:buNone/>
              <a:defRPr/>
            </a:pPr>
            <a:endParaRPr lang="es-ES_tradnl" sz="2400" b="1" dirty="0" smtClean="0">
              <a:solidFill>
                <a:srgbClr val="FF0000"/>
              </a:solidFill>
              <a:latin typeface="Myriad Pro" pitchFamily="34" charset="0"/>
            </a:endParaRPr>
          </a:p>
          <a:p>
            <a:pPr algn="ctr">
              <a:buFontTx/>
              <a:buNone/>
              <a:defRPr/>
            </a:pPr>
            <a:endParaRPr lang="es-ES_tradnl" sz="2400" b="1" dirty="0" smtClean="0">
              <a:solidFill>
                <a:srgbClr val="FF0000"/>
              </a:solidFill>
              <a:latin typeface="Myriad Pro" pitchFamily="34" charset="0"/>
            </a:endParaRPr>
          </a:p>
          <a:p>
            <a:pPr algn="ctr">
              <a:buFontTx/>
              <a:buNone/>
              <a:defRPr/>
            </a:pPr>
            <a:endParaRPr lang="es-ES_tradnl" sz="2400" b="1" dirty="0" smtClean="0">
              <a:solidFill>
                <a:srgbClr val="FF0000"/>
              </a:solidFill>
              <a:latin typeface="Myriad Pro" pitchFamily="34" charset="0"/>
            </a:endParaRPr>
          </a:p>
          <a:p>
            <a:pPr algn="ctr">
              <a:buFontTx/>
              <a:buNone/>
              <a:defRPr/>
            </a:pPr>
            <a:endParaRPr lang="es-ES_tradnl" sz="2400" dirty="0" smtClean="0">
              <a:latin typeface="Myriad Pro" pitchFamily="34" charset="0"/>
            </a:endParaRPr>
          </a:p>
          <a:p>
            <a:pPr algn="ctr">
              <a:buFontTx/>
              <a:buNone/>
              <a:defRPr/>
            </a:pPr>
            <a:endParaRPr lang="es-ES_tradnl" sz="2400" dirty="0" smtClean="0">
              <a:latin typeface="Myriad Pro" pitchFamily="34" charset="0"/>
            </a:endParaRPr>
          </a:p>
          <a:p>
            <a:pPr algn="ctr">
              <a:buFontTx/>
              <a:buNone/>
              <a:defRPr/>
            </a:pPr>
            <a:endParaRPr lang="es-ES_tradnl" sz="2400" dirty="0" smtClean="0">
              <a:latin typeface="Myriad Pro" pitchFamily="34" charset="0"/>
            </a:endParaRPr>
          </a:p>
          <a:p>
            <a:pPr algn="just">
              <a:buFontTx/>
              <a:buNone/>
              <a:defRPr/>
            </a:pPr>
            <a:endParaRPr lang="es-ES_tradnl" sz="2400" b="1" dirty="0" smtClean="0">
              <a:solidFill>
                <a:srgbClr val="FF0000"/>
              </a:solidFill>
              <a:latin typeface="Myriad Pro" pitchFamily="34" charset="0"/>
            </a:endParaRPr>
          </a:p>
          <a:p>
            <a:pPr algn="ctr">
              <a:buFontTx/>
              <a:buNone/>
              <a:defRPr/>
            </a:pPr>
            <a:endParaRPr lang="es-ES_tradnl" sz="2400" b="1" dirty="0" smtClean="0">
              <a:latin typeface="Myriad Pro" pitchFamily="34" charset="0"/>
            </a:endParaRPr>
          </a:p>
          <a:p>
            <a:pPr algn="ctr">
              <a:buFontTx/>
              <a:buNone/>
              <a:defRPr/>
            </a:pPr>
            <a:endParaRPr lang="es-ES_tradnl" sz="2400" b="1" dirty="0" smtClean="0">
              <a:latin typeface="Myriad Pro" pitchFamily="34" charset="0"/>
            </a:endParaRPr>
          </a:p>
          <a:p>
            <a:pPr algn="ctr">
              <a:buFontTx/>
              <a:buNone/>
              <a:defRPr/>
            </a:pPr>
            <a:endParaRPr lang="es-ES_tradnl" sz="2800" b="1" dirty="0" smtClean="0">
              <a:latin typeface="Myriad Pro" pitchFamily="34" charset="0"/>
            </a:endParaRPr>
          </a:p>
        </p:txBody>
      </p:sp>
      <p:sp>
        <p:nvSpPr>
          <p:cNvPr id="33795" name="Line 5"/>
          <p:cNvSpPr>
            <a:spLocks noChangeShapeType="1"/>
          </p:cNvSpPr>
          <p:nvPr/>
        </p:nvSpPr>
        <p:spPr bwMode="auto">
          <a:xfrm flipV="1">
            <a:off x="3071813" y="3000375"/>
            <a:ext cx="4786312" cy="2286000"/>
          </a:xfrm>
          <a:prstGeom prst="line">
            <a:avLst/>
          </a:prstGeom>
          <a:noFill/>
          <a:ln w="7620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 dirty="0"/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5500688" y="4572000"/>
            <a:ext cx="2571750" cy="954088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_tradnl" sz="2800" dirty="0">
                <a:solidFill>
                  <a:srgbClr val="FF0000"/>
                </a:solidFill>
                <a:latin typeface="Myriad Pro" pitchFamily="34" charset="0"/>
              </a:rPr>
              <a:t>        </a:t>
            </a:r>
            <a:r>
              <a:rPr lang="es-ES_tradnl" sz="2800" dirty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Comunicación</a:t>
            </a:r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323850" y="2997200"/>
            <a:ext cx="3024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s-AR" dirty="0">
              <a:latin typeface="Myriad Pro"/>
            </a:endParaRP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214313" y="2428875"/>
            <a:ext cx="3000375" cy="523875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_tradn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 </a:t>
            </a:r>
            <a:r>
              <a:rPr lang="es-ES_tradnl" sz="2800" dirty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Reconocimiento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 rot="20060538">
            <a:off x="3817938" y="3502025"/>
            <a:ext cx="3095625" cy="519113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CONFIANZA</a:t>
            </a:r>
          </a:p>
        </p:txBody>
      </p:sp>
      <p:cxnSp>
        <p:nvCxnSpPr>
          <p:cNvPr id="33800" name="20 Conector angular"/>
          <p:cNvCxnSpPr>
            <a:cxnSpLocks noChangeShapeType="1"/>
          </p:cNvCxnSpPr>
          <p:nvPr/>
        </p:nvCxnSpPr>
        <p:spPr bwMode="auto">
          <a:xfrm>
            <a:off x="500063" y="3071813"/>
            <a:ext cx="5000625" cy="2286000"/>
          </a:xfrm>
          <a:prstGeom prst="bentConnector3">
            <a:avLst>
              <a:gd name="adj1" fmla="val 50000"/>
            </a:avLst>
          </a:prstGeom>
          <a:noFill/>
          <a:ln w="508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9198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" y="1435066"/>
            <a:ext cx="9148801" cy="628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-21573"/>
            <a:ext cx="9144000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61938" algn="ctr"/>
            <a:endParaRPr lang="es-ES" sz="2400" dirty="0" smtClean="0">
              <a:ln w="10160">
                <a:solidFill>
                  <a:srgbClr val="B8005C"/>
                </a:solidFill>
                <a:prstDash val="solid"/>
              </a:ln>
              <a:solidFill>
                <a:srgbClr val="DA006D"/>
              </a:solidFill>
              <a:latin typeface="Calibri" pitchFamily="34" charset="0"/>
            </a:endParaRPr>
          </a:p>
          <a:p>
            <a:pPr marL="261938" algn="ctr"/>
            <a:r>
              <a:rPr lang="es-ES" sz="2400" dirty="0" smtClean="0">
                <a:ln w="10160">
                  <a:solidFill>
                    <a:srgbClr val="B8005C"/>
                  </a:solidFill>
                  <a:prstDash val="solid"/>
                </a:ln>
                <a:solidFill>
                  <a:srgbClr val="DA006D"/>
                </a:solidFill>
                <a:latin typeface="Calibri" pitchFamily="34" charset="0"/>
              </a:rPr>
              <a:t>“</a:t>
            </a:r>
            <a:r>
              <a:rPr lang="es-ES" sz="2400" dirty="0" smtClean="0">
                <a:ln w="10160">
                  <a:solidFill>
                    <a:srgbClr val="B8005C"/>
                  </a:solidFill>
                  <a:prstDash val="solid"/>
                </a:ln>
                <a:solidFill>
                  <a:srgbClr val="DA006D"/>
                </a:solidFill>
                <a:latin typeface="Calibri" pitchFamily="34" charset="0"/>
              </a:rPr>
              <a:t>Existe una diferencia abismal entre hacer algo por el bien de los demás para evitar el sentimiento de culpa y hacerlo porque tenemos plena conciencia de nuestra propia necesidad de contribuir a la felicidad de otros seres humanos. </a:t>
            </a:r>
            <a:endParaRPr lang="es-ES" sz="2400" dirty="0" smtClean="0">
              <a:ln w="10160">
                <a:solidFill>
                  <a:srgbClr val="B8005C"/>
                </a:solidFill>
                <a:prstDash val="solid"/>
              </a:ln>
              <a:solidFill>
                <a:srgbClr val="DA006D"/>
              </a:solidFill>
              <a:latin typeface="Calibri" pitchFamily="34" charset="0"/>
            </a:endParaRPr>
          </a:p>
          <a:p>
            <a:pPr marL="261938" algn="ctr"/>
            <a:r>
              <a:rPr lang="es-ES" sz="2400" dirty="0" smtClean="0">
                <a:ln w="10160">
                  <a:solidFill>
                    <a:srgbClr val="B8005C"/>
                  </a:solidFill>
                  <a:prstDash val="solid"/>
                </a:ln>
                <a:solidFill>
                  <a:srgbClr val="DA006D"/>
                </a:solidFill>
                <a:latin typeface="Calibri" pitchFamily="34" charset="0"/>
              </a:rPr>
              <a:t>El </a:t>
            </a:r>
            <a:r>
              <a:rPr lang="es-ES" sz="2400" dirty="0" smtClean="0">
                <a:ln w="10160">
                  <a:solidFill>
                    <a:srgbClr val="B8005C"/>
                  </a:solidFill>
                  <a:prstDash val="solid"/>
                </a:ln>
                <a:solidFill>
                  <a:srgbClr val="DA006D"/>
                </a:solidFill>
                <a:latin typeface="Calibri" pitchFamily="34" charset="0"/>
              </a:rPr>
              <a:t>primero es un mundo donde impera la tristeza; el segundo es un mundo desbordante de alegría</a:t>
            </a:r>
            <a:r>
              <a:rPr lang="es-ES" sz="2400" dirty="0">
                <a:ln w="10160">
                  <a:solidFill>
                    <a:srgbClr val="B8005C"/>
                  </a:solidFill>
                  <a:prstDash val="solid"/>
                </a:ln>
                <a:solidFill>
                  <a:srgbClr val="DA006D"/>
                </a:solidFill>
                <a:latin typeface="Calibri" pitchFamily="34" charset="0"/>
              </a:rPr>
              <a:t>.” </a:t>
            </a:r>
            <a:r>
              <a:rPr lang="es-ES" sz="2400" dirty="0" smtClean="0">
                <a:ln w="10160">
                  <a:solidFill>
                    <a:srgbClr val="B8005C"/>
                  </a:solidFill>
                  <a:prstDash val="solid"/>
                </a:ln>
                <a:solidFill>
                  <a:srgbClr val="DA006D"/>
                </a:solidFill>
                <a:latin typeface="Calibri" pitchFamily="34" charset="0"/>
              </a:rPr>
              <a:t>  M</a:t>
            </a:r>
            <a:r>
              <a:rPr lang="es-ES" sz="2400" dirty="0">
                <a:ln w="10160">
                  <a:solidFill>
                    <a:srgbClr val="B8005C"/>
                  </a:solidFill>
                  <a:prstDash val="solid"/>
                </a:ln>
                <a:solidFill>
                  <a:srgbClr val="DA006D"/>
                </a:solidFill>
                <a:latin typeface="Calibri" pitchFamily="34" charset="0"/>
              </a:rPr>
              <a:t>. </a:t>
            </a:r>
            <a:r>
              <a:rPr lang="es-ES" sz="2400" dirty="0" err="1" smtClean="0">
                <a:ln w="10160">
                  <a:solidFill>
                    <a:srgbClr val="B8005C"/>
                  </a:solidFill>
                  <a:prstDash val="solid"/>
                </a:ln>
                <a:solidFill>
                  <a:srgbClr val="DA006D"/>
                </a:solidFill>
                <a:latin typeface="Calibri" pitchFamily="34" charset="0"/>
              </a:rPr>
              <a:t>Rosemberg</a:t>
            </a:r>
            <a:r>
              <a:rPr lang="es-ES" sz="2400" i="1" dirty="0" smtClean="0">
                <a:ln w="10160">
                  <a:solidFill>
                    <a:srgbClr val="B8005C"/>
                  </a:solidFill>
                  <a:prstDash val="solid"/>
                </a:ln>
                <a:solidFill>
                  <a:srgbClr val="DA006D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.</a:t>
            </a:r>
            <a:endParaRPr lang="es-ES" sz="2400" i="1" dirty="0">
              <a:ln w="10160">
                <a:solidFill>
                  <a:srgbClr val="B8005C"/>
                </a:solidFill>
                <a:prstDash val="solid"/>
              </a:ln>
              <a:solidFill>
                <a:srgbClr val="DA006D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66196" y="4365104"/>
            <a:ext cx="652306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200" b="1" spc="50" dirty="0" smtClean="0">
                <a:ln w="11430"/>
                <a:solidFill>
                  <a:srgbClr val="00B0F0"/>
                </a:solidFill>
                <a:latin typeface="Calibri" pitchFamily="34" charset="0"/>
              </a:rPr>
              <a:t>Te invitamos a comenzar la practica </a:t>
            </a:r>
          </a:p>
          <a:p>
            <a:pPr algn="ctr"/>
            <a:r>
              <a:rPr lang="es-ES" sz="3200" b="1" spc="50" dirty="0" smtClean="0">
                <a:ln w="11430"/>
                <a:solidFill>
                  <a:srgbClr val="00B0F0"/>
                </a:solidFill>
                <a:latin typeface="Calibri" pitchFamily="34" charset="0"/>
              </a:rPr>
              <a:t>en la vida cotidiana…</a:t>
            </a:r>
            <a:endParaRPr lang="es-ES" sz="3200" b="1" cap="none" spc="50" dirty="0">
              <a:ln w="11430"/>
              <a:solidFill>
                <a:srgbClr val="00B0F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sultado de imagen para marshall rosenbe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89" y="1562742"/>
            <a:ext cx="2812995" cy="409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2 Marcador de contenido"/>
          <p:cNvSpPr>
            <a:spLocks noGrp="1"/>
          </p:cNvSpPr>
          <p:nvPr>
            <p:ph sz="quarter" idx="1"/>
          </p:nvPr>
        </p:nvSpPr>
        <p:spPr>
          <a:xfrm>
            <a:off x="3059832" y="2246107"/>
            <a:ext cx="5832648" cy="252937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s-AR" sz="3200" b="1" dirty="0">
                <a:solidFill>
                  <a:srgbClr val="990099"/>
                </a:solidFill>
                <a:latin typeface="Calibri" pitchFamily="34" charset="0"/>
                <a:cs typeface="Calibri" pitchFamily="34" charset="0"/>
              </a:rPr>
              <a:t>“Las palabras pueden ser como muros que nos separan…o como ventanas que nos dejan ver el interior de la otra persona”.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283968" y="513802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AR" sz="2800" b="1" i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Marshall  </a:t>
            </a:r>
            <a:r>
              <a:rPr lang="es-AR" sz="2800" b="1" i="1" spc="50" dirty="0" err="1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Rosenberg</a:t>
            </a:r>
            <a:endParaRPr lang="es-AR" sz="2800" b="1" i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47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20880" cy="85496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s-ES" sz="4400" b="1" cap="none" spc="50" dirty="0" smtClean="0">
                <a:ln w="11430"/>
                <a:solidFill>
                  <a:srgbClr val="0065B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Quién es Marshall </a:t>
            </a:r>
            <a:r>
              <a:rPr lang="es-ES" sz="4400" b="1" cap="none" spc="50" dirty="0" err="1" smtClean="0">
                <a:ln w="11430"/>
                <a:solidFill>
                  <a:srgbClr val="0065B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Rosenberg</a:t>
            </a:r>
            <a:r>
              <a:rPr lang="es-ES" sz="4400" b="1" cap="none" spc="50" dirty="0" smtClean="0">
                <a:ln w="11430"/>
                <a:solidFill>
                  <a:srgbClr val="0065B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?</a:t>
            </a:r>
            <a:endParaRPr lang="es-ES" sz="4400" b="1" cap="none" spc="50" dirty="0">
              <a:ln w="11430"/>
              <a:solidFill>
                <a:srgbClr val="0065B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1071801"/>
            <a:ext cx="849694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s-ES" sz="2500" dirty="0">
              <a:ln w="10160">
                <a:solidFill>
                  <a:srgbClr val="008E00"/>
                </a:solidFill>
                <a:prstDash val="solid"/>
              </a:ln>
              <a:solidFill>
                <a:srgbClr val="7030A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342900" indent="-34290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500" dirty="0" smtClean="0">
                <a:ln w="10160">
                  <a:solidFill>
                    <a:srgbClr val="008E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Psicólogo y Mediador norteamericano</a:t>
            </a:r>
          </a:p>
          <a:p>
            <a:pPr marL="342900" indent="-34290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500" dirty="0" smtClean="0">
                <a:ln w="10160">
                  <a:solidFill>
                    <a:srgbClr val="008E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A partir de los años 60 desarrolló la Comunicación No-Violenta (CNV) para ayudar en la resolución de conflictos.</a:t>
            </a:r>
          </a:p>
          <a:p>
            <a:pPr marL="342900" indent="-34290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500" dirty="0" smtClean="0">
                <a:ln w="10160">
                  <a:solidFill>
                    <a:srgbClr val="008E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Fundó el Centro de CNV en el año 1984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s-ES" sz="2500" dirty="0" smtClean="0">
              <a:ln w="10160">
                <a:solidFill>
                  <a:srgbClr val="008E00"/>
                </a:solidFill>
                <a:prstDash val="solid"/>
              </a:ln>
              <a:solidFill>
                <a:srgbClr val="008E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s-ES" sz="2500" dirty="0" smtClean="0">
              <a:ln w="10160">
                <a:solidFill>
                  <a:srgbClr val="008E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s-ES" sz="2500" dirty="0" smtClean="0">
              <a:ln w="10160">
                <a:solidFill>
                  <a:srgbClr val="008E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Espaço Reservado para Conteúdo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4311933"/>
            <a:ext cx="2232248" cy="2551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180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684584" y="0"/>
            <a:ext cx="7920880" cy="85496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s-ES" sz="3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¿Quién </a:t>
            </a:r>
            <a:r>
              <a:rPr lang="es-E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fue</a:t>
            </a:r>
            <a:r>
              <a:rPr lang="es-ES" sz="3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 Marshall Rosenberg?</a:t>
            </a:r>
            <a:endParaRPr lang="es-ES" sz="36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Espaço Reservado para Conteúdo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76256" y="332656"/>
            <a:ext cx="1898104" cy="2169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323528" y="1700808"/>
            <a:ext cx="8640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/>
              <a:t>Lo inspiraron estas preguntas:</a:t>
            </a:r>
          </a:p>
          <a:p>
            <a:endParaRPr lang="es-AR" sz="2800" b="1" dirty="0"/>
          </a:p>
          <a:p>
            <a:endParaRPr lang="es-AR" sz="2800" b="1" dirty="0" smtClean="0"/>
          </a:p>
          <a:p>
            <a:pPr algn="ctr"/>
            <a:r>
              <a:rPr lang="es-AR" sz="2800" b="1" dirty="0"/>
              <a:t>¿Qué ocurre que nos desconecta de nuestra </a:t>
            </a:r>
            <a:r>
              <a:rPr lang="es-AR" sz="2800" b="1" u="sng" dirty="0"/>
              <a:t>naturaleza solidaria</a:t>
            </a:r>
            <a:r>
              <a:rPr lang="es-AR" sz="2800" b="1" dirty="0"/>
              <a:t> y nos lleva a comportarnos de manera </a:t>
            </a:r>
            <a:r>
              <a:rPr lang="es-AR" sz="2800" b="1" dirty="0" smtClean="0"/>
              <a:t>violenta </a:t>
            </a:r>
            <a:r>
              <a:rPr lang="es-AR" sz="2800" b="1" dirty="0"/>
              <a:t>y abusiva? </a:t>
            </a:r>
            <a:endParaRPr lang="es-AR" sz="2800" b="1" dirty="0" smtClean="0"/>
          </a:p>
          <a:p>
            <a:pPr algn="ctr"/>
            <a:endParaRPr lang="es-AR" sz="2800" b="1" dirty="0"/>
          </a:p>
          <a:p>
            <a:pPr algn="ctr"/>
            <a:r>
              <a:rPr lang="es-AR" sz="2800" b="1" dirty="0"/>
              <a:t>Y a la inversa, ¿por qué algunas personas son </a:t>
            </a:r>
            <a:r>
              <a:rPr lang="es-AR" sz="2800" b="1" dirty="0" smtClean="0"/>
              <a:t>    consecuentes </a:t>
            </a:r>
            <a:r>
              <a:rPr lang="es-AR" sz="2800" b="1" dirty="0"/>
              <a:t>con esta actitud solidaria incluso en </a:t>
            </a:r>
            <a:r>
              <a:rPr lang="es-AR" sz="2800" b="1" dirty="0" smtClean="0"/>
              <a:t>las circunstancias </a:t>
            </a:r>
            <a:r>
              <a:rPr lang="es-AR" sz="2800" b="1" dirty="0"/>
              <a:t>más adversas? </a:t>
            </a:r>
            <a:endParaRPr lang="es-A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97879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:\CLAU\MEDIACIÓN\Imágenes\smile-indi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370" y="5229200"/>
            <a:ext cx="3061654" cy="1628800"/>
          </a:xfrm>
          <a:prstGeom prst="round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982332" y="2780928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3600" dirty="0" smtClean="0">
                <a:ln w="10160">
                  <a:solidFill>
                    <a:srgbClr val="008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Es un </a:t>
            </a:r>
            <a:r>
              <a:rPr lang="es-AR" sz="3600" dirty="0">
                <a:ln w="10160">
                  <a:solidFill>
                    <a:srgbClr val="008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método de </a:t>
            </a:r>
            <a:r>
              <a:rPr lang="es-AR" sz="3600" dirty="0" smtClean="0">
                <a:ln w="10160">
                  <a:solidFill>
                    <a:srgbClr val="008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comunicación                          </a:t>
            </a:r>
            <a:r>
              <a:rPr lang="es-AR" sz="3600" dirty="0" err="1" smtClean="0">
                <a:ln w="10160">
                  <a:solidFill>
                    <a:srgbClr val="008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intra</a:t>
            </a:r>
            <a:r>
              <a:rPr lang="es-AR" sz="3600" dirty="0" smtClean="0">
                <a:ln w="10160">
                  <a:solidFill>
                    <a:srgbClr val="008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e interpersonal, </a:t>
            </a:r>
            <a:r>
              <a:rPr lang="es-AR" sz="3600" dirty="0">
                <a:ln w="10160">
                  <a:solidFill>
                    <a:srgbClr val="008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simple y </a:t>
            </a:r>
            <a:r>
              <a:rPr lang="es-AR" sz="3600" dirty="0" smtClean="0">
                <a:ln w="10160">
                  <a:solidFill>
                    <a:srgbClr val="008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estructurado, </a:t>
            </a:r>
            <a:r>
              <a:rPr lang="es-AR" sz="3600" dirty="0">
                <a:ln w="10160">
                  <a:solidFill>
                    <a:srgbClr val="008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para facilitar las relaciones humanas y enriquecerlas con empatía. 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2832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s-E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s-E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s-AR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s-AR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es-AR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188640"/>
            <a:ext cx="86409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4400" b="1" cap="all" dirty="0" smtClean="0">
                <a:ln w="9000" cmpd="sng">
                  <a:solidFill>
                    <a:srgbClr val="660066"/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¿QUÉ ES</a:t>
            </a:r>
          </a:p>
          <a:p>
            <a:pPr algn="ctr">
              <a:lnSpc>
                <a:spcPct val="150000"/>
              </a:lnSpc>
            </a:pPr>
            <a:r>
              <a:rPr lang="es-ES" sz="4400" b="1" cap="all" dirty="0" smtClean="0">
                <a:ln w="9000" cmpd="sng">
                  <a:solidFill>
                    <a:srgbClr val="660066"/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LA COMUNICACIÓN NO VIOLENTA?</a:t>
            </a:r>
            <a:endParaRPr lang="es-ES" sz="4400" b="1" cap="all" dirty="0">
              <a:ln w="9000" cmpd="sng">
                <a:solidFill>
                  <a:srgbClr val="660066"/>
                </a:solidFill>
                <a:prstDash val="solid"/>
              </a:ln>
              <a:solidFill>
                <a:srgbClr val="CC0099"/>
              </a:soli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11512</TotalTime>
  <Words>2041</Words>
  <Application>Microsoft Office PowerPoint</Application>
  <PresentationFormat>Presentación en pantalla (4:3)</PresentationFormat>
  <Paragraphs>490</Paragraphs>
  <Slides>51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51</vt:i4>
      </vt:variant>
    </vt:vector>
  </HeadingPairs>
  <TitlesOfParts>
    <vt:vector size="65" baseType="lpstr">
      <vt:lpstr>Arial</vt:lpstr>
      <vt:lpstr>Arial Black</vt:lpstr>
      <vt:lpstr>Arial Unicode MS</vt:lpstr>
      <vt:lpstr>Calibri</vt:lpstr>
      <vt:lpstr>Century Schoolbook</vt:lpstr>
      <vt:lpstr>Courier New</vt:lpstr>
      <vt:lpstr>DejaVu Sans</vt:lpstr>
      <vt:lpstr>Myriad Pro</vt:lpstr>
      <vt:lpstr>Times New Roman</vt:lpstr>
      <vt:lpstr>WenQuanYi Micro Hei</vt:lpstr>
      <vt:lpstr>Wingdings</vt:lpstr>
      <vt:lpstr>Wingdings 2</vt:lpstr>
      <vt:lpstr>Mirador</vt:lpstr>
      <vt:lpstr>1_Mirador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Quién es Marshall Rosenberg?</vt:lpstr>
      <vt:lpstr>¿Quién fue Marshall Rosenberg?</vt:lpstr>
      <vt:lpstr>          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COMUNICACIÓN   NO  VIOLENTA</dc:title>
  <dc:creator>Jorge</dc:creator>
  <cp:lastModifiedBy>Silvina</cp:lastModifiedBy>
  <cp:revision>1336</cp:revision>
  <dcterms:created xsi:type="dcterms:W3CDTF">2013-01-21T13:37:31Z</dcterms:created>
  <dcterms:modified xsi:type="dcterms:W3CDTF">2021-05-26T13:59:36Z</dcterms:modified>
</cp:coreProperties>
</file>