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8" r:id="rId6"/>
    <p:sldId id="265" r:id="rId7"/>
    <p:sldId id="266" r:id="rId8"/>
    <p:sldId id="273" r:id="rId9"/>
    <p:sldId id="267" r:id="rId10"/>
    <p:sldId id="269" r:id="rId11"/>
    <p:sldId id="270" r:id="rId12"/>
    <p:sldId id="271" r:id="rId13"/>
    <p:sldId id="272" r:id="rId14"/>
    <p:sldId id="274" r:id="rId15"/>
    <p:sldId id="276" r:id="rId16"/>
    <p:sldId id="281" r:id="rId17"/>
    <p:sldId id="257" r:id="rId18"/>
    <p:sldId id="275" r:id="rId19"/>
    <p:sldId id="283" r:id="rId20"/>
    <p:sldId id="277" r:id="rId21"/>
    <p:sldId id="282" r:id="rId22"/>
    <p:sldId id="260" r:id="rId23"/>
    <p:sldId id="278" r:id="rId24"/>
    <p:sldId id="280" r:id="rId25"/>
    <p:sldId id="284" r:id="rId26"/>
    <p:sldId id="285" r:id="rId27"/>
    <p:sldId id="286" r:id="rId28"/>
    <p:sldId id="258" r:id="rId2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84"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0C211F-6B09-49A4-BF85-944FB0E36FE9}" type="doc">
      <dgm:prSet loTypeId="urn:microsoft.com/office/officeart/2005/8/layout/radial1" loCatId="cycle" qsTypeId="urn:microsoft.com/office/officeart/2005/8/quickstyle/simple1" qsCatId="simple" csTypeId="urn:microsoft.com/office/officeart/2005/8/colors/accent3_2" csCatId="accent3" phldr="1"/>
      <dgm:spPr/>
      <dgm:t>
        <a:bodyPr/>
        <a:lstStyle/>
        <a:p>
          <a:endParaRPr lang="es-AR"/>
        </a:p>
      </dgm:t>
    </dgm:pt>
    <dgm:pt modelId="{8048F32B-3893-46A7-96F9-3C71785B2931}">
      <dgm:prSet phldrT="[Texto]" custT="1"/>
      <dgm:spPr>
        <a:solidFill>
          <a:schemeClr val="accent3">
            <a:lumMod val="40000"/>
            <a:lumOff val="60000"/>
          </a:schemeClr>
        </a:solidFill>
      </dgm:spPr>
      <dgm:t>
        <a:bodyPr/>
        <a:lstStyle/>
        <a:p>
          <a:r>
            <a:rPr lang="es-MX" sz="2400" b="1" dirty="0" smtClean="0">
              <a:solidFill>
                <a:schemeClr val="tx1"/>
              </a:solidFill>
            </a:rPr>
            <a:t>Modernidad</a:t>
          </a:r>
          <a:endParaRPr lang="es-AR" sz="2400" b="1" dirty="0">
            <a:solidFill>
              <a:schemeClr val="tx1"/>
            </a:solidFill>
          </a:endParaRPr>
        </a:p>
      </dgm:t>
    </dgm:pt>
    <dgm:pt modelId="{86811C32-8700-4816-9FAC-40648E449E8C}" type="parTrans" cxnId="{881DC27F-4A34-4E5B-B976-9C99E5E2FDDC}">
      <dgm:prSet/>
      <dgm:spPr/>
      <dgm:t>
        <a:bodyPr/>
        <a:lstStyle/>
        <a:p>
          <a:endParaRPr lang="es-AR"/>
        </a:p>
      </dgm:t>
    </dgm:pt>
    <dgm:pt modelId="{0BD4D196-ABE6-4795-9214-683DF71EF6F2}" type="sibTrans" cxnId="{881DC27F-4A34-4E5B-B976-9C99E5E2FDDC}">
      <dgm:prSet/>
      <dgm:spPr/>
      <dgm:t>
        <a:bodyPr/>
        <a:lstStyle/>
        <a:p>
          <a:endParaRPr lang="es-AR"/>
        </a:p>
      </dgm:t>
    </dgm:pt>
    <dgm:pt modelId="{78CC646C-90C3-43EC-A71F-7C4D49D58970}">
      <dgm:prSet phldrT="[Texto]" custT="1"/>
      <dgm:spPr/>
      <dgm:t>
        <a:bodyPr/>
        <a:lstStyle/>
        <a:p>
          <a:r>
            <a:rPr lang="es-MX" sz="2800" b="1" dirty="0" smtClean="0"/>
            <a:t>Sujeto</a:t>
          </a:r>
          <a:endParaRPr lang="es-AR" sz="2800" b="1" dirty="0"/>
        </a:p>
      </dgm:t>
    </dgm:pt>
    <dgm:pt modelId="{B2B842D2-C8FB-4A0F-99CD-8FB586B3D572}" type="parTrans" cxnId="{6B134CED-DF50-4AA1-8AC3-0CD16D936288}">
      <dgm:prSet/>
      <dgm:spPr/>
      <dgm:t>
        <a:bodyPr/>
        <a:lstStyle/>
        <a:p>
          <a:endParaRPr lang="es-AR"/>
        </a:p>
      </dgm:t>
    </dgm:pt>
    <dgm:pt modelId="{F00C1519-CE6B-4215-BFD3-2E17A5DE374C}" type="sibTrans" cxnId="{6B134CED-DF50-4AA1-8AC3-0CD16D936288}">
      <dgm:prSet/>
      <dgm:spPr/>
      <dgm:t>
        <a:bodyPr/>
        <a:lstStyle/>
        <a:p>
          <a:endParaRPr lang="es-AR"/>
        </a:p>
      </dgm:t>
    </dgm:pt>
    <dgm:pt modelId="{838ECE01-BE54-4235-9806-ED7204AD5AEE}">
      <dgm:prSet phldrT="[Texto]" custT="1"/>
      <dgm:spPr/>
      <dgm:t>
        <a:bodyPr/>
        <a:lstStyle/>
        <a:p>
          <a:r>
            <a:rPr lang="es-MX" sz="1800" b="1" dirty="0" smtClean="0"/>
            <a:t>Conocimiento</a:t>
          </a:r>
          <a:endParaRPr lang="es-AR" sz="1800" b="1" dirty="0"/>
        </a:p>
      </dgm:t>
    </dgm:pt>
    <dgm:pt modelId="{957E6EB7-0805-4C5D-B870-01B62E43FE18}" type="parTrans" cxnId="{3B0B7896-195F-4811-8022-01622D618C01}">
      <dgm:prSet/>
      <dgm:spPr/>
      <dgm:t>
        <a:bodyPr/>
        <a:lstStyle/>
        <a:p>
          <a:endParaRPr lang="es-AR"/>
        </a:p>
      </dgm:t>
    </dgm:pt>
    <dgm:pt modelId="{E1A211F3-792E-4318-9117-5BD415135E6F}" type="sibTrans" cxnId="{3B0B7896-195F-4811-8022-01622D618C01}">
      <dgm:prSet/>
      <dgm:spPr/>
      <dgm:t>
        <a:bodyPr/>
        <a:lstStyle/>
        <a:p>
          <a:endParaRPr lang="es-AR"/>
        </a:p>
      </dgm:t>
    </dgm:pt>
    <dgm:pt modelId="{AF367E40-54F7-4B1A-A10A-FE9E7283C274}">
      <dgm:prSet phldrT="[Texto]"/>
      <dgm:spPr/>
      <dgm:t>
        <a:bodyPr/>
        <a:lstStyle/>
        <a:p>
          <a:r>
            <a:rPr lang="es-MX" b="1" dirty="0" smtClean="0"/>
            <a:t>Relación</a:t>
          </a:r>
        </a:p>
        <a:p>
          <a:r>
            <a:rPr lang="es-MX" b="1" dirty="0" smtClean="0"/>
            <a:t> Sujeto - Mundo</a:t>
          </a:r>
          <a:endParaRPr lang="es-AR" b="1" dirty="0"/>
        </a:p>
      </dgm:t>
    </dgm:pt>
    <dgm:pt modelId="{D9100CAE-7E0E-4B93-AE8E-FEE19E1D9E38}" type="parTrans" cxnId="{BC2439F4-7780-479F-BEFC-C65304F32A96}">
      <dgm:prSet/>
      <dgm:spPr/>
      <dgm:t>
        <a:bodyPr/>
        <a:lstStyle/>
        <a:p>
          <a:endParaRPr lang="es-AR"/>
        </a:p>
      </dgm:t>
    </dgm:pt>
    <dgm:pt modelId="{EEFE2F9C-8B45-4DE5-A470-23C7BAF164E4}" type="sibTrans" cxnId="{BC2439F4-7780-479F-BEFC-C65304F32A96}">
      <dgm:prSet/>
      <dgm:spPr/>
      <dgm:t>
        <a:bodyPr/>
        <a:lstStyle/>
        <a:p>
          <a:endParaRPr lang="es-AR"/>
        </a:p>
      </dgm:t>
    </dgm:pt>
    <dgm:pt modelId="{2B49447D-ACA8-4358-B837-FBFEF2464180}">
      <dgm:prSet phldrT="[Texto]" custT="1"/>
      <dgm:spPr/>
      <dgm:t>
        <a:bodyPr/>
        <a:lstStyle/>
        <a:p>
          <a:r>
            <a:rPr lang="es-MX" sz="1600" b="1" dirty="0" smtClean="0"/>
            <a:t>Metáfora del universo-reloj</a:t>
          </a:r>
          <a:endParaRPr lang="es-MX" sz="2000" b="1" dirty="0" smtClean="0"/>
        </a:p>
        <a:p>
          <a:r>
            <a:rPr lang="es-MX" sz="2000" b="1" dirty="0" smtClean="0"/>
            <a:t>Hipótesis</a:t>
          </a:r>
          <a:endParaRPr lang="es-AR" sz="2000" b="1" dirty="0"/>
        </a:p>
      </dgm:t>
    </dgm:pt>
    <dgm:pt modelId="{285E6C5A-AF4A-47E1-B7CB-EEB7ACFFFC91}" type="parTrans" cxnId="{38C3316A-86A7-47C3-89CD-361AE1F9A15A}">
      <dgm:prSet/>
      <dgm:spPr/>
      <dgm:t>
        <a:bodyPr/>
        <a:lstStyle/>
        <a:p>
          <a:endParaRPr lang="es-AR"/>
        </a:p>
      </dgm:t>
    </dgm:pt>
    <dgm:pt modelId="{674562F8-1660-4F44-A3AF-176D3EB9EB5B}" type="sibTrans" cxnId="{38C3316A-86A7-47C3-89CD-361AE1F9A15A}">
      <dgm:prSet/>
      <dgm:spPr/>
      <dgm:t>
        <a:bodyPr/>
        <a:lstStyle/>
        <a:p>
          <a:endParaRPr lang="es-AR"/>
        </a:p>
      </dgm:t>
    </dgm:pt>
    <dgm:pt modelId="{6A8EFF72-7591-4924-AF6E-E72132D23236}">
      <dgm:prSet/>
      <dgm:spPr/>
      <dgm:t>
        <a:bodyPr/>
        <a:lstStyle/>
        <a:p>
          <a:r>
            <a:rPr lang="es-MX" b="1" dirty="0" smtClean="0"/>
            <a:t>Noción del cuerpo</a:t>
          </a:r>
          <a:endParaRPr lang="es-AR" b="1" dirty="0"/>
        </a:p>
      </dgm:t>
    </dgm:pt>
    <dgm:pt modelId="{2A97B9F8-EC7E-46C4-A005-B4D29F4E8DD5}" type="parTrans" cxnId="{C4DFA32E-09AA-4A38-8144-9864254C5ED3}">
      <dgm:prSet/>
      <dgm:spPr/>
      <dgm:t>
        <a:bodyPr/>
        <a:lstStyle/>
        <a:p>
          <a:endParaRPr lang="es-AR"/>
        </a:p>
      </dgm:t>
    </dgm:pt>
    <dgm:pt modelId="{D95E3949-2F59-4EEA-A3F0-89AEB6D59745}" type="sibTrans" cxnId="{C4DFA32E-09AA-4A38-8144-9864254C5ED3}">
      <dgm:prSet/>
      <dgm:spPr/>
      <dgm:t>
        <a:bodyPr/>
        <a:lstStyle/>
        <a:p>
          <a:endParaRPr lang="es-AR"/>
        </a:p>
      </dgm:t>
    </dgm:pt>
    <dgm:pt modelId="{85FD9125-16AF-46DB-B36C-C0058FE03718}" type="pres">
      <dgm:prSet presAssocID="{560C211F-6B09-49A4-BF85-944FB0E36FE9}" presName="cycle" presStyleCnt="0">
        <dgm:presLayoutVars>
          <dgm:chMax val="1"/>
          <dgm:dir/>
          <dgm:animLvl val="ctr"/>
          <dgm:resizeHandles val="exact"/>
        </dgm:presLayoutVars>
      </dgm:prSet>
      <dgm:spPr/>
    </dgm:pt>
    <dgm:pt modelId="{9E9D3382-2027-4D01-809E-421DD789CB16}" type="pres">
      <dgm:prSet presAssocID="{8048F32B-3893-46A7-96F9-3C71785B2931}" presName="centerShape" presStyleLbl="node0" presStyleIdx="0" presStyleCnt="1" custScaleX="138228" custScaleY="99136"/>
      <dgm:spPr/>
    </dgm:pt>
    <dgm:pt modelId="{74E0CE1C-4C8B-4EB4-8DE9-E158183DB010}" type="pres">
      <dgm:prSet presAssocID="{B2B842D2-C8FB-4A0F-99CD-8FB586B3D572}" presName="Name9" presStyleLbl="parChTrans1D2" presStyleIdx="0" presStyleCnt="5"/>
      <dgm:spPr/>
    </dgm:pt>
    <dgm:pt modelId="{938D20EE-9E38-46DC-A7F2-35A61CBE8955}" type="pres">
      <dgm:prSet presAssocID="{B2B842D2-C8FB-4A0F-99CD-8FB586B3D572}" presName="connTx" presStyleLbl="parChTrans1D2" presStyleIdx="0" presStyleCnt="5"/>
      <dgm:spPr/>
    </dgm:pt>
    <dgm:pt modelId="{0DB7577E-D5A7-415A-8020-A1B22E663B80}" type="pres">
      <dgm:prSet presAssocID="{78CC646C-90C3-43EC-A71F-7C4D49D58970}" presName="node" presStyleLbl="node1" presStyleIdx="0" presStyleCnt="5">
        <dgm:presLayoutVars>
          <dgm:bulletEnabled val="1"/>
        </dgm:presLayoutVars>
      </dgm:prSet>
      <dgm:spPr/>
    </dgm:pt>
    <dgm:pt modelId="{1E0B8322-184F-4FC2-8A44-5DB17C1AC4E2}" type="pres">
      <dgm:prSet presAssocID="{957E6EB7-0805-4C5D-B870-01B62E43FE18}" presName="Name9" presStyleLbl="parChTrans1D2" presStyleIdx="1" presStyleCnt="5"/>
      <dgm:spPr/>
    </dgm:pt>
    <dgm:pt modelId="{42452105-7FDE-4185-8BEF-F613C277AA59}" type="pres">
      <dgm:prSet presAssocID="{957E6EB7-0805-4C5D-B870-01B62E43FE18}" presName="connTx" presStyleLbl="parChTrans1D2" presStyleIdx="1" presStyleCnt="5"/>
      <dgm:spPr/>
    </dgm:pt>
    <dgm:pt modelId="{CC530216-A4DC-4D9B-BE02-1E3F5E6DAE73}" type="pres">
      <dgm:prSet presAssocID="{838ECE01-BE54-4235-9806-ED7204AD5AEE}" presName="node" presStyleLbl="node1" presStyleIdx="1" presStyleCnt="5" custScaleX="134973" custScaleY="108480" custRadScaleRad="120685" custRadScaleInc="6434">
        <dgm:presLayoutVars>
          <dgm:bulletEnabled val="1"/>
        </dgm:presLayoutVars>
      </dgm:prSet>
      <dgm:spPr/>
    </dgm:pt>
    <dgm:pt modelId="{EF47B966-95B9-4F1F-9CCA-0FACB5A70D81}" type="pres">
      <dgm:prSet presAssocID="{D9100CAE-7E0E-4B93-AE8E-FEE19E1D9E38}" presName="Name9" presStyleLbl="parChTrans1D2" presStyleIdx="2" presStyleCnt="5"/>
      <dgm:spPr/>
    </dgm:pt>
    <dgm:pt modelId="{ED8F8C8B-CAF9-4C73-92C6-1369D129E451}" type="pres">
      <dgm:prSet presAssocID="{D9100CAE-7E0E-4B93-AE8E-FEE19E1D9E38}" presName="connTx" presStyleLbl="parChTrans1D2" presStyleIdx="2" presStyleCnt="5"/>
      <dgm:spPr/>
    </dgm:pt>
    <dgm:pt modelId="{B540955F-0F7A-4A56-95DE-65FC85264A58}" type="pres">
      <dgm:prSet presAssocID="{AF367E40-54F7-4B1A-A10A-FE9E7283C274}" presName="node" presStyleLbl="node1" presStyleIdx="2" presStyleCnt="5" custScaleX="181940" custRadScaleRad="113516" custRadScaleInc="-22823">
        <dgm:presLayoutVars>
          <dgm:bulletEnabled val="1"/>
        </dgm:presLayoutVars>
      </dgm:prSet>
      <dgm:spPr/>
      <dgm:t>
        <a:bodyPr/>
        <a:lstStyle/>
        <a:p>
          <a:endParaRPr lang="es-AR"/>
        </a:p>
      </dgm:t>
    </dgm:pt>
    <dgm:pt modelId="{DEFB1ED2-CE40-4890-8905-C8CC7A5B3C02}" type="pres">
      <dgm:prSet presAssocID="{285E6C5A-AF4A-47E1-B7CB-EEB7ACFFFC91}" presName="Name9" presStyleLbl="parChTrans1D2" presStyleIdx="3" presStyleCnt="5"/>
      <dgm:spPr/>
    </dgm:pt>
    <dgm:pt modelId="{223D9129-3B44-4B67-AAC8-D9E5999B62F1}" type="pres">
      <dgm:prSet presAssocID="{285E6C5A-AF4A-47E1-B7CB-EEB7ACFFFC91}" presName="connTx" presStyleLbl="parChTrans1D2" presStyleIdx="3" presStyleCnt="5"/>
      <dgm:spPr/>
    </dgm:pt>
    <dgm:pt modelId="{B9DAC6D0-B000-479B-AED2-B9CADA961D7F}" type="pres">
      <dgm:prSet presAssocID="{2B49447D-ACA8-4358-B837-FBFEF2464180}" presName="node" presStyleLbl="node1" presStyleIdx="3" presStyleCnt="5" custScaleX="133397" custScaleY="108480" custRadScaleRad="111714" custRadScaleInc="20162">
        <dgm:presLayoutVars>
          <dgm:bulletEnabled val="1"/>
        </dgm:presLayoutVars>
      </dgm:prSet>
      <dgm:spPr/>
      <dgm:t>
        <a:bodyPr/>
        <a:lstStyle/>
        <a:p>
          <a:endParaRPr lang="es-AR"/>
        </a:p>
      </dgm:t>
    </dgm:pt>
    <dgm:pt modelId="{39FCD77F-0F82-404D-ADE1-6CE2C1C56845}" type="pres">
      <dgm:prSet presAssocID="{2A97B9F8-EC7E-46C4-A005-B4D29F4E8DD5}" presName="Name9" presStyleLbl="parChTrans1D2" presStyleIdx="4" presStyleCnt="5"/>
      <dgm:spPr/>
    </dgm:pt>
    <dgm:pt modelId="{D815B80C-6395-464B-AC06-1BEB26274367}" type="pres">
      <dgm:prSet presAssocID="{2A97B9F8-EC7E-46C4-A005-B4D29F4E8DD5}" presName="connTx" presStyleLbl="parChTrans1D2" presStyleIdx="4" presStyleCnt="5"/>
      <dgm:spPr/>
    </dgm:pt>
    <dgm:pt modelId="{6FAD7139-DD68-417C-989A-48A2B41CD70D}" type="pres">
      <dgm:prSet presAssocID="{6A8EFF72-7591-4924-AF6E-E72132D23236}" presName="node" presStyleLbl="node1" presStyleIdx="4" presStyleCnt="5" custRadScaleRad="119000" custRadScaleInc="3337">
        <dgm:presLayoutVars>
          <dgm:bulletEnabled val="1"/>
        </dgm:presLayoutVars>
      </dgm:prSet>
      <dgm:spPr/>
      <dgm:t>
        <a:bodyPr/>
        <a:lstStyle/>
        <a:p>
          <a:endParaRPr lang="es-AR"/>
        </a:p>
      </dgm:t>
    </dgm:pt>
  </dgm:ptLst>
  <dgm:cxnLst>
    <dgm:cxn modelId="{77441A59-0FE4-473A-9B7A-1F50050E7144}" type="presOf" srcId="{2A97B9F8-EC7E-46C4-A005-B4D29F4E8DD5}" destId="{39FCD77F-0F82-404D-ADE1-6CE2C1C56845}" srcOrd="0" destOrd="0" presId="urn:microsoft.com/office/officeart/2005/8/layout/radial1"/>
    <dgm:cxn modelId="{EFBB1134-98AE-43AB-ACC2-80067001DE11}" type="presOf" srcId="{285E6C5A-AF4A-47E1-B7CB-EEB7ACFFFC91}" destId="{223D9129-3B44-4B67-AAC8-D9E5999B62F1}" srcOrd="1" destOrd="0" presId="urn:microsoft.com/office/officeart/2005/8/layout/radial1"/>
    <dgm:cxn modelId="{A6543BCF-D700-4BBD-B20E-9311604CC55F}" type="presOf" srcId="{D9100CAE-7E0E-4B93-AE8E-FEE19E1D9E38}" destId="{ED8F8C8B-CAF9-4C73-92C6-1369D129E451}" srcOrd="1" destOrd="0" presId="urn:microsoft.com/office/officeart/2005/8/layout/radial1"/>
    <dgm:cxn modelId="{3825D5C5-B391-4469-927C-9EAF5E54A4ED}" type="presOf" srcId="{2A97B9F8-EC7E-46C4-A005-B4D29F4E8DD5}" destId="{D815B80C-6395-464B-AC06-1BEB26274367}" srcOrd="1" destOrd="0" presId="urn:microsoft.com/office/officeart/2005/8/layout/radial1"/>
    <dgm:cxn modelId="{68E0600F-CEAD-410A-BC6F-6CC645047748}" type="presOf" srcId="{838ECE01-BE54-4235-9806-ED7204AD5AEE}" destId="{CC530216-A4DC-4D9B-BE02-1E3F5E6DAE73}" srcOrd="0" destOrd="0" presId="urn:microsoft.com/office/officeart/2005/8/layout/radial1"/>
    <dgm:cxn modelId="{C4DFA32E-09AA-4A38-8144-9864254C5ED3}" srcId="{8048F32B-3893-46A7-96F9-3C71785B2931}" destId="{6A8EFF72-7591-4924-AF6E-E72132D23236}" srcOrd="4" destOrd="0" parTransId="{2A97B9F8-EC7E-46C4-A005-B4D29F4E8DD5}" sibTransId="{D95E3949-2F59-4EEA-A3F0-89AEB6D59745}"/>
    <dgm:cxn modelId="{8A453D2B-FE18-49D1-B809-F2624BC81184}" type="presOf" srcId="{AF367E40-54F7-4B1A-A10A-FE9E7283C274}" destId="{B540955F-0F7A-4A56-95DE-65FC85264A58}" srcOrd="0" destOrd="0" presId="urn:microsoft.com/office/officeart/2005/8/layout/radial1"/>
    <dgm:cxn modelId="{67E7A86D-F2EB-4255-B612-E861199647F9}" type="presOf" srcId="{957E6EB7-0805-4C5D-B870-01B62E43FE18}" destId="{1E0B8322-184F-4FC2-8A44-5DB17C1AC4E2}" srcOrd="0" destOrd="0" presId="urn:microsoft.com/office/officeart/2005/8/layout/radial1"/>
    <dgm:cxn modelId="{9F367CC5-A9CC-4684-BB1F-F9A450970FA2}" type="presOf" srcId="{B2B842D2-C8FB-4A0F-99CD-8FB586B3D572}" destId="{938D20EE-9E38-46DC-A7F2-35A61CBE8955}" srcOrd="1" destOrd="0" presId="urn:microsoft.com/office/officeart/2005/8/layout/radial1"/>
    <dgm:cxn modelId="{629958D9-8561-440B-94C1-523C05EB86B9}" type="presOf" srcId="{560C211F-6B09-49A4-BF85-944FB0E36FE9}" destId="{85FD9125-16AF-46DB-B36C-C0058FE03718}" srcOrd="0" destOrd="0" presId="urn:microsoft.com/office/officeart/2005/8/layout/radial1"/>
    <dgm:cxn modelId="{38C3316A-86A7-47C3-89CD-361AE1F9A15A}" srcId="{8048F32B-3893-46A7-96F9-3C71785B2931}" destId="{2B49447D-ACA8-4358-B837-FBFEF2464180}" srcOrd="3" destOrd="0" parTransId="{285E6C5A-AF4A-47E1-B7CB-EEB7ACFFFC91}" sibTransId="{674562F8-1660-4F44-A3AF-176D3EB9EB5B}"/>
    <dgm:cxn modelId="{333B84E0-D8A7-42CC-B9EF-24787EDB83FE}" type="presOf" srcId="{D9100CAE-7E0E-4B93-AE8E-FEE19E1D9E38}" destId="{EF47B966-95B9-4F1F-9CCA-0FACB5A70D81}" srcOrd="0" destOrd="0" presId="urn:microsoft.com/office/officeart/2005/8/layout/radial1"/>
    <dgm:cxn modelId="{881DC27F-4A34-4E5B-B976-9C99E5E2FDDC}" srcId="{560C211F-6B09-49A4-BF85-944FB0E36FE9}" destId="{8048F32B-3893-46A7-96F9-3C71785B2931}" srcOrd="0" destOrd="0" parTransId="{86811C32-8700-4816-9FAC-40648E449E8C}" sibTransId="{0BD4D196-ABE6-4795-9214-683DF71EF6F2}"/>
    <dgm:cxn modelId="{BC2439F4-7780-479F-BEFC-C65304F32A96}" srcId="{8048F32B-3893-46A7-96F9-3C71785B2931}" destId="{AF367E40-54F7-4B1A-A10A-FE9E7283C274}" srcOrd="2" destOrd="0" parTransId="{D9100CAE-7E0E-4B93-AE8E-FEE19E1D9E38}" sibTransId="{EEFE2F9C-8B45-4DE5-A470-23C7BAF164E4}"/>
    <dgm:cxn modelId="{1966CF8B-9A05-4906-AC7D-CFED275FA7DC}" type="presOf" srcId="{957E6EB7-0805-4C5D-B870-01B62E43FE18}" destId="{42452105-7FDE-4185-8BEF-F613C277AA59}" srcOrd="1" destOrd="0" presId="urn:microsoft.com/office/officeart/2005/8/layout/radial1"/>
    <dgm:cxn modelId="{46E7F7F0-5B0E-466A-998E-0EB3568D4709}" type="presOf" srcId="{78CC646C-90C3-43EC-A71F-7C4D49D58970}" destId="{0DB7577E-D5A7-415A-8020-A1B22E663B80}" srcOrd="0" destOrd="0" presId="urn:microsoft.com/office/officeart/2005/8/layout/radial1"/>
    <dgm:cxn modelId="{8D9E2349-E99F-4D20-BC7C-1BA64A893167}" type="presOf" srcId="{285E6C5A-AF4A-47E1-B7CB-EEB7ACFFFC91}" destId="{DEFB1ED2-CE40-4890-8905-C8CC7A5B3C02}" srcOrd="0" destOrd="0" presId="urn:microsoft.com/office/officeart/2005/8/layout/radial1"/>
    <dgm:cxn modelId="{BE43CBF1-BB36-4118-91EE-433235B1274D}" type="presOf" srcId="{2B49447D-ACA8-4358-B837-FBFEF2464180}" destId="{B9DAC6D0-B000-479B-AED2-B9CADA961D7F}" srcOrd="0" destOrd="0" presId="urn:microsoft.com/office/officeart/2005/8/layout/radial1"/>
    <dgm:cxn modelId="{46D50819-7CDD-4EFC-86B0-2BE088E8B7FB}" type="presOf" srcId="{6A8EFF72-7591-4924-AF6E-E72132D23236}" destId="{6FAD7139-DD68-417C-989A-48A2B41CD70D}" srcOrd="0" destOrd="0" presId="urn:microsoft.com/office/officeart/2005/8/layout/radial1"/>
    <dgm:cxn modelId="{6B134CED-DF50-4AA1-8AC3-0CD16D936288}" srcId="{8048F32B-3893-46A7-96F9-3C71785B2931}" destId="{78CC646C-90C3-43EC-A71F-7C4D49D58970}" srcOrd="0" destOrd="0" parTransId="{B2B842D2-C8FB-4A0F-99CD-8FB586B3D572}" sibTransId="{F00C1519-CE6B-4215-BFD3-2E17A5DE374C}"/>
    <dgm:cxn modelId="{C842FB28-9597-46D3-8339-8A351C676A4B}" type="presOf" srcId="{B2B842D2-C8FB-4A0F-99CD-8FB586B3D572}" destId="{74E0CE1C-4C8B-4EB4-8DE9-E158183DB010}" srcOrd="0" destOrd="0" presId="urn:microsoft.com/office/officeart/2005/8/layout/radial1"/>
    <dgm:cxn modelId="{E67445BD-9944-4508-8764-4D4616CC5924}" type="presOf" srcId="{8048F32B-3893-46A7-96F9-3C71785B2931}" destId="{9E9D3382-2027-4D01-809E-421DD789CB16}" srcOrd="0" destOrd="0" presId="urn:microsoft.com/office/officeart/2005/8/layout/radial1"/>
    <dgm:cxn modelId="{3B0B7896-195F-4811-8022-01622D618C01}" srcId="{8048F32B-3893-46A7-96F9-3C71785B2931}" destId="{838ECE01-BE54-4235-9806-ED7204AD5AEE}" srcOrd="1" destOrd="0" parTransId="{957E6EB7-0805-4C5D-B870-01B62E43FE18}" sibTransId="{E1A211F3-792E-4318-9117-5BD415135E6F}"/>
    <dgm:cxn modelId="{5146FC2F-2E6A-41EA-81EB-515B45576F2B}" type="presParOf" srcId="{85FD9125-16AF-46DB-B36C-C0058FE03718}" destId="{9E9D3382-2027-4D01-809E-421DD789CB16}" srcOrd="0" destOrd="0" presId="urn:microsoft.com/office/officeart/2005/8/layout/radial1"/>
    <dgm:cxn modelId="{9E64EA3E-252B-4827-8582-A3FE68533E02}" type="presParOf" srcId="{85FD9125-16AF-46DB-B36C-C0058FE03718}" destId="{74E0CE1C-4C8B-4EB4-8DE9-E158183DB010}" srcOrd="1" destOrd="0" presId="urn:microsoft.com/office/officeart/2005/8/layout/radial1"/>
    <dgm:cxn modelId="{A3D2AD57-D305-4502-B874-FC84C377186C}" type="presParOf" srcId="{74E0CE1C-4C8B-4EB4-8DE9-E158183DB010}" destId="{938D20EE-9E38-46DC-A7F2-35A61CBE8955}" srcOrd="0" destOrd="0" presId="urn:microsoft.com/office/officeart/2005/8/layout/radial1"/>
    <dgm:cxn modelId="{350D280A-8189-4B09-B2EE-FF554B27D3E6}" type="presParOf" srcId="{85FD9125-16AF-46DB-B36C-C0058FE03718}" destId="{0DB7577E-D5A7-415A-8020-A1B22E663B80}" srcOrd="2" destOrd="0" presId="urn:microsoft.com/office/officeart/2005/8/layout/radial1"/>
    <dgm:cxn modelId="{7F57F54A-8631-4B95-B20F-95C7C13F762F}" type="presParOf" srcId="{85FD9125-16AF-46DB-B36C-C0058FE03718}" destId="{1E0B8322-184F-4FC2-8A44-5DB17C1AC4E2}" srcOrd="3" destOrd="0" presId="urn:microsoft.com/office/officeart/2005/8/layout/radial1"/>
    <dgm:cxn modelId="{2F64605D-C0B5-4460-93D2-BD6170BEE276}" type="presParOf" srcId="{1E0B8322-184F-4FC2-8A44-5DB17C1AC4E2}" destId="{42452105-7FDE-4185-8BEF-F613C277AA59}" srcOrd="0" destOrd="0" presId="urn:microsoft.com/office/officeart/2005/8/layout/radial1"/>
    <dgm:cxn modelId="{477A8365-D2DA-404C-A364-D7F389BB43D4}" type="presParOf" srcId="{85FD9125-16AF-46DB-B36C-C0058FE03718}" destId="{CC530216-A4DC-4D9B-BE02-1E3F5E6DAE73}" srcOrd="4" destOrd="0" presId="urn:microsoft.com/office/officeart/2005/8/layout/radial1"/>
    <dgm:cxn modelId="{31C06B1E-F004-4E7A-BB7E-83098CA07260}" type="presParOf" srcId="{85FD9125-16AF-46DB-B36C-C0058FE03718}" destId="{EF47B966-95B9-4F1F-9CCA-0FACB5A70D81}" srcOrd="5" destOrd="0" presId="urn:microsoft.com/office/officeart/2005/8/layout/radial1"/>
    <dgm:cxn modelId="{A51D98BA-ABC7-4C11-8FA7-1884CEDF6198}" type="presParOf" srcId="{EF47B966-95B9-4F1F-9CCA-0FACB5A70D81}" destId="{ED8F8C8B-CAF9-4C73-92C6-1369D129E451}" srcOrd="0" destOrd="0" presId="urn:microsoft.com/office/officeart/2005/8/layout/radial1"/>
    <dgm:cxn modelId="{B3638D98-A71F-46CE-A87A-6152D26EB0D5}" type="presParOf" srcId="{85FD9125-16AF-46DB-B36C-C0058FE03718}" destId="{B540955F-0F7A-4A56-95DE-65FC85264A58}" srcOrd="6" destOrd="0" presId="urn:microsoft.com/office/officeart/2005/8/layout/radial1"/>
    <dgm:cxn modelId="{B14490AB-F169-49B8-A4FE-60FB3D7958F9}" type="presParOf" srcId="{85FD9125-16AF-46DB-B36C-C0058FE03718}" destId="{DEFB1ED2-CE40-4890-8905-C8CC7A5B3C02}" srcOrd="7" destOrd="0" presId="urn:microsoft.com/office/officeart/2005/8/layout/radial1"/>
    <dgm:cxn modelId="{9BB4AE4B-5001-447D-A2F1-C5A5FC740822}" type="presParOf" srcId="{DEFB1ED2-CE40-4890-8905-C8CC7A5B3C02}" destId="{223D9129-3B44-4B67-AAC8-D9E5999B62F1}" srcOrd="0" destOrd="0" presId="urn:microsoft.com/office/officeart/2005/8/layout/radial1"/>
    <dgm:cxn modelId="{B82242D2-198F-4934-A47C-67A164822B62}" type="presParOf" srcId="{85FD9125-16AF-46DB-B36C-C0058FE03718}" destId="{B9DAC6D0-B000-479B-AED2-B9CADA961D7F}" srcOrd="8" destOrd="0" presId="urn:microsoft.com/office/officeart/2005/8/layout/radial1"/>
    <dgm:cxn modelId="{7145027A-93AD-43EA-A2C1-26BE35AB5322}" type="presParOf" srcId="{85FD9125-16AF-46DB-B36C-C0058FE03718}" destId="{39FCD77F-0F82-404D-ADE1-6CE2C1C56845}" srcOrd="9" destOrd="0" presId="urn:microsoft.com/office/officeart/2005/8/layout/radial1"/>
    <dgm:cxn modelId="{71846A1C-6A16-4957-A4C1-5C86F5002138}" type="presParOf" srcId="{39FCD77F-0F82-404D-ADE1-6CE2C1C56845}" destId="{D815B80C-6395-464B-AC06-1BEB26274367}" srcOrd="0" destOrd="0" presId="urn:microsoft.com/office/officeart/2005/8/layout/radial1"/>
    <dgm:cxn modelId="{671FDF05-6852-4A5D-B915-744616717274}" type="presParOf" srcId="{85FD9125-16AF-46DB-B36C-C0058FE03718}" destId="{6FAD7139-DD68-417C-989A-48A2B41CD70D}" srcOrd="10" destOrd="0" presId="urn:microsoft.com/office/officeart/2005/8/layout/radial1"/>
  </dgm:cxnLst>
  <dgm:bg/>
  <dgm:whole/>
</dgm:dataModel>
</file>

<file path=ppt/diagrams/data2.xml><?xml version="1.0" encoding="utf-8"?>
<dgm:dataModel xmlns:dgm="http://schemas.openxmlformats.org/drawingml/2006/diagram" xmlns:a="http://schemas.openxmlformats.org/drawingml/2006/main">
  <dgm:ptLst>
    <dgm:pt modelId="{FC61DCB8-CB2E-433C-96EF-5F11327EC3A6}" type="doc">
      <dgm:prSet loTypeId="urn:microsoft.com/office/officeart/2005/8/layout/matrix3" loCatId="matrix" qsTypeId="urn:microsoft.com/office/officeart/2005/8/quickstyle/simple1" qsCatId="simple" csTypeId="urn:microsoft.com/office/officeart/2005/8/colors/accent2_2" csCatId="accent2" phldr="1"/>
      <dgm:spPr/>
      <dgm:t>
        <a:bodyPr/>
        <a:lstStyle/>
        <a:p>
          <a:endParaRPr lang="es-AR"/>
        </a:p>
      </dgm:t>
    </dgm:pt>
    <dgm:pt modelId="{D40CDE2B-876B-4459-AA0F-0C3167E6718B}">
      <dgm:prSet phldrT="[Texto]"/>
      <dgm:spPr/>
      <dgm:t>
        <a:bodyPr/>
        <a:lstStyle/>
        <a:p>
          <a:r>
            <a:rPr lang="es-MX" b="1" dirty="0" smtClean="0"/>
            <a:t>Hipótesis de identidad estática</a:t>
          </a:r>
          <a:endParaRPr lang="es-AR" b="1" dirty="0"/>
        </a:p>
      </dgm:t>
    </dgm:pt>
    <dgm:pt modelId="{6714A55B-7701-4267-B80A-75C20FC1AF18}" type="parTrans" cxnId="{3334B39C-3180-41A9-95C1-7091EB99C21E}">
      <dgm:prSet/>
      <dgm:spPr/>
      <dgm:t>
        <a:bodyPr/>
        <a:lstStyle/>
        <a:p>
          <a:endParaRPr lang="es-AR" b="1"/>
        </a:p>
      </dgm:t>
    </dgm:pt>
    <dgm:pt modelId="{CAF1BE2D-FB89-40FA-855D-8AD4BDF65FE1}" type="sibTrans" cxnId="{3334B39C-3180-41A9-95C1-7091EB99C21E}">
      <dgm:prSet/>
      <dgm:spPr/>
      <dgm:t>
        <a:bodyPr/>
        <a:lstStyle/>
        <a:p>
          <a:endParaRPr lang="es-AR" b="1"/>
        </a:p>
      </dgm:t>
    </dgm:pt>
    <dgm:pt modelId="{CD91DB2D-43DC-4F06-B8F2-A1F8ED9260CC}">
      <dgm:prSet phldrT="[Texto]"/>
      <dgm:spPr/>
      <dgm:t>
        <a:bodyPr/>
        <a:lstStyle/>
        <a:p>
          <a:r>
            <a:rPr lang="es-MX" b="1" dirty="0" smtClean="0"/>
            <a:t>Hipótesis de totalidad desarmable</a:t>
          </a:r>
          <a:endParaRPr lang="es-AR" b="1" dirty="0"/>
        </a:p>
      </dgm:t>
    </dgm:pt>
    <dgm:pt modelId="{539B1CDA-6E30-4A34-95E7-D4D6291AA60E}" type="parTrans" cxnId="{9CE13CF2-0D21-4304-A9CD-34E71B73E4DB}">
      <dgm:prSet/>
      <dgm:spPr/>
      <dgm:t>
        <a:bodyPr/>
        <a:lstStyle/>
        <a:p>
          <a:endParaRPr lang="es-AR" b="1"/>
        </a:p>
      </dgm:t>
    </dgm:pt>
    <dgm:pt modelId="{A845F26A-B5E5-4962-928B-D9B4E585159B}" type="sibTrans" cxnId="{9CE13CF2-0D21-4304-A9CD-34E71B73E4DB}">
      <dgm:prSet/>
      <dgm:spPr/>
      <dgm:t>
        <a:bodyPr/>
        <a:lstStyle/>
        <a:p>
          <a:endParaRPr lang="es-AR" b="1"/>
        </a:p>
      </dgm:t>
    </dgm:pt>
    <dgm:pt modelId="{70F5E37A-19FB-4B5C-98F5-BB7BA25A0A05}">
      <dgm:prSet phldrT="[Texto]"/>
      <dgm:spPr/>
      <dgm:t>
        <a:bodyPr/>
        <a:lstStyle/>
        <a:p>
          <a:r>
            <a:rPr lang="es-MX" b="1" dirty="0" smtClean="0"/>
            <a:t>Hipótesis de independencia absoluta</a:t>
          </a:r>
          <a:endParaRPr lang="es-AR" b="1" dirty="0"/>
        </a:p>
      </dgm:t>
    </dgm:pt>
    <dgm:pt modelId="{000E2F44-19AD-49D3-A8CD-EFB86F207019}" type="parTrans" cxnId="{FC3A1370-C205-471E-96FB-B80974407FD4}">
      <dgm:prSet/>
      <dgm:spPr/>
      <dgm:t>
        <a:bodyPr/>
        <a:lstStyle/>
        <a:p>
          <a:endParaRPr lang="es-AR" b="1"/>
        </a:p>
      </dgm:t>
    </dgm:pt>
    <dgm:pt modelId="{61ED624A-138A-4AF9-A76A-D36F666EDF2B}" type="sibTrans" cxnId="{FC3A1370-C205-471E-96FB-B80974407FD4}">
      <dgm:prSet/>
      <dgm:spPr/>
      <dgm:t>
        <a:bodyPr/>
        <a:lstStyle/>
        <a:p>
          <a:endParaRPr lang="es-AR" b="1"/>
        </a:p>
      </dgm:t>
    </dgm:pt>
    <dgm:pt modelId="{3546D65D-4A95-4839-B0BA-B3C6643F70A2}">
      <dgm:prSet phldrT="[Texto]"/>
      <dgm:spPr/>
      <dgm:t>
        <a:bodyPr/>
        <a:lstStyle/>
        <a:p>
          <a:r>
            <a:rPr lang="es-MX" b="1" dirty="0" smtClean="0"/>
            <a:t>Hipótesis de causalidad eficiente o mecánica</a:t>
          </a:r>
          <a:endParaRPr lang="es-AR" b="1" dirty="0"/>
        </a:p>
      </dgm:t>
    </dgm:pt>
    <dgm:pt modelId="{AE346994-366E-4705-982A-C1294874E8F7}" type="parTrans" cxnId="{11BF1AED-C37C-4C20-A3F6-C9AB7B038A69}">
      <dgm:prSet/>
      <dgm:spPr/>
      <dgm:t>
        <a:bodyPr/>
        <a:lstStyle/>
        <a:p>
          <a:endParaRPr lang="es-AR" b="1"/>
        </a:p>
      </dgm:t>
    </dgm:pt>
    <dgm:pt modelId="{00591776-5F07-4E5B-B4DC-693F42461EFB}" type="sibTrans" cxnId="{11BF1AED-C37C-4C20-A3F6-C9AB7B038A69}">
      <dgm:prSet/>
      <dgm:spPr/>
      <dgm:t>
        <a:bodyPr/>
        <a:lstStyle/>
        <a:p>
          <a:endParaRPr lang="es-AR" b="1"/>
        </a:p>
      </dgm:t>
    </dgm:pt>
    <dgm:pt modelId="{AD7CCEF5-0506-4252-BF90-4087ADEC278B}" type="pres">
      <dgm:prSet presAssocID="{FC61DCB8-CB2E-433C-96EF-5F11327EC3A6}" presName="matrix" presStyleCnt="0">
        <dgm:presLayoutVars>
          <dgm:chMax val="1"/>
          <dgm:dir/>
          <dgm:resizeHandles val="exact"/>
        </dgm:presLayoutVars>
      </dgm:prSet>
      <dgm:spPr/>
    </dgm:pt>
    <dgm:pt modelId="{B4CC44E2-4D8E-4BCD-840B-6EAA30D56660}" type="pres">
      <dgm:prSet presAssocID="{FC61DCB8-CB2E-433C-96EF-5F11327EC3A6}" presName="diamond" presStyleLbl="bgShp" presStyleIdx="0" presStyleCnt="1"/>
      <dgm:spPr/>
    </dgm:pt>
    <dgm:pt modelId="{8D38D224-58DA-4296-8C45-1AA041DA4DEB}" type="pres">
      <dgm:prSet presAssocID="{FC61DCB8-CB2E-433C-96EF-5F11327EC3A6}" presName="quad1" presStyleLbl="node1" presStyleIdx="0" presStyleCnt="4">
        <dgm:presLayoutVars>
          <dgm:chMax val="0"/>
          <dgm:chPref val="0"/>
          <dgm:bulletEnabled val="1"/>
        </dgm:presLayoutVars>
      </dgm:prSet>
      <dgm:spPr/>
    </dgm:pt>
    <dgm:pt modelId="{E58F05F6-E3C3-4CBE-A266-EE27C9E236C5}" type="pres">
      <dgm:prSet presAssocID="{FC61DCB8-CB2E-433C-96EF-5F11327EC3A6}" presName="quad2" presStyleLbl="node1" presStyleIdx="1" presStyleCnt="4">
        <dgm:presLayoutVars>
          <dgm:chMax val="0"/>
          <dgm:chPref val="0"/>
          <dgm:bulletEnabled val="1"/>
        </dgm:presLayoutVars>
      </dgm:prSet>
      <dgm:spPr/>
      <dgm:t>
        <a:bodyPr/>
        <a:lstStyle/>
        <a:p>
          <a:endParaRPr lang="es-AR"/>
        </a:p>
      </dgm:t>
    </dgm:pt>
    <dgm:pt modelId="{29A37B1F-D51D-49C3-80C8-745214226643}" type="pres">
      <dgm:prSet presAssocID="{FC61DCB8-CB2E-433C-96EF-5F11327EC3A6}" presName="quad3" presStyleLbl="node1" presStyleIdx="2" presStyleCnt="4">
        <dgm:presLayoutVars>
          <dgm:chMax val="0"/>
          <dgm:chPref val="0"/>
          <dgm:bulletEnabled val="1"/>
        </dgm:presLayoutVars>
      </dgm:prSet>
      <dgm:spPr/>
      <dgm:t>
        <a:bodyPr/>
        <a:lstStyle/>
        <a:p>
          <a:endParaRPr lang="es-AR"/>
        </a:p>
      </dgm:t>
    </dgm:pt>
    <dgm:pt modelId="{7CBC6993-8F2C-4A04-B232-574D0BA96A70}" type="pres">
      <dgm:prSet presAssocID="{FC61DCB8-CB2E-433C-96EF-5F11327EC3A6}" presName="quad4" presStyleLbl="node1" presStyleIdx="3" presStyleCnt="4">
        <dgm:presLayoutVars>
          <dgm:chMax val="0"/>
          <dgm:chPref val="0"/>
          <dgm:bulletEnabled val="1"/>
        </dgm:presLayoutVars>
      </dgm:prSet>
      <dgm:spPr/>
      <dgm:t>
        <a:bodyPr/>
        <a:lstStyle/>
        <a:p>
          <a:endParaRPr lang="es-AR"/>
        </a:p>
      </dgm:t>
    </dgm:pt>
  </dgm:ptLst>
  <dgm:cxnLst>
    <dgm:cxn modelId="{FF96CA5A-2D33-4DF3-89FF-5765ABF10A58}" type="presOf" srcId="{70F5E37A-19FB-4B5C-98F5-BB7BA25A0A05}" destId="{29A37B1F-D51D-49C3-80C8-745214226643}" srcOrd="0" destOrd="0" presId="urn:microsoft.com/office/officeart/2005/8/layout/matrix3"/>
    <dgm:cxn modelId="{8D8DF623-6FB1-41CF-A399-7478369BBDDE}" type="presOf" srcId="{CD91DB2D-43DC-4F06-B8F2-A1F8ED9260CC}" destId="{E58F05F6-E3C3-4CBE-A266-EE27C9E236C5}" srcOrd="0" destOrd="0" presId="urn:microsoft.com/office/officeart/2005/8/layout/matrix3"/>
    <dgm:cxn modelId="{DEB7F577-6E5C-4D50-9A07-53FE95259B12}" type="presOf" srcId="{D40CDE2B-876B-4459-AA0F-0C3167E6718B}" destId="{8D38D224-58DA-4296-8C45-1AA041DA4DEB}" srcOrd="0" destOrd="0" presId="urn:microsoft.com/office/officeart/2005/8/layout/matrix3"/>
    <dgm:cxn modelId="{3334B39C-3180-41A9-95C1-7091EB99C21E}" srcId="{FC61DCB8-CB2E-433C-96EF-5F11327EC3A6}" destId="{D40CDE2B-876B-4459-AA0F-0C3167E6718B}" srcOrd="0" destOrd="0" parTransId="{6714A55B-7701-4267-B80A-75C20FC1AF18}" sibTransId="{CAF1BE2D-FB89-40FA-855D-8AD4BDF65FE1}"/>
    <dgm:cxn modelId="{11BF1AED-C37C-4C20-A3F6-C9AB7B038A69}" srcId="{FC61DCB8-CB2E-433C-96EF-5F11327EC3A6}" destId="{3546D65D-4A95-4839-B0BA-B3C6643F70A2}" srcOrd="3" destOrd="0" parTransId="{AE346994-366E-4705-982A-C1294874E8F7}" sibTransId="{00591776-5F07-4E5B-B4DC-693F42461EFB}"/>
    <dgm:cxn modelId="{9CE13CF2-0D21-4304-A9CD-34E71B73E4DB}" srcId="{FC61DCB8-CB2E-433C-96EF-5F11327EC3A6}" destId="{CD91DB2D-43DC-4F06-B8F2-A1F8ED9260CC}" srcOrd="1" destOrd="0" parTransId="{539B1CDA-6E30-4A34-95E7-D4D6291AA60E}" sibTransId="{A845F26A-B5E5-4962-928B-D9B4E585159B}"/>
    <dgm:cxn modelId="{0D8C3C9B-832B-4BC7-982E-0F15B6396248}" type="presOf" srcId="{FC61DCB8-CB2E-433C-96EF-5F11327EC3A6}" destId="{AD7CCEF5-0506-4252-BF90-4087ADEC278B}" srcOrd="0" destOrd="0" presId="urn:microsoft.com/office/officeart/2005/8/layout/matrix3"/>
    <dgm:cxn modelId="{80A4935D-9714-4922-8872-712983AA1AD3}" type="presOf" srcId="{3546D65D-4A95-4839-B0BA-B3C6643F70A2}" destId="{7CBC6993-8F2C-4A04-B232-574D0BA96A70}" srcOrd="0" destOrd="0" presId="urn:microsoft.com/office/officeart/2005/8/layout/matrix3"/>
    <dgm:cxn modelId="{FC3A1370-C205-471E-96FB-B80974407FD4}" srcId="{FC61DCB8-CB2E-433C-96EF-5F11327EC3A6}" destId="{70F5E37A-19FB-4B5C-98F5-BB7BA25A0A05}" srcOrd="2" destOrd="0" parTransId="{000E2F44-19AD-49D3-A8CD-EFB86F207019}" sibTransId="{61ED624A-138A-4AF9-A76A-D36F666EDF2B}"/>
    <dgm:cxn modelId="{226234EC-A0B3-49B7-9E5C-C9F3820E5851}" type="presParOf" srcId="{AD7CCEF5-0506-4252-BF90-4087ADEC278B}" destId="{B4CC44E2-4D8E-4BCD-840B-6EAA30D56660}" srcOrd="0" destOrd="0" presId="urn:microsoft.com/office/officeart/2005/8/layout/matrix3"/>
    <dgm:cxn modelId="{2494D526-9C8E-4B0D-8162-64190D3F2168}" type="presParOf" srcId="{AD7CCEF5-0506-4252-BF90-4087ADEC278B}" destId="{8D38D224-58DA-4296-8C45-1AA041DA4DEB}" srcOrd="1" destOrd="0" presId="urn:microsoft.com/office/officeart/2005/8/layout/matrix3"/>
    <dgm:cxn modelId="{D5A879A8-7364-411C-9641-2D6298A45FC4}" type="presParOf" srcId="{AD7CCEF5-0506-4252-BF90-4087ADEC278B}" destId="{E58F05F6-E3C3-4CBE-A266-EE27C9E236C5}" srcOrd="2" destOrd="0" presId="urn:microsoft.com/office/officeart/2005/8/layout/matrix3"/>
    <dgm:cxn modelId="{63DD7D65-66A8-48DF-B2F7-DB4631004D00}" type="presParOf" srcId="{AD7CCEF5-0506-4252-BF90-4087ADEC278B}" destId="{29A37B1F-D51D-49C3-80C8-745214226643}" srcOrd="3" destOrd="0" presId="urn:microsoft.com/office/officeart/2005/8/layout/matrix3"/>
    <dgm:cxn modelId="{F2577C29-0363-4524-8C7F-F8D4CACF585B}" type="presParOf" srcId="{AD7CCEF5-0506-4252-BF90-4087ADEC278B}" destId="{7CBC6993-8F2C-4A04-B232-574D0BA96A70}" srcOrd="4" destOrd="0" presId="urn:microsoft.com/office/officeart/2005/8/layout/matrix3"/>
  </dgm:cxnLst>
  <dgm:bg/>
  <dgm:whole/>
</dgm:dataModel>
</file>

<file path=ppt/diagrams/data3.xml><?xml version="1.0" encoding="utf-8"?>
<dgm:dataModel xmlns:dgm="http://schemas.openxmlformats.org/drawingml/2006/diagram" xmlns:a="http://schemas.openxmlformats.org/drawingml/2006/main">
  <dgm:ptLst>
    <dgm:pt modelId="{560C211F-6B09-49A4-BF85-944FB0E36FE9}" type="doc">
      <dgm:prSet loTypeId="urn:microsoft.com/office/officeart/2005/8/layout/radial1" loCatId="cycle" qsTypeId="urn:microsoft.com/office/officeart/2005/8/quickstyle/simple1" qsCatId="simple" csTypeId="urn:microsoft.com/office/officeart/2005/8/colors/accent4_2" csCatId="accent4" phldr="1"/>
      <dgm:spPr/>
      <dgm:t>
        <a:bodyPr/>
        <a:lstStyle/>
        <a:p>
          <a:endParaRPr lang="es-AR"/>
        </a:p>
      </dgm:t>
    </dgm:pt>
    <dgm:pt modelId="{8048F32B-3893-46A7-96F9-3C71785B2931}">
      <dgm:prSet phldrT="[Texto]" custT="1"/>
      <dgm:spPr>
        <a:solidFill>
          <a:schemeClr val="accent4">
            <a:lumMod val="40000"/>
            <a:lumOff val="60000"/>
          </a:schemeClr>
        </a:solidFill>
      </dgm:spPr>
      <dgm:t>
        <a:bodyPr/>
        <a:lstStyle/>
        <a:p>
          <a:r>
            <a:rPr lang="es-MX" sz="2000" b="1" dirty="0" smtClean="0">
              <a:solidFill>
                <a:schemeClr val="tx1"/>
              </a:solidFill>
            </a:rPr>
            <a:t>Posmodernidad</a:t>
          </a:r>
          <a:endParaRPr lang="es-AR" sz="2000" b="1" dirty="0">
            <a:solidFill>
              <a:schemeClr val="tx1"/>
            </a:solidFill>
          </a:endParaRPr>
        </a:p>
      </dgm:t>
    </dgm:pt>
    <dgm:pt modelId="{86811C32-8700-4816-9FAC-40648E449E8C}" type="parTrans" cxnId="{881DC27F-4A34-4E5B-B976-9C99E5E2FDDC}">
      <dgm:prSet/>
      <dgm:spPr/>
      <dgm:t>
        <a:bodyPr/>
        <a:lstStyle/>
        <a:p>
          <a:endParaRPr lang="es-AR" sz="2000" b="1"/>
        </a:p>
      </dgm:t>
    </dgm:pt>
    <dgm:pt modelId="{0BD4D196-ABE6-4795-9214-683DF71EF6F2}" type="sibTrans" cxnId="{881DC27F-4A34-4E5B-B976-9C99E5E2FDDC}">
      <dgm:prSet/>
      <dgm:spPr/>
      <dgm:t>
        <a:bodyPr/>
        <a:lstStyle/>
        <a:p>
          <a:endParaRPr lang="es-AR" sz="2000" b="1"/>
        </a:p>
      </dgm:t>
    </dgm:pt>
    <dgm:pt modelId="{78CC646C-90C3-43EC-A71F-7C4D49D58970}">
      <dgm:prSet phldrT="[Texto]" custT="1"/>
      <dgm:spPr/>
      <dgm:t>
        <a:bodyPr/>
        <a:lstStyle/>
        <a:p>
          <a:r>
            <a:rPr lang="es-MX" sz="2000" b="1" dirty="0" smtClean="0"/>
            <a:t>Sujeto</a:t>
          </a:r>
          <a:endParaRPr lang="es-AR" sz="2000" b="1" dirty="0"/>
        </a:p>
      </dgm:t>
    </dgm:pt>
    <dgm:pt modelId="{B2B842D2-C8FB-4A0F-99CD-8FB586B3D572}" type="parTrans" cxnId="{6B134CED-DF50-4AA1-8AC3-0CD16D936288}">
      <dgm:prSet custT="1"/>
      <dgm:spPr/>
      <dgm:t>
        <a:bodyPr/>
        <a:lstStyle/>
        <a:p>
          <a:endParaRPr lang="es-AR" sz="2000" b="1"/>
        </a:p>
      </dgm:t>
    </dgm:pt>
    <dgm:pt modelId="{F00C1519-CE6B-4215-BFD3-2E17A5DE374C}" type="sibTrans" cxnId="{6B134CED-DF50-4AA1-8AC3-0CD16D936288}">
      <dgm:prSet/>
      <dgm:spPr/>
      <dgm:t>
        <a:bodyPr/>
        <a:lstStyle/>
        <a:p>
          <a:endParaRPr lang="es-AR" sz="2000" b="1"/>
        </a:p>
      </dgm:t>
    </dgm:pt>
    <dgm:pt modelId="{838ECE01-BE54-4235-9806-ED7204AD5AEE}">
      <dgm:prSet phldrT="[Texto]" custT="1"/>
      <dgm:spPr/>
      <dgm:t>
        <a:bodyPr/>
        <a:lstStyle/>
        <a:p>
          <a:r>
            <a:rPr lang="es-MX" sz="2000" b="1" dirty="0" smtClean="0"/>
            <a:t>Conocimiento</a:t>
          </a:r>
          <a:endParaRPr lang="es-AR" sz="2000" b="1" dirty="0"/>
        </a:p>
      </dgm:t>
    </dgm:pt>
    <dgm:pt modelId="{957E6EB7-0805-4C5D-B870-01B62E43FE18}" type="parTrans" cxnId="{3B0B7896-195F-4811-8022-01622D618C01}">
      <dgm:prSet custT="1"/>
      <dgm:spPr/>
      <dgm:t>
        <a:bodyPr/>
        <a:lstStyle/>
        <a:p>
          <a:endParaRPr lang="es-AR" sz="2000" b="1"/>
        </a:p>
      </dgm:t>
    </dgm:pt>
    <dgm:pt modelId="{E1A211F3-792E-4318-9117-5BD415135E6F}" type="sibTrans" cxnId="{3B0B7896-195F-4811-8022-01622D618C01}">
      <dgm:prSet/>
      <dgm:spPr/>
      <dgm:t>
        <a:bodyPr/>
        <a:lstStyle/>
        <a:p>
          <a:endParaRPr lang="es-AR" sz="2000" b="1"/>
        </a:p>
      </dgm:t>
    </dgm:pt>
    <dgm:pt modelId="{AF367E40-54F7-4B1A-A10A-FE9E7283C274}">
      <dgm:prSet phldrT="[Texto]" custT="1"/>
      <dgm:spPr/>
      <dgm:t>
        <a:bodyPr/>
        <a:lstStyle/>
        <a:p>
          <a:r>
            <a:rPr lang="es-MX" sz="2000" b="1" dirty="0" smtClean="0"/>
            <a:t>Relación</a:t>
          </a:r>
        </a:p>
        <a:p>
          <a:r>
            <a:rPr lang="es-MX" sz="2000" b="1" dirty="0" smtClean="0"/>
            <a:t>Sujeto - Mundo</a:t>
          </a:r>
          <a:endParaRPr lang="es-AR" sz="2000" b="1" dirty="0"/>
        </a:p>
      </dgm:t>
    </dgm:pt>
    <dgm:pt modelId="{D9100CAE-7E0E-4B93-AE8E-FEE19E1D9E38}" type="parTrans" cxnId="{BC2439F4-7780-479F-BEFC-C65304F32A96}">
      <dgm:prSet custT="1"/>
      <dgm:spPr/>
      <dgm:t>
        <a:bodyPr/>
        <a:lstStyle/>
        <a:p>
          <a:endParaRPr lang="es-AR" sz="2000" b="1"/>
        </a:p>
      </dgm:t>
    </dgm:pt>
    <dgm:pt modelId="{EEFE2F9C-8B45-4DE5-A470-23C7BAF164E4}" type="sibTrans" cxnId="{BC2439F4-7780-479F-BEFC-C65304F32A96}">
      <dgm:prSet/>
      <dgm:spPr/>
      <dgm:t>
        <a:bodyPr/>
        <a:lstStyle/>
        <a:p>
          <a:endParaRPr lang="es-AR" sz="2000" b="1"/>
        </a:p>
      </dgm:t>
    </dgm:pt>
    <dgm:pt modelId="{2B49447D-ACA8-4358-B837-FBFEF2464180}">
      <dgm:prSet phldrT="[Texto]" custT="1"/>
      <dgm:spPr/>
      <dgm:t>
        <a:bodyPr/>
        <a:lstStyle/>
        <a:p>
          <a:r>
            <a:rPr lang="es-MX" sz="2000" b="1" dirty="0" smtClean="0"/>
            <a:t>Metáfora del universo como red</a:t>
          </a:r>
        </a:p>
        <a:p>
          <a:endParaRPr lang="es-MX" sz="800" b="1" dirty="0" smtClean="0"/>
        </a:p>
        <a:p>
          <a:r>
            <a:rPr lang="es-MX" sz="2000" b="1" dirty="0" smtClean="0"/>
            <a:t>Hipótesis</a:t>
          </a:r>
          <a:endParaRPr lang="es-AR" sz="2000" b="1" dirty="0"/>
        </a:p>
      </dgm:t>
    </dgm:pt>
    <dgm:pt modelId="{285E6C5A-AF4A-47E1-B7CB-EEB7ACFFFC91}" type="parTrans" cxnId="{38C3316A-86A7-47C3-89CD-361AE1F9A15A}">
      <dgm:prSet custT="1"/>
      <dgm:spPr/>
      <dgm:t>
        <a:bodyPr/>
        <a:lstStyle/>
        <a:p>
          <a:endParaRPr lang="es-AR" sz="2000" b="1"/>
        </a:p>
      </dgm:t>
    </dgm:pt>
    <dgm:pt modelId="{674562F8-1660-4F44-A3AF-176D3EB9EB5B}" type="sibTrans" cxnId="{38C3316A-86A7-47C3-89CD-361AE1F9A15A}">
      <dgm:prSet/>
      <dgm:spPr/>
      <dgm:t>
        <a:bodyPr/>
        <a:lstStyle/>
        <a:p>
          <a:endParaRPr lang="es-AR" sz="2000" b="1"/>
        </a:p>
      </dgm:t>
    </dgm:pt>
    <dgm:pt modelId="{6A8EFF72-7591-4924-AF6E-E72132D23236}">
      <dgm:prSet custT="1"/>
      <dgm:spPr/>
      <dgm:t>
        <a:bodyPr/>
        <a:lstStyle/>
        <a:p>
          <a:r>
            <a:rPr lang="es-MX" sz="2000" b="1" dirty="0" smtClean="0"/>
            <a:t>Noción del cuerpo</a:t>
          </a:r>
          <a:endParaRPr lang="es-AR" sz="2000" b="1" dirty="0"/>
        </a:p>
      </dgm:t>
    </dgm:pt>
    <dgm:pt modelId="{2A97B9F8-EC7E-46C4-A005-B4D29F4E8DD5}" type="parTrans" cxnId="{C4DFA32E-09AA-4A38-8144-9864254C5ED3}">
      <dgm:prSet custT="1"/>
      <dgm:spPr/>
      <dgm:t>
        <a:bodyPr/>
        <a:lstStyle/>
        <a:p>
          <a:endParaRPr lang="es-AR" sz="2000" b="1"/>
        </a:p>
      </dgm:t>
    </dgm:pt>
    <dgm:pt modelId="{D95E3949-2F59-4EEA-A3F0-89AEB6D59745}" type="sibTrans" cxnId="{C4DFA32E-09AA-4A38-8144-9864254C5ED3}">
      <dgm:prSet/>
      <dgm:spPr/>
      <dgm:t>
        <a:bodyPr/>
        <a:lstStyle/>
        <a:p>
          <a:endParaRPr lang="es-AR" sz="2000" b="1"/>
        </a:p>
      </dgm:t>
    </dgm:pt>
    <dgm:pt modelId="{85FD9125-16AF-46DB-B36C-C0058FE03718}" type="pres">
      <dgm:prSet presAssocID="{560C211F-6B09-49A4-BF85-944FB0E36FE9}" presName="cycle" presStyleCnt="0">
        <dgm:presLayoutVars>
          <dgm:chMax val="1"/>
          <dgm:dir/>
          <dgm:animLvl val="ctr"/>
          <dgm:resizeHandles val="exact"/>
        </dgm:presLayoutVars>
      </dgm:prSet>
      <dgm:spPr/>
    </dgm:pt>
    <dgm:pt modelId="{9E9D3382-2027-4D01-809E-421DD789CB16}" type="pres">
      <dgm:prSet presAssocID="{8048F32B-3893-46A7-96F9-3C71785B2931}" presName="centerShape" presStyleLbl="node0" presStyleIdx="0" presStyleCnt="1" custScaleX="152159" custScaleY="102958"/>
      <dgm:spPr/>
      <dgm:t>
        <a:bodyPr/>
        <a:lstStyle/>
        <a:p>
          <a:endParaRPr lang="es-AR"/>
        </a:p>
      </dgm:t>
    </dgm:pt>
    <dgm:pt modelId="{74E0CE1C-4C8B-4EB4-8DE9-E158183DB010}" type="pres">
      <dgm:prSet presAssocID="{B2B842D2-C8FB-4A0F-99CD-8FB586B3D572}" presName="Name9" presStyleLbl="parChTrans1D2" presStyleIdx="0" presStyleCnt="5"/>
      <dgm:spPr/>
    </dgm:pt>
    <dgm:pt modelId="{938D20EE-9E38-46DC-A7F2-35A61CBE8955}" type="pres">
      <dgm:prSet presAssocID="{B2B842D2-C8FB-4A0F-99CD-8FB586B3D572}" presName="connTx" presStyleLbl="parChTrans1D2" presStyleIdx="0" presStyleCnt="5"/>
      <dgm:spPr/>
    </dgm:pt>
    <dgm:pt modelId="{0DB7577E-D5A7-415A-8020-A1B22E663B80}" type="pres">
      <dgm:prSet presAssocID="{78CC646C-90C3-43EC-A71F-7C4D49D58970}" presName="node" presStyleLbl="node1" presStyleIdx="0" presStyleCnt="5">
        <dgm:presLayoutVars>
          <dgm:bulletEnabled val="1"/>
        </dgm:presLayoutVars>
      </dgm:prSet>
      <dgm:spPr/>
    </dgm:pt>
    <dgm:pt modelId="{1E0B8322-184F-4FC2-8A44-5DB17C1AC4E2}" type="pres">
      <dgm:prSet presAssocID="{957E6EB7-0805-4C5D-B870-01B62E43FE18}" presName="Name9" presStyleLbl="parChTrans1D2" presStyleIdx="1" presStyleCnt="5"/>
      <dgm:spPr/>
    </dgm:pt>
    <dgm:pt modelId="{42452105-7FDE-4185-8BEF-F613C277AA59}" type="pres">
      <dgm:prSet presAssocID="{957E6EB7-0805-4C5D-B870-01B62E43FE18}" presName="connTx" presStyleLbl="parChTrans1D2" presStyleIdx="1" presStyleCnt="5"/>
      <dgm:spPr/>
    </dgm:pt>
    <dgm:pt modelId="{CC530216-A4DC-4D9B-BE02-1E3F5E6DAE73}" type="pres">
      <dgm:prSet presAssocID="{838ECE01-BE54-4235-9806-ED7204AD5AEE}" presName="node" presStyleLbl="node1" presStyleIdx="1" presStyleCnt="5" custScaleX="152259" custScaleY="109240" custRadScaleRad="132712" custRadScaleInc="-4074">
        <dgm:presLayoutVars>
          <dgm:bulletEnabled val="1"/>
        </dgm:presLayoutVars>
      </dgm:prSet>
      <dgm:spPr/>
    </dgm:pt>
    <dgm:pt modelId="{EF47B966-95B9-4F1F-9CCA-0FACB5A70D81}" type="pres">
      <dgm:prSet presAssocID="{D9100CAE-7E0E-4B93-AE8E-FEE19E1D9E38}" presName="Name9" presStyleLbl="parChTrans1D2" presStyleIdx="2" presStyleCnt="5"/>
      <dgm:spPr/>
    </dgm:pt>
    <dgm:pt modelId="{ED8F8C8B-CAF9-4C73-92C6-1369D129E451}" type="pres">
      <dgm:prSet presAssocID="{D9100CAE-7E0E-4B93-AE8E-FEE19E1D9E38}" presName="connTx" presStyleLbl="parChTrans1D2" presStyleIdx="2" presStyleCnt="5"/>
      <dgm:spPr/>
    </dgm:pt>
    <dgm:pt modelId="{B540955F-0F7A-4A56-95DE-65FC85264A58}" type="pres">
      <dgm:prSet presAssocID="{AF367E40-54F7-4B1A-A10A-FE9E7283C274}" presName="node" presStyleLbl="node1" presStyleIdx="2" presStyleCnt="5" custScaleX="149069" custScaleY="96754" custRadScaleRad="115705" custRadScaleInc="-26768">
        <dgm:presLayoutVars>
          <dgm:bulletEnabled val="1"/>
        </dgm:presLayoutVars>
      </dgm:prSet>
      <dgm:spPr/>
      <dgm:t>
        <a:bodyPr/>
        <a:lstStyle/>
        <a:p>
          <a:endParaRPr lang="es-AR"/>
        </a:p>
      </dgm:t>
    </dgm:pt>
    <dgm:pt modelId="{DEFB1ED2-CE40-4890-8905-C8CC7A5B3C02}" type="pres">
      <dgm:prSet presAssocID="{285E6C5A-AF4A-47E1-B7CB-EEB7ACFFFC91}" presName="Name9" presStyleLbl="parChTrans1D2" presStyleIdx="3" presStyleCnt="5"/>
      <dgm:spPr/>
    </dgm:pt>
    <dgm:pt modelId="{223D9129-3B44-4B67-AAC8-D9E5999B62F1}" type="pres">
      <dgm:prSet presAssocID="{285E6C5A-AF4A-47E1-B7CB-EEB7ACFFFC91}" presName="connTx" presStyleLbl="parChTrans1D2" presStyleIdx="3" presStyleCnt="5"/>
      <dgm:spPr/>
    </dgm:pt>
    <dgm:pt modelId="{B9DAC6D0-B000-479B-AED2-B9CADA961D7F}" type="pres">
      <dgm:prSet presAssocID="{2B49447D-ACA8-4358-B837-FBFEF2464180}" presName="node" presStyleLbl="node1" presStyleIdx="3" presStyleCnt="5" custScaleX="185192" custScaleY="116911" custRadScaleRad="111249" custRadScaleInc="25208">
        <dgm:presLayoutVars>
          <dgm:bulletEnabled val="1"/>
        </dgm:presLayoutVars>
      </dgm:prSet>
      <dgm:spPr/>
      <dgm:t>
        <a:bodyPr/>
        <a:lstStyle/>
        <a:p>
          <a:endParaRPr lang="es-AR"/>
        </a:p>
      </dgm:t>
    </dgm:pt>
    <dgm:pt modelId="{39FCD77F-0F82-404D-ADE1-6CE2C1C56845}" type="pres">
      <dgm:prSet presAssocID="{2A97B9F8-EC7E-46C4-A005-B4D29F4E8DD5}" presName="Name9" presStyleLbl="parChTrans1D2" presStyleIdx="4" presStyleCnt="5"/>
      <dgm:spPr/>
    </dgm:pt>
    <dgm:pt modelId="{D815B80C-6395-464B-AC06-1BEB26274367}" type="pres">
      <dgm:prSet presAssocID="{2A97B9F8-EC7E-46C4-A005-B4D29F4E8DD5}" presName="connTx" presStyleLbl="parChTrans1D2" presStyleIdx="4" presStyleCnt="5"/>
      <dgm:spPr/>
    </dgm:pt>
    <dgm:pt modelId="{6FAD7139-DD68-417C-989A-48A2B41CD70D}" type="pres">
      <dgm:prSet presAssocID="{6A8EFF72-7591-4924-AF6E-E72132D23236}" presName="node" presStyleLbl="node1" presStyleIdx="4" presStyleCnt="5" custScaleX="126029" custScaleY="117353" custRadScaleRad="112620" custRadScaleInc="9603">
        <dgm:presLayoutVars>
          <dgm:bulletEnabled val="1"/>
        </dgm:presLayoutVars>
      </dgm:prSet>
      <dgm:spPr/>
      <dgm:t>
        <a:bodyPr/>
        <a:lstStyle/>
        <a:p>
          <a:endParaRPr lang="es-AR"/>
        </a:p>
      </dgm:t>
    </dgm:pt>
  </dgm:ptLst>
  <dgm:cxnLst>
    <dgm:cxn modelId="{38C3316A-86A7-47C3-89CD-361AE1F9A15A}" srcId="{8048F32B-3893-46A7-96F9-3C71785B2931}" destId="{2B49447D-ACA8-4358-B837-FBFEF2464180}" srcOrd="3" destOrd="0" parTransId="{285E6C5A-AF4A-47E1-B7CB-EEB7ACFFFC91}" sibTransId="{674562F8-1660-4F44-A3AF-176D3EB9EB5B}"/>
    <dgm:cxn modelId="{BC2439F4-7780-479F-BEFC-C65304F32A96}" srcId="{8048F32B-3893-46A7-96F9-3C71785B2931}" destId="{AF367E40-54F7-4B1A-A10A-FE9E7283C274}" srcOrd="2" destOrd="0" parTransId="{D9100CAE-7E0E-4B93-AE8E-FEE19E1D9E38}" sibTransId="{EEFE2F9C-8B45-4DE5-A470-23C7BAF164E4}"/>
    <dgm:cxn modelId="{E43BEFF0-C30D-4129-B6BF-145D7A0E8D8F}" type="presOf" srcId="{6A8EFF72-7591-4924-AF6E-E72132D23236}" destId="{6FAD7139-DD68-417C-989A-48A2B41CD70D}" srcOrd="0" destOrd="0" presId="urn:microsoft.com/office/officeart/2005/8/layout/radial1"/>
    <dgm:cxn modelId="{DC372B17-373D-40BB-80DA-FD7638F3343A}" type="presOf" srcId="{285E6C5A-AF4A-47E1-B7CB-EEB7ACFFFC91}" destId="{DEFB1ED2-CE40-4890-8905-C8CC7A5B3C02}" srcOrd="0" destOrd="0" presId="urn:microsoft.com/office/officeart/2005/8/layout/radial1"/>
    <dgm:cxn modelId="{351CAF63-7CE2-4305-8097-02A47533EF10}" type="presOf" srcId="{8048F32B-3893-46A7-96F9-3C71785B2931}" destId="{9E9D3382-2027-4D01-809E-421DD789CB16}" srcOrd="0" destOrd="0" presId="urn:microsoft.com/office/officeart/2005/8/layout/radial1"/>
    <dgm:cxn modelId="{5BC1E8B1-6B6B-4002-A499-3895F20F3455}" type="presOf" srcId="{838ECE01-BE54-4235-9806-ED7204AD5AEE}" destId="{CC530216-A4DC-4D9B-BE02-1E3F5E6DAE73}" srcOrd="0" destOrd="0" presId="urn:microsoft.com/office/officeart/2005/8/layout/radial1"/>
    <dgm:cxn modelId="{881DC27F-4A34-4E5B-B976-9C99E5E2FDDC}" srcId="{560C211F-6B09-49A4-BF85-944FB0E36FE9}" destId="{8048F32B-3893-46A7-96F9-3C71785B2931}" srcOrd="0" destOrd="0" parTransId="{86811C32-8700-4816-9FAC-40648E449E8C}" sibTransId="{0BD4D196-ABE6-4795-9214-683DF71EF6F2}"/>
    <dgm:cxn modelId="{C4DFA32E-09AA-4A38-8144-9864254C5ED3}" srcId="{8048F32B-3893-46A7-96F9-3C71785B2931}" destId="{6A8EFF72-7591-4924-AF6E-E72132D23236}" srcOrd="4" destOrd="0" parTransId="{2A97B9F8-EC7E-46C4-A005-B4D29F4E8DD5}" sibTransId="{D95E3949-2F59-4EEA-A3F0-89AEB6D59745}"/>
    <dgm:cxn modelId="{04F6F551-173D-44E0-8840-E5DCFC272E7F}" type="presOf" srcId="{B2B842D2-C8FB-4A0F-99CD-8FB586B3D572}" destId="{938D20EE-9E38-46DC-A7F2-35A61CBE8955}" srcOrd="1" destOrd="0" presId="urn:microsoft.com/office/officeart/2005/8/layout/radial1"/>
    <dgm:cxn modelId="{E4903FEF-115A-46C4-A17A-6D401BC62827}" type="presOf" srcId="{2A97B9F8-EC7E-46C4-A005-B4D29F4E8DD5}" destId="{D815B80C-6395-464B-AC06-1BEB26274367}" srcOrd="1" destOrd="0" presId="urn:microsoft.com/office/officeart/2005/8/layout/radial1"/>
    <dgm:cxn modelId="{F951FC32-F345-480A-97FF-5B31B33E4DE9}" type="presOf" srcId="{D9100CAE-7E0E-4B93-AE8E-FEE19E1D9E38}" destId="{ED8F8C8B-CAF9-4C73-92C6-1369D129E451}" srcOrd="1" destOrd="0" presId="urn:microsoft.com/office/officeart/2005/8/layout/radial1"/>
    <dgm:cxn modelId="{6B134CED-DF50-4AA1-8AC3-0CD16D936288}" srcId="{8048F32B-3893-46A7-96F9-3C71785B2931}" destId="{78CC646C-90C3-43EC-A71F-7C4D49D58970}" srcOrd="0" destOrd="0" parTransId="{B2B842D2-C8FB-4A0F-99CD-8FB586B3D572}" sibTransId="{F00C1519-CE6B-4215-BFD3-2E17A5DE374C}"/>
    <dgm:cxn modelId="{5E9AF22E-41A9-458E-9AB0-B37F9F0A8A29}" type="presOf" srcId="{D9100CAE-7E0E-4B93-AE8E-FEE19E1D9E38}" destId="{EF47B966-95B9-4F1F-9CCA-0FACB5A70D81}" srcOrd="0" destOrd="0" presId="urn:microsoft.com/office/officeart/2005/8/layout/radial1"/>
    <dgm:cxn modelId="{6990FD1F-7CBF-41D1-ADC8-E42D591D3A59}" type="presOf" srcId="{285E6C5A-AF4A-47E1-B7CB-EEB7ACFFFC91}" destId="{223D9129-3B44-4B67-AAC8-D9E5999B62F1}" srcOrd="1" destOrd="0" presId="urn:microsoft.com/office/officeart/2005/8/layout/radial1"/>
    <dgm:cxn modelId="{BFF4C45B-EDD9-4432-BE1D-2FBCCFD99BF6}" type="presOf" srcId="{560C211F-6B09-49A4-BF85-944FB0E36FE9}" destId="{85FD9125-16AF-46DB-B36C-C0058FE03718}" srcOrd="0" destOrd="0" presId="urn:microsoft.com/office/officeart/2005/8/layout/radial1"/>
    <dgm:cxn modelId="{F53A697E-6A0C-40EB-AE21-33A6CDB1E528}" type="presOf" srcId="{B2B842D2-C8FB-4A0F-99CD-8FB586B3D572}" destId="{74E0CE1C-4C8B-4EB4-8DE9-E158183DB010}" srcOrd="0" destOrd="0" presId="urn:microsoft.com/office/officeart/2005/8/layout/radial1"/>
    <dgm:cxn modelId="{C9B854F8-29A6-4CE1-8FDB-86C1942AB36C}" type="presOf" srcId="{957E6EB7-0805-4C5D-B870-01B62E43FE18}" destId="{1E0B8322-184F-4FC2-8A44-5DB17C1AC4E2}" srcOrd="0" destOrd="0" presId="urn:microsoft.com/office/officeart/2005/8/layout/radial1"/>
    <dgm:cxn modelId="{3B0B7896-195F-4811-8022-01622D618C01}" srcId="{8048F32B-3893-46A7-96F9-3C71785B2931}" destId="{838ECE01-BE54-4235-9806-ED7204AD5AEE}" srcOrd="1" destOrd="0" parTransId="{957E6EB7-0805-4C5D-B870-01B62E43FE18}" sibTransId="{E1A211F3-792E-4318-9117-5BD415135E6F}"/>
    <dgm:cxn modelId="{254B5F86-E9E4-4705-A3AF-04C1AA0B7A10}" type="presOf" srcId="{AF367E40-54F7-4B1A-A10A-FE9E7283C274}" destId="{B540955F-0F7A-4A56-95DE-65FC85264A58}" srcOrd="0" destOrd="0" presId="urn:microsoft.com/office/officeart/2005/8/layout/radial1"/>
    <dgm:cxn modelId="{190CAC76-9D10-4C88-B993-9F02EF5CE7D4}" type="presOf" srcId="{957E6EB7-0805-4C5D-B870-01B62E43FE18}" destId="{42452105-7FDE-4185-8BEF-F613C277AA59}" srcOrd="1" destOrd="0" presId="urn:microsoft.com/office/officeart/2005/8/layout/radial1"/>
    <dgm:cxn modelId="{92EBA286-DA57-49EF-B90F-1D71DCC2047B}" type="presOf" srcId="{78CC646C-90C3-43EC-A71F-7C4D49D58970}" destId="{0DB7577E-D5A7-415A-8020-A1B22E663B80}" srcOrd="0" destOrd="0" presId="urn:microsoft.com/office/officeart/2005/8/layout/radial1"/>
    <dgm:cxn modelId="{35A369D1-F217-48FA-9D16-5D1A2CB9ACD3}" type="presOf" srcId="{2B49447D-ACA8-4358-B837-FBFEF2464180}" destId="{B9DAC6D0-B000-479B-AED2-B9CADA961D7F}" srcOrd="0" destOrd="0" presId="urn:microsoft.com/office/officeart/2005/8/layout/radial1"/>
    <dgm:cxn modelId="{A6FD6966-7349-4486-B170-0661F94F227A}" type="presOf" srcId="{2A97B9F8-EC7E-46C4-A005-B4D29F4E8DD5}" destId="{39FCD77F-0F82-404D-ADE1-6CE2C1C56845}" srcOrd="0" destOrd="0" presId="urn:microsoft.com/office/officeart/2005/8/layout/radial1"/>
    <dgm:cxn modelId="{2A92F2B1-5E6C-4926-A9CB-FADD46330D26}" type="presParOf" srcId="{85FD9125-16AF-46DB-B36C-C0058FE03718}" destId="{9E9D3382-2027-4D01-809E-421DD789CB16}" srcOrd="0" destOrd="0" presId="urn:microsoft.com/office/officeart/2005/8/layout/radial1"/>
    <dgm:cxn modelId="{94351B33-7726-4591-80B6-B8ED5FBAAFF4}" type="presParOf" srcId="{85FD9125-16AF-46DB-B36C-C0058FE03718}" destId="{74E0CE1C-4C8B-4EB4-8DE9-E158183DB010}" srcOrd="1" destOrd="0" presId="urn:microsoft.com/office/officeart/2005/8/layout/radial1"/>
    <dgm:cxn modelId="{6DBD2F16-D58F-4D23-80C4-FBB3F7102A49}" type="presParOf" srcId="{74E0CE1C-4C8B-4EB4-8DE9-E158183DB010}" destId="{938D20EE-9E38-46DC-A7F2-35A61CBE8955}" srcOrd="0" destOrd="0" presId="urn:microsoft.com/office/officeart/2005/8/layout/radial1"/>
    <dgm:cxn modelId="{636BB673-F711-4D09-BC38-D1B9136E300F}" type="presParOf" srcId="{85FD9125-16AF-46DB-B36C-C0058FE03718}" destId="{0DB7577E-D5A7-415A-8020-A1B22E663B80}" srcOrd="2" destOrd="0" presId="urn:microsoft.com/office/officeart/2005/8/layout/radial1"/>
    <dgm:cxn modelId="{ABA5D3CE-696C-4F52-92B9-0D2E5DF5A271}" type="presParOf" srcId="{85FD9125-16AF-46DB-B36C-C0058FE03718}" destId="{1E0B8322-184F-4FC2-8A44-5DB17C1AC4E2}" srcOrd="3" destOrd="0" presId="urn:microsoft.com/office/officeart/2005/8/layout/radial1"/>
    <dgm:cxn modelId="{05321FB7-7A92-4D6D-A781-FA5EFA00765C}" type="presParOf" srcId="{1E0B8322-184F-4FC2-8A44-5DB17C1AC4E2}" destId="{42452105-7FDE-4185-8BEF-F613C277AA59}" srcOrd="0" destOrd="0" presId="urn:microsoft.com/office/officeart/2005/8/layout/radial1"/>
    <dgm:cxn modelId="{A093AFF5-6FAC-4D41-B7B5-69587F108047}" type="presParOf" srcId="{85FD9125-16AF-46DB-B36C-C0058FE03718}" destId="{CC530216-A4DC-4D9B-BE02-1E3F5E6DAE73}" srcOrd="4" destOrd="0" presId="urn:microsoft.com/office/officeart/2005/8/layout/radial1"/>
    <dgm:cxn modelId="{3D285373-EBE3-4F83-AA7E-BA5668002217}" type="presParOf" srcId="{85FD9125-16AF-46DB-B36C-C0058FE03718}" destId="{EF47B966-95B9-4F1F-9CCA-0FACB5A70D81}" srcOrd="5" destOrd="0" presId="urn:microsoft.com/office/officeart/2005/8/layout/radial1"/>
    <dgm:cxn modelId="{8015097A-FD9A-43D1-8E31-D4F41AFA308D}" type="presParOf" srcId="{EF47B966-95B9-4F1F-9CCA-0FACB5A70D81}" destId="{ED8F8C8B-CAF9-4C73-92C6-1369D129E451}" srcOrd="0" destOrd="0" presId="urn:microsoft.com/office/officeart/2005/8/layout/radial1"/>
    <dgm:cxn modelId="{2A2F8CEC-EDCE-4DE0-9772-417C1381F173}" type="presParOf" srcId="{85FD9125-16AF-46DB-B36C-C0058FE03718}" destId="{B540955F-0F7A-4A56-95DE-65FC85264A58}" srcOrd="6" destOrd="0" presId="urn:microsoft.com/office/officeart/2005/8/layout/radial1"/>
    <dgm:cxn modelId="{A3D6A524-9A08-4797-895A-7E9AD25994E3}" type="presParOf" srcId="{85FD9125-16AF-46DB-B36C-C0058FE03718}" destId="{DEFB1ED2-CE40-4890-8905-C8CC7A5B3C02}" srcOrd="7" destOrd="0" presId="urn:microsoft.com/office/officeart/2005/8/layout/radial1"/>
    <dgm:cxn modelId="{CC215559-659C-4CD8-A5E3-0CFE2B429338}" type="presParOf" srcId="{DEFB1ED2-CE40-4890-8905-C8CC7A5B3C02}" destId="{223D9129-3B44-4B67-AAC8-D9E5999B62F1}" srcOrd="0" destOrd="0" presId="urn:microsoft.com/office/officeart/2005/8/layout/radial1"/>
    <dgm:cxn modelId="{D3CDB20C-F45C-4E18-95F1-F7ABEBCD7246}" type="presParOf" srcId="{85FD9125-16AF-46DB-B36C-C0058FE03718}" destId="{B9DAC6D0-B000-479B-AED2-B9CADA961D7F}" srcOrd="8" destOrd="0" presId="urn:microsoft.com/office/officeart/2005/8/layout/radial1"/>
    <dgm:cxn modelId="{3B4B4AD7-084D-4413-A9D9-E9D5D28405FC}" type="presParOf" srcId="{85FD9125-16AF-46DB-B36C-C0058FE03718}" destId="{39FCD77F-0F82-404D-ADE1-6CE2C1C56845}" srcOrd="9" destOrd="0" presId="urn:microsoft.com/office/officeart/2005/8/layout/radial1"/>
    <dgm:cxn modelId="{6885D3AE-A97B-4F55-B7CB-58AD32B541BA}" type="presParOf" srcId="{39FCD77F-0F82-404D-ADE1-6CE2C1C56845}" destId="{D815B80C-6395-464B-AC06-1BEB26274367}" srcOrd="0" destOrd="0" presId="urn:microsoft.com/office/officeart/2005/8/layout/radial1"/>
    <dgm:cxn modelId="{2C65A92B-2B55-4541-93EF-3EE2298BA75D}" type="presParOf" srcId="{85FD9125-16AF-46DB-B36C-C0058FE03718}" destId="{6FAD7139-DD68-417C-989A-48A2B41CD70D}" srcOrd="10" destOrd="0" presId="urn:microsoft.com/office/officeart/2005/8/layout/radial1"/>
  </dgm:cxnLst>
  <dgm:bg/>
  <dgm:whole/>
</dgm:dataModel>
</file>

<file path=ppt/diagrams/data4.xml><?xml version="1.0" encoding="utf-8"?>
<dgm:dataModel xmlns:dgm="http://schemas.openxmlformats.org/drawingml/2006/diagram" xmlns:a="http://schemas.openxmlformats.org/drawingml/2006/main">
  <dgm:ptLst>
    <dgm:pt modelId="{FC61DCB8-CB2E-433C-96EF-5F11327EC3A6}" type="doc">
      <dgm:prSet loTypeId="urn:microsoft.com/office/officeart/2005/8/layout/matrix3" loCatId="matrix" qsTypeId="urn:microsoft.com/office/officeart/2005/8/quickstyle/simple1" qsCatId="simple" csTypeId="urn:microsoft.com/office/officeart/2005/8/colors/accent0_3" csCatId="mainScheme" phldr="1"/>
      <dgm:spPr/>
      <dgm:t>
        <a:bodyPr/>
        <a:lstStyle/>
        <a:p>
          <a:endParaRPr lang="es-AR"/>
        </a:p>
      </dgm:t>
    </dgm:pt>
    <dgm:pt modelId="{D40CDE2B-876B-4459-AA0F-0C3167E6718B}">
      <dgm:prSet phldrT="[Texto]"/>
      <dgm:spPr/>
      <dgm:t>
        <a:bodyPr/>
        <a:lstStyle/>
        <a:p>
          <a:r>
            <a:rPr lang="es-MX" b="1" dirty="0" smtClean="0"/>
            <a:t>Hipótesis de identidad dinámica</a:t>
          </a:r>
          <a:endParaRPr lang="es-AR" b="1" dirty="0"/>
        </a:p>
      </dgm:t>
    </dgm:pt>
    <dgm:pt modelId="{6714A55B-7701-4267-B80A-75C20FC1AF18}" type="parTrans" cxnId="{3334B39C-3180-41A9-95C1-7091EB99C21E}">
      <dgm:prSet/>
      <dgm:spPr/>
      <dgm:t>
        <a:bodyPr/>
        <a:lstStyle/>
        <a:p>
          <a:endParaRPr lang="es-AR" b="1"/>
        </a:p>
      </dgm:t>
    </dgm:pt>
    <dgm:pt modelId="{CAF1BE2D-FB89-40FA-855D-8AD4BDF65FE1}" type="sibTrans" cxnId="{3334B39C-3180-41A9-95C1-7091EB99C21E}">
      <dgm:prSet/>
      <dgm:spPr/>
      <dgm:t>
        <a:bodyPr/>
        <a:lstStyle/>
        <a:p>
          <a:endParaRPr lang="es-AR" b="1"/>
        </a:p>
      </dgm:t>
    </dgm:pt>
    <dgm:pt modelId="{CD91DB2D-43DC-4F06-B8F2-A1F8ED9260CC}">
      <dgm:prSet phldrT="[Texto]"/>
      <dgm:spPr/>
      <dgm:t>
        <a:bodyPr/>
        <a:lstStyle/>
        <a:p>
          <a:r>
            <a:rPr lang="es-MX" b="1" dirty="0" smtClean="0"/>
            <a:t>Hipótesis de totalidad compleja no totalmente especificable</a:t>
          </a:r>
          <a:endParaRPr lang="es-AR" b="1" dirty="0"/>
        </a:p>
      </dgm:t>
    </dgm:pt>
    <dgm:pt modelId="{539B1CDA-6E30-4A34-95E7-D4D6291AA60E}" type="parTrans" cxnId="{9CE13CF2-0D21-4304-A9CD-34E71B73E4DB}">
      <dgm:prSet/>
      <dgm:spPr/>
      <dgm:t>
        <a:bodyPr/>
        <a:lstStyle/>
        <a:p>
          <a:endParaRPr lang="es-AR" b="1"/>
        </a:p>
      </dgm:t>
    </dgm:pt>
    <dgm:pt modelId="{A845F26A-B5E5-4962-928B-D9B4E585159B}" type="sibTrans" cxnId="{9CE13CF2-0D21-4304-A9CD-34E71B73E4DB}">
      <dgm:prSet/>
      <dgm:spPr/>
      <dgm:t>
        <a:bodyPr/>
        <a:lstStyle/>
        <a:p>
          <a:endParaRPr lang="es-AR" b="1"/>
        </a:p>
      </dgm:t>
    </dgm:pt>
    <dgm:pt modelId="{70F5E37A-19FB-4B5C-98F5-BB7BA25A0A05}">
      <dgm:prSet phldrT="[Texto]"/>
      <dgm:spPr/>
      <dgm:t>
        <a:bodyPr/>
        <a:lstStyle/>
        <a:p>
          <a:r>
            <a:rPr lang="es-MX" b="1" dirty="0" smtClean="0"/>
            <a:t>Hipótesis de autonomía relativa</a:t>
          </a:r>
          <a:endParaRPr lang="es-AR" b="1" dirty="0"/>
        </a:p>
      </dgm:t>
    </dgm:pt>
    <dgm:pt modelId="{000E2F44-19AD-49D3-A8CD-EFB86F207019}" type="parTrans" cxnId="{FC3A1370-C205-471E-96FB-B80974407FD4}">
      <dgm:prSet/>
      <dgm:spPr/>
      <dgm:t>
        <a:bodyPr/>
        <a:lstStyle/>
        <a:p>
          <a:endParaRPr lang="es-AR" b="1"/>
        </a:p>
      </dgm:t>
    </dgm:pt>
    <dgm:pt modelId="{61ED624A-138A-4AF9-A76A-D36F666EDF2B}" type="sibTrans" cxnId="{FC3A1370-C205-471E-96FB-B80974407FD4}">
      <dgm:prSet/>
      <dgm:spPr/>
      <dgm:t>
        <a:bodyPr/>
        <a:lstStyle/>
        <a:p>
          <a:endParaRPr lang="es-AR" b="1"/>
        </a:p>
      </dgm:t>
    </dgm:pt>
    <dgm:pt modelId="{3546D65D-4A95-4839-B0BA-B3C6643F70A2}">
      <dgm:prSet phldrT="[Texto]"/>
      <dgm:spPr/>
      <dgm:t>
        <a:bodyPr/>
        <a:lstStyle/>
        <a:p>
          <a:r>
            <a:rPr lang="es-MX" b="1" dirty="0" smtClean="0"/>
            <a:t>Hipótesis del universo como entramado relacional</a:t>
          </a:r>
          <a:endParaRPr lang="es-AR" b="1" dirty="0"/>
        </a:p>
      </dgm:t>
    </dgm:pt>
    <dgm:pt modelId="{AE346994-366E-4705-982A-C1294874E8F7}" type="parTrans" cxnId="{11BF1AED-C37C-4C20-A3F6-C9AB7B038A69}">
      <dgm:prSet/>
      <dgm:spPr/>
      <dgm:t>
        <a:bodyPr/>
        <a:lstStyle/>
        <a:p>
          <a:endParaRPr lang="es-AR" b="1"/>
        </a:p>
      </dgm:t>
    </dgm:pt>
    <dgm:pt modelId="{00591776-5F07-4E5B-B4DC-693F42461EFB}" type="sibTrans" cxnId="{11BF1AED-C37C-4C20-A3F6-C9AB7B038A69}">
      <dgm:prSet/>
      <dgm:spPr/>
      <dgm:t>
        <a:bodyPr/>
        <a:lstStyle/>
        <a:p>
          <a:endParaRPr lang="es-AR" b="1"/>
        </a:p>
      </dgm:t>
    </dgm:pt>
    <dgm:pt modelId="{AD7CCEF5-0506-4252-BF90-4087ADEC278B}" type="pres">
      <dgm:prSet presAssocID="{FC61DCB8-CB2E-433C-96EF-5F11327EC3A6}" presName="matrix" presStyleCnt="0">
        <dgm:presLayoutVars>
          <dgm:chMax val="1"/>
          <dgm:dir/>
          <dgm:resizeHandles val="exact"/>
        </dgm:presLayoutVars>
      </dgm:prSet>
      <dgm:spPr/>
    </dgm:pt>
    <dgm:pt modelId="{B4CC44E2-4D8E-4BCD-840B-6EAA30D56660}" type="pres">
      <dgm:prSet presAssocID="{FC61DCB8-CB2E-433C-96EF-5F11327EC3A6}" presName="diamond" presStyleLbl="bgShp" presStyleIdx="0" presStyleCnt="1"/>
      <dgm:spPr/>
    </dgm:pt>
    <dgm:pt modelId="{8D38D224-58DA-4296-8C45-1AA041DA4DEB}" type="pres">
      <dgm:prSet presAssocID="{FC61DCB8-CB2E-433C-96EF-5F11327EC3A6}" presName="quad1" presStyleLbl="node1" presStyleIdx="0" presStyleCnt="4">
        <dgm:presLayoutVars>
          <dgm:chMax val="0"/>
          <dgm:chPref val="0"/>
          <dgm:bulletEnabled val="1"/>
        </dgm:presLayoutVars>
      </dgm:prSet>
      <dgm:spPr/>
    </dgm:pt>
    <dgm:pt modelId="{E58F05F6-E3C3-4CBE-A266-EE27C9E236C5}" type="pres">
      <dgm:prSet presAssocID="{FC61DCB8-CB2E-433C-96EF-5F11327EC3A6}" presName="quad2" presStyleLbl="node1" presStyleIdx="1" presStyleCnt="4">
        <dgm:presLayoutVars>
          <dgm:chMax val="0"/>
          <dgm:chPref val="0"/>
          <dgm:bulletEnabled val="1"/>
        </dgm:presLayoutVars>
      </dgm:prSet>
      <dgm:spPr/>
      <dgm:t>
        <a:bodyPr/>
        <a:lstStyle/>
        <a:p>
          <a:endParaRPr lang="es-AR"/>
        </a:p>
      </dgm:t>
    </dgm:pt>
    <dgm:pt modelId="{29A37B1F-D51D-49C3-80C8-745214226643}" type="pres">
      <dgm:prSet presAssocID="{FC61DCB8-CB2E-433C-96EF-5F11327EC3A6}" presName="quad3" presStyleLbl="node1" presStyleIdx="2" presStyleCnt="4">
        <dgm:presLayoutVars>
          <dgm:chMax val="0"/>
          <dgm:chPref val="0"/>
          <dgm:bulletEnabled val="1"/>
        </dgm:presLayoutVars>
      </dgm:prSet>
      <dgm:spPr/>
      <dgm:t>
        <a:bodyPr/>
        <a:lstStyle/>
        <a:p>
          <a:endParaRPr lang="es-AR"/>
        </a:p>
      </dgm:t>
    </dgm:pt>
    <dgm:pt modelId="{7CBC6993-8F2C-4A04-B232-574D0BA96A70}" type="pres">
      <dgm:prSet presAssocID="{FC61DCB8-CB2E-433C-96EF-5F11327EC3A6}" presName="quad4" presStyleLbl="node1" presStyleIdx="3" presStyleCnt="4">
        <dgm:presLayoutVars>
          <dgm:chMax val="0"/>
          <dgm:chPref val="0"/>
          <dgm:bulletEnabled val="1"/>
        </dgm:presLayoutVars>
      </dgm:prSet>
      <dgm:spPr/>
      <dgm:t>
        <a:bodyPr/>
        <a:lstStyle/>
        <a:p>
          <a:endParaRPr lang="es-AR"/>
        </a:p>
      </dgm:t>
    </dgm:pt>
  </dgm:ptLst>
  <dgm:cxnLst>
    <dgm:cxn modelId="{11BF1AED-C37C-4C20-A3F6-C9AB7B038A69}" srcId="{FC61DCB8-CB2E-433C-96EF-5F11327EC3A6}" destId="{3546D65D-4A95-4839-B0BA-B3C6643F70A2}" srcOrd="3" destOrd="0" parTransId="{AE346994-366E-4705-982A-C1294874E8F7}" sibTransId="{00591776-5F07-4E5B-B4DC-693F42461EFB}"/>
    <dgm:cxn modelId="{965A0B90-3449-4798-A6BD-56A517552101}" type="presOf" srcId="{3546D65D-4A95-4839-B0BA-B3C6643F70A2}" destId="{7CBC6993-8F2C-4A04-B232-574D0BA96A70}" srcOrd="0" destOrd="0" presId="urn:microsoft.com/office/officeart/2005/8/layout/matrix3"/>
    <dgm:cxn modelId="{5E97F04A-97FC-4108-959B-4C9DC6366B11}" type="presOf" srcId="{70F5E37A-19FB-4B5C-98F5-BB7BA25A0A05}" destId="{29A37B1F-D51D-49C3-80C8-745214226643}" srcOrd="0" destOrd="0" presId="urn:microsoft.com/office/officeart/2005/8/layout/matrix3"/>
    <dgm:cxn modelId="{0543E719-E020-41DC-BAA2-75B7FB9D13ED}" type="presOf" srcId="{D40CDE2B-876B-4459-AA0F-0C3167E6718B}" destId="{8D38D224-58DA-4296-8C45-1AA041DA4DEB}" srcOrd="0" destOrd="0" presId="urn:microsoft.com/office/officeart/2005/8/layout/matrix3"/>
    <dgm:cxn modelId="{FC3A1370-C205-471E-96FB-B80974407FD4}" srcId="{FC61DCB8-CB2E-433C-96EF-5F11327EC3A6}" destId="{70F5E37A-19FB-4B5C-98F5-BB7BA25A0A05}" srcOrd="2" destOrd="0" parTransId="{000E2F44-19AD-49D3-A8CD-EFB86F207019}" sibTransId="{61ED624A-138A-4AF9-A76A-D36F666EDF2B}"/>
    <dgm:cxn modelId="{C2DCECA5-F842-4A31-8F26-6BF0D22C764E}" type="presOf" srcId="{FC61DCB8-CB2E-433C-96EF-5F11327EC3A6}" destId="{AD7CCEF5-0506-4252-BF90-4087ADEC278B}" srcOrd="0" destOrd="0" presId="urn:microsoft.com/office/officeart/2005/8/layout/matrix3"/>
    <dgm:cxn modelId="{1B4656F1-4268-4F43-9624-01251987ED39}" type="presOf" srcId="{CD91DB2D-43DC-4F06-B8F2-A1F8ED9260CC}" destId="{E58F05F6-E3C3-4CBE-A266-EE27C9E236C5}" srcOrd="0" destOrd="0" presId="urn:microsoft.com/office/officeart/2005/8/layout/matrix3"/>
    <dgm:cxn modelId="{3334B39C-3180-41A9-95C1-7091EB99C21E}" srcId="{FC61DCB8-CB2E-433C-96EF-5F11327EC3A6}" destId="{D40CDE2B-876B-4459-AA0F-0C3167E6718B}" srcOrd="0" destOrd="0" parTransId="{6714A55B-7701-4267-B80A-75C20FC1AF18}" sibTransId="{CAF1BE2D-FB89-40FA-855D-8AD4BDF65FE1}"/>
    <dgm:cxn modelId="{9CE13CF2-0D21-4304-A9CD-34E71B73E4DB}" srcId="{FC61DCB8-CB2E-433C-96EF-5F11327EC3A6}" destId="{CD91DB2D-43DC-4F06-B8F2-A1F8ED9260CC}" srcOrd="1" destOrd="0" parTransId="{539B1CDA-6E30-4A34-95E7-D4D6291AA60E}" sibTransId="{A845F26A-B5E5-4962-928B-D9B4E585159B}"/>
    <dgm:cxn modelId="{B5B9467B-C416-4D26-9748-085950EAC62B}" type="presParOf" srcId="{AD7CCEF5-0506-4252-BF90-4087ADEC278B}" destId="{B4CC44E2-4D8E-4BCD-840B-6EAA30D56660}" srcOrd="0" destOrd="0" presId="urn:microsoft.com/office/officeart/2005/8/layout/matrix3"/>
    <dgm:cxn modelId="{8617693C-F014-4A50-95C3-C7CD820854C4}" type="presParOf" srcId="{AD7CCEF5-0506-4252-BF90-4087ADEC278B}" destId="{8D38D224-58DA-4296-8C45-1AA041DA4DEB}" srcOrd="1" destOrd="0" presId="urn:microsoft.com/office/officeart/2005/8/layout/matrix3"/>
    <dgm:cxn modelId="{6C5C4E0E-3330-46B6-B886-662F54378263}" type="presParOf" srcId="{AD7CCEF5-0506-4252-BF90-4087ADEC278B}" destId="{E58F05F6-E3C3-4CBE-A266-EE27C9E236C5}" srcOrd="2" destOrd="0" presId="urn:microsoft.com/office/officeart/2005/8/layout/matrix3"/>
    <dgm:cxn modelId="{DF93BC02-5D9C-4EF0-9CD2-09CDBCF6A0AE}" type="presParOf" srcId="{AD7CCEF5-0506-4252-BF90-4087ADEC278B}" destId="{29A37B1F-D51D-49C3-80C8-745214226643}" srcOrd="3" destOrd="0" presId="urn:microsoft.com/office/officeart/2005/8/layout/matrix3"/>
    <dgm:cxn modelId="{7465D1CA-5649-4464-A283-1B3EE6A280D8}" type="presParOf" srcId="{AD7CCEF5-0506-4252-BF90-4087ADEC278B}" destId="{7CBC6993-8F2C-4A04-B232-574D0BA96A70}" srcOrd="4" destOrd="0" presId="urn:microsoft.com/office/officeart/2005/8/layout/matrix3"/>
  </dgm:cxnLst>
  <dgm:bg/>
  <dgm:whole/>
</dgm:dataModel>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3D39E3F-FC66-4B5D-8517-5412B5C00500}" type="datetimeFigureOut">
              <a:rPr lang="es-ES" smtClean="0"/>
              <a:pPr/>
              <a:t>16/04/2012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74C6843-A6CA-4802-9A68-7B52104F6F04}"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D39E3F-FC66-4B5D-8517-5412B5C00500}" type="datetimeFigureOut">
              <a:rPr lang="es-ES" smtClean="0"/>
              <a:pPr/>
              <a:t>16/04/2012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C6843-A6CA-4802-9A68-7B52104F6F0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2143116"/>
            <a:ext cx="7858180" cy="2286016"/>
          </a:xfrm>
        </p:spPr>
        <p:txBody>
          <a:bodyPr>
            <a:normAutofit fontScale="90000"/>
          </a:bodyPr>
          <a:lstStyle/>
          <a:p>
            <a:r>
              <a:rPr lang="es-ES" b="1" dirty="0" smtClean="0">
                <a:effectLst>
                  <a:outerShdw blurRad="38100" dist="38100" dir="2700000" algn="tl">
                    <a:srgbClr val="000000">
                      <a:alpha val="43137"/>
                    </a:srgbClr>
                  </a:outerShdw>
                </a:effectLst>
              </a:rPr>
              <a:t>MODERNIDAD Y POSMODERNIDAD </a:t>
            </a:r>
            <a:br>
              <a:rPr lang="es-ES" b="1" dirty="0" smtClean="0">
                <a:effectLst>
                  <a:outerShdw blurRad="38100" dist="38100" dir="2700000" algn="tl">
                    <a:srgbClr val="000000">
                      <a:alpha val="43137"/>
                    </a:srgbClr>
                  </a:outerShdw>
                </a:effectLst>
              </a:rPr>
            </a:br>
            <a:r>
              <a:rPr lang="es-ES" b="1" dirty="0" smtClean="0">
                <a:effectLst>
                  <a:outerShdw blurRad="38100" dist="38100" dir="2700000" algn="tl">
                    <a:srgbClr val="000000">
                      <a:alpha val="43137"/>
                    </a:srgbClr>
                  </a:outerShdw>
                </a:effectLst>
              </a:rPr>
              <a:t>COMO ATRAVESAMIENTO DE LA HISTORIA DE LA PSICOLOGÍA SOCIAL</a:t>
            </a:r>
            <a:endParaRPr lang="es-ES"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Conocimiento en la Modernidad</a:t>
            </a:r>
            <a:endParaRPr lang="es-AR" sz="4000" dirty="0">
              <a:effectLst>
                <a:outerShdw blurRad="38100" dist="38100" dir="2700000" algn="tl">
                  <a:srgbClr val="000000">
                    <a:alpha val="43137"/>
                  </a:srgbClr>
                </a:outerShdw>
              </a:effectLst>
            </a:endParaRPr>
          </a:p>
        </p:txBody>
      </p:sp>
      <p:pic>
        <p:nvPicPr>
          <p:cNvPr id="4" name="Picture 4" descr="http://www.sld.cu/galerias/imagen/sitios/histologia/dr._vega_en_el_microscopio.jpg"/>
          <p:cNvPicPr>
            <a:picLocks noChangeAspect="1" noChangeArrowheads="1"/>
          </p:cNvPicPr>
          <p:nvPr/>
        </p:nvPicPr>
        <p:blipFill>
          <a:blip r:embed="rId2"/>
          <a:srcRect/>
          <a:stretch>
            <a:fillRect/>
          </a:stretch>
        </p:blipFill>
        <p:spPr bwMode="auto">
          <a:xfrm>
            <a:off x="5429256" y="1285861"/>
            <a:ext cx="3324223" cy="2675166"/>
          </a:xfrm>
          <a:prstGeom prst="rect">
            <a:avLst/>
          </a:prstGeom>
          <a:noFill/>
          <a:effectLst>
            <a:softEdge rad="127000"/>
          </a:effectLst>
        </p:spPr>
      </p:pic>
      <p:sp>
        <p:nvSpPr>
          <p:cNvPr id="5" name="4 CuadroTexto"/>
          <p:cNvSpPr txBox="1"/>
          <p:nvPr/>
        </p:nvSpPr>
        <p:spPr>
          <a:xfrm>
            <a:off x="428596" y="2143116"/>
            <a:ext cx="4286280" cy="1071570"/>
          </a:xfrm>
          <a:prstGeom prst="rect">
            <a:avLst/>
          </a:prstGeom>
          <a:noFill/>
        </p:spPr>
        <p:txBody>
          <a:bodyPr wrap="square" rtlCol="0">
            <a:spAutoFit/>
          </a:bodyPr>
          <a:lstStyle/>
          <a:p>
            <a:r>
              <a:rPr lang="es-MX" sz="3200" dirty="0" smtClean="0"/>
              <a:t>Concepción analítica del conocimiento</a:t>
            </a:r>
            <a:endParaRPr lang="es-AR" sz="3200" dirty="0"/>
          </a:p>
        </p:txBody>
      </p:sp>
      <p:sp>
        <p:nvSpPr>
          <p:cNvPr id="6" name="5 CuadroTexto"/>
          <p:cNvSpPr txBox="1"/>
          <p:nvPr/>
        </p:nvSpPr>
        <p:spPr>
          <a:xfrm>
            <a:off x="357158" y="4000504"/>
            <a:ext cx="8429684" cy="2492990"/>
          </a:xfrm>
          <a:prstGeom prst="rect">
            <a:avLst/>
          </a:prstGeom>
          <a:noFill/>
        </p:spPr>
        <p:txBody>
          <a:bodyPr wrap="square" rtlCol="0">
            <a:spAutoFit/>
          </a:bodyPr>
          <a:lstStyle/>
          <a:p>
            <a:r>
              <a:rPr lang="es-MX" sz="2600" dirty="0" smtClean="0"/>
              <a:t>Busca una unidad elemental para explicar el comportamiento de un todo mayor a partir de las propiedades de sus unidades componentes. El mecanismo puede ser desmontado y estudiado pieza por pieza y su funcionamiento puede ser explicado por el de sus partes componentes </a:t>
            </a:r>
            <a:r>
              <a:rPr lang="es-AR" sz="2600" dirty="0" smtClean="0"/>
              <a:t>, que no se transforman en ningún momento.</a:t>
            </a:r>
            <a:endParaRPr lang="es-MX" sz="2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dissolve">
                                      <p:cBhvr>
                                        <p:cTn id="11" dur="500"/>
                                        <p:tgtEl>
                                          <p:spTgt spid="5"/>
                                        </p:tgtEl>
                                      </p:cBhvr>
                                    </p:animEffect>
                                  </p:childTnLst>
                                </p:cTn>
                              </p:par>
                              <p:par>
                                <p:cTn id="12" presetID="9"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dissolve">
                                      <p:cBhvr>
                                        <p:cTn id="14" dur="2000"/>
                                        <p:tgtEl>
                                          <p:spTgt spid="4"/>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Conocimiento en la 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00034" y="1857365"/>
            <a:ext cx="8229600" cy="4143404"/>
          </a:xfrm>
        </p:spPr>
        <p:txBody>
          <a:bodyPr/>
          <a:lstStyle/>
          <a:p>
            <a:pPr>
              <a:buNone/>
            </a:pPr>
            <a:r>
              <a:rPr lang="es-MX" dirty="0" smtClean="0"/>
              <a:t>	</a:t>
            </a:r>
            <a:r>
              <a:rPr lang="es-MX" sz="2800" dirty="0" smtClean="0"/>
              <a:t>El sistema no tolera intrusos, no acepta ruido ni cambio (…). Todo lo que el modelo no puede digerir será considerado monstruoso, quimérico, errado, cantidad despreciable, anormal, aberrante, etc. y tiene que ser expulsado. En el mundo moderno, las excepciones (errores y compañía) no tienen cabida.</a:t>
            </a:r>
            <a:endParaRPr lang="es-MX" dirty="0" smtClean="0"/>
          </a:p>
          <a:p>
            <a:pPr>
              <a:buNone/>
            </a:pPr>
            <a:endParaRPr lang="es-MX" dirty="0" smtClean="0"/>
          </a:p>
          <a:p>
            <a:pPr algn="r">
              <a:buNone/>
            </a:pPr>
            <a:r>
              <a:rPr lang="es-MX" sz="2400" dirty="0" smtClean="0"/>
              <a:t>Denise </a:t>
            </a:r>
            <a:r>
              <a:rPr lang="es-MX" sz="2400" dirty="0" err="1" smtClean="0"/>
              <a:t>Najmonovich</a:t>
            </a:r>
            <a:r>
              <a:rPr lang="es-MX" sz="2400" dirty="0" smtClean="0"/>
              <a:t>, p. 50-51.</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a7.sphotos.ak.fbcdn.net/hphotos-ak-snc6/45417_420016541598_129487626598_5336495_2947188_n.jpg"/>
          <p:cNvPicPr>
            <a:picLocks noChangeAspect="1" noChangeArrowheads="1"/>
          </p:cNvPicPr>
          <p:nvPr/>
        </p:nvPicPr>
        <p:blipFill>
          <a:blip r:embed="rId2">
            <a:duotone>
              <a:schemeClr val="bg2">
                <a:shade val="45000"/>
                <a:satMod val="135000"/>
              </a:schemeClr>
              <a:prstClr val="white"/>
            </a:duotone>
          </a:blip>
          <a:srcRect/>
          <a:stretch>
            <a:fillRect/>
          </a:stretch>
        </p:blipFill>
        <p:spPr bwMode="auto">
          <a:xfrm>
            <a:off x="2928926" y="2214554"/>
            <a:ext cx="3357586" cy="2872602"/>
          </a:xfrm>
          <a:prstGeom prst="rect">
            <a:avLst/>
          </a:prstGeom>
          <a:noFill/>
          <a:effectLst>
            <a:softEdge rad="317500"/>
          </a:effectLst>
        </p:spPr>
      </p:pic>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Relación sujeto - mundo</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71472" y="1714488"/>
            <a:ext cx="8229600" cy="4525963"/>
          </a:xfrm>
        </p:spPr>
        <p:txBody>
          <a:bodyPr>
            <a:normAutofit lnSpcReduction="10000"/>
          </a:bodyPr>
          <a:lstStyle/>
          <a:p>
            <a:pPr>
              <a:buNone/>
            </a:pPr>
            <a:r>
              <a:rPr lang="es-MX" sz="2700" dirty="0" smtClean="0"/>
              <a:t>	</a:t>
            </a:r>
            <a:r>
              <a:rPr lang="es-MX" dirty="0" smtClean="0"/>
              <a:t>El </a:t>
            </a:r>
            <a:r>
              <a:rPr lang="es-MX" b="1" dirty="0" smtClean="0">
                <a:effectLst>
                  <a:outerShdw blurRad="38100" dist="38100" dir="2700000" algn="tl">
                    <a:srgbClr val="000000">
                      <a:alpha val="43137"/>
                    </a:srgbClr>
                  </a:outerShdw>
                </a:effectLst>
              </a:rPr>
              <a:t>hombre</a:t>
            </a:r>
            <a:r>
              <a:rPr lang="es-MX" dirty="0" smtClean="0">
                <a:effectLst>
                  <a:outerShdw blurRad="38100" dist="38100" dir="2700000" algn="tl">
                    <a:srgbClr val="000000">
                      <a:alpha val="43137"/>
                    </a:srgbClr>
                  </a:outerShdw>
                </a:effectLst>
              </a:rPr>
              <a:t> </a:t>
            </a:r>
            <a:r>
              <a:rPr lang="es-MX" dirty="0" smtClean="0"/>
              <a:t>se pensaba radicalmente separado de la naturaleza; observador y observado eran términos rigurosamente separados. Se sentía ajeno, creía poder observar desde una perspectiva exterior independiente y arrancar al </a:t>
            </a:r>
            <a:r>
              <a:rPr lang="es-MX" b="1" dirty="0" smtClean="0">
                <a:effectLst>
                  <a:outerShdw blurRad="38100" dist="38100" dir="2700000" algn="tl">
                    <a:srgbClr val="000000">
                      <a:alpha val="43137"/>
                    </a:srgbClr>
                  </a:outerShdw>
                </a:effectLst>
              </a:rPr>
              <a:t>mundo-objeto</a:t>
            </a:r>
            <a:r>
              <a:rPr lang="es-MX" dirty="0" smtClean="0"/>
              <a:t> sus secretos para dominarlo a su arbitrio. Sólo un proyecto era posible: conocer para dominar.</a:t>
            </a:r>
            <a:endParaRPr lang="es-MX" sz="2700" dirty="0" smtClean="0"/>
          </a:p>
          <a:p>
            <a:pPr>
              <a:buNone/>
            </a:pPr>
            <a:endParaRPr lang="es-MX" sz="2700" dirty="0" smtClean="0"/>
          </a:p>
          <a:p>
            <a:pPr algn="r">
              <a:buNone/>
            </a:pPr>
            <a:r>
              <a:rPr lang="es-MX" sz="2400" dirty="0" smtClean="0"/>
              <a:t>Denise Najmanovich, p. 53.</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27650"/>
                                        </p:tgtEl>
                                      </p:cBhvr>
                                      <p:by x="150000" y="150000"/>
                                    </p:animScale>
                                  </p:childTnLst>
                                </p:cTn>
                              </p:par>
                            </p:childTnLst>
                          </p:cTn>
                        </p:par>
                        <p:par>
                          <p:cTn id="7" fill="hold">
                            <p:stCondLst>
                              <p:cond delay="2000"/>
                            </p:stCondLst>
                            <p:childTnLst>
                              <p:par>
                                <p:cTn id="8" presetID="10" presetClass="entr" presetSubtype="0"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2000"/>
                                        <p:tgtEl>
                                          <p:spTgt spid="2"/>
                                        </p:tgtEl>
                                      </p:cBhvr>
                                    </p:animEffect>
                                  </p:childTnLst>
                                </p:cTn>
                              </p:par>
                            </p:childTnLst>
                          </p:cTn>
                        </p:par>
                        <p:par>
                          <p:cTn id="11" fill="hold">
                            <p:stCondLst>
                              <p:cond delay="40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par>
                          <p:cTn id="15" fill="hold">
                            <p:stCondLst>
                              <p:cond delay="600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t2.gstatic.com/images?q=tbn:ANd9GcT7K3l-w3Fmd0vygKkr4Sg6PSQ7jntH_Sb2dPo9lchgYJJjCAUZ"/>
          <p:cNvPicPr>
            <a:picLocks noChangeAspect="1" noChangeArrowheads="1"/>
          </p:cNvPicPr>
          <p:nvPr/>
        </p:nvPicPr>
        <p:blipFill>
          <a:blip r:embed="rId2">
            <a:lum bright="40000" contrast="-40000"/>
          </a:blip>
          <a:srcRect/>
          <a:stretch>
            <a:fillRect/>
          </a:stretch>
        </p:blipFill>
        <p:spPr bwMode="auto">
          <a:xfrm>
            <a:off x="214282" y="1857364"/>
            <a:ext cx="3714776" cy="3472680"/>
          </a:xfrm>
          <a:prstGeom prst="rect">
            <a:avLst/>
          </a:prstGeom>
          <a:noFill/>
          <a:effectLst>
            <a:softEdge rad="317500"/>
          </a:effectLst>
        </p:spPr>
      </p:pic>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Metáfora del Universo como Reloj</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71472" y="1500174"/>
            <a:ext cx="8229600" cy="4525963"/>
          </a:xfrm>
        </p:spPr>
        <p:txBody>
          <a:bodyPr>
            <a:normAutofit fontScale="77500" lnSpcReduction="20000"/>
          </a:bodyPr>
          <a:lstStyle/>
          <a:p>
            <a:pPr>
              <a:buNone/>
            </a:pPr>
            <a:r>
              <a:rPr lang="es-MX" dirty="0" smtClean="0"/>
              <a:t>	Reloj entendido como un gran mecanismo compuesto de piezas elementales independientes, cuyo funcionamiento está regido por leyes invariables y eternas.</a:t>
            </a:r>
          </a:p>
          <a:p>
            <a:pPr>
              <a:buNone/>
            </a:pPr>
            <a:endParaRPr lang="es-MX" dirty="0" smtClean="0"/>
          </a:p>
          <a:p>
            <a:pPr>
              <a:buNone/>
            </a:pPr>
            <a:endParaRPr lang="es-MX" dirty="0" smtClean="0"/>
          </a:p>
          <a:p>
            <a:pPr>
              <a:buNone/>
            </a:pPr>
            <a:r>
              <a:rPr lang="es-MX" dirty="0" smtClean="0"/>
              <a:t>					El reloj será el emblema de la 				modernidad. El tiempo es la 				unidad de medida del trabajo y 				del salario. “El tiempo es oro”.</a:t>
            </a:r>
          </a:p>
          <a:p>
            <a:pPr>
              <a:buNone/>
            </a:pPr>
            <a:endParaRPr lang="es-MX" dirty="0" smtClean="0"/>
          </a:p>
          <a:p>
            <a:pPr>
              <a:buNone/>
            </a:pPr>
            <a:endParaRPr lang="es-MX" sz="2100" dirty="0" smtClean="0"/>
          </a:p>
          <a:p>
            <a:pPr>
              <a:buNone/>
            </a:pPr>
            <a:r>
              <a:rPr lang="es-MX" dirty="0" smtClean="0"/>
              <a:t>	La vida ciudadana se va ligando cada vez más íntimamente al reloj como medio de estandarización de las costumbres.</a:t>
            </a:r>
          </a:p>
          <a:p>
            <a:pPr>
              <a:buNone/>
            </a:pP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6626"/>
                                        </p:tgtEl>
                                        <p:attrNameLst>
                                          <p:attrName>style.visibility</p:attrName>
                                        </p:attrNameLst>
                                      </p:cBhvr>
                                      <p:to>
                                        <p:strVal val="visible"/>
                                      </p:to>
                                    </p:set>
                                    <p:animEffect transition="in" filter="fade">
                                      <p:cBhvr>
                                        <p:cTn id="11" dur="2000"/>
                                        <p:tgtEl>
                                          <p:spTgt spid="26626"/>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2000"/>
                                        <p:tgtEl>
                                          <p:spTgt spid="3">
                                            <p:txEl>
                                              <p:pRg st="0" end="0"/>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effectLst>
                  <a:outerShdw blurRad="38100" dist="38100" dir="2700000" algn="tl">
                    <a:srgbClr val="000000">
                      <a:alpha val="43137"/>
                    </a:srgbClr>
                  </a:outerShdw>
                </a:effectLst>
              </a:rPr>
              <a:t>Hipótesis de la metáfora del</a:t>
            </a:r>
            <a:br>
              <a:rPr lang="es-MX" dirty="0" smtClean="0">
                <a:effectLst>
                  <a:outerShdw blurRad="38100" dist="38100" dir="2700000" algn="tl">
                    <a:srgbClr val="000000">
                      <a:alpha val="43137"/>
                    </a:srgbClr>
                  </a:outerShdw>
                </a:effectLst>
              </a:rPr>
            </a:br>
            <a:r>
              <a:rPr lang="es-MX" dirty="0" smtClean="0">
                <a:effectLst>
                  <a:outerShdw blurRad="38100" dist="38100" dir="2700000" algn="tl">
                    <a:srgbClr val="000000">
                      <a:alpha val="43137"/>
                    </a:srgbClr>
                  </a:outerShdw>
                </a:effectLst>
              </a:rPr>
              <a:t>Universo-Reloj</a:t>
            </a:r>
            <a:endParaRPr lang="es-AR" dirty="0">
              <a:effectLst>
                <a:outerShdw blurRad="38100" dist="38100" dir="2700000" algn="tl">
                  <a:srgbClr val="000000">
                    <a:alpha val="43137"/>
                  </a:srgbClr>
                </a:outerShdw>
              </a:effectLst>
            </a:endParaRP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4525963"/>
          </a:xfrm>
        </p:spPr>
        <p:txBody>
          <a:bodyPr/>
          <a:lstStyle/>
          <a:p>
            <a:pPr>
              <a:buNone/>
            </a:pPr>
            <a:r>
              <a:rPr lang="es-MX" dirty="0" smtClean="0"/>
              <a:t>	</a:t>
            </a:r>
            <a:r>
              <a:rPr lang="es-MX" sz="3000" dirty="0" smtClean="0"/>
              <a:t>La civilización que creyó en las certezas definitivas, en el conocimiento absoluto y en el progreso permanente ha comenzado a derrumbarse y están abriéndose paso nuevos modos de pensar y vivir en el mundo.</a:t>
            </a:r>
            <a:endParaRPr lang="es-AR" sz="3000" dirty="0"/>
          </a:p>
        </p:txBody>
      </p:sp>
      <p:pic>
        <p:nvPicPr>
          <p:cNvPr id="4" name="Picture 2"/>
          <p:cNvPicPr>
            <a:picLocks noChangeAspect="1" noChangeArrowheads="1"/>
          </p:cNvPicPr>
          <p:nvPr/>
        </p:nvPicPr>
        <p:blipFill>
          <a:blip r:embed="rId2"/>
          <a:srcRect/>
          <a:stretch>
            <a:fillRect/>
          </a:stretch>
        </p:blipFill>
        <p:spPr bwMode="auto">
          <a:xfrm>
            <a:off x="4521919" y="3571876"/>
            <a:ext cx="3907734" cy="2915771"/>
          </a:xfrm>
          <a:prstGeom prst="ellipse">
            <a:avLst/>
          </a:prstGeom>
          <a:ln>
            <a:noFill/>
          </a:ln>
          <a:effectLst>
            <a:softEdge rad="127000"/>
          </a:effectLst>
        </p:spPr>
      </p:pic>
      <p:sp>
        <p:nvSpPr>
          <p:cNvPr id="6" name="5 CuadroTexto"/>
          <p:cNvSpPr txBox="1"/>
          <p:nvPr/>
        </p:nvSpPr>
        <p:spPr>
          <a:xfrm>
            <a:off x="2643174" y="5715016"/>
            <a:ext cx="2357454" cy="523220"/>
          </a:xfrm>
          <a:prstGeom prst="rect">
            <a:avLst/>
          </a:prstGeom>
          <a:noFill/>
        </p:spPr>
        <p:txBody>
          <a:bodyPr wrap="square" rtlCol="0">
            <a:spAutoFit/>
          </a:bodyPr>
          <a:lstStyle/>
          <a:p>
            <a:pPr algn="r"/>
            <a:r>
              <a:rPr lang="es-MX" sz="1400" dirty="0" smtClean="0"/>
              <a:t>Salvador Dalí</a:t>
            </a:r>
          </a:p>
          <a:p>
            <a:pPr algn="r"/>
            <a:r>
              <a:rPr lang="es-MX" sz="1400" i="1" dirty="0" smtClean="0"/>
              <a:t>La persistencia de la memoria</a:t>
            </a:r>
            <a:endParaRPr lang="es-AR" sz="1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POSMODERNIDAD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a:bodyPr>
          <a:lstStyle/>
          <a:p>
            <a:pPr algn="r">
              <a:buNone/>
            </a:pPr>
            <a:r>
              <a:rPr lang="es-ES" sz="2200" dirty="0" smtClean="0"/>
              <a:t>Nuestra </a:t>
            </a:r>
            <a:r>
              <a:rPr lang="es-ES" sz="2200" b="1" dirty="0" smtClean="0"/>
              <a:t>concepción del mundo está en plena transformación</a:t>
            </a:r>
            <a:r>
              <a:rPr lang="es-ES" sz="2200" dirty="0" smtClean="0"/>
              <a:t>; las relaciones recíprocas entre realidad-lenguaje-conocimiento, </a:t>
            </a:r>
            <a:endParaRPr lang="es-ES" sz="2200" dirty="0" smtClean="0"/>
          </a:p>
          <a:p>
            <a:pPr algn="r">
              <a:buNone/>
            </a:pPr>
            <a:r>
              <a:rPr lang="es-ES" sz="2200" dirty="0" smtClean="0"/>
              <a:t>sujeto-objeto</a:t>
            </a:r>
            <a:r>
              <a:rPr lang="es-ES" sz="2200" dirty="0" smtClean="0"/>
              <a:t>, público-privado, individual-social, yo-otro, teoría-praxis </a:t>
            </a:r>
            <a:r>
              <a:rPr lang="es-ES" sz="2200" dirty="0" smtClean="0"/>
              <a:t>está en jaque. </a:t>
            </a:r>
          </a:p>
          <a:p>
            <a:pPr algn="r">
              <a:buNone/>
            </a:pPr>
            <a:r>
              <a:rPr lang="es-ES" sz="2200" dirty="0" smtClean="0"/>
              <a:t>Sin </a:t>
            </a:r>
            <a:r>
              <a:rPr lang="es-ES" sz="2200" dirty="0" smtClean="0"/>
              <a:t>embargo, estamos gestando </a:t>
            </a:r>
            <a:endParaRPr lang="es-ES" sz="2200" dirty="0" smtClean="0"/>
          </a:p>
          <a:p>
            <a:pPr algn="r">
              <a:buNone/>
            </a:pPr>
            <a:r>
              <a:rPr lang="es-ES" sz="2200" b="1" dirty="0" smtClean="0"/>
              <a:t>nuevas </a:t>
            </a:r>
            <a:r>
              <a:rPr lang="es-ES" sz="2200" b="1" dirty="0" smtClean="0"/>
              <a:t>configuraciones relacionales</a:t>
            </a:r>
            <a:r>
              <a:rPr lang="es-ES" sz="2200" dirty="0" smtClean="0"/>
              <a:t>, </a:t>
            </a:r>
            <a:endParaRPr lang="es-ES" sz="2200" dirty="0" smtClean="0"/>
          </a:p>
          <a:p>
            <a:pPr algn="r">
              <a:buNone/>
            </a:pPr>
            <a:r>
              <a:rPr lang="es-ES" sz="2200" dirty="0" smtClean="0"/>
              <a:t>y </a:t>
            </a:r>
            <a:r>
              <a:rPr lang="es-ES" sz="2200" dirty="0" smtClean="0"/>
              <a:t>tramas de sentido, </a:t>
            </a:r>
            <a:r>
              <a:rPr lang="es-ES" sz="2200" dirty="0" smtClean="0"/>
              <a:t>al </a:t>
            </a:r>
            <a:r>
              <a:rPr lang="es-ES" sz="2200" dirty="0" smtClean="0"/>
              <a:t>mismo tiempo </a:t>
            </a:r>
            <a:endParaRPr lang="es-ES" sz="2200" dirty="0" smtClean="0"/>
          </a:p>
          <a:p>
            <a:pPr algn="r">
              <a:buNone/>
            </a:pPr>
            <a:r>
              <a:rPr lang="es-ES" sz="2200" dirty="0" smtClean="0"/>
              <a:t>delicadas y </a:t>
            </a:r>
            <a:r>
              <a:rPr lang="es-ES" sz="2200" dirty="0" smtClean="0"/>
              <a:t>potentes. </a:t>
            </a:r>
            <a:r>
              <a:rPr lang="es-ES" sz="2200" dirty="0" smtClean="0"/>
              <a:t>En </a:t>
            </a:r>
            <a:r>
              <a:rPr lang="es-ES" sz="2200" dirty="0" smtClean="0"/>
              <a:t>eso consiste </a:t>
            </a:r>
            <a:endParaRPr lang="es-ES" sz="2200" dirty="0" smtClean="0"/>
          </a:p>
          <a:p>
            <a:pPr algn="r">
              <a:buNone/>
            </a:pPr>
            <a:r>
              <a:rPr lang="es-ES" sz="2200" dirty="0" smtClean="0"/>
              <a:t>el </a:t>
            </a:r>
            <a:r>
              <a:rPr lang="es-ES" sz="2200" b="1" u="dotted" dirty="0" smtClean="0"/>
              <a:t>juego de los vínculos</a:t>
            </a:r>
            <a:r>
              <a:rPr lang="es-ES" sz="2200" dirty="0" smtClean="0"/>
              <a:t>: </a:t>
            </a:r>
          </a:p>
          <a:p>
            <a:pPr algn="r">
              <a:buNone/>
            </a:pPr>
            <a:r>
              <a:rPr lang="es-ES" sz="2200" dirty="0" smtClean="0"/>
              <a:t>en </a:t>
            </a:r>
            <a:r>
              <a:rPr lang="es-ES" sz="2200" dirty="0" smtClean="0"/>
              <a:t>crear formas sin congelar, </a:t>
            </a:r>
            <a:endParaRPr lang="es-ES" sz="2200" dirty="0" smtClean="0"/>
          </a:p>
          <a:p>
            <a:pPr algn="r">
              <a:buNone/>
            </a:pPr>
            <a:r>
              <a:rPr lang="es-ES" sz="2200" dirty="0" smtClean="0"/>
              <a:t>en </a:t>
            </a:r>
            <a:r>
              <a:rPr lang="es-ES" sz="2200" dirty="0" smtClean="0"/>
              <a:t>hacer existir.</a:t>
            </a:r>
            <a:endParaRPr lang="es-AR" sz="2200" dirty="0" smtClean="0"/>
          </a:p>
          <a:p>
            <a:pPr algn="r">
              <a:buNone/>
            </a:pPr>
            <a:endParaRPr lang="es-AR" sz="2200" dirty="0"/>
          </a:p>
        </p:txBody>
      </p:sp>
      <p:pic>
        <p:nvPicPr>
          <p:cNvPr id="31746" name="Picture 2" descr="http://2.bp.blogspot.com/-PUqioswqkx8/Te5KLi-mPAI/AAAAAAAAAAo/MM7rg5JLLRc/s320/Muro-de-Berlin-1989.jpg"/>
          <p:cNvPicPr>
            <a:picLocks noChangeAspect="1" noChangeArrowheads="1"/>
          </p:cNvPicPr>
          <p:nvPr/>
        </p:nvPicPr>
        <p:blipFill>
          <a:blip r:embed="rId2"/>
          <a:srcRect/>
          <a:stretch>
            <a:fillRect/>
          </a:stretch>
        </p:blipFill>
        <p:spPr bwMode="auto">
          <a:xfrm>
            <a:off x="0" y="3071810"/>
            <a:ext cx="4500562" cy="2734756"/>
          </a:xfrm>
          <a:prstGeom prst="rect">
            <a:avLst/>
          </a:prstGeom>
          <a:noFill/>
          <a:effectLst>
            <a:softEdge rad="1270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2000"/>
                                        <p:tgtEl>
                                          <p:spTgt spid="3">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1746"/>
                                        </p:tgtEl>
                                        <p:attrNameLst>
                                          <p:attrName>style.visibility</p:attrName>
                                        </p:attrNameLst>
                                      </p:cBhvr>
                                      <p:to>
                                        <p:strVal val="visible"/>
                                      </p:to>
                                    </p:set>
                                    <p:animEffect transition="in" filter="fade">
                                      <p:cBhvr>
                                        <p:cTn id="38" dur="20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3 Marcador de contenido"/>
          <p:cNvGraphicFramePr>
            <a:graphicFrameLocks noGrp="1"/>
          </p:cNvGraphicFramePr>
          <p:nvPr>
            <p:ph idx="1"/>
          </p:nvPr>
        </p:nvGraphicFramePr>
        <p:xfrm>
          <a:off x="214282" y="500042"/>
          <a:ext cx="8715436" cy="5572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Sujeto de la Posmodernidad </a:t>
            </a:r>
            <a:endParaRPr lang="es-AR" sz="4000" dirty="0">
              <a:effectLst>
                <a:outerShdw blurRad="38100" dist="38100" dir="2700000" algn="tl">
                  <a:srgbClr val="000000">
                    <a:alpha val="43137"/>
                  </a:srgbClr>
                </a:outerShdw>
              </a:effectLst>
            </a:endParaRPr>
          </a:p>
        </p:txBody>
      </p:sp>
      <p:pic>
        <p:nvPicPr>
          <p:cNvPr id="37890" name="Picture 2" descr="http://t1.gstatic.com/images?q=tbn:ANd9GcQbL7KU3H4M5Nhb7PcVq9l_hiSe7n5bb9YRTSN7HKV-Al94xmAmNQ"/>
          <p:cNvPicPr>
            <a:picLocks noChangeAspect="1" noChangeArrowheads="1"/>
          </p:cNvPicPr>
          <p:nvPr/>
        </p:nvPicPr>
        <p:blipFill>
          <a:blip r:embed="rId2">
            <a:grayscl/>
          </a:blip>
          <a:srcRect/>
          <a:stretch>
            <a:fillRect/>
          </a:stretch>
        </p:blipFill>
        <p:spPr bwMode="auto">
          <a:xfrm>
            <a:off x="3143240" y="1928802"/>
            <a:ext cx="3727536" cy="3518069"/>
          </a:xfrm>
          <a:prstGeom prst="rect">
            <a:avLst/>
          </a:prstGeom>
          <a:noFill/>
          <a:effectLst>
            <a:softEdge rad="635000"/>
          </a:effectLst>
        </p:spPr>
      </p:pic>
      <p:sp>
        <p:nvSpPr>
          <p:cNvPr id="8" name="7 CuadroTexto"/>
          <p:cNvSpPr txBox="1"/>
          <p:nvPr/>
        </p:nvSpPr>
        <p:spPr>
          <a:xfrm>
            <a:off x="5643570" y="1714488"/>
            <a:ext cx="3214710" cy="1477328"/>
          </a:xfrm>
          <a:prstGeom prst="rect">
            <a:avLst/>
          </a:prstGeom>
          <a:noFill/>
        </p:spPr>
        <p:txBody>
          <a:bodyPr wrap="square" rtlCol="0">
            <a:spAutoFit/>
          </a:bodyPr>
          <a:lstStyle/>
          <a:p>
            <a:pPr algn="r"/>
            <a:r>
              <a:rPr lang="es-MX" dirty="0" smtClean="0"/>
              <a:t>No es lo dado biológicamente, sino lo construido en el intercambio en un medio social humano en un mundo complejo.</a:t>
            </a:r>
            <a:endParaRPr lang="es-AR" dirty="0"/>
          </a:p>
        </p:txBody>
      </p:sp>
      <p:sp>
        <p:nvSpPr>
          <p:cNvPr id="10" name="9 CuadroTexto"/>
          <p:cNvSpPr txBox="1"/>
          <p:nvPr/>
        </p:nvSpPr>
        <p:spPr>
          <a:xfrm>
            <a:off x="285720" y="4643446"/>
            <a:ext cx="4429156" cy="1754326"/>
          </a:xfrm>
          <a:prstGeom prst="rect">
            <a:avLst/>
          </a:prstGeom>
          <a:noFill/>
        </p:spPr>
        <p:txBody>
          <a:bodyPr wrap="square" rtlCol="0">
            <a:spAutoFit/>
          </a:bodyPr>
          <a:lstStyle/>
          <a:p>
            <a:r>
              <a:rPr lang="es-MX" dirty="0" smtClean="0"/>
              <a:t>No se caracteriza solamente por su subjetividad, sino por ser al mismo tiempo capaz de objetivar, es decir, de convenir, de acordar en el seno de la comunidad, de producir un imaginario común y, por lo tanto, de construir su realidad.</a:t>
            </a:r>
            <a:endParaRPr lang="es-AR" dirty="0"/>
          </a:p>
        </p:txBody>
      </p:sp>
      <p:sp>
        <p:nvSpPr>
          <p:cNvPr id="11" name="10 CuadroTexto"/>
          <p:cNvSpPr txBox="1"/>
          <p:nvPr/>
        </p:nvSpPr>
        <p:spPr>
          <a:xfrm>
            <a:off x="5715008" y="4429132"/>
            <a:ext cx="2928958" cy="1477328"/>
          </a:xfrm>
          <a:prstGeom prst="rect">
            <a:avLst/>
          </a:prstGeom>
          <a:noFill/>
        </p:spPr>
        <p:txBody>
          <a:bodyPr wrap="square" rtlCol="0">
            <a:spAutoFit/>
          </a:bodyPr>
          <a:lstStyle/>
          <a:p>
            <a:pPr algn="r"/>
            <a:r>
              <a:rPr lang="es-MX" dirty="0" smtClean="0"/>
              <a:t>No es meramente un individuo, es decir, un átomo social. El sujeto sólo adviene como tal en la trama relacional de su sociedad.</a:t>
            </a:r>
            <a:endParaRPr lang="es-AR" dirty="0"/>
          </a:p>
        </p:txBody>
      </p:sp>
      <p:sp>
        <p:nvSpPr>
          <p:cNvPr id="12" name="11 CuadroTexto"/>
          <p:cNvSpPr txBox="1"/>
          <p:nvPr/>
        </p:nvSpPr>
        <p:spPr>
          <a:xfrm>
            <a:off x="214282" y="1785926"/>
            <a:ext cx="3500462" cy="1754326"/>
          </a:xfrm>
          <a:prstGeom prst="rect">
            <a:avLst/>
          </a:prstGeom>
          <a:noFill/>
        </p:spPr>
        <p:txBody>
          <a:bodyPr wrap="square" rtlCol="0">
            <a:spAutoFit/>
          </a:bodyPr>
          <a:lstStyle/>
          <a:p>
            <a:r>
              <a:rPr lang="es-MX" dirty="0" smtClean="0"/>
              <a:t>No es un individuo aislado (partículas elementales) sino es pensado como parte de múltiples redes de interacciones: familiares, de amistad, laborales, recreativas, políticas, culturales, informativas…</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7890"/>
                                        </p:tgtEl>
                                        <p:attrNameLst>
                                          <p:attrName>style.visibility</p:attrName>
                                        </p:attrNameLst>
                                      </p:cBhvr>
                                      <p:to>
                                        <p:strVal val="visible"/>
                                      </p:to>
                                    </p:set>
                                    <p:animEffect transition="in" filter="fade">
                                      <p:cBhvr>
                                        <p:cTn id="11" dur="2000"/>
                                        <p:tgtEl>
                                          <p:spTgt spid="37890"/>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2000"/>
                                        <p:tgtEl>
                                          <p:spTgt spid="1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20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2000"/>
                                        <p:tgtEl>
                                          <p:spTgt spid="1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Sujeto de la Posmodernidad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285720" y="1600200"/>
            <a:ext cx="8572560" cy="4525963"/>
          </a:xfrm>
        </p:spPr>
        <p:txBody>
          <a:bodyPr>
            <a:normAutofit/>
          </a:bodyPr>
          <a:lstStyle/>
          <a:p>
            <a:pPr>
              <a:buNone/>
            </a:pPr>
            <a:r>
              <a:rPr lang="es-ES" sz="2800" dirty="0" smtClean="0"/>
              <a:t>	Nuestra </a:t>
            </a:r>
            <a:r>
              <a:rPr lang="es-ES" sz="2800" b="1" dirty="0" smtClean="0">
                <a:effectLst>
                  <a:outerShdw blurRad="38100" dist="38100" dir="2700000" algn="tl">
                    <a:srgbClr val="000000">
                      <a:alpha val="43137"/>
                    </a:srgbClr>
                  </a:outerShdw>
                </a:effectLst>
              </a:rPr>
              <a:t>corporalidad</a:t>
            </a:r>
            <a:r>
              <a:rPr lang="es-ES" sz="2800" dirty="0" smtClean="0">
                <a:effectLst>
                  <a:outerShdw blurRad="38100" dist="38100" dir="2700000" algn="tl">
                    <a:srgbClr val="000000">
                      <a:alpha val="43137"/>
                    </a:srgbClr>
                  </a:outerShdw>
                </a:effectLst>
              </a:rPr>
              <a:t> </a:t>
            </a:r>
            <a:r>
              <a:rPr lang="es-ES" sz="2800" dirty="0" smtClean="0"/>
              <a:t>nos define </a:t>
            </a:r>
            <a:r>
              <a:rPr lang="es-ES" sz="2800" dirty="0" smtClean="0"/>
              <a:t>con </a:t>
            </a:r>
            <a:r>
              <a:rPr lang="es-ES" sz="2800" dirty="0" smtClean="0"/>
              <a:t>límites semipermeables, una sensibilidad diferencial y en constante intercambio con el entorno con el cual estamos enredados en una red fluyente de relaciones que implican que estamos comprometidos en una dinámica de transformación en </a:t>
            </a:r>
            <a:r>
              <a:rPr lang="es-ES" sz="2800" dirty="0" err="1" smtClean="0"/>
              <a:t>coevolución</a:t>
            </a:r>
            <a:r>
              <a:rPr lang="es-ES" sz="2800" dirty="0" smtClean="0"/>
              <a:t> con el ambiente</a:t>
            </a:r>
            <a:r>
              <a:rPr lang="es-ES" sz="2800" dirty="0" smtClean="0"/>
              <a:t>.</a:t>
            </a:r>
            <a:endParaRPr lang="es-AR" sz="2800" dirty="0" smtClean="0"/>
          </a:p>
          <a:p>
            <a:pPr>
              <a:buNone/>
            </a:pPr>
            <a:r>
              <a:rPr lang="es-ES" sz="2800" dirty="0" smtClean="0"/>
              <a:t>	Podemos </a:t>
            </a:r>
            <a:r>
              <a:rPr lang="es-ES" sz="2800" dirty="0" smtClean="0"/>
              <a:t>empezar a pensar una nueva forma de la corporalidad: “el cuerpo vivencial” o “cuerpo experiencial”. </a:t>
            </a:r>
            <a:r>
              <a:rPr lang="es-ES" sz="2800" b="1" dirty="0" smtClean="0">
                <a:effectLst>
                  <a:outerShdw blurRad="38100" dist="38100" dir="2700000" algn="tl">
                    <a:srgbClr val="000000">
                      <a:alpha val="43137"/>
                    </a:srgbClr>
                  </a:outerShdw>
                </a:effectLst>
              </a:rPr>
              <a:t>No se trata de un cuerpo </a:t>
            </a:r>
            <a:r>
              <a:rPr lang="es-ES" sz="2800" b="1" dirty="0" smtClean="0">
                <a:effectLst>
                  <a:outerShdw blurRad="38100" dist="38100" dir="2700000" algn="tl">
                    <a:srgbClr val="000000">
                      <a:alpha val="43137"/>
                    </a:srgbClr>
                  </a:outerShdw>
                </a:effectLst>
              </a:rPr>
              <a:t>abstracto</a:t>
            </a:r>
            <a:r>
              <a:rPr lang="es-ES" sz="2800" dirty="0" smtClean="0"/>
              <a:t>.</a:t>
            </a:r>
            <a:endParaRPr lang="es-A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71546"/>
            <a:ext cx="8229600" cy="4525963"/>
          </a:xfrm>
        </p:spPr>
        <p:txBody>
          <a:bodyPr/>
          <a:lstStyle/>
          <a:p>
            <a:pPr>
              <a:buNone/>
            </a:pPr>
            <a:r>
              <a:rPr lang="es-MX" b="1" dirty="0" smtClean="0">
                <a:effectLst>
                  <a:outerShdw blurRad="38100" dist="38100" dir="2700000" algn="tl">
                    <a:srgbClr val="000000">
                      <a:alpha val="43137"/>
                    </a:srgbClr>
                  </a:outerShdw>
                </a:effectLst>
              </a:rPr>
              <a:t>	Crisis, cambio y caos </a:t>
            </a:r>
            <a:r>
              <a:rPr lang="es-MX" dirty="0" smtClean="0"/>
              <a:t>son tres términos que se escuchan cada vez con mayor frecuencia. La economía está en crisis, también la educación y los valores.</a:t>
            </a:r>
          </a:p>
          <a:p>
            <a:pPr>
              <a:buNone/>
            </a:pPr>
            <a:endParaRPr lang="es-MX" dirty="0" smtClean="0"/>
          </a:p>
          <a:p>
            <a:pPr>
              <a:buNone/>
            </a:pPr>
            <a:r>
              <a:rPr lang="es-MX" dirty="0" smtClean="0"/>
              <a:t>	Sin embargo, podemos preguntarnos si lo que está en crisis son las cosas en sí mismas o </a:t>
            </a:r>
            <a:r>
              <a:rPr lang="es-MX" b="1" dirty="0" smtClean="0">
                <a:effectLst>
                  <a:outerShdw blurRad="38100" dist="38100" dir="2700000" algn="tl">
                    <a:srgbClr val="000000">
                      <a:alpha val="43137"/>
                    </a:srgbClr>
                  </a:outerShdw>
                </a:effectLst>
              </a:rPr>
              <a:t>nuestra manera de apreciarlas</a:t>
            </a:r>
            <a:r>
              <a:rPr lang="es-MX" dirty="0" smtClean="0"/>
              <a:t>…</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Relación Sujeto - Mundo</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00034" y="1928802"/>
            <a:ext cx="8229600" cy="4525963"/>
          </a:xfrm>
        </p:spPr>
        <p:txBody>
          <a:bodyPr/>
          <a:lstStyle/>
          <a:p>
            <a:pPr>
              <a:buNone/>
            </a:pPr>
            <a:r>
              <a:rPr lang="es-MX" dirty="0" smtClean="0"/>
              <a:t>	El sujeto complejo se ve a sí mismo construir el mundo, se ve unido al mundo, perteneciente a él y con </a:t>
            </a:r>
            <a:r>
              <a:rPr lang="es-MX" b="1" dirty="0" smtClean="0"/>
              <a:t>autonomía relativa</a:t>
            </a:r>
            <a:r>
              <a:rPr lang="es-MX" dirty="0" smtClean="0"/>
              <a:t>, inseparable y a la vez distinguible, ocupando un lugar paradójico: es a la vez </a:t>
            </a:r>
            <a:r>
              <a:rPr lang="es-MX" b="1" dirty="0" smtClean="0"/>
              <a:t>construido y constructor</a:t>
            </a:r>
            <a:r>
              <a:rPr lang="es-MX" dirty="0" smtClean="0"/>
              <a:t>.</a:t>
            </a:r>
          </a:p>
          <a:p>
            <a:pPr>
              <a:buNone/>
            </a:pPr>
            <a:endParaRPr lang="es-MX" dirty="0" smtClean="0"/>
          </a:p>
          <a:p>
            <a:pPr algn="r">
              <a:buNone/>
            </a:pPr>
            <a:r>
              <a:rPr lang="es-MX" sz="2400" dirty="0" smtClean="0"/>
              <a:t>Denise Najmanovich, p. 69.</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Relación Sujeto - Mundo</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357158" y="1500174"/>
            <a:ext cx="8358246" cy="4525963"/>
          </a:xfrm>
        </p:spPr>
        <p:txBody>
          <a:bodyPr/>
          <a:lstStyle/>
          <a:p>
            <a:pPr algn="r">
              <a:buNone/>
            </a:pPr>
            <a:r>
              <a:rPr lang="es-MX" sz="3600" dirty="0" smtClean="0"/>
              <a:t>			</a:t>
            </a:r>
            <a:r>
              <a:rPr lang="es-MX" dirty="0" smtClean="0"/>
              <a:t>“(…) Todos somos </a:t>
            </a:r>
            <a:r>
              <a:rPr lang="es-MX" dirty="0" err="1" smtClean="0"/>
              <a:t>analizantes</a:t>
            </a:r>
            <a:r>
              <a:rPr lang="es-MX" dirty="0" smtClean="0"/>
              <a:t>, 	simultáneamente interpretados e 	interpretantes en una circularidad sin puerta ni ventana”.</a:t>
            </a:r>
          </a:p>
          <a:p>
            <a:pPr algn="r">
              <a:buNone/>
            </a:pPr>
            <a:r>
              <a:rPr lang="es-MX" sz="2800" dirty="0" smtClean="0"/>
              <a:t>	</a:t>
            </a:r>
          </a:p>
          <a:p>
            <a:pPr algn="r">
              <a:buNone/>
            </a:pPr>
            <a:endParaRPr lang="es-MX" sz="2400" dirty="0" smtClean="0"/>
          </a:p>
          <a:p>
            <a:pPr algn="r">
              <a:buNone/>
            </a:pPr>
            <a:r>
              <a:rPr lang="es-MX" sz="2400" dirty="0" err="1" smtClean="0"/>
              <a:t>Gilles</a:t>
            </a:r>
            <a:r>
              <a:rPr lang="es-MX" sz="2400" dirty="0" smtClean="0"/>
              <a:t> </a:t>
            </a:r>
            <a:r>
              <a:rPr lang="es-MX" sz="2400" dirty="0" err="1" smtClean="0"/>
              <a:t>Lipovetsky</a:t>
            </a:r>
            <a:r>
              <a:rPr lang="es-MX" sz="2400" dirty="0" smtClean="0"/>
              <a:t>, </a:t>
            </a:r>
          </a:p>
          <a:p>
            <a:pPr algn="r">
              <a:buNone/>
            </a:pPr>
            <a:r>
              <a:rPr lang="es-MX" sz="2400" dirty="0" smtClean="0"/>
              <a:t>La era del vacío, p. 33.</a:t>
            </a:r>
          </a:p>
          <a:p>
            <a:pPr>
              <a:buNone/>
            </a:pPr>
            <a:endParaRPr lang="es-MX" dirty="0" smtClean="0"/>
          </a:p>
          <a:p>
            <a:pPr>
              <a:buNone/>
            </a:pPr>
            <a:endParaRPr lang="es-AR" dirty="0"/>
          </a:p>
        </p:txBody>
      </p:sp>
      <p:pic>
        <p:nvPicPr>
          <p:cNvPr id="39940" name="Picture 4" descr="http://2.bp.blogspot.com/-Ij7gRYGASAs/TvimiUy5RTI/AAAAAAAACUM/wPClxr6nS9w/s1600/puerta.jpg"/>
          <p:cNvPicPr>
            <a:picLocks noChangeAspect="1" noChangeArrowheads="1"/>
          </p:cNvPicPr>
          <p:nvPr/>
        </p:nvPicPr>
        <p:blipFill>
          <a:blip r:embed="rId2"/>
          <a:srcRect/>
          <a:stretch>
            <a:fillRect/>
          </a:stretch>
        </p:blipFill>
        <p:spPr bwMode="auto">
          <a:xfrm>
            <a:off x="214282" y="2214554"/>
            <a:ext cx="3460635" cy="4450978"/>
          </a:xfrm>
          <a:prstGeom prst="rect">
            <a:avLst/>
          </a:prstGeom>
          <a:noFill/>
          <a:effectLst>
            <a:softEdge rad="6350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9940"/>
                                        </p:tgtEl>
                                        <p:attrNameLst>
                                          <p:attrName>style.visibility</p:attrName>
                                        </p:attrNameLst>
                                      </p:cBhvr>
                                      <p:to>
                                        <p:strVal val="visible"/>
                                      </p:to>
                                    </p:set>
                                    <p:animEffect transition="in" filter="fade">
                                      <p:cBhvr>
                                        <p:cTn id="10" dur="2000"/>
                                        <p:tgtEl>
                                          <p:spTgt spid="39940"/>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par>
                          <p:cTn id="18" fill="hold">
                            <p:stCondLst>
                              <p:cond delay="4000"/>
                            </p:stCondLst>
                            <p:childTnLst>
                              <p:par>
                                <p:cTn id="19" presetID="10" presetClass="entr" presetSubtype="0" fill="hold" grpId="0"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effectLst>
                  <a:outerShdw blurRad="38100" dist="38100" dir="2700000" algn="tl">
                    <a:srgbClr val="000000">
                      <a:alpha val="43137"/>
                    </a:srgbClr>
                  </a:outerShdw>
                </a:effectLst>
              </a:rPr>
              <a:t>Conocimiento en la Posmodernidad</a:t>
            </a:r>
            <a:endParaRPr lang="es-ES"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77500" lnSpcReduction="20000"/>
          </a:bodyPr>
          <a:lstStyle/>
          <a:p>
            <a:r>
              <a:rPr lang="es-ES" dirty="0" smtClean="0"/>
              <a:t>Pensamiento complejo, que toma en cuenta las interacciones dinámicas y las transformaciones. Cultura de la complejidad.</a:t>
            </a:r>
          </a:p>
          <a:p>
            <a:r>
              <a:rPr lang="es-ES" dirty="0" smtClean="0"/>
              <a:t>Realidades plurales: muchos mundos en el mundo.</a:t>
            </a:r>
            <a:endParaRPr lang="es-ES" dirty="0" smtClean="0"/>
          </a:p>
          <a:p>
            <a:r>
              <a:rPr lang="es-ES" dirty="0" smtClean="0"/>
              <a:t>Aceptación de la incertidumbre.</a:t>
            </a:r>
            <a:endParaRPr lang="es-ES" dirty="0" smtClean="0"/>
          </a:p>
          <a:p>
            <a:r>
              <a:rPr lang="es-ES" dirty="0" smtClean="0"/>
              <a:t>Responsabilidad de la elección.</a:t>
            </a:r>
          </a:p>
          <a:p>
            <a:r>
              <a:rPr lang="es-ES" dirty="0" smtClean="0"/>
              <a:t>Función </a:t>
            </a:r>
            <a:r>
              <a:rPr lang="es-ES" dirty="0" err="1" smtClean="0"/>
              <a:t>historizante</a:t>
            </a:r>
            <a:r>
              <a:rPr lang="es-ES" dirty="0" smtClean="0"/>
              <a:t>.</a:t>
            </a:r>
          </a:p>
          <a:p>
            <a:r>
              <a:rPr lang="es-ES" dirty="0" smtClean="0"/>
              <a:t>Sesgo de la mirada. Diferentes perspectivas.</a:t>
            </a:r>
          </a:p>
          <a:p>
            <a:r>
              <a:rPr lang="es-ES" dirty="0" smtClean="0"/>
              <a:t>Modelos de pensamiento no lineales.</a:t>
            </a:r>
          </a:p>
          <a:p>
            <a:r>
              <a:rPr lang="es-ES" dirty="0" smtClean="0"/>
              <a:t>El ruido, el azar, el otro, lo distinto son las fuentes de novedad radical y vías para el aumento de la complejidad, y no meros “defectos” despreciables</a:t>
            </a:r>
            <a:r>
              <a:rPr lang="es-E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30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40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5000"/>
                            </p:stCondLst>
                            <p:childTnLst>
                              <p:par>
                                <p:cTn id="24" presetID="2" presetClass="entr" presetSubtype="4"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6000"/>
                            </p:stCondLst>
                            <p:childTnLst>
                              <p:par>
                                <p:cTn id="29" presetID="2"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7000"/>
                            </p:stCondLst>
                            <p:childTnLst>
                              <p:par>
                                <p:cTn id="34" presetID="2" presetClass="entr" presetSubtype="4"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8" fill="hold">
                            <p:stCondLst>
                              <p:cond delay="8000"/>
                            </p:stCondLst>
                            <p:childTnLst>
                              <p:par>
                                <p:cTn id="39" presetID="2" presetClass="entr" presetSubtype="4" fill="hold" grpId="0"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3" fill="hold">
                            <p:stCondLst>
                              <p:cond delay="9000"/>
                            </p:stCondLst>
                            <p:childTnLst>
                              <p:par>
                                <p:cTn id="44" presetID="2" presetClass="entr" presetSubtype="4" fill="hold" grpId="0" nodeType="after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additive="base">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7"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Conocimiento en la Posmodernidad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00200"/>
            <a:ext cx="8472518" cy="4525963"/>
          </a:xfrm>
        </p:spPr>
        <p:txBody>
          <a:bodyPr>
            <a:normAutofit/>
          </a:bodyPr>
          <a:lstStyle/>
          <a:p>
            <a:pPr>
              <a:buNone/>
            </a:pPr>
            <a:r>
              <a:rPr lang="es-MX" sz="3000" dirty="0" smtClean="0"/>
              <a:t>	El </a:t>
            </a:r>
            <a:r>
              <a:rPr lang="es-MX" sz="3000" b="1" dirty="0" smtClean="0"/>
              <a:t>observador es hoy partícipe y creador del conocimiento</a:t>
            </a:r>
            <a:r>
              <a:rPr lang="es-MX" sz="3000" dirty="0" smtClean="0"/>
              <a:t>. El mundo en el que vivimos no es un mundo abstracto, un contexto pasivo, sino nuestra propia creación simbólico-vivencial.</a:t>
            </a:r>
          </a:p>
          <a:p>
            <a:pPr>
              <a:buNone/>
            </a:pPr>
            <a:r>
              <a:rPr lang="es-MX" sz="3000" dirty="0" smtClean="0"/>
              <a:t>	</a:t>
            </a:r>
          </a:p>
          <a:p>
            <a:pPr>
              <a:buNone/>
            </a:pPr>
            <a:r>
              <a:rPr lang="es-MX" sz="3000" dirty="0" smtClean="0"/>
              <a:t>	Al conocer </a:t>
            </a:r>
            <a:r>
              <a:rPr lang="es-MX" sz="3000" b="1" dirty="0" smtClean="0"/>
              <a:t>no podemos desconectar </a:t>
            </a:r>
            <a:r>
              <a:rPr lang="es-MX" sz="3000" dirty="0" smtClean="0"/>
              <a:t>nuestras propias categorías de conocimiento, nuestra historia, nuestras experiencias y nuestras sensaciones.</a:t>
            </a:r>
            <a:endParaRPr lang="es-AR"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t0.gstatic.com/images?q=tbn:ANd9GcT3xpyLu52z38p-EJyNwHPDIHwa4fZiUN9sNKUGV7aoUN8M2M4sKQ"/>
          <p:cNvPicPr>
            <a:picLocks noChangeAspect="1" noChangeArrowheads="1"/>
          </p:cNvPicPr>
          <p:nvPr/>
        </p:nvPicPr>
        <p:blipFill>
          <a:blip r:embed="rId2"/>
          <a:srcRect/>
          <a:stretch>
            <a:fillRect/>
          </a:stretch>
        </p:blipFill>
        <p:spPr bwMode="auto">
          <a:xfrm>
            <a:off x="271081" y="1500173"/>
            <a:ext cx="8923843" cy="5143537"/>
          </a:xfrm>
          <a:prstGeom prst="rect">
            <a:avLst/>
          </a:prstGeom>
          <a:noFill/>
          <a:effectLst>
            <a:softEdge rad="635000"/>
          </a:effectLst>
        </p:spPr>
      </p:pic>
      <p:sp>
        <p:nvSpPr>
          <p:cNvPr id="2" name="1 Título"/>
          <p:cNvSpPr>
            <a:spLocks noGrp="1"/>
          </p:cNvSpPr>
          <p:nvPr>
            <p:ph type="title"/>
          </p:nvPr>
        </p:nvSpPr>
        <p:spPr/>
        <p:txBody>
          <a:bodyPr>
            <a:normAutofit fontScale="90000"/>
          </a:bodyPr>
          <a:lstStyle/>
          <a:p>
            <a:r>
              <a:rPr lang="es-MX" dirty="0" smtClean="0">
                <a:effectLst>
                  <a:outerShdw blurRad="38100" dist="38100" dir="2700000" algn="tl">
                    <a:srgbClr val="000000">
                      <a:alpha val="43137"/>
                    </a:srgbClr>
                  </a:outerShdw>
                </a:effectLst>
              </a:rPr>
              <a:t>Metáfora del Universo como </a:t>
            </a:r>
            <a:br>
              <a:rPr lang="es-MX" dirty="0" smtClean="0">
                <a:effectLst>
                  <a:outerShdw blurRad="38100" dist="38100" dir="2700000" algn="tl">
                    <a:srgbClr val="000000">
                      <a:alpha val="43137"/>
                    </a:srgbClr>
                  </a:outerShdw>
                </a:effectLst>
              </a:rPr>
            </a:br>
            <a:r>
              <a:rPr lang="es-MX" dirty="0" smtClean="0">
                <a:effectLst>
                  <a:outerShdw blurRad="38100" dist="38100" dir="2700000" algn="tl">
                    <a:srgbClr val="000000">
                      <a:alpha val="43137"/>
                    </a:srgbClr>
                  </a:outerShdw>
                </a:effectLst>
              </a:rPr>
              <a:t>red o entramado de relaciones</a:t>
            </a:r>
            <a:endParaRPr lang="es-AR"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285720" y="1760557"/>
            <a:ext cx="8229600" cy="4525963"/>
          </a:xfrm>
        </p:spPr>
        <p:txBody>
          <a:bodyPr>
            <a:normAutofit/>
          </a:bodyPr>
          <a:lstStyle/>
          <a:p>
            <a:pPr>
              <a:buNone/>
            </a:pPr>
            <a:r>
              <a:rPr lang="es-MX" dirty="0" smtClean="0"/>
              <a:t>	Todo el universo físico es visto hoy como una inmensa “red de interacciones” </a:t>
            </a:r>
          </a:p>
          <a:p>
            <a:pPr>
              <a:buNone/>
            </a:pPr>
            <a:r>
              <a:rPr lang="es-MX" dirty="0" smtClean="0"/>
              <a:t>	</a:t>
            </a:r>
            <a:r>
              <a:rPr lang="es-MX" dirty="0" smtClean="0"/>
              <a:t>donde nada puede definirse </a:t>
            </a:r>
          </a:p>
          <a:p>
            <a:pPr>
              <a:buNone/>
            </a:pPr>
            <a:r>
              <a:rPr lang="es-MX" dirty="0" smtClean="0"/>
              <a:t>	de manera </a:t>
            </a:r>
          </a:p>
          <a:p>
            <a:pPr>
              <a:buNone/>
            </a:pPr>
            <a:r>
              <a:rPr lang="es-MX" dirty="0" smtClean="0"/>
              <a:t>	</a:t>
            </a:r>
            <a:r>
              <a:rPr lang="es-MX" dirty="0" smtClean="0"/>
              <a:t>absolutamente independiente, </a:t>
            </a:r>
          </a:p>
          <a:p>
            <a:pPr>
              <a:buNone/>
            </a:pPr>
            <a:r>
              <a:rPr lang="es-MX" dirty="0" smtClean="0"/>
              <a:t>	</a:t>
            </a:r>
            <a:r>
              <a:rPr lang="es-MX" dirty="0" smtClean="0"/>
              <a:t>y en el que se enseñorea el “efecto mariposa”.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effectLst>
                  <a:outerShdw blurRad="38100" dist="38100" dir="2700000" algn="tl">
                    <a:srgbClr val="000000">
                      <a:alpha val="43137"/>
                    </a:srgbClr>
                  </a:outerShdw>
                </a:effectLst>
              </a:rPr>
              <a:t>Hipótesis de la metáfora del</a:t>
            </a:r>
            <a:br>
              <a:rPr lang="es-MX" dirty="0" smtClean="0">
                <a:effectLst>
                  <a:outerShdw blurRad="38100" dist="38100" dir="2700000" algn="tl">
                    <a:srgbClr val="000000">
                      <a:alpha val="43137"/>
                    </a:srgbClr>
                  </a:outerShdw>
                </a:effectLst>
              </a:rPr>
            </a:br>
            <a:r>
              <a:rPr lang="es-MX" dirty="0" smtClean="0">
                <a:effectLst>
                  <a:outerShdw blurRad="38100" dist="38100" dir="2700000" algn="tl">
                    <a:srgbClr val="000000">
                      <a:alpha val="43137"/>
                    </a:srgbClr>
                  </a:outerShdw>
                </a:effectLst>
              </a:rPr>
              <a:t>Universo-Red de interacciones</a:t>
            </a:r>
            <a:endParaRPr lang="es-AR" dirty="0">
              <a:effectLst>
                <a:outerShdw blurRad="38100" dist="38100" dir="2700000" algn="tl">
                  <a:srgbClr val="000000">
                    <a:alpha val="43137"/>
                  </a:srgbClr>
                </a:outerShdw>
              </a:effectLst>
            </a:endParaRPr>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357298"/>
            <a:ext cx="8229600" cy="4525963"/>
          </a:xfrm>
        </p:spPr>
        <p:txBody>
          <a:bodyPr>
            <a:normAutofit/>
          </a:bodyPr>
          <a:lstStyle/>
          <a:p>
            <a:pPr>
              <a:buNone/>
            </a:pPr>
            <a:r>
              <a:rPr lang="es-ES" sz="2400" dirty="0" smtClean="0"/>
              <a:t>	Finalmente</a:t>
            </a:r>
            <a:r>
              <a:rPr lang="es-ES" sz="2400" dirty="0" smtClean="0"/>
              <a:t>, vale aclarar que la metáfora de la red no significa menospreciar los aportes de otras perspectivas, incluida la del mundo reloj que nos acompañó durante tantos siglos, sino comprender que </a:t>
            </a:r>
            <a:r>
              <a:rPr lang="es-ES" sz="2400" b="1" dirty="0" smtClean="0"/>
              <a:t>es absurdo pensar en una mirada absoluta</a:t>
            </a:r>
            <a:r>
              <a:rPr lang="es-ES" sz="2400" dirty="0" smtClean="0"/>
              <a:t>. </a:t>
            </a:r>
            <a:endParaRPr lang="es-ES" sz="2400" dirty="0" smtClean="0"/>
          </a:p>
          <a:p>
            <a:pPr>
              <a:buNone/>
            </a:pPr>
            <a:endParaRPr lang="es-ES" sz="2400" dirty="0" smtClean="0"/>
          </a:p>
          <a:p>
            <a:pPr>
              <a:buNone/>
            </a:pPr>
            <a:r>
              <a:rPr lang="es-ES" sz="2400" dirty="0" smtClean="0"/>
              <a:t>	Los </a:t>
            </a:r>
            <a:r>
              <a:rPr lang="es-ES" sz="2400" dirty="0" smtClean="0"/>
              <a:t>fenómenos y situaciones permanentes e inmutables no son el punto de atención en la actualidad: son las </a:t>
            </a:r>
            <a:r>
              <a:rPr lang="es-ES" sz="2400" b="1" dirty="0" smtClean="0"/>
              <a:t>organizaciones</a:t>
            </a:r>
            <a:r>
              <a:rPr lang="es-ES" sz="2400" dirty="0" smtClean="0"/>
              <a:t>, las </a:t>
            </a:r>
            <a:r>
              <a:rPr lang="es-ES" sz="2400" b="1" dirty="0" smtClean="0"/>
              <a:t>crisis</a:t>
            </a:r>
            <a:r>
              <a:rPr lang="es-ES" sz="2400" dirty="0" smtClean="0"/>
              <a:t> y las </a:t>
            </a:r>
            <a:r>
              <a:rPr lang="es-ES" sz="2400" b="1" dirty="0" smtClean="0"/>
              <a:t>inestabilidades</a:t>
            </a:r>
            <a:r>
              <a:rPr lang="es-ES" sz="2400" dirty="0" smtClean="0"/>
              <a:t> los temas que están a la orden del día. Estos cambios que se han ido generando a largo de los siglos son los que configuran la realidad </a:t>
            </a:r>
            <a:r>
              <a:rPr lang="es-ES" sz="2400" dirty="0" smtClean="0"/>
              <a:t>actual.</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357298"/>
            <a:ext cx="8229600" cy="4525963"/>
          </a:xfrm>
        </p:spPr>
        <p:txBody>
          <a:bodyPr>
            <a:normAutofit/>
          </a:bodyPr>
          <a:lstStyle/>
          <a:p>
            <a:pPr>
              <a:buNone/>
            </a:pPr>
            <a:r>
              <a:rPr lang="es-ES" sz="2000" b="1" dirty="0" smtClean="0"/>
              <a:t>Realidad-Lenguaje-Conocimiento </a:t>
            </a:r>
          </a:p>
          <a:p>
            <a:pPr>
              <a:buNone/>
            </a:pPr>
            <a:endParaRPr lang="es-ES" sz="2000" b="1" dirty="0" smtClean="0"/>
          </a:p>
          <a:p>
            <a:pPr>
              <a:buNone/>
            </a:pPr>
            <a:r>
              <a:rPr lang="es-ES" sz="2000" b="1" dirty="0" smtClean="0"/>
              <a:t>Sujeto-Objeto</a:t>
            </a:r>
          </a:p>
          <a:p>
            <a:pPr>
              <a:buNone/>
            </a:pPr>
            <a:endParaRPr lang="es-ES" sz="2000" b="1" dirty="0" smtClean="0"/>
          </a:p>
          <a:p>
            <a:pPr>
              <a:buNone/>
            </a:pPr>
            <a:r>
              <a:rPr lang="es-ES" sz="2000" b="1" dirty="0" smtClean="0"/>
              <a:t>Público-Privado</a:t>
            </a:r>
          </a:p>
          <a:p>
            <a:pPr>
              <a:buNone/>
            </a:pPr>
            <a:endParaRPr lang="es-ES" sz="2000" b="1" dirty="0" smtClean="0"/>
          </a:p>
          <a:p>
            <a:pPr>
              <a:buNone/>
            </a:pPr>
            <a:r>
              <a:rPr lang="es-ES" sz="2000" b="1" dirty="0" smtClean="0"/>
              <a:t>Individual-Social</a:t>
            </a:r>
          </a:p>
          <a:p>
            <a:pPr>
              <a:buNone/>
            </a:pPr>
            <a:endParaRPr lang="es-ES" sz="2000" b="1" dirty="0" smtClean="0"/>
          </a:p>
          <a:p>
            <a:pPr>
              <a:buNone/>
            </a:pPr>
            <a:r>
              <a:rPr lang="es-ES" sz="2000" b="1" dirty="0" smtClean="0"/>
              <a:t>Yo-Otro</a:t>
            </a:r>
          </a:p>
          <a:p>
            <a:pPr>
              <a:buNone/>
            </a:pPr>
            <a:endParaRPr lang="es-ES" sz="2000" b="1" dirty="0" smtClean="0"/>
          </a:p>
          <a:p>
            <a:pPr>
              <a:buNone/>
            </a:pPr>
            <a:r>
              <a:rPr lang="es-ES" sz="2000" b="1" dirty="0" smtClean="0"/>
              <a:t>Teoría-Praxis </a:t>
            </a:r>
            <a:endParaRPr lang="es-AR" sz="2000" b="1" dirty="0"/>
          </a:p>
        </p:txBody>
      </p:sp>
      <p:sp>
        <p:nvSpPr>
          <p:cNvPr id="4" name="3 Cerrar llave"/>
          <p:cNvSpPr/>
          <p:nvPr/>
        </p:nvSpPr>
        <p:spPr>
          <a:xfrm>
            <a:off x="4000496" y="1214422"/>
            <a:ext cx="571504" cy="4500594"/>
          </a:xfrm>
          <a:prstGeom prst="rightBrace">
            <a:avLst/>
          </a:prstGeom>
          <a:ln w="28575"/>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txBody>
          <a:bodyPr rtlCol="0" anchor="ctr"/>
          <a:lstStyle/>
          <a:p>
            <a:pPr algn="ctr"/>
            <a:endParaRPr lang="es-AR"/>
          </a:p>
        </p:txBody>
      </p:sp>
      <p:sp>
        <p:nvSpPr>
          <p:cNvPr id="6" name="5 CuadroTexto"/>
          <p:cNvSpPr txBox="1"/>
          <p:nvPr/>
        </p:nvSpPr>
        <p:spPr>
          <a:xfrm>
            <a:off x="4786314" y="1643050"/>
            <a:ext cx="4071966" cy="3785652"/>
          </a:xfrm>
          <a:prstGeom prst="rect">
            <a:avLst/>
          </a:prstGeom>
          <a:noFill/>
        </p:spPr>
        <p:txBody>
          <a:bodyPr wrap="square" rtlCol="0">
            <a:spAutoFit/>
          </a:bodyPr>
          <a:lstStyle/>
          <a:p>
            <a:r>
              <a:rPr lang="es-MX" sz="2400" dirty="0" smtClean="0"/>
              <a:t>Al tomar los </a:t>
            </a:r>
            <a:r>
              <a:rPr lang="es-MX" sz="2400" b="1" dirty="0" smtClean="0"/>
              <a:t>pares de opuestos </a:t>
            </a:r>
            <a:r>
              <a:rPr lang="es-MX" sz="2400" dirty="0" smtClean="0"/>
              <a:t>y ponerlos en movimiento aparecen nuevos planos de la realidad para explorar y enriquecernos.</a:t>
            </a:r>
          </a:p>
          <a:p>
            <a:endParaRPr lang="es-MX" sz="2400" dirty="0" smtClean="0"/>
          </a:p>
          <a:p>
            <a:r>
              <a:rPr lang="es-MX" sz="2400" dirty="0" smtClean="0"/>
              <a:t>Sin negar el conflicto, sino reconociendo la </a:t>
            </a:r>
            <a:r>
              <a:rPr lang="es-MX" sz="2400" b="1" dirty="0" smtClean="0"/>
              <a:t>diferencia </a:t>
            </a:r>
            <a:r>
              <a:rPr lang="es-MX" sz="2400" dirty="0" smtClean="0"/>
              <a:t>como la única vía hacia la evolución.</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 calcmode="lin" valueType="num">
                                      <p:cBhvr additive="base">
                                        <p:cTn id="3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9" presetClass="entr" presetSubtype="0"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1000"/>
                                        <p:tgtEl>
                                          <p:spTgt spid="4"/>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dirty="0" smtClean="0">
                <a:effectLst>
                  <a:outerShdw blurRad="38100" dist="38100" dir="2700000" algn="tl">
                    <a:srgbClr val="000000">
                      <a:alpha val="43137"/>
                    </a:srgbClr>
                  </a:outerShdw>
                </a:effectLst>
              </a:rPr>
              <a:t>Bibliografía Consultada</a:t>
            </a:r>
            <a:endParaRPr lang="es-ES"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00201"/>
            <a:ext cx="8229600" cy="3757626"/>
          </a:xfrm>
        </p:spPr>
        <p:txBody>
          <a:bodyPr>
            <a:normAutofit/>
          </a:bodyPr>
          <a:lstStyle/>
          <a:p>
            <a:pPr algn="just"/>
            <a:r>
              <a:rPr lang="es-ES" sz="1600" dirty="0" smtClean="0"/>
              <a:t>Bauman, Z. </a:t>
            </a:r>
            <a:r>
              <a:rPr lang="es-ES" sz="1600" dirty="0" smtClean="0"/>
              <a:t>(2002). </a:t>
            </a:r>
            <a:r>
              <a:rPr lang="es-ES" sz="1600" i="1" dirty="0" smtClean="0"/>
              <a:t>Modernidad líquida</a:t>
            </a:r>
            <a:r>
              <a:rPr lang="es-ES" sz="1600" dirty="0" smtClean="0"/>
              <a:t>. Buenos Aires: Fondo de Cultura Económica.</a:t>
            </a:r>
          </a:p>
          <a:p>
            <a:pPr algn="just"/>
            <a:r>
              <a:rPr lang="es-ES" sz="1600" dirty="0" smtClean="0"/>
              <a:t>Bauman, Z</a:t>
            </a:r>
            <a:r>
              <a:rPr lang="es-ES" sz="1600" dirty="0" smtClean="0"/>
              <a:t>. y </a:t>
            </a:r>
            <a:r>
              <a:rPr lang="es-ES" sz="1600" dirty="0" err="1" smtClean="0"/>
              <a:t>Tester</a:t>
            </a:r>
            <a:r>
              <a:rPr lang="es-ES" sz="1600" dirty="0" smtClean="0"/>
              <a:t>, K. (2002).</a:t>
            </a:r>
            <a:r>
              <a:rPr lang="es-ES" sz="1600" i="1" dirty="0" smtClean="0"/>
              <a:t> La ambivalencia de la modernidad y otras conversaciones. </a:t>
            </a:r>
            <a:r>
              <a:rPr lang="es-ES" sz="1600" dirty="0" smtClean="0"/>
              <a:t>Buenos Aires: </a:t>
            </a:r>
            <a:r>
              <a:rPr lang="es-ES" sz="1600" dirty="0" err="1" smtClean="0"/>
              <a:t>Paidós</a:t>
            </a:r>
            <a:r>
              <a:rPr lang="es-ES" sz="1600" dirty="0" smtClean="0"/>
              <a:t>. </a:t>
            </a:r>
          </a:p>
          <a:p>
            <a:pPr algn="just"/>
            <a:r>
              <a:rPr lang="es-ES" sz="1600" dirty="0" smtClean="0"/>
              <a:t>Berman, M. (1989). </a:t>
            </a:r>
            <a:r>
              <a:rPr lang="es-ES" sz="1600" i="1" dirty="0" smtClean="0"/>
              <a:t>Todo lo sólido se desvanece en el aire. La experiencia de la modernidad. </a:t>
            </a:r>
            <a:r>
              <a:rPr lang="es-ES" sz="1600" dirty="0" smtClean="0"/>
              <a:t>Buenos Aires: Siglo XXI de España Editores.</a:t>
            </a:r>
            <a:endParaRPr lang="es-AR" sz="1600" dirty="0" smtClean="0"/>
          </a:p>
          <a:p>
            <a:pPr algn="just"/>
            <a:r>
              <a:rPr lang="es-AR" sz="1600" dirty="0" smtClean="0"/>
              <a:t>Facio</a:t>
            </a:r>
            <a:r>
              <a:rPr lang="es-AR" sz="1600" dirty="0"/>
              <a:t>, A. (2010). Un nuevo paradigma para eliminar la violencia contra las mujeres. En </a:t>
            </a:r>
            <a:r>
              <a:rPr lang="es-AR" sz="1600" i="1" dirty="0"/>
              <a:t>Discriminación y Género. Las formas de la violencia</a:t>
            </a:r>
            <a:r>
              <a:rPr lang="es-AR" sz="1600" dirty="0"/>
              <a:t> (pp. 31-46). Buenos Aires: Ministerio Público de la Defensa, Defensoría General de la Nación</a:t>
            </a:r>
            <a:r>
              <a:rPr lang="es-AR" sz="1600" dirty="0" smtClean="0"/>
              <a:t>.</a:t>
            </a:r>
          </a:p>
          <a:p>
            <a:pPr algn="just"/>
            <a:r>
              <a:rPr lang="es-ES" sz="1600" dirty="0" smtClean="0"/>
              <a:t>Lipovetsky, G. </a:t>
            </a:r>
            <a:r>
              <a:rPr lang="es-ES" sz="1600" dirty="0" smtClean="0"/>
              <a:t>(1983</a:t>
            </a:r>
            <a:r>
              <a:rPr lang="es-ES" sz="1600" dirty="0" smtClean="0"/>
              <a:t>). </a:t>
            </a:r>
            <a:r>
              <a:rPr lang="es-ES" sz="1600" i="1" dirty="0" smtClean="0"/>
              <a:t>La era del vacío: </a:t>
            </a:r>
            <a:r>
              <a:rPr lang="es-ES" sz="1600" i="1" dirty="0" smtClean="0"/>
              <a:t>Ensayos </a:t>
            </a:r>
            <a:r>
              <a:rPr lang="es-ES" sz="1600" i="1" dirty="0" smtClean="0"/>
              <a:t>sobre el individualismo contemporáneo. </a:t>
            </a:r>
            <a:r>
              <a:rPr lang="es-ES" sz="1600" dirty="0" smtClean="0"/>
              <a:t>Barcelona:  Anagrama.</a:t>
            </a:r>
          </a:p>
          <a:p>
            <a:pPr algn="just"/>
            <a:r>
              <a:rPr lang="es-ES" sz="1600" dirty="0" smtClean="0"/>
              <a:t>Najmanovich, D. (1995). El lenguaje de los vínculos. De la independencia absoluta a la autonomía relativa. En Dabas, E. y Najmanovich, D. </a:t>
            </a:r>
            <a:r>
              <a:rPr lang="es-ES" sz="1600" i="1" dirty="0" smtClean="0"/>
              <a:t>Redes, el lenguaje de los vínculos</a:t>
            </a:r>
            <a:r>
              <a:rPr lang="es-ES" sz="1600" dirty="0" smtClean="0"/>
              <a:t> (pp. 33-73).Buenos Aires: Paidós.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p:stCondLst>
                              <p:cond delay="4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par>
                          <p:cTn id="24" fill="hold">
                            <p:stCondLst>
                              <p:cond delay="6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par>
                          <p:cTn id="28" fill="hold">
                            <p:stCondLst>
                              <p:cond delay="7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effectLst>
                  <a:outerShdw blurRad="38100" dist="38100" dir="2700000" algn="tl">
                    <a:srgbClr val="000000">
                      <a:alpha val="43137"/>
                    </a:srgbClr>
                  </a:outerShdw>
                </a:effectLst>
              </a:rPr>
              <a:t>DOS CONCEPCIONES DEL MUNDO ¿OPUESTAS?</a:t>
            </a:r>
            <a:endParaRPr lang="es-AR"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571472" y="2071678"/>
            <a:ext cx="3829048" cy="714380"/>
          </a:xfrm>
        </p:spPr>
        <p:txBody>
          <a:bodyPr/>
          <a:lstStyle/>
          <a:p>
            <a:pPr>
              <a:buNone/>
            </a:pPr>
            <a:r>
              <a:rPr lang="es-MX" dirty="0" smtClean="0"/>
              <a:t>Universo como reloj</a:t>
            </a:r>
            <a:endParaRPr lang="es-AR" dirty="0"/>
          </a:p>
        </p:txBody>
      </p:sp>
      <p:sp>
        <p:nvSpPr>
          <p:cNvPr id="4" name="2 Marcador de contenido"/>
          <p:cNvSpPr txBox="1">
            <a:spLocks/>
          </p:cNvSpPr>
          <p:nvPr/>
        </p:nvSpPr>
        <p:spPr>
          <a:xfrm>
            <a:off x="4643438" y="1928802"/>
            <a:ext cx="4071966" cy="1214446"/>
          </a:xfrm>
          <a:prstGeom prst="rect">
            <a:avLst/>
          </a:prstGeom>
        </p:spPr>
        <p:txBody>
          <a:bodyPr vert="horz" lIns="91440" tIns="45720" rIns="91440" bIns="45720" rtlCol="0">
            <a:normAutofit fontScale="92500"/>
          </a:bodyPr>
          <a:lstStyle/>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3200" b="0" i="0" u="none" strike="noStrike" kern="1200" cap="none" spc="0" normalizeH="0" baseline="0" noProof="0" dirty="0" smtClean="0">
                <a:ln>
                  <a:noFill/>
                </a:ln>
                <a:solidFill>
                  <a:schemeClr val="tx1"/>
                </a:solidFill>
                <a:effectLst/>
                <a:uLnTx/>
                <a:uFillTx/>
                <a:latin typeface="+mn-lt"/>
                <a:ea typeface="+mn-ea"/>
                <a:cs typeface="+mn-cs"/>
              </a:rPr>
              <a:t>Universo como red o entramado de relaciones</a:t>
            </a:r>
            <a:endParaRPr kumimoji="0" lang="es-AR"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6" name="Picture 2" descr="http://t1.gstatic.com/images?q=tbn:ANd9GcT2hyM6-WP7fgsW2evswSEFDy0vEu_9dFlbzEibj6BmZmukiJ1H1Q"/>
          <p:cNvPicPr>
            <a:picLocks noChangeAspect="1" noChangeArrowheads="1"/>
          </p:cNvPicPr>
          <p:nvPr/>
        </p:nvPicPr>
        <p:blipFill>
          <a:blip r:embed="rId2">
            <a:grayscl/>
          </a:blip>
          <a:srcRect/>
          <a:stretch>
            <a:fillRect/>
          </a:stretch>
        </p:blipFill>
        <p:spPr bwMode="auto">
          <a:xfrm>
            <a:off x="1071538" y="2553108"/>
            <a:ext cx="2571768" cy="3019032"/>
          </a:xfrm>
          <a:prstGeom prst="ellipse">
            <a:avLst/>
          </a:prstGeom>
          <a:ln>
            <a:noFill/>
          </a:ln>
          <a:effectLst>
            <a:softEdge rad="317500"/>
          </a:effectLst>
        </p:spPr>
      </p:pic>
      <p:pic>
        <p:nvPicPr>
          <p:cNvPr id="1028" name="Picture 4" descr="http://t2.gstatic.com/images?q=tbn:ANd9GcRezRYPbFzQguwBMJL8jFpEEXW0vu9BlQVXoOCjsTE8XP0oIq9QLA"/>
          <p:cNvPicPr>
            <a:picLocks noChangeAspect="1" noChangeArrowheads="1"/>
          </p:cNvPicPr>
          <p:nvPr/>
        </p:nvPicPr>
        <p:blipFill>
          <a:blip r:embed="rId3">
            <a:grayscl/>
          </a:blip>
          <a:srcRect/>
          <a:stretch>
            <a:fillRect/>
          </a:stretch>
        </p:blipFill>
        <p:spPr bwMode="auto">
          <a:xfrm>
            <a:off x="5143504" y="2786058"/>
            <a:ext cx="2928958" cy="2902552"/>
          </a:xfrm>
          <a:prstGeom prst="ellipse">
            <a:avLst/>
          </a:prstGeom>
          <a:ln>
            <a:noFill/>
          </a:ln>
          <a:effectLst>
            <a:softEdge rad="317500"/>
          </a:effectLst>
        </p:spPr>
      </p:pic>
      <p:sp>
        <p:nvSpPr>
          <p:cNvPr id="7" name="2 Marcador de contenido"/>
          <p:cNvSpPr txBox="1">
            <a:spLocks/>
          </p:cNvSpPr>
          <p:nvPr/>
        </p:nvSpPr>
        <p:spPr>
          <a:xfrm>
            <a:off x="285720" y="5572140"/>
            <a:ext cx="3829048" cy="71438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MODERNIDAD</a:t>
            </a:r>
            <a:endParaRPr kumimoji="0" lang="es-AR"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endParaRPr>
          </a:p>
        </p:txBody>
      </p:sp>
      <p:sp>
        <p:nvSpPr>
          <p:cNvPr id="8" name="2 Marcador de contenido"/>
          <p:cNvSpPr txBox="1">
            <a:spLocks/>
          </p:cNvSpPr>
          <p:nvPr/>
        </p:nvSpPr>
        <p:spPr>
          <a:xfrm>
            <a:off x="4786314" y="5572140"/>
            <a:ext cx="3829048" cy="71438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MX"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POSMODERNIDAD</a:t>
            </a:r>
            <a:endParaRPr kumimoji="0" lang="es-AR"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2000"/>
                                        <p:tgtEl>
                                          <p:spTgt spid="3">
                                            <p:txEl>
                                              <p:pRg st="0" end="0"/>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dissolve">
                                      <p:cBhvr>
                                        <p:cTn id="15" dur="2000"/>
                                        <p:tgtEl>
                                          <p:spTgt spid="1026"/>
                                        </p:tgtEl>
                                      </p:cBhvr>
                                    </p:animEffect>
                                  </p:childTnLst>
                                </p:cTn>
                              </p:par>
                            </p:childTnLst>
                          </p:cTn>
                        </p:par>
                        <p:par>
                          <p:cTn id="16" fill="hold">
                            <p:stCondLst>
                              <p:cond delay="2000"/>
                            </p:stCondLst>
                            <p:childTnLst>
                              <p:par>
                                <p:cTn id="17" presetID="9"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dissolve">
                                      <p:cBhvr>
                                        <p:cTn id="24" dur="2000"/>
                                        <p:tgtEl>
                                          <p:spTgt spid="4"/>
                                        </p:tgtEl>
                                      </p:cBhvr>
                                    </p:animEffect>
                                  </p:childTnLst>
                                </p:cTn>
                              </p:par>
                              <p:par>
                                <p:cTn id="25" presetID="9" presetClass="entr" presetSubtype="0" fill="hold" nodeType="withEffect">
                                  <p:stCondLst>
                                    <p:cond delay="0"/>
                                  </p:stCondLst>
                                  <p:childTnLst>
                                    <p:set>
                                      <p:cBhvr>
                                        <p:cTn id="26" dur="1" fill="hold">
                                          <p:stCondLst>
                                            <p:cond delay="0"/>
                                          </p:stCondLst>
                                        </p:cTn>
                                        <p:tgtEl>
                                          <p:spTgt spid="1028"/>
                                        </p:tgtEl>
                                        <p:attrNameLst>
                                          <p:attrName>style.visibility</p:attrName>
                                        </p:attrNameLst>
                                      </p:cBhvr>
                                      <p:to>
                                        <p:strVal val="visible"/>
                                      </p:to>
                                    </p:set>
                                    <p:animEffect transition="in" filter="dissolve">
                                      <p:cBhvr>
                                        <p:cTn id="27" dur="2000"/>
                                        <p:tgtEl>
                                          <p:spTgt spid="1028"/>
                                        </p:tgtEl>
                                      </p:cBhvr>
                                    </p:animEffect>
                                  </p:childTnLst>
                                </p:cTn>
                              </p:par>
                            </p:childTnLst>
                          </p:cTn>
                        </p:par>
                        <p:par>
                          <p:cTn id="28" fill="hold">
                            <p:stCondLst>
                              <p:cond delay="2000"/>
                            </p:stCondLst>
                            <p:childTnLst>
                              <p:par>
                                <p:cTn id="29" presetID="9"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dissolve">
                                      <p:cBhvr>
                                        <p:cTn id="3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357158" y="428604"/>
          <a:ext cx="8329642" cy="56975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357298"/>
            <a:ext cx="8229600" cy="4525963"/>
          </a:xfrm>
        </p:spPr>
        <p:txBody>
          <a:bodyPr/>
          <a:lstStyle/>
          <a:p>
            <a:pPr>
              <a:buNone/>
            </a:pPr>
            <a:r>
              <a:rPr lang="es-MX" dirty="0" smtClean="0"/>
              <a:t>	La vida en la ciudad, la rutinización del trabajo, la construcción de maquinarias y el establecimiento de una disciplina social rígida, apoyada por una educación común y un control permanente, mantuvieron durante muchas décadas la estabilidad pre-supuesta.</a:t>
            </a:r>
          </a:p>
          <a:p>
            <a:pPr>
              <a:buNone/>
            </a:pPr>
            <a:endParaRPr lang="es-MX" dirty="0" smtClean="0"/>
          </a:p>
          <a:p>
            <a:pPr algn="r">
              <a:buNone/>
            </a:pPr>
            <a:r>
              <a:rPr lang="es-MX" sz="2400" dirty="0" smtClean="0"/>
              <a:t>Denise Najmanovich, p. 52-53.</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Sujeto de la 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lstStyle/>
          <a:p>
            <a:pPr>
              <a:buNone/>
            </a:pPr>
            <a:r>
              <a:rPr lang="es-MX" dirty="0" smtClean="0"/>
              <a:t>	</a:t>
            </a:r>
          </a:p>
          <a:p>
            <a:pPr>
              <a:buNone/>
            </a:pPr>
            <a:r>
              <a:rPr lang="es-MX" dirty="0" smtClean="0"/>
              <a:t>	</a:t>
            </a:r>
            <a:r>
              <a:rPr lang="es-MX" dirty="0" smtClean="0"/>
              <a:t>La modernidad fue construida a partir de una noción de </a:t>
            </a:r>
            <a:r>
              <a:rPr lang="es-MX" b="1" dirty="0" smtClean="0"/>
              <a:t>sujeto racional</a:t>
            </a:r>
            <a:r>
              <a:rPr lang="es-MX" dirty="0" smtClean="0"/>
              <a:t>, capaz de conocer la naturaleza como “lo otro de sí” y elaborar una imagen o representación de ella.</a:t>
            </a:r>
          </a:p>
          <a:p>
            <a:pPr>
              <a:buNone/>
            </a:pPr>
            <a:endParaRPr lang="es-MX" dirty="0" smtClean="0"/>
          </a:p>
          <a:p>
            <a:pPr algn="r">
              <a:buNone/>
            </a:pPr>
            <a:r>
              <a:rPr lang="es-MX" sz="2400" dirty="0" smtClean="0"/>
              <a:t>Denise Najmanovich, p. 35.</a:t>
            </a:r>
            <a:endParaRPr lang="es-MX" sz="2400" dirty="0" smtClean="0"/>
          </a:p>
          <a:p>
            <a:pPr>
              <a:buNone/>
            </a:pP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000"/>
                                        <p:tgtEl>
                                          <p:spTgt spid="3">
                                            <p:txEl>
                                              <p:pRg st="0" end="0"/>
                                            </p:txEl>
                                          </p:spTgt>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Sujeto de la 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00200"/>
            <a:ext cx="8329642" cy="4614882"/>
          </a:xfrm>
        </p:spPr>
        <p:txBody>
          <a:bodyPr>
            <a:normAutofit fontScale="85000" lnSpcReduction="20000"/>
          </a:bodyPr>
          <a:lstStyle/>
          <a:p>
            <a:r>
              <a:rPr lang="es-MX" dirty="0" smtClean="0"/>
              <a:t>Dicotomía cuerpo-mente.</a:t>
            </a:r>
          </a:p>
          <a:p>
            <a:r>
              <a:rPr lang="es-MX" dirty="0" smtClean="0"/>
              <a:t>Separado de la naturaleza para dominarla.</a:t>
            </a:r>
          </a:p>
          <a:p>
            <a:r>
              <a:rPr lang="es-MX" dirty="0" smtClean="0"/>
              <a:t>Las emociones, pasiones e imaginación debían ser dominadas al igual que la naturaleza</a:t>
            </a:r>
            <a:r>
              <a:rPr lang="es-MX" dirty="0" smtClean="0"/>
              <a:t>.</a:t>
            </a:r>
          </a:p>
          <a:p>
            <a:r>
              <a:rPr lang="es-MX" dirty="0" smtClean="0"/>
              <a:t>Aquel que hace del saber un poder.</a:t>
            </a:r>
          </a:p>
          <a:p>
            <a:r>
              <a:rPr lang="es-MX" dirty="0" smtClean="0"/>
              <a:t>Autómata capaz de objetivar.</a:t>
            </a:r>
          </a:p>
          <a:p>
            <a:r>
              <a:rPr lang="es-MX" dirty="0" smtClean="0"/>
              <a:t>Individuo como engranaje de la gran máquina universal.</a:t>
            </a:r>
          </a:p>
          <a:p>
            <a:r>
              <a:rPr lang="es-MX" dirty="0" smtClean="0"/>
              <a:t>Sólo tenía la libertad de seguir las reglas, de adecuarse al ideal de ser cada vez más una mente pura.</a:t>
            </a:r>
          </a:p>
          <a:p>
            <a:r>
              <a:rPr lang="es-ES" dirty="0" smtClean="0"/>
              <a:t>Sujeto como </a:t>
            </a:r>
            <a:r>
              <a:rPr lang="es-ES" dirty="0" smtClean="0"/>
              <a:t>una sustancia pura, independiente, </a:t>
            </a:r>
            <a:r>
              <a:rPr lang="es-ES" dirty="0" smtClean="0"/>
              <a:t>incorpórea.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3000"/>
                            </p:stCondLst>
                            <p:childTnLst>
                              <p:par>
                                <p:cTn id="14" presetID="2" presetClass="entr" presetSubtype="4"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4000"/>
                            </p:stCondLst>
                            <p:childTnLst>
                              <p:par>
                                <p:cTn id="19" presetID="2" presetClass="entr" presetSubtype="4"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5000"/>
                            </p:stCondLst>
                            <p:childTnLst>
                              <p:par>
                                <p:cTn id="24" presetID="2" presetClass="entr" presetSubtype="4" fill="hold" grpId="0"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6000"/>
                            </p:stCondLst>
                            <p:childTnLst>
                              <p:par>
                                <p:cTn id="29" presetID="2"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33" fill="hold">
                            <p:stCondLst>
                              <p:cond delay="7000"/>
                            </p:stCondLst>
                            <p:childTnLst>
                              <p:par>
                                <p:cTn id="34" presetID="2" presetClass="entr" presetSubtype="4" fill="hold" grpId="0"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8" fill="hold">
                            <p:stCondLst>
                              <p:cond delay="8000"/>
                            </p:stCondLst>
                            <p:childTnLst>
                              <p:par>
                                <p:cTn id="39" presetID="2" presetClass="entr" presetSubtype="4" fill="hold" grpId="0"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43" fill="hold">
                            <p:stCondLst>
                              <p:cond delay="9000"/>
                            </p:stCondLst>
                            <p:childTnLst>
                              <p:par>
                                <p:cTn id="44" presetID="2" presetClass="entr" presetSubtype="4" fill="hold" grpId="0" nodeType="after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 calcmode="lin" valueType="num">
                                      <p:cBhvr additive="base">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7"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Sujeto de la Modernidad</a:t>
            </a:r>
            <a:endParaRPr lang="es-AR" sz="4000"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lstStyle/>
          <a:p>
            <a:pPr>
              <a:buNone/>
            </a:pPr>
            <a:r>
              <a:rPr lang="es-MX" dirty="0" smtClean="0"/>
              <a:t>	El sujeto de la objetividad no podía dar cuenta de sí mismo porque no se veía a sí mismo, era un hombre desencarnado. Esta dicotomía radical entre arte y ciencia, razón y emoción, cuerpo y alma impactó fuertemente en el desarrollo de las ciencias humanas.</a:t>
            </a:r>
          </a:p>
          <a:p>
            <a:pPr>
              <a:buNone/>
            </a:pPr>
            <a:endParaRPr lang="es-MX" dirty="0" smtClean="0"/>
          </a:p>
          <a:p>
            <a:pPr algn="r">
              <a:buNone/>
            </a:pPr>
            <a:r>
              <a:rPr lang="es-MX" sz="2400" dirty="0" smtClean="0"/>
              <a:t>Denise Najmanovich, p. 53.</a:t>
            </a:r>
            <a:endParaRPr lang="es-A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effectLst>
                  <a:outerShdw blurRad="38100" dist="38100" dir="2700000" algn="tl">
                    <a:srgbClr val="000000">
                      <a:alpha val="43137"/>
                    </a:srgbClr>
                  </a:outerShdw>
                </a:effectLst>
              </a:rPr>
              <a:t>Conocimiento en la Modernidad</a:t>
            </a:r>
            <a:endParaRPr lang="es-AR" sz="4000" dirty="0">
              <a:effectLst>
                <a:outerShdw blurRad="38100" dist="38100" dir="2700000" algn="tl">
                  <a:srgbClr val="000000">
                    <a:alpha val="43137"/>
                  </a:srgbClr>
                </a:outerShdw>
              </a:effectLst>
            </a:endParaRPr>
          </a:p>
        </p:txBody>
      </p:sp>
      <p:pic>
        <p:nvPicPr>
          <p:cNvPr id="22530" name="Picture 2" descr="http://www.definicionabc.com/wp-content/uploads/matematicas3.jpg"/>
          <p:cNvPicPr>
            <a:picLocks noChangeAspect="1" noChangeArrowheads="1"/>
          </p:cNvPicPr>
          <p:nvPr/>
        </p:nvPicPr>
        <p:blipFill>
          <a:blip r:embed="rId2">
            <a:lum bright="20000" contrast="40000"/>
          </a:blip>
          <a:srcRect/>
          <a:stretch>
            <a:fillRect/>
          </a:stretch>
        </p:blipFill>
        <p:spPr bwMode="auto">
          <a:xfrm>
            <a:off x="1214414" y="1357298"/>
            <a:ext cx="7143800" cy="5064160"/>
          </a:xfrm>
          <a:prstGeom prst="rect">
            <a:avLst/>
          </a:prstGeom>
          <a:noFill/>
          <a:effectLst>
            <a:softEdge rad="317500"/>
          </a:effectLst>
        </p:spPr>
      </p:pic>
      <p:sp>
        <p:nvSpPr>
          <p:cNvPr id="7" name="6 CuadroTexto"/>
          <p:cNvSpPr txBox="1"/>
          <p:nvPr/>
        </p:nvSpPr>
        <p:spPr>
          <a:xfrm>
            <a:off x="357158" y="1357298"/>
            <a:ext cx="4143404" cy="954107"/>
          </a:xfrm>
          <a:prstGeom prst="rect">
            <a:avLst/>
          </a:prstGeom>
          <a:noFill/>
        </p:spPr>
        <p:txBody>
          <a:bodyPr wrap="square" rtlCol="0">
            <a:spAutoFit/>
          </a:bodyPr>
          <a:lstStyle/>
          <a:p>
            <a:r>
              <a:rPr lang="es-MX" sz="2800" b="1" dirty="0" smtClean="0">
                <a:solidFill>
                  <a:srgbClr val="C00000"/>
                </a:solidFill>
              </a:rPr>
              <a:t>Conocimiento matemático como modelo ejemplar</a:t>
            </a:r>
            <a:endParaRPr lang="es-AR" sz="2800" b="1" dirty="0">
              <a:solidFill>
                <a:srgbClr val="C00000"/>
              </a:solidFill>
            </a:endParaRPr>
          </a:p>
        </p:txBody>
      </p:sp>
      <p:sp>
        <p:nvSpPr>
          <p:cNvPr id="8" name="7 CuadroTexto"/>
          <p:cNvSpPr txBox="1"/>
          <p:nvPr/>
        </p:nvSpPr>
        <p:spPr>
          <a:xfrm>
            <a:off x="4429124" y="2071678"/>
            <a:ext cx="3643338" cy="954107"/>
          </a:xfrm>
          <a:prstGeom prst="rect">
            <a:avLst/>
          </a:prstGeom>
          <a:noFill/>
        </p:spPr>
        <p:txBody>
          <a:bodyPr wrap="square" rtlCol="0">
            <a:spAutoFit/>
          </a:bodyPr>
          <a:lstStyle/>
          <a:p>
            <a:r>
              <a:rPr lang="es-MX" sz="2800" b="1" dirty="0" smtClean="0">
                <a:solidFill>
                  <a:srgbClr val="C00000"/>
                </a:solidFill>
              </a:rPr>
              <a:t>Privilegio concedido a lo cuantitativo</a:t>
            </a:r>
            <a:endParaRPr lang="es-AR" sz="2800" b="1" dirty="0">
              <a:solidFill>
                <a:srgbClr val="C00000"/>
              </a:solidFill>
            </a:endParaRPr>
          </a:p>
        </p:txBody>
      </p:sp>
      <p:sp>
        <p:nvSpPr>
          <p:cNvPr id="9" name="8 CuadroTexto"/>
          <p:cNvSpPr txBox="1"/>
          <p:nvPr/>
        </p:nvSpPr>
        <p:spPr>
          <a:xfrm>
            <a:off x="3428992" y="5258715"/>
            <a:ext cx="4857784" cy="1384995"/>
          </a:xfrm>
          <a:prstGeom prst="rect">
            <a:avLst/>
          </a:prstGeom>
          <a:noFill/>
        </p:spPr>
        <p:txBody>
          <a:bodyPr wrap="square" rtlCol="0">
            <a:spAutoFit/>
          </a:bodyPr>
          <a:lstStyle/>
          <a:p>
            <a:r>
              <a:rPr lang="es-MX" sz="2800" b="1" dirty="0" smtClean="0">
                <a:solidFill>
                  <a:srgbClr val="C00000"/>
                </a:solidFill>
              </a:rPr>
              <a:t>Conocimiento </a:t>
            </a:r>
          </a:p>
          <a:p>
            <a:r>
              <a:rPr lang="es-MX" sz="2800" b="1" dirty="0" smtClean="0">
                <a:solidFill>
                  <a:srgbClr val="C00000"/>
                </a:solidFill>
              </a:rPr>
              <a:t>absoluto, universal, </a:t>
            </a:r>
          </a:p>
          <a:p>
            <a:r>
              <a:rPr lang="es-MX" sz="2800" b="1" dirty="0" smtClean="0">
                <a:solidFill>
                  <a:srgbClr val="C00000"/>
                </a:solidFill>
              </a:rPr>
              <a:t>eterno y completo del universo</a:t>
            </a:r>
            <a:endParaRPr lang="es-AR" sz="2800" b="1" dirty="0">
              <a:solidFill>
                <a:srgbClr val="C00000"/>
              </a:solidFill>
            </a:endParaRPr>
          </a:p>
        </p:txBody>
      </p:sp>
      <p:sp>
        <p:nvSpPr>
          <p:cNvPr id="11" name="10 CuadroTexto"/>
          <p:cNvSpPr txBox="1"/>
          <p:nvPr/>
        </p:nvSpPr>
        <p:spPr>
          <a:xfrm>
            <a:off x="285720" y="3071810"/>
            <a:ext cx="3643338" cy="954107"/>
          </a:xfrm>
          <a:prstGeom prst="rect">
            <a:avLst/>
          </a:prstGeom>
          <a:noFill/>
        </p:spPr>
        <p:txBody>
          <a:bodyPr wrap="square" rtlCol="0">
            <a:spAutoFit/>
          </a:bodyPr>
          <a:lstStyle/>
          <a:p>
            <a:r>
              <a:rPr lang="es-MX" sz="2800" b="1" dirty="0" smtClean="0">
                <a:solidFill>
                  <a:srgbClr val="C00000"/>
                </a:solidFill>
              </a:rPr>
              <a:t>Concepción ingenua del conocimiento</a:t>
            </a:r>
            <a:endParaRPr lang="es-AR" sz="28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2530"/>
                                        </p:tgtEl>
                                        <p:attrNameLst>
                                          <p:attrName>style.visibility</p:attrName>
                                        </p:attrNameLst>
                                      </p:cBhvr>
                                      <p:to>
                                        <p:strVal val="visible"/>
                                      </p:to>
                                    </p:set>
                                    <p:animEffect transition="in" filter="fade">
                                      <p:cBhvr>
                                        <p:cTn id="11" dur="2000"/>
                                        <p:tgtEl>
                                          <p:spTgt spid="22530"/>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2000"/>
                                        <p:tgtEl>
                                          <p:spTgt spid="8"/>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2000"/>
                                        <p:tgtEl>
                                          <p:spTgt spid="11"/>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1"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348</TotalTime>
  <Words>861</Words>
  <Application>Microsoft Office PowerPoint</Application>
  <PresentationFormat>Presentación en pantalla (4:3)</PresentationFormat>
  <Paragraphs>157</Paragraphs>
  <Slides>28</Slides>
  <Notes>0</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Tema de Office</vt:lpstr>
      <vt:lpstr>MODERNIDAD Y POSMODERNIDAD  COMO ATRAVESAMIENTO DE LA HISTORIA DE LA PSICOLOGÍA SOCIAL</vt:lpstr>
      <vt:lpstr>Diapositiva 2</vt:lpstr>
      <vt:lpstr>DOS CONCEPCIONES DEL MUNDO ¿OPUESTAS?</vt:lpstr>
      <vt:lpstr>Diapositiva 4</vt:lpstr>
      <vt:lpstr>Diapositiva 5</vt:lpstr>
      <vt:lpstr>Sujeto de la Modernidad</vt:lpstr>
      <vt:lpstr>Sujeto de la Modernidad</vt:lpstr>
      <vt:lpstr>Sujeto de la Modernidad</vt:lpstr>
      <vt:lpstr>Conocimiento en la Modernidad</vt:lpstr>
      <vt:lpstr>Conocimiento en la Modernidad</vt:lpstr>
      <vt:lpstr>Conocimiento en la Modernidad</vt:lpstr>
      <vt:lpstr>Relación sujeto - mundo</vt:lpstr>
      <vt:lpstr>Metáfora del Universo como Reloj</vt:lpstr>
      <vt:lpstr>Hipótesis de la metáfora del Universo-Reloj</vt:lpstr>
      <vt:lpstr>Diapositiva 15</vt:lpstr>
      <vt:lpstr>POSMODERNIDAD</vt:lpstr>
      <vt:lpstr>Diapositiva 17</vt:lpstr>
      <vt:lpstr>Sujeto de la Posmodernidad </vt:lpstr>
      <vt:lpstr>Sujeto de la Posmodernidad</vt:lpstr>
      <vt:lpstr>Relación Sujeto - Mundo</vt:lpstr>
      <vt:lpstr>Relación Sujeto - Mundo</vt:lpstr>
      <vt:lpstr>Conocimiento en la Posmodernidad</vt:lpstr>
      <vt:lpstr>Conocimiento en la Posmodernidad</vt:lpstr>
      <vt:lpstr>Metáfora del Universo como  red o entramado de relaciones</vt:lpstr>
      <vt:lpstr>Hipótesis de la metáfora del Universo-Red de interacciones</vt:lpstr>
      <vt:lpstr>Diapositiva 26</vt:lpstr>
      <vt:lpstr>Diapositiva 27</vt:lpstr>
      <vt:lpstr>Bibliografía Consultada</vt:lpstr>
    </vt:vector>
  </TitlesOfParts>
  <Company>Kratje 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Modernidad y Posmodernidad  como atravesamiento de la historia de la Psicología Social</dc:title>
  <dc:creator>Paula</dc:creator>
  <cp:lastModifiedBy>LIZA</cp:lastModifiedBy>
  <cp:revision>35</cp:revision>
  <dcterms:created xsi:type="dcterms:W3CDTF">2012-04-16T16:15:04Z</dcterms:created>
  <dcterms:modified xsi:type="dcterms:W3CDTF">2012-04-17T00:07:35Z</dcterms:modified>
</cp:coreProperties>
</file>