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72" r:id="rId1"/>
  </p:sldMasterIdLst>
  <p:sldIdLst>
    <p:sldId id="322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315" r:id="rId12"/>
    <p:sldId id="316" r:id="rId13"/>
    <p:sldId id="317" r:id="rId14"/>
    <p:sldId id="318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321" r:id="rId2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17BC31-9D06-44E9-9EC6-D4AB543E87C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0E1E7011-11D3-471F-9574-1A29E35151DE}">
      <dgm:prSet phldrT="[Texto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s-AR" dirty="0" smtClean="0"/>
            <a:t>MULTIDISCIPLINA</a:t>
          </a:r>
          <a:endParaRPr lang="es-AR" dirty="0"/>
        </a:p>
      </dgm:t>
    </dgm:pt>
    <dgm:pt modelId="{00903788-6FFB-4929-865B-8EE137A346BB}" type="parTrans" cxnId="{ED321E42-5E23-4B77-9510-FC7EC3A100DE}">
      <dgm:prSet/>
      <dgm:spPr/>
      <dgm:t>
        <a:bodyPr/>
        <a:lstStyle/>
        <a:p>
          <a:endParaRPr lang="es-AR"/>
        </a:p>
      </dgm:t>
    </dgm:pt>
    <dgm:pt modelId="{DD51775B-25B5-46CD-A4E0-8ED6BDD16A10}" type="sibTrans" cxnId="{ED321E42-5E23-4B77-9510-FC7EC3A100DE}">
      <dgm:prSet/>
      <dgm:spPr/>
      <dgm:t>
        <a:bodyPr/>
        <a:lstStyle/>
        <a:p>
          <a:endParaRPr lang="es-AR"/>
        </a:p>
      </dgm:t>
    </dgm:pt>
    <dgm:pt modelId="{7498BAE9-22F8-4BFE-84AE-C1700D5E4E14}">
      <dgm:prSet phldrT="[Texto]"/>
      <dgm:spPr/>
      <dgm:t>
        <a:bodyPr/>
        <a:lstStyle/>
        <a:p>
          <a:r>
            <a:rPr lang="es-AR" dirty="0" smtClean="0"/>
            <a:t>- CADA SABER POR SEPARADO, </a:t>
          </a:r>
        </a:p>
        <a:p>
          <a:r>
            <a:rPr lang="es-AR" dirty="0" smtClean="0"/>
            <a:t>- CADA PROFESIONAL PLANTEA SUS PROPIOS OBJETIVOS FRENTE A UN PROBLEMA COMÙN, </a:t>
          </a:r>
        </a:p>
        <a:p>
          <a:r>
            <a:rPr lang="es-AR" dirty="0" smtClean="0"/>
            <a:t>- SIN COOPERACIÒN MUTUA Y DE MANERA AISLADA REALIZAN ACCIONES</a:t>
          </a:r>
          <a:endParaRPr lang="es-AR" dirty="0"/>
        </a:p>
      </dgm:t>
    </dgm:pt>
    <dgm:pt modelId="{80149470-51A8-4E01-AA14-9843114D5A92}" type="parTrans" cxnId="{9FC624AB-9BB1-4171-AA25-75B8829755E3}">
      <dgm:prSet/>
      <dgm:spPr/>
      <dgm:t>
        <a:bodyPr/>
        <a:lstStyle/>
        <a:p>
          <a:endParaRPr lang="es-AR"/>
        </a:p>
      </dgm:t>
    </dgm:pt>
    <dgm:pt modelId="{A778F8B0-4100-42EE-A741-52C29F1C3104}" type="sibTrans" cxnId="{9FC624AB-9BB1-4171-AA25-75B8829755E3}">
      <dgm:prSet/>
      <dgm:spPr/>
      <dgm:t>
        <a:bodyPr/>
        <a:lstStyle/>
        <a:p>
          <a:endParaRPr lang="es-AR"/>
        </a:p>
      </dgm:t>
    </dgm:pt>
    <dgm:pt modelId="{D8590918-A999-4863-BA14-5C0767CA5167}">
      <dgm:prSet phldrT="[Texto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s-AR" dirty="0" smtClean="0"/>
            <a:t>INTERDISCIPLINA</a:t>
          </a:r>
          <a:endParaRPr lang="es-AR" dirty="0"/>
        </a:p>
      </dgm:t>
    </dgm:pt>
    <dgm:pt modelId="{73027DD2-52DA-427C-8B89-38DB4BF3281A}" type="parTrans" cxnId="{BAED3B89-BCFC-47AB-A1B6-6B24A67C8622}">
      <dgm:prSet/>
      <dgm:spPr/>
      <dgm:t>
        <a:bodyPr/>
        <a:lstStyle/>
        <a:p>
          <a:endParaRPr lang="es-AR"/>
        </a:p>
      </dgm:t>
    </dgm:pt>
    <dgm:pt modelId="{B4C8ECB2-69B3-4080-9C8D-F046853EE371}" type="sibTrans" cxnId="{BAED3B89-BCFC-47AB-A1B6-6B24A67C8622}">
      <dgm:prSet/>
      <dgm:spPr/>
      <dgm:t>
        <a:bodyPr/>
        <a:lstStyle/>
        <a:p>
          <a:endParaRPr lang="es-AR"/>
        </a:p>
      </dgm:t>
    </dgm:pt>
    <dgm:pt modelId="{14053D3E-DF03-424A-A263-3746ADB84DF9}">
      <dgm:prSet phldrT="[Texto]"/>
      <dgm:spPr/>
      <dgm:t>
        <a:bodyPr/>
        <a:lstStyle/>
        <a:p>
          <a:r>
            <a:rPr lang="es-AR" dirty="0" smtClean="0"/>
            <a:t>- LOS PROFESIONALES OBRAN COMO UN SOLO EQUIPO DE TRABAJO,</a:t>
          </a:r>
        </a:p>
        <a:p>
          <a:r>
            <a:rPr lang="es-AR" dirty="0" smtClean="0"/>
            <a:t>-  CADA CUAL APORTA DESDE SU DISCIPLINA LO QUE SABE , </a:t>
          </a:r>
        </a:p>
        <a:p>
          <a:r>
            <a:rPr lang="es-AR" dirty="0" smtClean="0"/>
            <a:t>- SE PERMITE COLABORAR CON LOS DEMÀS EN DETERMINADOS OBJETIVOS EN UN PROYECTO COMÙN</a:t>
          </a:r>
          <a:endParaRPr lang="es-AR" dirty="0"/>
        </a:p>
      </dgm:t>
    </dgm:pt>
    <dgm:pt modelId="{462D8137-06F2-4714-838D-F5909B031BD9}" type="parTrans" cxnId="{0AD7214C-5A3E-492C-B647-A8560B99BE9B}">
      <dgm:prSet/>
      <dgm:spPr/>
      <dgm:t>
        <a:bodyPr/>
        <a:lstStyle/>
        <a:p>
          <a:endParaRPr lang="es-AR"/>
        </a:p>
      </dgm:t>
    </dgm:pt>
    <dgm:pt modelId="{C8A4AB1E-8688-450E-9379-BAA348D1299E}" type="sibTrans" cxnId="{0AD7214C-5A3E-492C-B647-A8560B99BE9B}">
      <dgm:prSet/>
      <dgm:spPr/>
      <dgm:t>
        <a:bodyPr/>
        <a:lstStyle/>
        <a:p>
          <a:endParaRPr lang="es-AR"/>
        </a:p>
      </dgm:t>
    </dgm:pt>
    <dgm:pt modelId="{834A01B9-AF00-4338-BFA6-0E6698DB8A01}" type="pres">
      <dgm:prSet presAssocID="{CA17BC31-9D06-44E9-9EC6-D4AB543E87C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1E5F42CE-5280-4785-84B2-51C4ABBE1B29}" type="pres">
      <dgm:prSet presAssocID="{0E1E7011-11D3-471F-9574-1A29E35151DE}" presName="compNode" presStyleCnt="0"/>
      <dgm:spPr/>
    </dgm:pt>
    <dgm:pt modelId="{5D5294D2-0A3F-47EF-BA43-1B19AD4F38AC}" type="pres">
      <dgm:prSet presAssocID="{0E1E7011-11D3-471F-9574-1A29E35151DE}" presName="aNode" presStyleLbl="bgShp" presStyleIdx="0" presStyleCnt="2"/>
      <dgm:spPr/>
      <dgm:t>
        <a:bodyPr/>
        <a:lstStyle/>
        <a:p>
          <a:endParaRPr lang="es-AR"/>
        </a:p>
      </dgm:t>
    </dgm:pt>
    <dgm:pt modelId="{7B83F4CF-85DC-4937-BF07-9BB546733569}" type="pres">
      <dgm:prSet presAssocID="{0E1E7011-11D3-471F-9574-1A29E35151DE}" presName="textNode" presStyleLbl="bgShp" presStyleIdx="0" presStyleCnt="2"/>
      <dgm:spPr/>
      <dgm:t>
        <a:bodyPr/>
        <a:lstStyle/>
        <a:p>
          <a:endParaRPr lang="es-AR"/>
        </a:p>
      </dgm:t>
    </dgm:pt>
    <dgm:pt modelId="{657C0405-61E8-4559-9E75-D4B3CA2BB04F}" type="pres">
      <dgm:prSet presAssocID="{0E1E7011-11D3-471F-9574-1A29E35151DE}" presName="compChildNode" presStyleCnt="0"/>
      <dgm:spPr/>
    </dgm:pt>
    <dgm:pt modelId="{3CC0C7EC-4FDC-478D-B0D5-1AA90BB562A3}" type="pres">
      <dgm:prSet presAssocID="{0E1E7011-11D3-471F-9574-1A29E35151DE}" presName="theInnerList" presStyleCnt="0"/>
      <dgm:spPr/>
    </dgm:pt>
    <dgm:pt modelId="{2DFC8C00-2DB9-47E7-83A2-06AEA82B36CC}" type="pres">
      <dgm:prSet presAssocID="{7498BAE9-22F8-4BFE-84AE-C1700D5E4E14}" presName="childNode" presStyleLbl="node1" presStyleIdx="0" presStyleCnt="2" custScaleY="11704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BEDDC9D-2785-4907-A6C9-A8147BB20FE1}" type="pres">
      <dgm:prSet presAssocID="{0E1E7011-11D3-471F-9574-1A29E35151DE}" presName="aSpace" presStyleCnt="0"/>
      <dgm:spPr/>
    </dgm:pt>
    <dgm:pt modelId="{5488CFD8-C836-4EAC-B958-AC22B9214C4C}" type="pres">
      <dgm:prSet presAssocID="{D8590918-A999-4863-BA14-5C0767CA5167}" presName="compNode" presStyleCnt="0"/>
      <dgm:spPr/>
    </dgm:pt>
    <dgm:pt modelId="{3421641B-C247-4F93-B044-CE8EE66A6440}" type="pres">
      <dgm:prSet presAssocID="{D8590918-A999-4863-BA14-5C0767CA5167}" presName="aNode" presStyleLbl="bgShp" presStyleIdx="1" presStyleCnt="2"/>
      <dgm:spPr/>
      <dgm:t>
        <a:bodyPr/>
        <a:lstStyle/>
        <a:p>
          <a:endParaRPr lang="es-AR"/>
        </a:p>
      </dgm:t>
    </dgm:pt>
    <dgm:pt modelId="{1806DB14-3FE9-447A-8E78-0F1C6BCDB6EC}" type="pres">
      <dgm:prSet presAssocID="{D8590918-A999-4863-BA14-5C0767CA5167}" presName="textNode" presStyleLbl="bgShp" presStyleIdx="1" presStyleCnt="2"/>
      <dgm:spPr/>
      <dgm:t>
        <a:bodyPr/>
        <a:lstStyle/>
        <a:p>
          <a:endParaRPr lang="es-AR"/>
        </a:p>
      </dgm:t>
    </dgm:pt>
    <dgm:pt modelId="{6FD9B56F-ED0A-4F56-8E65-23DB255A2F1A}" type="pres">
      <dgm:prSet presAssocID="{D8590918-A999-4863-BA14-5C0767CA5167}" presName="compChildNode" presStyleCnt="0"/>
      <dgm:spPr/>
    </dgm:pt>
    <dgm:pt modelId="{B3D914DD-5149-483B-A906-C942EA2F7BF0}" type="pres">
      <dgm:prSet presAssocID="{D8590918-A999-4863-BA14-5C0767CA5167}" presName="theInnerList" presStyleCnt="0"/>
      <dgm:spPr/>
    </dgm:pt>
    <dgm:pt modelId="{FB2A748C-3789-4264-974E-FAE7C51F552A}" type="pres">
      <dgm:prSet presAssocID="{14053D3E-DF03-424A-A263-3746ADB84DF9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02AB846-F758-45A3-B4FE-810035E36F07}" type="presOf" srcId="{0E1E7011-11D3-471F-9574-1A29E35151DE}" destId="{5D5294D2-0A3F-47EF-BA43-1B19AD4F38AC}" srcOrd="0" destOrd="0" presId="urn:microsoft.com/office/officeart/2005/8/layout/lProcess2"/>
    <dgm:cxn modelId="{BBE92AE1-F89C-4C49-A44C-260938D836CF}" type="presOf" srcId="{CA17BC31-9D06-44E9-9EC6-D4AB543E87C6}" destId="{834A01B9-AF00-4338-BFA6-0E6698DB8A01}" srcOrd="0" destOrd="0" presId="urn:microsoft.com/office/officeart/2005/8/layout/lProcess2"/>
    <dgm:cxn modelId="{933199E3-FD35-4889-B554-D4AE47C57F5E}" type="presOf" srcId="{7498BAE9-22F8-4BFE-84AE-C1700D5E4E14}" destId="{2DFC8C00-2DB9-47E7-83A2-06AEA82B36CC}" srcOrd="0" destOrd="0" presId="urn:microsoft.com/office/officeart/2005/8/layout/lProcess2"/>
    <dgm:cxn modelId="{942F7F28-A21C-4DB2-825A-3040D24C3CAE}" type="presOf" srcId="{D8590918-A999-4863-BA14-5C0767CA5167}" destId="{1806DB14-3FE9-447A-8E78-0F1C6BCDB6EC}" srcOrd="1" destOrd="0" presId="urn:microsoft.com/office/officeart/2005/8/layout/lProcess2"/>
    <dgm:cxn modelId="{BAED3B89-BCFC-47AB-A1B6-6B24A67C8622}" srcId="{CA17BC31-9D06-44E9-9EC6-D4AB543E87C6}" destId="{D8590918-A999-4863-BA14-5C0767CA5167}" srcOrd="1" destOrd="0" parTransId="{73027DD2-52DA-427C-8B89-38DB4BF3281A}" sibTransId="{B4C8ECB2-69B3-4080-9C8D-F046853EE371}"/>
    <dgm:cxn modelId="{D7C662C5-EB9E-4E45-8F15-42988B225515}" type="presOf" srcId="{14053D3E-DF03-424A-A263-3746ADB84DF9}" destId="{FB2A748C-3789-4264-974E-FAE7C51F552A}" srcOrd="0" destOrd="0" presId="urn:microsoft.com/office/officeart/2005/8/layout/lProcess2"/>
    <dgm:cxn modelId="{56756EB2-5163-4690-84CD-17C22F57658A}" type="presOf" srcId="{D8590918-A999-4863-BA14-5C0767CA5167}" destId="{3421641B-C247-4F93-B044-CE8EE66A6440}" srcOrd="0" destOrd="0" presId="urn:microsoft.com/office/officeart/2005/8/layout/lProcess2"/>
    <dgm:cxn modelId="{ED321E42-5E23-4B77-9510-FC7EC3A100DE}" srcId="{CA17BC31-9D06-44E9-9EC6-D4AB543E87C6}" destId="{0E1E7011-11D3-471F-9574-1A29E35151DE}" srcOrd="0" destOrd="0" parTransId="{00903788-6FFB-4929-865B-8EE137A346BB}" sibTransId="{DD51775B-25B5-46CD-A4E0-8ED6BDD16A10}"/>
    <dgm:cxn modelId="{9FC624AB-9BB1-4171-AA25-75B8829755E3}" srcId="{0E1E7011-11D3-471F-9574-1A29E35151DE}" destId="{7498BAE9-22F8-4BFE-84AE-C1700D5E4E14}" srcOrd="0" destOrd="0" parTransId="{80149470-51A8-4E01-AA14-9843114D5A92}" sibTransId="{A778F8B0-4100-42EE-A741-52C29F1C3104}"/>
    <dgm:cxn modelId="{0AD7214C-5A3E-492C-B647-A8560B99BE9B}" srcId="{D8590918-A999-4863-BA14-5C0767CA5167}" destId="{14053D3E-DF03-424A-A263-3746ADB84DF9}" srcOrd="0" destOrd="0" parTransId="{462D8137-06F2-4714-838D-F5909B031BD9}" sibTransId="{C8A4AB1E-8688-450E-9379-BAA348D1299E}"/>
    <dgm:cxn modelId="{E782634A-EAFC-4656-ADE6-CB6B4E2B9DCD}" type="presOf" srcId="{0E1E7011-11D3-471F-9574-1A29E35151DE}" destId="{7B83F4CF-85DC-4937-BF07-9BB546733569}" srcOrd="1" destOrd="0" presId="urn:microsoft.com/office/officeart/2005/8/layout/lProcess2"/>
    <dgm:cxn modelId="{CE9EEEED-4183-465E-8A5D-0F53DEF3A370}" type="presParOf" srcId="{834A01B9-AF00-4338-BFA6-0E6698DB8A01}" destId="{1E5F42CE-5280-4785-84B2-51C4ABBE1B29}" srcOrd="0" destOrd="0" presId="urn:microsoft.com/office/officeart/2005/8/layout/lProcess2"/>
    <dgm:cxn modelId="{721472E0-2918-4263-9698-67DC7146B8A6}" type="presParOf" srcId="{1E5F42CE-5280-4785-84B2-51C4ABBE1B29}" destId="{5D5294D2-0A3F-47EF-BA43-1B19AD4F38AC}" srcOrd="0" destOrd="0" presId="urn:microsoft.com/office/officeart/2005/8/layout/lProcess2"/>
    <dgm:cxn modelId="{C3041011-A01E-4FD0-86F5-ED07DDF10E29}" type="presParOf" srcId="{1E5F42CE-5280-4785-84B2-51C4ABBE1B29}" destId="{7B83F4CF-85DC-4937-BF07-9BB546733569}" srcOrd="1" destOrd="0" presId="urn:microsoft.com/office/officeart/2005/8/layout/lProcess2"/>
    <dgm:cxn modelId="{D663C6D0-FEEF-4EEA-A1ED-C730CBB66312}" type="presParOf" srcId="{1E5F42CE-5280-4785-84B2-51C4ABBE1B29}" destId="{657C0405-61E8-4559-9E75-D4B3CA2BB04F}" srcOrd="2" destOrd="0" presId="urn:microsoft.com/office/officeart/2005/8/layout/lProcess2"/>
    <dgm:cxn modelId="{56BB3436-8877-4D62-A1C6-A45F993F6D03}" type="presParOf" srcId="{657C0405-61E8-4559-9E75-D4B3CA2BB04F}" destId="{3CC0C7EC-4FDC-478D-B0D5-1AA90BB562A3}" srcOrd="0" destOrd="0" presId="urn:microsoft.com/office/officeart/2005/8/layout/lProcess2"/>
    <dgm:cxn modelId="{A4B702EB-0054-4147-B30E-87A7AE10CC78}" type="presParOf" srcId="{3CC0C7EC-4FDC-478D-B0D5-1AA90BB562A3}" destId="{2DFC8C00-2DB9-47E7-83A2-06AEA82B36CC}" srcOrd="0" destOrd="0" presId="urn:microsoft.com/office/officeart/2005/8/layout/lProcess2"/>
    <dgm:cxn modelId="{ECE48810-8DC7-42EC-8BF1-580A07088096}" type="presParOf" srcId="{834A01B9-AF00-4338-BFA6-0E6698DB8A01}" destId="{1BEDDC9D-2785-4907-A6C9-A8147BB20FE1}" srcOrd="1" destOrd="0" presId="urn:microsoft.com/office/officeart/2005/8/layout/lProcess2"/>
    <dgm:cxn modelId="{78BA42DA-790A-45D2-BEBA-D759263CA667}" type="presParOf" srcId="{834A01B9-AF00-4338-BFA6-0E6698DB8A01}" destId="{5488CFD8-C836-4EAC-B958-AC22B9214C4C}" srcOrd="2" destOrd="0" presId="urn:microsoft.com/office/officeart/2005/8/layout/lProcess2"/>
    <dgm:cxn modelId="{17F347A8-F4F4-42B0-8F06-6B4A7CBC7CF6}" type="presParOf" srcId="{5488CFD8-C836-4EAC-B958-AC22B9214C4C}" destId="{3421641B-C247-4F93-B044-CE8EE66A6440}" srcOrd="0" destOrd="0" presId="urn:microsoft.com/office/officeart/2005/8/layout/lProcess2"/>
    <dgm:cxn modelId="{DEAAFC17-2BF9-44D8-B7F0-978EBEFE4F0B}" type="presParOf" srcId="{5488CFD8-C836-4EAC-B958-AC22B9214C4C}" destId="{1806DB14-3FE9-447A-8E78-0F1C6BCDB6EC}" srcOrd="1" destOrd="0" presId="urn:microsoft.com/office/officeart/2005/8/layout/lProcess2"/>
    <dgm:cxn modelId="{F717C5D1-7C50-4141-9E60-7BD224A380EB}" type="presParOf" srcId="{5488CFD8-C836-4EAC-B958-AC22B9214C4C}" destId="{6FD9B56F-ED0A-4F56-8E65-23DB255A2F1A}" srcOrd="2" destOrd="0" presId="urn:microsoft.com/office/officeart/2005/8/layout/lProcess2"/>
    <dgm:cxn modelId="{6F9BE4ED-7637-425E-8A28-C736766A25B2}" type="presParOf" srcId="{6FD9B56F-ED0A-4F56-8E65-23DB255A2F1A}" destId="{B3D914DD-5149-483B-A906-C942EA2F7BF0}" srcOrd="0" destOrd="0" presId="urn:microsoft.com/office/officeart/2005/8/layout/lProcess2"/>
    <dgm:cxn modelId="{F0B5E02C-E053-462F-9B7C-CA25CAF649D1}" type="presParOf" srcId="{B3D914DD-5149-483B-A906-C942EA2F7BF0}" destId="{FB2A748C-3789-4264-974E-FAE7C51F552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4D2499-4305-4FEA-B14F-AF776128BCF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032746A6-C48E-4C63-82B1-2B77E5D34838}">
      <dgm:prSet phldrT="[Texto]"/>
      <dgm:spPr/>
      <dgm:t>
        <a:bodyPr/>
        <a:lstStyle/>
        <a:p>
          <a:r>
            <a:rPr lang="es-AR" dirty="0" smtClean="0"/>
            <a:t>M</a:t>
          </a:r>
          <a:endParaRPr lang="es-AR" dirty="0"/>
        </a:p>
      </dgm:t>
    </dgm:pt>
    <dgm:pt modelId="{FACEDFC5-9791-4EC7-85F4-9CA06F005B51}" type="parTrans" cxnId="{3EFDAA59-4793-48F6-A119-AEDF036FEDD3}">
      <dgm:prSet/>
      <dgm:spPr/>
      <dgm:t>
        <a:bodyPr/>
        <a:lstStyle/>
        <a:p>
          <a:endParaRPr lang="es-AR"/>
        </a:p>
      </dgm:t>
    </dgm:pt>
    <dgm:pt modelId="{96653448-F241-454F-BE26-BEFAF791FD6C}" type="sibTrans" cxnId="{3EFDAA59-4793-48F6-A119-AEDF036FEDD3}">
      <dgm:prSet/>
      <dgm:spPr/>
      <dgm:t>
        <a:bodyPr/>
        <a:lstStyle/>
        <a:p>
          <a:endParaRPr lang="es-AR"/>
        </a:p>
      </dgm:t>
    </dgm:pt>
    <dgm:pt modelId="{607B5632-9741-4E4A-BC6F-26FED233CAB1}">
      <dgm:prSet phldrT="[Texto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algn="just">
            <a:lnSpc>
              <a:spcPct val="150000"/>
            </a:lnSpc>
            <a:spcAft>
              <a:spcPts val="0"/>
            </a:spcAft>
          </a:pPr>
          <a:r>
            <a:rPr lang="es-AR" dirty="0" smtClean="0"/>
            <a:t>EL bebes se evalúa según áreas de desarrollo por cada profesional. Los informes dan cuenta de las perturbaciones en cada área y las indicaciones terapéuticas </a:t>
          </a:r>
          <a:r>
            <a:rPr lang="es-AR" b="1" dirty="0" smtClean="0"/>
            <a:t>fragmentando</a:t>
          </a:r>
          <a:r>
            <a:rPr lang="es-AR" dirty="0" smtClean="0"/>
            <a:t> así al niño en diferentes diagnósticos terapéuticos.</a:t>
          </a:r>
          <a:endParaRPr lang="es-AR" dirty="0"/>
        </a:p>
      </dgm:t>
    </dgm:pt>
    <dgm:pt modelId="{C75A4A9B-2A44-4E18-8DCD-04AADEED6977}" type="parTrans" cxnId="{8E512C7C-1D9A-49E6-B984-003E9FE3FE68}">
      <dgm:prSet/>
      <dgm:spPr/>
      <dgm:t>
        <a:bodyPr/>
        <a:lstStyle/>
        <a:p>
          <a:endParaRPr lang="es-AR"/>
        </a:p>
      </dgm:t>
    </dgm:pt>
    <dgm:pt modelId="{FD9FDB8F-5A51-4DA9-8E3A-E73FFAC0B8C9}" type="sibTrans" cxnId="{8E512C7C-1D9A-49E6-B984-003E9FE3FE68}">
      <dgm:prSet/>
      <dgm:spPr/>
      <dgm:t>
        <a:bodyPr/>
        <a:lstStyle/>
        <a:p>
          <a:endParaRPr lang="es-AR"/>
        </a:p>
      </dgm:t>
    </dgm:pt>
    <dgm:pt modelId="{56888458-0053-4690-9A6A-14BAA0BBEDE5}">
      <dgm:prSet phldrT="[Texto]"/>
      <dgm:spPr/>
      <dgm:t>
        <a:bodyPr/>
        <a:lstStyle/>
        <a:p>
          <a:r>
            <a:rPr lang="es-AR" dirty="0" smtClean="0"/>
            <a:t>I</a:t>
          </a:r>
          <a:endParaRPr lang="es-AR" dirty="0"/>
        </a:p>
      </dgm:t>
    </dgm:pt>
    <dgm:pt modelId="{D201DF86-192B-43AC-AAA4-D8996E271457}" type="parTrans" cxnId="{F1F24569-DA47-44D8-AD78-3AAC5694E53A}">
      <dgm:prSet/>
      <dgm:spPr/>
      <dgm:t>
        <a:bodyPr/>
        <a:lstStyle/>
        <a:p>
          <a:endParaRPr lang="es-AR"/>
        </a:p>
      </dgm:t>
    </dgm:pt>
    <dgm:pt modelId="{D1C56616-A839-430F-933A-DECF8DBF71EC}" type="sibTrans" cxnId="{F1F24569-DA47-44D8-AD78-3AAC5694E53A}">
      <dgm:prSet/>
      <dgm:spPr/>
      <dgm:t>
        <a:bodyPr/>
        <a:lstStyle/>
        <a:p>
          <a:endParaRPr lang="es-AR"/>
        </a:p>
      </dgm:t>
    </dgm:pt>
    <dgm:pt modelId="{4D67EC64-F7A6-4841-85E4-D2C17BFD488E}">
      <dgm:prSet phldrT="[Texto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algn="just">
            <a:lnSpc>
              <a:spcPct val="150000"/>
            </a:lnSpc>
            <a:spcAft>
              <a:spcPts val="0"/>
            </a:spcAft>
          </a:pPr>
          <a:r>
            <a:rPr lang="es-AR" dirty="0" smtClean="0"/>
            <a:t>El bebe es evaluado por áreas pero entre todos los profesionales se trabaja para alcanzar un </a:t>
          </a:r>
          <a:r>
            <a:rPr lang="es-AR" b="1" dirty="0" smtClean="0"/>
            <a:t>único diagnóstico </a:t>
          </a:r>
          <a:r>
            <a:rPr lang="es-AR" dirty="0" smtClean="0"/>
            <a:t>y una única devolución. Se da un intercambio activo donde se aclara el </a:t>
          </a:r>
          <a:r>
            <a:rPr lang="es-AR" b="1" dirty="0" smtClean="0"/>
            <a:t>porque y el  como </a:t>
          </a:r>
          <a:r>
            <a:rPr lang="es-AR" dirty="0" smtClean="0"/>
            <a:t>de toda indicación terapéutica.</a:t>
          </a:r>
          <a:endParaRPr lang="es-AR" dirty="0"/>
        </a:p>
      </dgm:t>
    </dgm:pt>
    <dgm:pt modelId="{14E4C510-0F19-4C00-85C2-0CE7A6C8F6C0}" type="parTrans" cxnId="{29AFCC45-282A-482B-B35B-054678629E0C}">
      <dgm:prSet/>
      <dgm:spPr/>
      <dgm:t>
        <a:bodyPr/>
        <a:lstStyle/>
        <a:p>
          <a:endParaRPr lang="es-AR"/>
        </a:p>
      </dgm:t>
    </dgm:pt>
    <dgm:pt modelId="{4A3A06F5-8832-47C8-989F-EE59B37CCA88}" type="sibTrans" cxnId="{29AFCC45-282A-482B-B35B-054678629E0C}">
      <dgm:prSet/>
      <dgm:spPr/>
      <dgm:t>
        <a:bodyPr/>
        <a:lstStyle/>
        <a:p>
          <a:endParaRPr lang="es-AR"/>
        </a:p>
      </dgm:t>
    </dgm:pt>
    <dgm:pt modelId="{E424E2F9-DD39-47A5-8CA7-63A64ABDC518}" type="pres">
      <dgm:prSet presAssocID="{AC4D2499-4305-4FEA-B14F-AF776128BCF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s-AR"/>
        </a:p>
      </dgm:t>
    </dgm:pt>
    <dgm:pt modelId="{22C5D6C1-6EE7-4D53-BC62-F6DC153D7BB2}" type="pres">
      <dgm:prSet presAssocID="{032746A6-C48E-4C63-82B1-2B77E5D34838}" presName="posSpace" presStyleCnt="0"/>
      <dgm:spPr/>
    </dgm:pt>
    <dgm:pt modelId="{0A83CD4D-76F9-4D87-B056-5A82DF6DE585}" type="pres">
      <dgm:prSet presAssocID="{032746A6-C48E-4C63-82B1-2B77E5D34838}" presName="vertFlow" presStyleCnt="0"/>
      <dgm:spPr/>
    </dgm:pt>
    <dgm:pt modelId="{FA962B98-0734-48A5-B40D-E892679880A9}" type="pres">
      <dgm:prSet presAssocID="{032746A6-C48E-4C63-82B1-2B77E5D34838}" presName="topSpace" presStyleCnt="0"/>
      <dgm:spPr/>
    </dgm:pt>
    <dgm:pt modelId="{BB4C25D0-4A68-43AC-9D88-0BFBA5C8267A}" type="pres">
      <dgm:prSet presAssocID="{032746A6-C48E-4C63-82B1-2B77E5D34838}" presName="firstComp" presStyleCnt="0"/>
      <dgm:spPr/>
    </dgm:pt>
    <dgm:pt modelId="{E34A6C75-DAF1-48B8-8856-33D46A6E0ABF}" type="pres">
      <dgm:prSet presAssocID="{032746A6-C48E-4C63-82B1-2B77E5D34838}" presName="firstChild" presStyleLbl="bgAccFollowNode1" presStyleIdx="0" presStyleCnt="2" custScaleX="133006" custScaleY="366142"/>
      <dgm:spPr/>
      <dgm:t>
        <a:bodyPr/>
        <a:lstStyle/>
        <a:p>
          <a:endParaRPr lang="es-AR"/>
        </a:p>
      </dgm:t>
    </dgm:pt>
    <dgm:pt modelId="{70BF02E9-6FDA-4D66-BA0B-3B61F96664E7}" type="pres">
      <dgm:prSet presAssocID="{032746A6-C48E-4C63-82B1-2B77E5D34838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106B6F2-B50E-48BC-90AA-CA3BA9F1C2C6}" type="pres">
      <dgm:prSet presAssocID="{032746A6-C48E-4C63-82B1-2B77E5D34838}" presName="negSpace" presStyleCnt="0"/>
      <dgm:spPr/>
    </dgm:pt>
    <dgm:pt modelId="{95B583A5-D830-4C72-B919-D520240D5C73}" type="pres">
      <dgm:prSet presAssocID="{032746A6-C48E-4C63-82B1-2B77E5D34838}" presName="circle" presStyleLbl="node1" presStyleIdx="0" presStyleCnt="2"/>
      <dgm:spPr/>
      <dgm:t>
        <a:bodyPr/>
        <a:lstStyle/>
        <a:p>
          <a:endParaRPr lang="es-AR"/>
        </a:p>
      </dgm:t>
    </dgm:pt>
    <dgm:pt modelId="{133C6D92-29E5-4C1F-B9C0-2F43EEAB6980}" type="pres">
      <dgm:prSet presAssocID="{96653448-F241-454F-BE26-BEFAF791FD6C}" presName="transSpace" presStyleCnt="0"/>
      <dgm:spPr/>
    </dgm:pt>
    <dgm:pt modelId="{841C3E6E-4F1C-4F34-9093-A2732158DC6F}" type="pres">
      <dgm:prSet presAssocID="{56888458-0053-4690-9A6A-14BAA0BBEDE5}" presName="posSpace" presStyleCnt="0"/>
      <dgm:spPr/>
    </dgm:pt>
    <dgm:pt modelId="{08B3B522-D73F-4BDC-B8E5-3C59F56C02A1}" type="pres">
      <dgm:prSet presAssocID="{56888458-0053-4690-9A6A-14BAA0BBEDE5}" presName="vertFlow" presStyleCnt="0"/>
      <dgm:spPr/>
    </dgm:pt>
    <dgm:pt modelId="{42F079FB-AF84-4653-B14D-D85995484303}" type="pres">
      <dgm:prSet presAssocID="{56888458-0053-4690-9A6A-14BAA0BBEDE5}" presName="topSpace" presStyleCnt="0"/>
      <dgm:spPr/>
    </dgm:pt>
    <dgm:pt modelId="{B1183447-EF8D-4863-9338-C85C1EA92A5F}" type="pres">
      <dgm:prSet presAssocID="{56888458-0053-4690-9A6A-14BAA0BBEDE5}" presName="firstComp" presStyleCnt="0"/>
      <dgm:spPr/>
    </dgm:pt>
    <dgm:pt modelId="{A43AAABC-3F02-44D8-99BE-4EFFE8A4A687}" type="pres">
      <dgm:prSet presAssocID="{56888458-0053-4690-9A6A-14BAA0BBEDE5}" presName="firstChild" presStyleLbl="bgAccFollowNode1" presStyleIdx="1" presStyleCnt="2" custScaleX="122765" custScaleY="356956" custLinFactNeighborX="-32734" custLinFactNeighborY="7657"/>
      <dgm:spPr/>
      <dgm:t>
        <a:bodyPr/>
        <a:lstStyle/>
        <a:p>
          <a:endParaRPr lang="es-AR"/>
        </a:p>
      </dgm:t>
    </dgm:pt>
    <dgm:pt modelId="{2E62F281-6091-4431-86FA-545318E4F320}" type="pres">
      <dgm:prSet presAssocID="{56888458-0053-4690-9A6A-14BAA0BBEDE5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170600E-BD31-4581-B128-FE58BB1389E8}" type="pres">
      <dgm:prSet presAssocID="{56888458-0053-4690-9A6A-14BAA0BBEDE5}" presName="negSpace" presStyleCnt="0"/>
      <dgm:spPr/>
    </dgm:pt>
    <dgm:pt modelId="{931B73AD-AAA3-4EAD-8B0B-2CEC8DBAA6FB}" type="pres">
      <dgm:prSet presAssocID="{56888458-0053-4690-9A6A-14BAA0BBEDE5}" presName="circle" presStyleLbl="node1" presStyleIdx="1" presStyleCnt="2" custLinFactNeighborX="-33084" custLinFactNeighborY="-6642"/>
      <dgm:spPr/>
      <dgm:t>
        <a:bodyPr/>
        <a:lstStyle/>
        <a:p>
          <a:endParaRPr lang="es-AR"/>
        </a:p>
      </dgm:t>
    </dgm:pt>
  </dgm:ptLst>
  <dgm:cxnLst>
    <dgm:cxn modelId="{115E0823-3E38-4E50-95BB-E8159BC3513B}" type="presOf" srcId="{032746A6-C48E-4C63-82B1-2B77E5D34838}" destId="{95B583A5-D830-4C72-B919-D520240D5C73}" srcOrd="0" destOrd="0" presId="urn:microsoft.com/office/officeart/2005/8/layout/hList9"/>
    <dgm:cxn modelId="{3EFDAA59-4793-48F6-A119-AEDF036FEDD3}" srcId="{AC4D2499-4305-4FEA-B14F-AF776128BCF8}" destId="{032746A6-C48E-4C63-82B1-2B77E5D34838}" srcOrd="0" destOrd="0" parTransId="{FACEDFC5-9791-4EC7-85F4-9CA06F005B51}" sibTransId="{96653448-F241-454F-BE26-BEFAF791FD6C}"/>
    <dgm:cxn modelId="{7711F305-2946-467D-BD42-A3C66623B01F}" type="presOf" srcId="{4D67EC64-F7A6-4841-85E4-D2C17BFD488E}" destId="{A43AAABC-3F02-44D8-99BE-4EFFE8A4A687}" srcOrd="0" destOrd="0" presId="urn:microsoft.com/office/officeart/2005/8/layout/hList9"/>
    <dgm:cxn modelId="{3A1785DE-52A0-4D2B-9903-F25C9882EBFC}" type="presOf" srcId="{56888458-0053-4690-9A6A-14BAA0BBEDE5}" destId="{931B73AD-AAA3-4EAD-8B0B-2CEC8DBAA6FB}" srcOrd="0" destOrd="0" presId="urn:microsoft.com/office/officeart/2005/8/layout/hList9"/>
    <dgm:cxn modelId="{1D780582-BDFE-4860-BFF1-F3DD4256133A}" type="presOf" srcId="{AC4D2499-4305-4FEA-B14F-AF776128BCF8}" destId="{E424E2F9-DD39-47A5-8CA7-63A64ABDC518}" srcOrd="0" destOrd="0" presId="urn:microsoft.com/office/officeart/2005/8/layout/hList9"/>
    <dgm:cxn modelId="{29AFCC45-282A-482B-B35B-054678629E0C}" srcId="{56888458-0053-4690-9A6A-14BAA0BBEDE5}" destId="{4D67EC64-F7A6-4841-85E4-D2C17BFD488E}" srcOrd="0" destOrd="0" parTransId="{14E4C510-0F19-4C00-85C2-0CE7A6C8F6C0}" sibTransId="{4A3A06F5-8832-47C8-989F-EE59B37CCA88}"/>
    <dgm:cxn modelId="{C1711AED-AEF7-4C28-A483-CB697E30EE2E}" type="presOf" srcId="{4D67EC64-F7A6-4841-85E4-D2C17BFD488E}" destId="{2E62F281-6091-4431-86FA-545318E4F320}" srcOrd="1" destOrd="0" presId="urn:microsoft.com/office/officeart/2005/8/layout/hList9"/>
    <dgm:cxn modelId="{E764668F-0BB0-435D-9309-018129BAE703}" type="presOf" srcId="{607B5632-9741-4E4A-BC6F-26FED233CAB1}" destId="{E34A6C75-DAF1-48B8-8856-33D46A6E0ABF}" srcOrd="0" destOrd="0" presId="urn:microsoft.com/office/officeart/2005/8/layout/hList9"/>
    <dgm:cxn modelId="{F1F24569-DA47-44D8-AD78-3AAC5694E53A}" srcId="{AC4D2499-4305-4FEA-B14F-AF776128BCF8}" destId="{56888458-0053-4690-9A6A-14BAA0BBEDE5}" srcOrd="1" destOrd="0" parTransId="{D201DF86-192B-43AC-AAA4-D8996E271457}" sibTransId="{D1C56616-A839-430F-933A-DECF8DBF71EC}"/>
    <dgm:cxn modelId="{8E512C7C-1D9A-49E6-B984-003E9FE3FE68}" srcId="{032746A6-C48E-4C63-82B1-2B77E5D34838}" destId="{607B5632-9741-4E4A-BC6F-26FED233CAB1}" srcOrd="0" destOrd="0" parTransId="{C75A4A9B-2A44-4E18-8DCD-04AADEED6977}" sibTransId="{FD9FDB8F-5A51-4DA9-8E3A-E73FFAC0B8C9}"/>
    <dgm:cxn modelId="{C4870505-6FDC-4B6A-8963-106DD685739E}" type="presOf" srcId="{607B5632-9741-4E4A-BC6F-26FED233CAB1}" destId="{70BF02E9-6FDA-4D66-BA0B-3B61F96664E7}" srcOrd="1" destOrd="0" presId="urn:microsoft.com/office/officeart/2005/8/layout/hList9"/>
    <dgm:cxn modelId="{3E54D440-B8D7-4BB3-863A-3E9376E978FE}" type="presParOf" srcId="{E424E2F9-DD39-47A5-8CA7-63A64ABDC518}" destId="{22C5D6C1-6EE7-4D53-BC62-F6DC153D7BB2}" srcOrd="0" destOrd="0" presId="urn:microsoft.com/office/officeart/2005/8/layout/hList9"/>
    <dgm:cxn modelId="{DF98CBBE-56FC-4F31-95A8-1E60E41C47B8}" type="presParOf" srcId="{E424E2F9-DD39-47A5-8CA7-63A64ABDC518}" destId="{0A83CD4D-76F9-4D87-B056-5A82DF6DE585}" srcOrd="1" destOrd="0" presId="urn:microsoft.com/office/officeart/2005/8/layout/hList9"/>
    <dgm:cxn modelId="{DF5C3D75-20A5-41F0-81D3-8C3421F453F9}" type="presParOf" srcId="{0A83CD4D-76F9-4D87-B056-5A82DF6DE585}" destId="{FA962B98-0734-48A5-B40D-E892679880A9}" srcOrd="0" destOrd="0" presId="urn:microsoft.com/office/officeart/2005/8/layout/hList9"/>
    <dgm:cxn modelId="{7BCB6594-D6E8-43F0-A3B5-06A1A9A3279D}" type="presParOf" srcId="{0A83CD4D-76F9-4D87-B056-5A82DF6DE585}" destId="{BB4C25D0-4A68-43AC-9D88-0BFBA5C8267A}" srcOrd="1" destOrd="0" presId="urn:microsoft.com/office/officeart/2005/8/layout/hList9"/>
    <dgm:cxn modelId="{A21A9CAA-918C-4F7E-A80F-B8D76C9FF46E}" type="presParOf" srcId="{BB4C25D0-4A68-43AC-9D88-0BFBA5C8267A}" destId="{E34A6C75-DAF1-48B8-8856-33D46A6E0ABF}" srcOrd="0" destOrd="0" presId="urn:microsoft.com/office/officeart/2005/8/layout/hList9"/>
    <dgm:cxn modelId="{28E01BE3-B468-4F67-AD50-EFCD97DF3245}" type="presParOf" srcId="{BB4C25D0-4A68-43AC-9D88-0BFBA5C8267A}" destId="{70BF02E9-6FDA-4D66-BA0B-3B61F96664E7}" srcOrd="1" destOrd="0" presId="urn:microsoft.com/office/officeart/2005/8/layout/hList9"/>
    <dgm:cxn modelId="{6093467D-AF2D-4D87-9F4F-E1762F64DE95}" type="presParOf" srcId="{E424E2F9-DD39-47A5-8CA7-63A64ABDC518}" destId="{2106B6F2-B50E-48BC-90AA-CA3BA9F1C2C6}" srcOrd="2" destOrd="0" presId="urn:microsoft.com/office/officeart/2005/8/layout/hList9"/>
    <dgm:cxn modelId="{9B4A7CBD-9B27-4DEC-B30A-C2F2F8465254}" type="presParOf" srcId="{E424E2F9-DD39-47A5-8CA7-63A64ABDC518}" destId="{95B583A5-D830-4C72-B919-D520240D5C73}" srcOrd="3" destOrd="0" presId="urn:microsoft.com/office/officeart/2005/8/layout/hList9"/>
    <dgm:cxn modelId="{FB90BD8E-59E4-46F6-83AF-785BF9F81B0E}" type="presParOf" srcId="{E424E2F9-DD39-47A5-8CA7-63A64ABDC518}" destId="{133C6D92-29E5-4C1F-B9C0-2F43EEAB6980}" srcOrd="4" destOrd="0" presId="urn:microsoft.com/office/officeart/2005/8/layout/hList9"/>
    <dgm:cxn modelId="{23C00F09-B31D-40E1-966F-46E43CCE4E97}" type="presParOf" srcId="{E424E2F9-DD39-47A5-8CA7-63A64ABDC518}" destId="{841C3E6E-4F1C-4F34-9093-A2732158DC6F}" srcOrd="5" destOrd="0" presId="urn:microsoft.com/office/officeart/2005/8/layout/hList9"/>
    <dgm:cxn modelId="{19F32817-97B4-4E74-8181-C8804D3A08AF}" type="presParOf" srcId="{E424E2F9-DD39-47A5-8CA7-63A64ABDC518}" destId="{08B3B522-D73F-4BDC-B8E5-3C59F56C02A1}" srcOrd="6" destOrd="0" presId="urn:microsoft.com/office/officeart/2005/8/layout/hList9"/>
    <dgm:cxn modelId="{DF5C8962-E3BF-4AB4-981C-3F7D83610E56}" type="presParOf" srcId="{08B3B522-D73F-4BDC-B8E5-3C59F56C02A1}" destId="{42F079FB-AF84-4653-B14D-D85995484303}" srcOrd="0" destOrd="0" presId="urn:microsoft.com/office/officeart/2005/8/layout/hList9"/>
    <dgm:cxn modelId="{4DD2AED4-E857-4105-AF6F-869BDEBAB1F7}" type="presParOf" srcId="{08B3B522-D73F-4BDC-B8E5-3C59F56C02A1}" destId="{B1183447-EF8D-4863-9338-C85C1EA92A5F}" srcOrd="1" destOrd="0" presId="urn:microsoft.com/office/officeart/2005/8/layout/hList9"/>
    <dgm:cxn modelId="{EF5065A8-AA99-43F0-A258-F90634F4F403}" type="presParOf" srcId="{B1183447-EF8D-4863-9338-C85C1EA92A5F}" destId="{A43AAABC-3F02-44D8-99BE-4EFFE8A4A687}" srcOrd="0" destOrd="0" presId="urn:microsoft.com/office/officeart/2005/8/layout/hList9"/>
    <dgm:cxn modelId="{33E71154-3A53-4473-983D-638FB1F340F0}" type="presParOf" srcId="{B1183447-EF8D-4863-9338-C85C1EA92A5F}" destId="{2E62F281-6091-4431-86FA-545318E4F320}" srcOrd="1" destOrd="0" presId="urn:microsoft.com/office/officeart/2005/8/layout/hList9"/>
    <dgm:cxn modelId="{7FA008EB-BEE9-4E76-BE96-46954F88FDA6}" type="presParOf" srcId="{E424E2F9-DD39-47A5-8CA7-63A64ABDC518}" destId="{C170600E-BD31-4581-B128-FE58BB1389E8}" srcOrd="7" destOrd="0" presId="urn:microsoft.com/office/officeart/2005/8/layout/hList9"/>
    <dgm:cxn modelId="{8CEFD42E-BFFC-4763-B398-9339F4755D45}" type="presParOf" srcId="{E424E2F9-DD39-47A5-8CA7-63A64ABDC518}" destId="{931B73AD-AAA3-4EAD-8B0B-2CEC8DBAA6FB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5294D2-0A3F-47EF-BA43-1B19AD4F38AC}">
      <dsp:nvSpPr>
        <dsp:cNvPr id="0" name=""/>
        <dsp:cNvSpPr/>
      </dsp:nvSpPr>
      <dsp:spPr>
        <a:xfrm>
          <a:off x="4162" y="0"/>
          <a:ext cx="4003899" cy="54006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700" kern="1200" dirty="0" smtClean="0"/>
            <a:t>MULTIDISCIPLINA</a:t>
          </a:r>
          <a:endParaRPr lang="es-AR" sz="3700" kern="1200" dirty="0"/>
        </a:p>
      </dsp:txBody>
      <dsp:txXfrm>
        <a:off x="4162" y="0"/>
        <a:ext cx="4003899" cy="1620180"/>
      </dsp:txXfrm>
    </dsp:sp>
    <dsp:sp modelId="{2DFC8C00-2DB9-47E7-83A2-06AEA82B36CC}">
      <dsp:nvSpPr>
        <dsp:cNvPr id="0" name=""/>
        <dsp:cNvSpPr/>
      </dsp:nvSpPr>
      <dsp:spPr>
        <a:xfrm>
          <a:off x="404552" y="1621909"/>
          <a:ext cx="3203119" cy="35069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- CADA SABER POR SEPARADO,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- CADA PROFESIONAL PLANTEA SUS PROPIOS OBJETIVOS FRENTE A UN PROBLEMA COMÙN,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- SIN COOPERACIÒN MUTUA Y DE MANERA AISLADA REALIZAN ACCIONES</a:t>
          </a:r>
          <a:endParaRPr lang="es-AR" sz="1900" kern="1200" dirty="0"/>
        </a:p>
      </dsp:txBody>
      <dsp:txXfrm>
        <a:off x="498368" y="1715725"/>
        <a:ext cx="3015487" cy="3319298"/>
      </dsp:txXfrm>
    </dsp:sp>
    <dsp:sp modelId="{3421641B-C247-4F93-B044-CE8EE66A6440}">
      <dsp:nvSpPr>
        <dsp:cNvPr id="0" name=""/>
        <dsp:cNvSpPr/>
      </dsp:nvSpPr>
      <dsp:spPr>
        <a:xfrm>
          <a:off x="4308354" y="0"/>
          <a:ext cx="4003899" cy="54006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700" kern="1200" dirty="0" smtClean="0"/>
            <a:t>INTERDISCIPLINA</a:t>
          </a:r>
          <a:endParaRPr lang="es-AR" sz="3700" kern="1200" dirty="0"/>
        </a:p>
      </dsp:txBody>
      <dsp:txXfrm>
        <a:off x="4308354" y="0"/>
        <a:ext cx="4003899" cy="1620180"/>
      </dsp:txXfrm>
    </dsp:sp>
    <dsp:sp modelId="{FB2A748C-3789-4264-974E-FAE7C51F552A}">
      <dsp:nvSpPr>
        <dsp:cNvPr id="0" name=""/>
        <dsp:cNvSpPr/>
      </dsp:nvSpPr>
      <dsp:spPr>
        <a:xfrm>
          <a:off x="4708744" y="1620180"/>
          <a:ext cx="3203119" cy="35103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- LOS PROFESIONALES OBRAN COMO UN SOLO EQUIPO DE TRABAJO,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-  CADA CUAL APORTA DESDE SU DISCIPLINA LO QUE SABE ,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- SE PERMITE COLABORAR CON LOS DEMÀS EN DETERMINADOS OBJETIVOS EN UN PROYECTO COMÙN</a:t>
          </a:r>
          <a:endParaRPr lang="es-AR" sz="1900" kern="1200" dirty="0"/>
        </a:p>
      </dsp:txBody>
      <dsp:txXfrm>
        <a:off x="4802560" y="1713996"/>
        <a:ext cx="3015487" cy="332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A6C75-DAF1-48B8-8856-33D46A6E0ABF}">
      <dsp:nvSpPr>
        <dsp:cNvPr id="0" name=""/>
        <dsp:cNvSpPr/>
      </dsp:nvSpPr>
      <dsp:spPr>
        <a:xfrm>
          <a:off x="384793" y="680346"/>
          <a:ext cx="3870696" cy="5343453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just" defTabSz="84455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s-AR" sz="1900" kern="1200" dirty="0" smtClean="0"/>
            <a:t>EL bebes se evalúa según áreas de desarrollo por cada profesional. Los informes dan cuenta de las perturbaciones en cada área y las indicaciones terapéuticas </a:t>
          </a:r>
          <a:r>
            <a:rPr lang="es-AR" sz="1900" b="1" kern="1200" dirty="0" smtClean="0"/>
            <a:t>fragmentando</a:t>
          </a:r>
          <a:r>
            <a:rPr lang="es-AR" sz="1900" kern="1200" dirty="0" smtClean="0"/>
            <a:t> así al niño en diferentes diagnósticos terapéuticos.</a:t>
          </a:r>
          <a:endParaRPr lang="es-AR" sz="1900" kern="1200" dirty="0"/>
        </a:p>
      </dsp:txBody>
      <dsp:txXfrm>
        <a:off x="1004105" y="680346"/>
        <a:ext cx="3251385" cy="5343453"/>
      </dsp:txXfrm>
    </dsp:sp>
    <dsp:sp modelId="{95B583A5-D830-4C72-B919-D520240D5C73}">
      <dsp:nvSpPr>
        <dsp:cNvPr id="0" name=""/>
        <dsp:cNvSpPr/>
      </dsp:nvSpPr>
      <dsp:spPr>
        <a:xfrm>
          <a:off x="900561" y="96880"/>
          <a:ext cx="1458664" cy="14586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6500" kern="1200" dirty="0" smtClean="0"/>
            <a:t>M</a:t>
          </a:r>
          <a:endParaRPr lang="es-AR" sz="6500" kern="1200" dirty="0"/>
        </a:p>
      </dsp:txBody>
      <dsp:txXfrm>
        <a:off x="1114177" y="310496"/>
        <a:ext cx="1031432" cy="1031432"/>
      </dsp:txXfrm>
    </dsp:sp>
    <dsp:sp modelId="{A43AAABC-3F02-44D8-99BE-4EFFE8A4A687}">
      <dsp:nvSpPr>
        <dsp:cNvPr id="0" name=""/>
        <dsp:cNvSpPr/>
      </dsp:nvSpPr>
      <dsp:spPr>
        <a:xfrm>
          <a:off x="4834888" y="792091"/>
          <a:ext cx="3297583" cy="5209393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s-AR" sz="1800" kern="1200" dirty="0" smtClean="0"/>
            <a:t>El bebe es evaluado por áreas pero entre todos los profesionales se trabaja para alcanzar un </a:t>
          </a:r>
          <a:r>
            <a:rPr lang="es-AR" sz="1800" b="1" kern="1200" dirty="0" smtClean="0"/>
            <a:t>único diagnóstico </a:t>
          </a:r>
          <a:r>
            <a:rPr lang="es-AR" sz="1800" kern="1200" dirty="0" smtClean="0"/>
            <a:t>y una única devolución. Se da un intercambio activo donde se aclara el </a:t>
          </a:r>
          <a:r>
            <a:rPr lang="es-AR" sz="1800" b="1" kern="1200" dirty="0" smtClean="0"/>
            <a:t>porque y el  como </a:t>
          </a:r>
          <a:r>
            <a:rPr lang="es-AR" sz="1800" kern="1200" dirty="0" smtClean="0"/>
            <a:t>de toda indicación terapéutica.</a:t>
          </a:r>
          <a:endParaRPr lang="es-AR" sz="1800" kern="1200" dirty="0"/>
        </a:p>
      </dsp:txBody>
      <dsp:txXfrm>
        <a:off x="5362501" y="792091"/>
        <a:ext cx="2769970" cy="5209393"/>
      </dsp:txXfrm>
    </dsp:sp>
    <dsp:sp modelId="{931B73AD-AAA3-4EAD-8B0B-2CEC8DBAA6FB}">
      <dsp:nvSpPr>
        <dsp:cNvPr id="0" name=""/>
        <dsp:cNvSpPr/>
      </dsp:nvSpPr>
      <dsp:spPr>
        <a:xfrm>
          <a:off x="4546865" y="0"/>
          <a:ext cx="1458664" cy="14586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6500" kern="1200" dirty="0" smtClean="0"/>
            <a:t>I</a:t>
          </a:r>
          <a:endParaRPr lang="es-AR" sz="6500" kern="1200" dirty="0"/>
        </a:p>
      </dsp:txBody>
      <dsp:txXfrm>
        <a:off x="4760481" y="213616"/>
        <a:ext cx="1031432" cy="1031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27F-A56B-4071-BA2D-7C596D0D389A}" type="datetimeFigureOut">
              <a:rPr lang="es-AR" smtClean="0"/>
              <a:pPr/>
              <a:t>2/5/2023</a:t>
            </a:fld>
            <a:endParaRPr lang="es-AR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4E2C-AABD-4133-9D0B-0F8814D3BB52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27F-A56B-4071-BA2D-7C596D0D389A}" type="datetimeFigureOut">
              <a:rPr lang="es-AR" smtClean="0"/>
              <a:pPr/>
              <a:t>2/5/2023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4E2C-AABD-4133-9D0B-0F8814D3BB5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27F-A56B-4071-BA2D-7C596D0D389A}" type="datetimeFigureOut">
              <a:rPr lang="es-AR" smtClean="0"/>
              <a:pPr/>
              <a:t>2/5/2023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4E2C-AABD-4133-9D0B-0F8814D3BB5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27F-A56B-4071-BA2D-7C596D0D389A}" type="datetimeFigureOut">
              <a:rPr lang="es-AR" smtClean="0"/>
              <a:pPr/>
              <a:t>2/5/2023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4E2C-AABD-4133-9D0B-0F8814D3BB5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27F-A56B-4071-BA2D-7C596D0D389A}" type="datetimeFigureOut">
              <a:rPr lang="es-AR" smtClean="0"/>
              <a:pPr/>
              <a:t>2/5/2023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4E2C-AABD-4133-9D0B-0F8814D3BB52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27F-A56B-4071-BA2D-7C596D0D389A}" type="datetimeFigureOut">
              <a:rPr lang="es-AR" smtClean="0"/>
              <a:pPr/>
              <a:t>2/5/2023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4E2C-AABD-4133-9D0B-0F8814D3BB5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27F-A56B-4071-BA2D-7C596D0D389A}" type="datetimeFigureOut">
              <a:rPr lang="es-AR" smtClean="0"/>
              <a:pPr/>
              <a:t>2/5/2023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4E2C-AABD-4133-9D0B-0F8814D3BB5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27F-A56B-4071-BA2D-7C596D0D389A}" type="datetimeFigureOut">
              <a:rPr lang="es-AR" smtClean="0"/>
              <a:pPr/>
              <a:t>2/5/2023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4E2C-AABD-4133-9D0B-0F8814D3BB5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27F-A56B-4071-BA2D-7C596D0D389A}" type="datetimeFigureOut">
              <a:rPr lang="es-AR" smtClean="0"/>
              <a:pPr/>
              <a:t>2/5/2023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4E2C-AABD-4133-9D0B-0F8814D3BB52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27F-A56B-4071-BA2D-7C596D0D389A}" type="datetimeFigureOut">
              <a:rPr lang="es-AR" smtClean="0"/>
              <a:pPr/>
              <a:t>2/5/2023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4E2C-AABD-4133-9D0B-0F8814D3BB5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627F-A56B-4071-BA2D-7C596D0D389A}" type="datetimeFigureOut">
              <a:rPr lang="es-AR" smtClean="0"/>
              <a:pPr/>
              <a:t>2/5/2023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4E2C-AABD-4133-9D0B-0F8814D3BB52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64C627F-A56B-4071-BA2D-7C596D0D389A}" type="datetimeFigureOut">
              <a:rPr lang="es-AR" smtClean="0"/>
              <a:pPr/>
              <a:t>2/5/2023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80E4E2C-AABD-4133-9D0B-0F8814D3BB52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085326"/>
          </a:xfrm>
        </p:spPr>
        <p:txBody>
          <a:bodyPr/>
          <a:lstStyle/>
          <a:p>
            <a:r>
              <a:rPr lang="es-MX" dirty="0" smtClean="0"/>
              <a:t>LA ESTIMULACIÓN         TEMPRANA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06186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260648"/>
            <a:ext cx="7715200" cy="6120680"/>
          </a:xfrm>
        </p:spPr>
        <p:txBody>
          <a:bodyPr>
            <a:normAutofit fontScale="85000" lnSpcReduction="10000"/>
          </a:bodyPr>
          <a:lstStyle/>
          <a:p>
            <a:pPr lvl="0" algn="just">
              <a:buNone/>
            </a:pP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ESTIMULACIÓN Temprana</a:t>
            </a:r>
            <a:r>
              <a:rPr lang="es-AR" dirty="0" smtClean="0">
                <a:sym typeface="Wingdings"/>
              </a:rPr>
              <a:t></a:t>
            </a:r>
            <a:r>
              <a:rPr lang="es-AR" dirty="0" smtClean="0"/>
              <a:t> EN LOS PRIMEROS AÑOS VIDA</a:t>
            </a:r>
          </a:p>
          <a:p>
            <a:pPr algn="just">
              <a:buNone/>
            </a:pPr>
            <a:endParaRPr lang="es-AR" dirty="0" smtClean="0"/>
          </a:p>
          <a:p>
            <a:pPr lvl="0" algn="just">
              <a:buNone/>
            </a:pP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ESTIMULACIÓN  Adecuada </a:t>
            </a:r>
            <a:r>
              <a:rPr lang="es-AR" dirty="0" smtClean="0">
                <a:sym typeface="Wingdings"/>
              </a:rPr>
              <a:t> </a:t>
            </a:r>
            <a:r>
              <a:rPr lang="es-AR" dirty="0" smtClean="0"/>
              <a:t>ACORDE AL MOMENTO EN QUE SE BRINDA</a:t>
            </a:r>
          </a:p>
          <a:p>
            <a:pPr algn="just">
              <a:buNone/>
            </a:pPr>
            <a:endParaRPr lang="es-AR" dirty="0" smtClean="0"/>
          </a:p>
          <a:p>
            <a:pPr indent="0" algn="just">
              <a:buNone/>
            </a:pPr>
            <a:r>
              <a:rPr lang="es-AR" dirty="0" smtClean="0"/>
              <a:t>Intervención precoz o temprana se realiza desde neo en bebés con patología probable o ya diagnosticada, y requiere un profundo estudio del neurodesarrollo y experiencia </a:t>
            </a:r>
          </a:p>
          <a:p>
            <a:pPr indent="0" algn="just">
              <a:buNone/>
            </a:pPr>
            <a:r>
              <a:rPr lang="es-AR" dirty="0" smtClean="0"/>
              <a:t>La Intervención Oportuna se utiliza dentro del equipo de salud hospitalaria cuando ya se advierte riesgo biológico o socio ambiental antes del parto; mientras que Estimulación temprana es para niños con patologías del desarrollo ya establecidas.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0"/>
            <a:ext cx="7776864" cy="1930226"/>
          </a:xfrm>
        </p:spPr>
        <p:txBody>
          <a:bodyPr>
            <a:normAutofit/>
          </a:bodyPr>
          <a:lstStyle/>
          <a:p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observación es un instrumento de EVALUACIÓN y fuente de RECURSOS DIDÁCTICOS.</a:t>
            </a:r>
            <a:endParaRPr lang="es-A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916832"/>
            <a:ext cx="7920880" cy="4941168"/>
          </a:xfrm>
        </p:spPr>
        <p:txBody>
          <a:bodyPr>
            <a:normAutofit lnSpcReduction="10000"/>
          </a:bodyPr>
          <a:lstStyle/>
          <a:p>
            <a:r>
              <a:rPr lang="es-AR" b="1" dirty="0" smtClean="0"/>
              <a:t>Debemos aprender a Observar</a:t>
            </a:r>
          </a:p>
          <a:p>
            <a:pPr marL="0" indent="0">
              <a:buNone/>
            </a:pPr>
            <a:r>
              <a:rPr lang="es-AR" b="1" dirty="0" smtClean="0"/>
              <a:t>Puede optarse por los siguientes criterios:</a:t>
            </a:r>
            <a:endParaRPr lang="es-AR" b="1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AR" b="1" dirty="0" smtClean="0"/>
              <a:t>ECOLÓGICO</a:t>
            </a:r>
            <a:r>
              <a:rPr lang="es-AR" dirty="0" smtClean="0"/>
              <a:t>: el niño es algo más que la suma del lenguaje, conducta, social, </a:t>
            </a:r>
            <a:r>
              <a:rPr lang="es-AR" dirty="0" err="1" smtClean="0"/>
              <a:t>etc</a:t>
            </a:r>
            <a:r>
              <a:rPr lang="es-AR" dirty="0" smtClean="0"/>
              <a:t> es un modo en que todas las partes funcionan conjuntamente ¿qué hace?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AR" dirty="0" smtClean="0"/>
              <a:t>  </a:t>
            </a:r>
            <a:r>
              <a:rPr lang="es-AR" b="1" dirty="0" smtClean="0"/>
              <a:t>ETOLÓGICO</a:t>
            </a:r>
            <a:r>
              <a:rPr lang="es-AR" dirty="0" smtClean="0"/>
              <a:t>: estudio de la conducta ¿cómo lo hace?</a:t>
            </a:r>
            <a:endParaRPr lang="es-AR" dirty="0"/>
          </a:p>
        </p:txBody>
      </p:sp>
      <p:cxnSp>
        <p:nvCxnSpPr>
          <p:cNvPr id="10" name="9 Conector recto"/>
          <p:cNvCxnSpPr/>
          <p:nvPr/>
        </p:nvCxnSpPr>
        <p:spPr>
          <a:xfrm>
            <a:off x="683568" y="2564904"/>
            <a:ext cx="0" cy="35283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683568" y="3717032"/>
            <a:ext cx="36004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683568" y="6093296"/>
            <a:ext cx="36004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92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De acuerdo a cada edad y cada área de desarrollo podemos observar: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5069160"/>
          </a:xfrm>
        </p:spPr>
        <p:txBody>
          <a:bodyPr>
            <a:normAutofit fontScale="92500"/>
          </a:bodyPr>
          <a:lstStyle/>
          <a:p>
            <a:r>
              <a:rPr lang="es-AR" u="sng" dirty="0" smtClean="0"/>
              <a:t>Desde el área Motora</a:t>
            </a:r>
            <a:r>
              <a:rPr lang="es-AR" dirty="0" smtClean="0"/>
              <a:t>: cómo se mueve, cómo se sienta, gatea, camina</a:t>
            </a:r>
          </a:p>
          <a:p>
            <a:r>
              <a:rPr lang="es-AR" u="sng" dirty="0" smtClean="0"/>
              <a:t>Desde el área Social</a:t>
            </a:r>
            <a:r>
              <a:rPr lang="es-AR" dirty="0" smtClean="0"/>
              <a:t>: su relación con el medio y las personas</a:t>
            </a:r>
          </a:p>
          <a:p>
            <a:r>
              <a:rPr lang="es-AR" u="sng" dirty="0" smtClean="0"/>
              <a:t>Desde el área de la Coordinación</a:t>
            </a:r>
            <a:r>
              <a:rPr lang="es-AR" dirty="0" smtClean="0"/>
              <a:t>: la capacidad de combinar dos o más habilidades distintas e incluye motricidad fina</a:t>
            </a:r>
          </a:p>
          <a:p>
            <a:r>
              <a:rPr lang="es-AR" u="sng" dirty="0" smtClean="0"/>
              <a:t>Desde el área del Lenguaje</a:t>
            </a:r>
            <a:r>
              <a:rPr lang="es-AR" dirty="0" smtClean="0"/>
              <a:t>: comprende las primeros balbuceos, risas y el lenguaje expresivo y comprensivo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167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0"/>
            <a:ext cx="7653536" cy="4525963"/>
          </a:xfrm>
        </p:spPr>
        <p:txBody>
          <a:bodyPr/>
          <a:lstStyle/>
          <a:p>
            <a:pPr marL="0" indent="0">
              <a:buNone/>
            </a:pPr>
            <a:endParaRPr lang="es-AR" dirty="0" smtClean="0"/>
          </a:p>
          <a:p>
            <a:pPr marL="0" indent="0" algn="ctr">
              <a:buNone/>
            </a:pPr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los docentes, muchas veces, quienes a través de la observación pueden detectar signos de alarmas. Y es aquí donde comienza lo que llamaremos </a:t>
            </a:r>
            <a:r>
              <a:rPr lang="es-A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TRABAJO EN EQUIPO</a:t>
            </a:r>
            <a:r>
              <a:rPr lang="es-AR" b="1" dirty="0" smtClean="0"/>
              <a:t>. </a:t>
            </a:r>
            <a:endParaRPr lang="es-AR" b="1" dirty="0"/>
          </a:p>
        </p:txBody>
      </p:sp>
      <p:pic>
        <p:nvPicPr>
          <p:cNvPr id="3074" name="Picture 2" descr="D:\MODULO III\images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140968"/>
            <a:ext cx="5707971" cy="3456384"/>
          </a:xfrm>
          <a:prstGeom prst="rect">
            <a:avLst/>
          </a:prstGeom>
          <a:ln>
            <a:noFill/>
          </a:ln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3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b="1" dirty="0" smtClean="0"/>
              <a:t>TRABAJO EN EQUIPO</a:t>
            </a:r>
            <a:endParaRPr lang="es-AR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412776"/>
            <a:ext cx="7848872" cy="5445224"/>
          </a:xfrm>
        </p:spPr>
        <p:txBody>
          <a:bodyPr/>
          <a:lstStyle/>
          <a:p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Multidisciplinar</a:t>
            </a:r>
            <a:r>
              <a:rPr lang="es-AR" dirty="0" smtClean="0"/>
              <a:t> </a:t>
            </a:r>
            <a:r>
              <a:rPr lang="es-AR" dirty="0" smtClean="0">
                <a:sym typeface="Wingdings"/>
              </a:rPr>
              <a:t></a:t>
            </a:r>
            <a:r>
              <a:rPr lang="es-AR" dirty="0" smtClean="0"/>
              <a:t> “Que abarca o afecta a varias disciplinar”. “Un estudio u otra actividad que se realiza con la cooperación de varias disciplinar”.</a:t>
            </a:r>
          </a:p>
          <a:p>
            <a:pPr>
              <a:buNone/>
            </a:pPr>
            <a:r>
              <a:rPr lang="es-AR" dirty="0" smtClean="0"/>
              <a:t>   El trabajo multidisciplinar está compuesto por más de una disciplina y cada una de ellas tiene algún tipo de incumbencia sobre el objeto. Las intervenciones son paralelas.</a:t>
            </a:r>
          </a:p>
          <a:p>
            <a:pPr>
              <a:buNone/>
            </a:pPr>
            <a:endParaRPr lang="es-AR" dirty="0" smtClean="0"/>
          </a:p>
          <a:p>
            <a:endParaRPr lang="es-AR" dirty="0"/>
          </a:p>
        </p:txBody>
      </p:sp>
      <p:pic>
        <p:nvPicPr>
          <p:cNvPr id="4" name="3 Imagen" descr="ima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5445224"/>
            <a:ext cx="3028950" cy="1154435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Transdiscipl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2780928"/>
            <a:ext cx="3240360" cy="2808312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404664"/>
            <a:ext cx="7715200" cy="5721499"/>
          </a:xfrm>
        </p:spPr>
        <p:txBody>
          <a:bodyPr>
            <a:normAutofit/>
          </a:bodyPr>
          <a:lstStyle/>
          <a:p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interdisciplinario </a:t>
            </a: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</a:t>
            </a: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dirty="0" smtClean="0"/>
              <a:t>surge como forma de lograr articulaciones entre las diferentes disciplinas, de que exista un lenguaje común, una mirada integral, total del niño.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Llamada de nube"/>
          <p:cNvSpPr/>
          <p:nvPr/>
        </p:nvSpPr>
        <p:spPr>
          <a:xfrm>
            <a:off x="6516216" y="548680"/>
            <a:ext cx="1475656" cy="936104"/>
          </a:xfrm>
          <a:prstGeom prst="cloudCallout">
            <a:avLst/>
          </a:prstGeom>
          <a:blipFill>
            <a:blip r:embed="rId2" cstate="print"/>
            <a:tile tx="0" ty="0" sx="100000" sy="100000" flip="none" algn="tl"/>
          </a:blip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4000" b="1" dirty="0" smtClean="0"/>
              <a:t/>
            </a:r>
            <a:br>
              <a:rPr lang="es-AR" sz="4000" b="1" dirty="0" smtClean="0"/>
            </a:br>
            <a:r>
              <a:rPr lang="es-AR" sz="4000" b="1" dirty="0" smtClean="0"/>
              <a:t>Abordaje Terapéutico Interdisciplinario</a:t>
            </a:r>
            <a:r>
              <a:rPr lang="es-AR" dirty="0" smtClean="0"/>
              <a:t>.</a:t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340768"/>
            <a:ext cx="7643192" cy="5184576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            </a:t>
            </a:r>
          </a:p>
          <a:p>
            <a:pPr algn="just">
              <a:buNone/>
            </a:pPr>
            <a:r>
              <a:rPr lang="es-AR" dirty="0" smtClean="0"/>
              <a:t>        Interdisciplinar como el resultado de un trabajo que implica operar clínicamente desde un lugar determinado, donde la pregunta por la diferencia- por lo </a:t>
            </a:r>
            <a:r>
              <a:rPr lang="es-AR" u="sng" dirty="0" smtClean="0"/>
              <a:t>singular</a:t>
            </a:r>
            <a:r>
              <a:rPr lang="es-AR" dirty="0" smtClean="0"/>
              <a:t>- es su eje central.</a:t>
            </a:r>
          </a:p>
          <a:p>
            <a:pPr algn="just">
              <a:buNone/>
            </a:pPr>
            <a:endParaRPr lang="es-AR" dirty="0" smtClean="0"/>
          </a:p>
          <a:p>
            <a:pPr algn="just">
              <a:buNone/>
            </a:pPr>
            <a:r>
              <a:rPr lang="es-AR" dirty="0" smtClean="0"/>
              <a:t>    la producción de un sujeto de deseo, por lo tanto, a todo producción humana.</a:t>
            </a:r>
            <a:endParaRPr lang="es-AR" dirty="0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7812360" y="407707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0"/>
            <a:ext cx="7581528" cy="1143000"/>
          </a:xfrm>
        </p:spPr>
        <p:txBody>
          <a:bodyPr>
            <a:normAutofit/>
          </a:bodyPr>
          <a:lstStyle/>
          <a:p>
            <a:pPr algn="ctr"/>
            <a:r>
              <a:rPr lang="es-AR" sz="4000" b="1" dirty="0" err="1" smtClean="0"/>
              <a:t>Interdisciplina</a:t>
            </a:r>
            <a:endParaRPr lang="es-AR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980728"/>
            <a:ext cx="7920880" cy="58772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s-AR" sz="2400" dirty="0" smtClean="0"/>
              <a:t>Es una </a:t>
            </a:r>
            <a:r>
              <a:rPr lang="es-AR" sz="2400" u="sng" dirty="0" smtClean="0"/>
              <a:t>forma de abordaje terapéutico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s-AR" sz="2400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s-AR" sz="2400" dirty="0" smtClean="0"/>
              <a:t> determinada por la posición que adopta un terapeuta frente a lo que denominamos “obstáculo clínico”.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s-AR" sz="2400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s-AR" sz="2400" dirty="0" smtClean="0"/>
              <a:t>Se produce  también como efecto </a:t>
            </a:r>
            <a:r>
              <a:rPr lang="es-AR" sz="2400" u="sng" dirty="0" smtClean="0"/>
              <a:t>del trabajo clínico de un equipo</a:t>
            </a:r>
            <a:r>
              <a:rPr lang="es-AR" sz="2400" dirty="0" smtClean="0"/>
              <a:t>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s-AR" sz="2400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s-AR" sz="2400" dirty="0" smtClean="0"/>
              <a:t>se constituye en función del planteo de un problema.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s-AR" sz="2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s-AR" sz="2400" dirty="0" smtClean="0"/>
              <a:t> La formulación de una </a:t>
            </a:r>
            <a:r>
              <a:rPr lang="es-AR" sz="2400" u="sng" dirty="0" smtClean="0"/>
              <a:t>pregunta</a:t>
            </a:r>
            <a:r>
              <a:rPr lang="es-AR" sz="2400" dirty="0" smtClean="0"/>
              <a:t> es lo que permite la delimitación de un problema.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s-AR" sz="2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s-AR" sz="2400" dirty="0" smtClean="0"/>
              <a:t>pueden dirigirse a destino diferentes y permiten exceder a una disciplina excluyendo la posibilidad de un saber absoluto y eludiendo la posibilidad de caer en una posición reduccionista.</a:t>
            </a:r>
            <a:endParaRPr lang="es-AR" sz="2400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644008" y="14127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6372200" y="328498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4211960" y="494116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Equipo Interdisciplinario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484784"/>
            <a:ext cx="7715200" cy="5373216"/>
          </a:xfrm>
        </p:spPr>
        <p:txBody>
          <a:bodyPr>
            <a:normAutofit fontScale="92500" lnSpcReduction="10000"/>
          </a:bodyPr>
          <a:lstStyle/>
          <a:p>
            <a:pPr indent="0" algn="just">
              <a:buNone/>
            </a:pPr>
            <a:r>
              <a:rPr lang="es-AR" sz="3000" i="1" dirty="0" smtClean="0"/>
              <a:t>“Es aquel que se configura para hacer un trabajo en función de un problema y que dicha configuración no esta preestablecida ni se origina en función del déficit, sino en relación a un problema o pregunta singular sobre el desarrollo de un niño”.  </a:t>
            </a:r>
          </a:p>
          <a:p>
            <a:pPr indent="0" algn="just">
              <a:buNone/>
            </a:pPr>
            <a:r>
              <a:rPr lang="es-AR" sz="3000" dirty="0" smtClean="0"/>
              <a:t>Es decir: Hace referencia a la forma de abordaje terapéutico que sostenemos con nuestros pacientes.</a:t>
            </a:r>
          </a:p>
          <a:p>
            <a:pPr indent="0" algn="just">
              <a:buNone/>
            </a:pPr>
            <a:r>
              <a:rPr lang="es-AR" sz="3000" dirty="0" smtClean="0"/>
              <a:t>Por lo tanto la forma en que se configura un equipo interdisciplinario va a depender del problema en el desarrollo del niño.</a:t>
            </a:r>
          </a:p>
          <a:p>
            <a:pPr indent="0" algn="just">
              <a:buNone/>
            </a:pPr>
            <a:r>
              <a:rPr lang="es-AR" dirty="0" smtClean="0"/>
              <a:t>  </a:t>
            </a:r>
          </a:p>
          <a:p>
            <a:pPr indent="0" algn="just"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>Diferencias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827584" y="1196752"/>
          <a:ext cx="831641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0"/>
            <a:ext cx="7890080" cy="1196752"/>
          </a:xfrm>
        </p:spPr>
        <p:txBody>
          <a:bodyPr>
            <a:normAutofit fontScale="90000"/>
          </a:bodyPr>
          <a:lstStyle/>
          <a:p>
            <a:r>
              <a:rPr lang="es-AR" b="1" dirty="0" smtClean="0"/>
              <a:t>Estimulación Temprana</a:t>
            </a:r>
            <a:br>
              <a:rPr lang="es-AR" b="1" dirty="0" smtClean="0"/>
            </a:br>
            <a:r>
              <a:rPr lang="es-AR" b="1" dirty="0" smtClean="0"/>
              <a:t>Historia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953344"/>
            <a:ext cx="7643192" cy="590465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s-AR" dirty="0" smtClean="0"/>
          </a:p>
          <a:p>
            <a:r>
              <a:rPr lang="es-AR" dirty="0" smtClean="0"/>
              <a:t>60´surgen en EEUU, programas experimentales dirigidos a niños con antecedentes de pobreza, con la denominación de Intervención Temprana. A partir de 1959 se aprobó la Declaración Universal de los Derechos del Niño, surge la denominación “Estimulación Temprana”.</a:t>
            </a:r>
          </a:p>
          <a:p>
            <a:r>
              <a:rPr lang="es-AR" dirty="0" smtClean="0"/>
              <a:t>De allí en más, el Instituto Interamericano del Niño, la OMS, la Asociación Americana de Salud Pública, el XV Congreso del Niño llevado a cabo en 1977 en Montevideo, Uruguay, analizaron este hecho.</a:t>
            </a:r>
          </a:p>
          <a:p>
            <a:r>
              <a:rPr lang="es-AR" dirty="0" smtClean="0"/>
              <a:t>70´se  da importancia de los dos primeros años de vida, como periodo crítico para el aprendizaje, basándose en la plasticidad neuronal y en la teoría sobre la irreversibilidad de los efectos producidos, por deprivación social.</a:t>
            </a:r>
          </a:p>
          <a:p>
            <a:r>
              <a:rPr lang="es-AR" dirty="0" smtClean="0"/>
              <a:t>1986, se regulo en EEUU la intervención temprana, mediante la promulgación de la Ley 99/457, en dicha ley se señala que la familia tiene derecho a que le especifiquen con claridad el programa de Atención Temprana, detallando los objetivos a largo y corto plazo. Dichos objetivos son acordados entre el profesional y los padres y el resultado desemboca en un Plan de Servicio Individual Familiar, que adquiere carácter de contrato, revisándose cada 6 meses.</a:t>
            </a:r>
          </a:p>
          <a:p>
            <a:r>
              <a:rPr lang="es-AR" dirty="0" smtClean="0"/>
              <a:t> 1990, se creó el Grupo-</a:t>
            </a:r>
            <a:r>
              <a:rPr lang="es-AR" dirty="0" err="1" smtClean="0"/>
              <a:t>Eurlyaid</a:t>
            </a:r>
            <a:r>
              <a:rPr lang="es-AR" dirty="0" smtClean="0"/>
              <a:t>, en el cual se aglutinan profesionales, investigadores y padres afectados de los diferentes países de la Unión Europea. El objetivo del grupo es conseguir una concepción común de la atención  precoz, mediante intercambios de experiencias y de conocimientos, con la finalidad de crear las condiciones favorables para su desarrollo en Europa.</a:t>
            </a:r>
            <a:endParaRPr lang="es-A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83568" y="260648"/>
          <a:ext cx="822960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/>
              <a:t>TRANSDISCIPLINA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algn="ctr">
              <a:lnSpc>
                <a:spcPct val="150000"/>
              </a:lnSpc>
              <a:buNone/>
            </a:pPr>
            <a:r>
              <a:rPr lang="es-AR" dirty="0" smtClean="0"/>
              <a:t>ES  TRASCENDER LA DISCIPLINA, DESPOJARSE UN POCO DEL SABER DE SU PROFESIÓN DE BASE Y GUIARSE POR UN SABER COMÚN A TODOS, LO QUE OPTIMIZARÍA LOS RESULTADOS CON RESPECTO A LOS OBJETIVOS PERSEGUIDOS.</a:t>
            </a:r>
          </a:p>
          <a:p>
            <a:pPr indent="0" algn="just"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476672"/>
            <a:ext cx="7643192" cy="5832648"/>
          </a:xfrm>
        </p:spPr>
        <p:txBody>
          <a:bodyPr>
            <a:normAutofit/>
          </a:bodyPr>
          <a:lstStyle/>
          <a:p>
            <a:pPr indent="0" algn="just">
              <a:buFont typeface="Wingdings" pitchFamily="2" charset="2"/>
              <a:buChar char="§"/>
            </a:pPr>
            <a:r>
              <a:rPr lang="es-AR" dirty="0" smtClean="0"/>
              <a:t> Incluye a los </a:t>
            </a:r>
            <a:r>
              <a:rPr lang="es-AR" b="1" dirty="0" smtClean="0"/>
              <a:t>padres</a:t>
            </a:r>
            <a:r>
              <a:rPr lang="es-AR" dirty="0" smtClean="0"/>
              <a:t> como miembros de evaluación y decisiones terapéuticas.</a:t>
            </a:r>
          </a:p>
          <a:p>
            <a:pPr indent="0" algn="just">
              <a:buFont typeface="Wingdings" pitchFamily="2" charset="2"/>
              <a:buChar char="§"/>
            </a:pPr>
            <a:r>
              <a:rPr lang="es-AR" dirty="0" smtClean="0"/>
              <a:t> El Facilitador de programas es cualquier miembro del equipo.</a:t>
            </a:r>
          </a:p>
          <a:p>
            <a:pPr indent="0" algn="just">
              <a:buNone/>
            </a:pPr>
            <a:r>
              <a:rPr lang="es-AR" dirty="0" smtClean="0"/>
              <a:t>                      capaz de coordinar, facilitar y llevar a cabo la prestación de varios servicios profesionales destinado al bebe con déficit múltiples.</a:t>
            </a:r>
          </a:p>
          <a:p>
            <a:pPr indent="0" algn="just">
              <a:buFont typeface="Wingdings" pitchFamily="2" charset="2"/>
              <a:buChar char="§"/>
            </a:pPr>
            <a:r>
              <a:rPr lang="es-AR" dirty="0" smtClean="0"/>
              <a:t> Se evita así que el niño sea manejado excesivamente o inconsistentemente por distintas personas. </a:t>
            </a:r>
            <a:endParaRPr lang="es-AR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123728" y="292494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V="1">
            <a:off x="2123728" y="2564904"/>
            <a:ext cx="0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188640"/>
            <a:ext cx="8100392" cy="1008112"/>
          </a:xfrm>
        </p:spPr>
        <p:txBody>
          <a:bodyPr>
            <a:normAutofit fontScale="90000"/>
          </a:bodyPr>
          <a:lstStyle/>
          <a:p>
            <a:r>
              <a:rPr lang="es-AR" sz="4000" dirty="0" smtClean="0"/>
              <a:t/>
            </a:r>
            <a:br>
              <a:rPr lang="es-AR" sz="4000" dirty="0" smtClean="0"/>
            </a:br>
            <a:r>
              <a:rPr lang="es-AR" sz="3600" b="1" dirty="0" smtClean="0"/>
              <a:t>Lineamientos de trabajo según </a:t>
            </a:r>
            <a:r>
              <a:rPr lang="es-AR" sz="3600" b="1" dirty="0" err="1" smtClean="0"/>
              <a:t>Larsen</a:t>
            </a:r>
            <a:r>
              <a:rPr lang="es-AR" sz="3600" b="1" dirty="0" smtClean="0"/>
              <a:t> y </a:t>
            </a:r>
            <a:r>
              <a:rPr lang="es-AR" sz="3600" b="1" dirty="0" err="1" smtClean="0"/>
              <a:t>Lane</a:t>
            </a:r>
            <a:r>
              <a:rPr lang="es-AR" sz="3600" dirty="0" smtClean="0"/>
              <a:t>: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268760"/>
            <a:ext cx="8064896" cy="5589240"/>
          </a:xfrm>
        </p:spPr>
        <p:txBody>
          <a:bodyPr>
            <a:normAutofit fontScale="70000" lnSpcReduction="20000"/>
          </a:bodyPr>
          <a:lstStyle/>
          <a:p>
            <a:pPr lvl="0"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s-AR" dirty="0" smtClean="0"/>
              <a:t>Los profesionales </a:t>
            </a:r>
            <a:r>
              <a:rPr lang="es-AR" b="1" dirty="0" smtClean="0"/>
              <a:t>no evalúan independientemente </a:t>
            </a:r>
            <a:r>
              <a:rPr lang="es-AR" dirty="0" smtClean="0"/>
              <a:t>al niño. Se puede examinar al niño pero las indicaciones específicas se darán en reunión de equipo, aula o en el hogar.</a:t>
            </a:r>
          </a:p>
          <a:p>
            <a:pPr lvl="0"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s-AR" dirty="0" smtClean="0"/>
              <a:t>Los miembros del equipo (profesionales de la salud, maestros, padres) </a:t>
            </a:r>
            <a:r>
              <a:rPr lang="es-AR" b="1" dirty="0" smtClean="0"/>
              <a:t>compartan información </a:t>
            </a:r>
            <a:r>
              <a:rPr lang="es-AR" dirty="0" smtClean="0"/>
              <a:t>sobre  la rehabilitación, y los instrumentos y métodos educacionales.</a:t>
            </a:r>
          </a:p>
          <a:p>
            <a:pPr lvl="0"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s-AR" dirty="0" smtClean="0"/>
              <a:t>El intercambio de información </a:t>
            </a:r>
            <a:r>
              <a:rPr lang="es-AR" b="1" dirty="0" smtClean="0"/>
              <a:t>NO excluye la responsabilidad de cada profesional </a:t>
            </a:r>
            <a:r>
              <a:rPr lang="es-AR" dirty="0" smtClean="0"/>
              <a:t>en su área.</a:t>
            </a:r>
          </a:p>
          <a:p>
            <a:pPr lvl="0"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s-AR" dirty="0" smtClean="0"/>
              <a:t>Los </a:t>
            </a:r>
            <a:r>
              <a:rPr lang="es-AR" b="1" dirty="0" smtClean="0"/>
              <a:t>padres se incluyen como miembros del equipo </a:t>
            </a:r>
            <a:r>
              <a:rPr lang="es-AR" dirty="0" smtClean="0"/>
              <a:t>en la tarea evaluativa y en la planificación de programas.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3 Marcador de contenido" descr="Cier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0"/>
            <a:ext cx="8172400" cy="6858000"/>
          </a:xfrm>
          <a:effectLst>
            <a:softEdge rad="1270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260648"/>
            <a:ext cx="7848872" cy="633670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s-AR" dirty="0" smtClean="0"/>
              <a:t>     Actualmente son varias las formas de referir a la Estimulación Temprana y se utilizan diversos vocablos: atención, educación, intervención temprana, oportuna, adecuada. </a:t>
            </a:r>
          </a:p>
          <a:p>
            <a:pPr algn="just">
              <a:buNone/>
            </a:pPr>
            <a:r>
              <a:rPr lang="es-AR" i="1" u="sng" dirty="0" smtClean="0"/>
              <a:t>Algunos conceptos son</a:t>
            </a:r>
            <a:r>
              <a:rPr lang="es-AR" dirty="0" smtClean="0"/>
              <a:t>:</a:t>
            </a:r>
          </a:p>
          <a:p>
            <a:pPr algn="just"/>
            <a:endParaRPr lang="es-AR" dirty="0" smtClean="0"/>
          </a:p>
          <a:p>
            <a:pPr algn="just"/>
            <a:r>
              <a:rPr lang="es-AR" dirty="0" smtClean="0"/>
              <a:t>“Estimular es promover el deseo y contribuir a la comunicación interpsíquica como forma de favorecer el desarrollo del niño siempre a través de su madre, a condición de que toda acción sea útil al proceso de humanización”. Torres de Di Giano Viviana, 1992.</a:t>
            </a:r>
          </a:p>
          <a:p>
            <a:pPr algn="just">
              <a:buNone/>
            </a:pPr>
            <a:r>
              <a:rPr lang="es-AR" dirty="0" smtClean="0"/>
              <a:t> </a:t>
            </a:r>
          </a:p>
          <a:p>
            <a:pPr algn="just"/>
            <a:r>
              <a:rPr lang="es-AR" dirty="0" smtClean="0"/>
              <a:t>“Es lo que todas madres hacen espontáneamente y naturalmente con sus hijos en los primeros meses de vida desde que la humanidad existe como tal”. Escritos de la Infancia, Centro Corial, 1993.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260648"/>
            <a:ext cx="7643192" cy="6264696"/>
          </a:xfrm>
        </p:spPr>
        <p:txBody>
          <a:bodyPr>
            <a:normAutofit fontScale="85000" lnSpcReduction="10000"/>
          </a:bodyPr>
          <a:lstStyle/>
          <a:p>
            <a:r>
              <a:rPr lang="es-AR" dirty="0" smtClean="0"/>
              <a:t>“es una técnica para ayudar al niño con problemas del desarrollo a superar estos trastornos o a moderar sus efectos, es a través de la madre que se introducen, en el campo de la relación con su hijo, los elementos que apoyarán al niño afectado por deficiencias”. </a:t>
            </a:r>
            <a:r>
              <a:rPr lang="es-AR" dirty="0" err="1" smtClean="0"/>
              <a:t>Dr</a:t>
            </a:r>
            <a:r>
              <a:rPr lang="es-AR" dirty="0" smtClean="0"/>
              <a:t> L. </a:t>
            </a:r>
            <a:r>
              <a:rPr lang="es-AR" dirty="0" err="1" smtClean="0"/>
              <a:t>Coriat</a:t>
            </a:r>
            <a:r>
              <a:rPr lang="es-AR" dirty="0" smtClean="0"/>
              <a:t>.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“Es un proceso educativo y/o terapéutico dirigido como información a toda la sociedad para hacer conocer que a través de los recursos humanos idóneos se puede prevenir, intervenir, asistir, apoyar, educar y/o rehabilitar desde las disciplinas de salud y educación al neonato y al infante con necesidades especiales así como a su familia y comunidad en la que vive”.  </a:t>
            </a:r>
            <a:r>
              <a:rPr lang="es-AR" dirty="0" err="1" smtClean="0"/>
              <a:t>Rozental</a:t>
            </a:r>
            <a:r>
              <a:rPr lang="es-AR" dirty="0" smtClean="0"/>
              <a:t>, Cecilia.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404664"/>
            <a:ext cx="7715200" cy="5976664"/>
          </a:xfrm>
        </p:spPr>
        <p:txBody>
          <a:bodyPr>
            <a:normAutofit/>
          </a:bodyPr>
          <a:lstStyle/>
          <a:p>
            <a:r>
              <a:rPr lang="es-AR" dirty="0" smtClean="0"/>
              <a:t>La estimulación Temprana es el conjunto de acciones que proporciona al niño las experiencias necesarias desde el nacimiento para desarrollar al máximo su potencial, a través de personas y objetos en cantidad, calidad y oportunidad adecuadas, en el contexto de situaciones de variada complejidad, que generan en el niño un cierto grado de interés y actividad, logrando una relación dinámica con su medio ambiente y un aprendizaje efectivo.  (Montenegro Hernán)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/>
            <a:r>
              <a:rPr lang="es-AR" b="1" dirty="0" smtClean="0"/>
              <a:t>Se refiere 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853136"/>
          </a:xfrm>
        </p:spPr>
        <p:txBody>
          <a:bodyPr/>
          <a:lstStyle/>
          <a:p>
            <a:pPr indent="0" algn="just">
              <a:buNone/>
            </a:pPr>
            <a:r>
              <a:rPr lang="es-AR" dirty="0" smtClean="0"/>
              <a:t>Programas de prevención secundaria y terciaria en niños de riesgo biológico. Es el proceso terapéutico-educativo a cargo de un equipo inter y transdisciplinario que tiene el fin de promover y favorecer el desenvolvimiento armónico del niño en riesgo o con trastornos de su desarrollo ya establecidos, así también como acompañar a su familia y el entorno.</a:t>
            </a:r>
            <a:endParaRPr lang="es-AR" dirty="0"/>
          </a:p>
        </p:txBody>
      </p:sp>
      <p:sp>
        <p:nvSpPr>
          <p:cNvPr id="4" name="3 Flecha abajo"/>
          <p:cNvSpPr/>
          <p:nvPr/>
        </p:nvSpPr>
        <p:spPr>
          <a:xfrm>
            <a:off x="4355976" y="1196752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u="sng" dirty="0" smtClean="0"/>
              <a:t>Importante</a:t>
            </a:r>
            <a:endParaRPr lang="es-AR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buNone/>
            </a:pPr>
            <a:r>
              <a:rPr lang="es-AR" dirty="0" smtClean="0"/>
              <a:t>La </a:t>
            </a:r>
            <a:r>
              <a:rPr lang="es-AR" b="1" dirty="0" smtClean="0"/>
              <a:t>estimulación fluctuante a destiempo </a:t>
            </a:r>
            <a:r>
              <a:rPr lang="es-AR" dirty="0" smtClean="0"/>
              <a:t>o la </a:t>
            </a:r>
            <a:r>
              <a:rPr lang="es-AR" b="1" dirty="0" smtClean="0"/>
              <a:t>hiperestimulación </a:t>
            </a:r>
            <a:r>
              <a:rPr lang="es-AR" dirty="0" smtClean="0"/>
              <a:t>son tan nocivas para los sistemas funcionales como la </a:t>
            </a:r>
            <a:r>
              <a:rPr lang="es-AR" b="1" dirty="0" err="1" smtClean="0"/>
              <a:t>subestimulación</a:t>
            </a:r>
            <a:r>
              <a:rPr lang="es-AR" dirty="0" smtClean="0"/>
              <a:t>.</a:t>
            </a:r>
          </a:p>
          <a:p>
            <a:pPr indent="0" algn="just">
              <a:buNone/>
            </a:pPr>
            <a:endParaRPr lang="es-AR" dirty="0" smtClean="0"/>
          </a:p>
          <a:p>
            <a:pPr indent="0" algn="just">
              <a:buNone/>
            </a:pPr>
            <a:r>
              <a:rPr lang="es-AR" dirty="0" smtClean="0"/>
              <a:t>Pueden originar un retardo en el proceso madurativo.</a:t>
            </a:r>
          </a:p>
          <a:p>
            <a:pPr>
              <a:buNone/>
            </a:pPr>
            <a:endParaRPr lang="es-AR" dirty="0"/>
          </a:p>
        </p:txBody>
      </p:sp>
      <p:sp>
        <p:nvSpPr>
          <p:cNvPr id="4" name="3 Flecha abajo"/>
          <p:cNvSpPr/>
          <p:nvPr/>
        </p:nvSpPr>
        <p:spPr>
          <a:xfrm>
            <a:off x="4067944" y="3717032"/>
            <a:ext cx="115212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3100" i="1" dirty="0" smtClean="0"/>
              <a:t/>
            </a:r>
            <a:br>
              <a:rPr lang="es-AR" sz="3100" i="1" dirty="0" smtClean="0"/>
            </a:br>
            <a:r>
              <a:rPr lang="es-AR" sz="3100" i="1" dirty="0" smtClean="0"/>
              <a:t/>
            </a:r>
            <a:br>
              <a:rPr lang="es-AR" sz="3100" i="1" dirty="0" smtClean="0"/>
            </a:br>
            <a:r>
              <a:rPr lang="es-AR" sz="3100" i="1" dirty="0" smtClean="0"/>
              <a:t>Desde un mismo marco teórico, hay modalidades de abordajes que se diferencian en el objetivo y el momento: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780456"/>
            <a:ext cx="7818072" cy="5077544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None/>
            </a:pP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A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INTERVENCIÓN  </a:t>
            </a:r>
            <a:r>
              <a:rPr lang="es-AR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Precoz</a:t>
            </a:r>
            <a:r>
              <a:rPr lang="es-AR" sz="3000" dirty="0" err="1" smtClean="0">
                <a:sym typeface="Wingdings"/>
              </a:rPr>
              <a:t></a:t>
            </a:r>
            <a:r>
              <a:rPr lang="es-AR" sz="3000" dirty="0" err="1" smtClean="0"/>
              <a:t>PLANIFICACIÓN</a:t>
            </a:r>
            <a:r>
              <a:rPr lang="es-AR" sz="3000" dirty="0" smtClean="0"/>
              <a:t> PRE O PERI-NATAL</a:t>
            </a:r>
            <a:r>
              <a:rPr lang="es-AR" dirty="0" smtClean="0"/>
              <a:t>.</a:t>
            </a:r>
          </a:p>
          <a:p>
            <a:pPr marL="514350" lvl="0" indent="0" algn="just">
              <a:buNone/>
            </a:pPr>
            <a:r>
              <a:rPr lang="es-AR" dirty="0" smtClean="0"/>
              <a:t> Se brinda cuando se ha recibido la noticia de que el bebe no es sano. Desde la UCIN se comienza a trabajar con los problemas del desarrollo infantil permitiendo mejorar la calidad de atención, reestructurar la función materna y la facilitación de habilidades fisiológicas. Requiere un profundo conocimiento del neurodesarrollo y experiencia en un abordaje interdisciplinario.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5793507"/>
          </a:xfrm>
        </p:spPr>
        <p:txBody>
          <a:bodyPr>
            <a:normAutofit fontScale="92500"/>
          </a:bodyPr>
          <a:lstStyle/>
          <a:p>
            <a:pPr lvl="0" algn="just">
              <a:buNone/>
            </a:pP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INTERVENCIÓN Oportuna-</a:t>
            </a:r>
            <a:r>
              <a:rPr lang="es-AR" dirty="0" smtClean="0">
                <a:sym typeface="Wingdings"/>
              </a:rPr>
              <a:t></a:t>
            </a:r>
            <a:r>
              <a:rPr lang="es-AR" dirty="0" smtClean="0"/>
              <a:t> es el conjunto de actividades que ejerce el equipo de salud desde la internación en UCIN y la atención ambulatoria. Comprende el acompañamiento en las diferentes etapas evolutivas y la evaluación del desarrollo a fin de prevenir y detectar precozmente posibles trastornos, alteraciones vinculares y/o aprendizajes y dar pautas a la familia facilitando una evolución mas favorable en niños con trastornos de desarrollo probables o establecidos.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779</TotalTime>
  <Words>1716</Words>
  <Application>Microsoft Office PowerPoint</Application>
  <PresentationFormat>Presentación en pantalla (4:3)</PresentationFormat>
  <Paragraphs>96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Gill Sans MT</vt:lpstr>
      <vt:lpstr>Verdana</vt:lpstr>
      <vt:lpstr>Wingdings</vt:lpstr>
      <vt:lpstr>Wingdings 2</vt:lpstr>
      <vt:lpstr>Solsticio</vt:lpstr>
      <vt:lpstr>LA ESTIMULACIÓN         TEMPRANA</vt:lpstr>
      <vt:lpstr>Estimulación Temprana Historia</vt:lpstr>
      <vt:lpstr>Presentación de PowerPoint</vt:lpstr>
      <vt:lpstr>Presentación de PowerPoint</vt:lpstr>
      <vt:lpstr>Presentación de PowerPoint</vt:lpstr>
      <vt:lpstr>Se refiere a</vt:lpstr>
      <vt:lpstr>Importante</vt:lpstr>
      <vt:lpstr>  Desde un mismo marco teórico, hay modalidades de abordajes que se diferencian en el objetivo y el momento: </vt:lpstr>
      <vt:lpstr>Presentación de PowerPoint</vt:lpstr>
      <vt:lpstr>Presentación de PowerPoint</vt:lpstr>
      <vt:lpstr>La observación es un instrumento de EVALUACIÓN y fuente de RECURSOS DIDÁCTICOS.</vt:lpstr>
      <vt:lpstr>De acuerdo a cada edad y cada área de desarrollo podemos observar:</vt:lpstr>
      <vt:lpstr>Presentación de PowerPoint</vt:lpstr>
      <vt:lpstr>TRABAJO EN EQUIPO</vt:lpstr>
      <vt:lpstr>Presentación de PowerPoint</vt:lpstr>
      <vt:lpstr> Abordaje Terapéutico Interdisciplinario. </vt:lpstr>
      <vt:lpstr>Interdisciplina</vt:lpstr>
      <vt:lpstr>Equipo Interdisciplinario</vt:lpstr>
      <vt:lpstr>Diferencias </vt:lpstr>
      <vt:lpstr>Presentación de PowerPoint</vt:lpstr>
      <vt:lpstr>TRANSDISCIPLINA</vt:lpstr>
      <vt:lpstr>Presentación de PowerPoint</vt:lpstr>
      <vt:lpstr> Lineamientos de trabajo según Larsen y Lane: 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Discapacidad en la Niñez</dc:title>
  <dc:creator>Fernando Gallegos</dc:creator>
  <cp:lastModifiedBy>Usuario</cp:lastModifiedBy>
  <cp:revision>122</cp:revision>
  <dcterms:created xsi:type="dcterms:W3CDTF">2017-06-14T11:40:16Z</dcterms:created>
  <dcterms:modified xsi:type="dcterms:W3CDTF">2023-05-03T00:53:55Z</dcterms:modified>
</cp:coreProperties>
</file>