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63" r:id="rId3"/>
    <p:sldId id="264" r:id="rId4"/>
    <p:sldId id="268" r:id="rId5"/>
    <p:sldId id="270" r:id="rId6"/>
    <p:sldId id="271" r:id="rId7"/>
    <p:sldId id="272" r:id="rId8"/>
    <p:sldId id="280" r:id="rId9"/>
    <p:sldId id="284" r:id="rId10"/>
    <p:sldId id="276" r:id="rId11"/>
    <p:sldId id="278" r:id="rId12"/>
    <p:sldId id="287" r:id="rId13"/>
    <p:sldId id="258" r:id="rId14"/>
    <p:sldId id="273" r:id="rId15"/>
    <p:sldId id="259" r:id="rId16"/>
    <p:sldId id="260" r:id="rId17"/>
    <p:sldId id="261" r:id="rId1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5D6808-25D7-4F80-A269-9D8DCFC3AE59}" type="datetimeFigureOut">
              <a:rPr lang="es-AR" smtClean="0"/>
              <a:t>06/05/2020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76C37B-A753-4928-BE75-BDECC5E654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96682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fld id="{2B6D4628-2B54-490A-81DD-25CBE2AD9858}" type="slidenum">
              <a:rPr lang="es-AR" altLang="es-AR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/>
              <a:t>4</a:t>
            </a:fld>
            <a:endParaRPr lang="es-AR" altLang="es-AR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6041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20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s-AR" altLang="es-AR" smtClean="0">
              <a:solidFill>
                <a:prstClr val="white"/>
              </a:solidFill>
              <a:latin typeface="Arial" charset="0"/>
              <a:cs typeface="Lucida Sans Unicode" pitchFamily="32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fld id="{0BF9E60B-E75A-45DE-98B6-289302DC439F}" type="slidenum">
              <a:rPr lang="es-AR" altLang="es-AR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/>
              <a:t>8</a:t>
            </a:fld>
            <a:endParaRPr lang="es-AR" altLang="es-AR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pPr algn="r" defTabSz="449263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fld id="{4B5DDE1C-C33B-43F4-80A8-CFADF11376AC}" type="slidenum">
              <a:rPr lang="es-AR" altLang="es-AR" sz="1400" smtClean="0">
                <a:solidFill>
                  <a:srgbClr val="000000"/>
                </a:solidFill>
                <a:latin typeface="Times New Roman" pitchFamily="16" charset="0"/>
              </a:rPr>
              <a:pPr algn="r" defTabSz="449263" fontAlgn="base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SzPct val="100000"/>
              </a:pPr>
              <a:t>8</a:t>
            </a:fld>
            <a:endParaRPr lang="es-AR" altLang="es-AR" sz="1400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939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9397" name="Text Box 3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s-AR" altLang="es-AR" smtClean="0">
              <a:solidFill>
                <a:prstClr val="white"/>
              </a:solidFill>
              <a:latin typeface="Arial" charset="0"/>
              <a:cs typeface="Lucida Sans Unicode" pitchFamily="32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A847CFC-816F-41D0-AAC0-9BF4FEBC753E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Convivencia y paradigmas para resolver los conflictos: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 smtClean="0"/>
              <a:t>Nuevas perspectivas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1803526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04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Juicio                          Mediación</a:t>
            </a:r>
            <a:endParaRPr lang="es-AR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961175513"/>
              </p:ext>
            </p:extLst>
          </p:nvPr>
        </p:nvGraphicFramePr>
        <p:xfrm>
          <a:off x="539552" y="1484784"/>
          <a:ext cx="4038600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</a:tblGrid>
              <a:tr h="370840"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AR" sz="1800" dirty="0" smtClean="0"/>
                        <a:t>Trata a las partes como adversarios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AR" dirty="0" smtClean="0"/>
                        <a:t>Los abogados definen</a:t>
                      </a:r>
                      <a:r>
                        <a:rPr lang="es-AR" baseline="0" dirty="0" smtClean="0"/>
                        <a:t> los temas como jurídicos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AR" dirty="0" smtClean="0"/>
                        <a:t>Los abogados actúan como defensores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AR" dirty="0" smtClean="0"/>
                        <a:t>Polariza, aparta aún más a las parejas 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AR" dirty="0" smtClean="0"/>
                        <a:t>El proceso se rige por normas jurídicas formales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AR" dirty="0" smtClean="0"/>
                        <a:t>Normalmente</a:t>
                      </a:r>
                      <a:r>
                        <a:rPr lang="es-AR" baseline="0" dirty="0" smtClean="0"/>
                        <a:t> tarda mucho tiempo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AR" dirty="0" smtClean="0"/>
                        <a:t>Las partes confían en sus abogados</a:t>
                      </a:r>
                      <a:endParaRPr lang="es-A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5 Marcador de contenido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17331201"/>
              </p:ext>
            </p:extLst>
          </p:nvPr>
        </p:nvGraphicFramePr>
        <p:xfrm>
          <a:off x="4716016" y="1484784"/>
          <a:ext cx="4038600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</a:tblGrid>
              <a:tr h="370840"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AR" dirty="0" smtClean="0"/>
                        <a:t>Busca intereses mutuos,</a:t>
                      </a:r>
                      <a:r>
                        <a:rPr lang="es-AR" baseline="0" dirty="0" smtClean="0"/>
                        <a:t> el terreno común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AR" dirty="0" smtClean="0"/>
                        <a:t>Los participantes</a:t>
                      </a:r>
                      <a:r>
                        <a:rPr lang="es-AR" baseline="0" dirty="0" smtClean="0"/>
                        <a:t> explican los asuntos en sus propias palabras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AR" dirty="0" smtClean="0"/>
                        <a:t>Los participantes se hablan</a:t>
                      </a:r>
                      <a:r>
                        <a:rPr lang="es-AR" baseline="0" dirty="0" smtClean="0"/>
                        <a:t> y se escuchan uno a otros.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AR" dirty="0" smtClean="0"/>
                        <a:t>Reduce las diferencias, tiende</a:t>
                      </a:r>
                      <a:r>
                        <a:rPr lang="es-AR" baseline="0" dirty="0" smtClean="0"/>
                        <a:t> puentes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AR" dirty="0" smtClean="0"/>
                        <a:t>Informal, confidencial, flexible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AR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AR" dirty="0" smtClean="0"/>
                        <a:t>Se pueden conseguir acuerdos rápidamente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AR" dirty="0" smtClean="0"/>
                        <a:t>Las partes explican sus necesidades</a:t>
                      </a:r>
                      <a:endParaRPr lang="es-A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5049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Juicio                         Mediación</a:t>
            </a:r>
            <a:endParaRPr lang="es-AR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17643226"/>
              </p:ext>
            </p:extLst>
          </p:nvPr>
        </p:nvGraphicFramePr>
        <p:xfrm>
          <a:off x="457200" y="1916831"/>
          <a:ext cx="40386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</a:tblGrid>
              <a:tr h="265747"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</a:tr>
              <a:tr h="458687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AR" dirty="0" smtClean="0"/>
                        <a:t>Se centra en agravios y entuertos del pasado</a:t>
                      </a:r>
                      <a:endParaRPr lang="es-AR" dirty="0"/>
                    </a:p>
                  </a:txBody>
                  <a:tcPr/>
                </a:tc>
              </a:tr>
              <a:tr h="458687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AR" dirty="0" smtClean="0"/>
                        <a:t>Prolonga el conflicto</a:t>
                      </a:r>
                      <a:r>
                        <a:rPr lang="es-AR" baseline="0" dirty="0" smtClean="0"/>
                        <a:t> y la tensión</a:t>
                      </a:r>
                    </a:p>
                  </a:txBody>
                  <a:tcPr/>
                </a:tc>
              </a:tr>
              <a:tr h="458687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AR" baseline="0" dirty="0" smtClean="0"/>
                        <a:t>Decisiones impuestas por una autoridad judicial</a:t>
                      </a:r>
                    </a:p>
                  </a:txBody>
                  <a:tcPr/>
                </a:tc>
              </a:tr>
              <a:tr h="458687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AR" dirty="0" smtClean="0"/>
                        <a:t>Las decisiones</a:t>
                      </a:r>
                      <a:r>
                        <a:rPr lang="es-AR" baseline="0" dirty="0" smtClean="0"/>
                        <a:t> impuestas suelen ser menos duraderas</a:t>
                      </a:r>
                      <a:endParaRPr lang="es-AR" dirty="0"/>
                    </a:p>
                  </a:txBody>
                  <a:tcPr/>
                </a:tc>
              </a:tr>
              <a:tr h="265747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A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5 Marcador de contenido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907991374"/>
              </p:ext>
            </p:extLst>
          </p:nvPr>
        </p:nvGraphicFramePr>
        <p:xfrm>
          <a:off x="4644008" y="1916832"/>
          <a:ext cx="4038600" cy="330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</a:tblGrid>
              <a:tr h="370840"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AR" dirty="0" smtClean="0"/>
                        <a:t>Persigue arreglos</a:t>
                      </a:r>
                      <a:r>
                        <a:rPr lang="es-AR" baseline="0" dirty="0" smtClean="0"/>
                        <a:t> aceptables para el futuro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AR" dirty="0" smtClean="0"/>
                        <a:t>Resuelve el conflicto y reduce la tensión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AR" dirty="0" smtClean="0"/>
                        <a:t>Proceso participativo de toma de decisiones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AR" dirty="0" smtClean="0"/>
                        <a:t>Las decisiones</a:t>
                      </a:r>
                      <a:r>
                        <a:rPr lang="es-AR" baseline="0" dirty="0" smtClean="0"/>
                        <a:t> consensuales suelen ser más duraderas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A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9367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127 Imagen"/>
          <p:cNvPicPr/>
          <p:nvPr/>
        </p:nvPicPr>
        <p:blipFill>
          <a:blip r:embed="rId2"/>
          <a:stretch>
            <a:fillRect/>
          </a:stretch>
        </p:blipFill>
        <p:spPr>
          <a:xfrm>
            <a:off x="467544" y="1229492"/>
            <a:ext cx="8136904" cy="5367859"/>
          </a:xfrm>
          <a:prstGeom prst="rect">
            <a:avLst/>
          </a:prstGeom>
          <a:ln>
            <a:noFill/>
          </a:ln>
        </p:spPr>
      </p:pic>
      <p:sp>
        <p:nvSpPr>
          <p:cNvPr id="129" name="TextShape 1"/>
          <p:cNvSpPr txBox="1"/>
          <p:nvPr/>
        </p:nvSpPr>
        <p:spPr>
          <a:xfrm>
            <a:off x="653755" y="548680"/>
            <a:ext cx="8294400" cy="706078"/>
          </a:xfrm>
          <a:prstGeom prst="rect">
            <a:avLst/>
          </a:prstGeom>
        </p:spPr>
        <p:txBody>
          <a:bodyPr lIns="16328" tIns="16328" rIns="16328" bIns="16328" anchor="ctr"/>
          <a:lstStyle/>
          <a:p>
            <a:pPr algn="ctr">
              <a:lnSpc>
                <a:spcPct val="112000"/>
              </a:lnSpc>
            </a:pPr>
            <a:r>
              <a:rPr lang="es-AR" sz="2000" dirty="0">
                <a:solidFill>
                  <a:schemeClr val="accent1"/>
                </a:solidFill>
              </a:rPr>
              <a:t>MÉTODOS ALTERNATIVOS DE TRATAMIENTO DE CONFLICTOS</a:t>
            </a:r>
            <a:endParaRPr sz="2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463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01136"/>
          </a:xfrm>
        </p:spPr>
        <p:txBody>
          <a:bodyPr>
            <a:normAutofit fontScale="90000"/>
          </a:bodyPr>
          <a:lstStyle/>
          <a:p>
            <a:r>
              <a:rPr lang="es-AR" sz="3600" dirty="0" smtClean="0"/>
              <a:t>Pensar la Convivencia como…</a:t>
            </a:r>
            <a:endParaRPr lang="es-AR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2060848"/>
            <a:ext cx="6777317" cy="3771781"/>
          </a:xfrm>
        </p:spPr>
        <p:txBody>
          <a:bodyPr>
            <a:normAutofit fontScale="92500"/>
          </a:bodyPr>
          <a:lstStyle/>
          <a:p>
            <a:pPr algn="just"/>
            <a:r>
              <a:rPr lang="es-AR" dirty="0"/>
              <a:t>Vivir con otros</a:t>
            </a:r>
          </a:p>
          <a:p>
            <a:pPr algn="just"/>
            <a:r>
              <a:rPr lang="es-AR" dirty="0" smtClean="0"/>
              <a:t>Individual </a:t>
            </a:r>
            <a:r>
              <a:rPr lang="es-AR" dirty="0"/>
              <a:t>–social</a:t>
            </a:r>
          </a:p>
          <a:p>
            <a:pPr algn="just"/>
            <a:r>
              <a:rPr lang="es-AR" dirty="0"/>
              <a:t>Se aprende, </a:t>
            </a:r>
            <a:r>
              <a:rPr lang="es-AR" dirty="0" smtClean="0"/>
              <a:t>experiencia</a:t>
            </a:r>
          </a:p>
          <a:p>
            <a:pPr algn="just"/>
            <a:r>
              <a:rPr lang="es-AR" dirty="0" smtClean="0"/>
              <a:t>Valores: respeto, tolerancia, bien común</a:t>
            </a:r>
            <a:endParaRPr lang="es-AR" dirty="0"/>
          </a:p>
          <a:p>
            <a:pPr algn="just"/>
            <a:r>
              <a:rPr lang="es-AR" dirty="0"/>
              <a:t>Inclusión del sujeto y la intersubjetividad</a:t>
            </a:r>
          </a:p>
          <a:p>
            <a:pPr algn="just"/>
            <a:r>
              <a:rPr lang="es-AR" dirty="0"/>
              <a:t>Reconocimiento del otro como </a:t>
            </a:r>
            <a:r>
              <a:rPr lang="es-AR" dirty="0" smtClean="0"/>
              <a:t>interlocutor válido</a:t>
            </a:r>
            <a:endParaRPr lang="es-AR" dirty="0"/>
          </a:p>
          <a:p>
            <a:pPr algn="just"/>
            <a:r>
              <a:rPr lang="es-AR" dirty="0"/>
              <a:t>“La legitimidad es no tener que disculparse por ser” (Humberto Maturana).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538752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/>
          <a:lstStyle/>
          <a:p>
            <a:r>
              <a:rPr lang="es-AR" dirty="0" smtClean="0"/>
              <a:t>Reconocimiento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1844824"/>
            <a:ext cx="6777317" cy="3987805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es-AR" dirty="0"/>
          </a:p>
          <a:p>
            <a:r>
              <a:rPr lang="es-AR" dirty="0"/>
              <a:t>NO ES: estar de acuerdo con el </a:t>
            </a:r>
            <a:r>
              <a:rPr lang="es-AR" dirty="0" smtClean="0"/>
              <a:t>otro</a:t>
            </a:r>
          </a:p>
          <a:p>
            <a:pPr marL="68580" indent="0">
              <a:buNone/>
            </a:pPr>
            <a:r>
              <a:rPr lang="es-AR" dirty="0" smtClean="0"/>
              <a:t>ES</a:t>
            </a:r>
            <a:r>
              <a:rPr lang="es-AR" dirty="0"/>
              <a:t>:</a:t>
            </a:r>
          </a:p>
          <a:p>
            <a:r>
              <a:rPr lang="es-AR" dirty="0"/>
              <a:t> Aceptar y respetar al otro como es, diferente y de origen diverso.</a:t>
            </a:r>
          </a:p>
          <a:p>
            <a:r>
              <a:rPr lang="es-AR" dirty="0"/>
              <a:t> Percibir y respetar </a:t>
            </a:r>
            <a:r>
              <a:rPr lang="es-AR" dirty="0" smtClean="0"/>
              <a:t>sentimientos, puntos </a:t>
            </a:r>
            <a:r>
              <a:rPr lang="es-AR" dirty="0"/>
              <a:t>de vista de los demás como válidos.</a:t>
            </a:r>
          </a:p>
          <a:p>
            <a:r>
              <a:rPr lang="es-AR" dirty="0"/>
              <a:t> Comprender al otro aunque no estemos de acuerdo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0453337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>
            <a:normAutofit/>
          </a:bodyPr>
          <a:lstStyle/>
          <a:p>
            <a:r>
              <a:rPr lang="es-AR" sz="3200" dirty="0" smtClean="0"/>
              <a:t>La construcción de la convivencia</a:t>
            </a:r>
            <a:endParaRPr lang="es-AR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1844824"/>
            <a:ext cx="7344932" cy="3987805"/>
          </a:xfrm>
        </p:spPr>
        <p:txBody>
          <a:bodyPr>
            <a:normAutofit/>
          </a:bodyPr>
          <a:lstStyle/>
          <a:p>
            <a:r>
              <a:rPr lang="es-AR" sz="2300" dirty="0"/>
              <a:t>R</a:t>
            </a:r>
            <a:r>
              <a:rPr lang="es-AR" sz="2300" dirty="0" smtClean="0"/>
              <a:t>ecupera espacios de diálogo y circulación de la palabra…</a:t>
            </a:r>
            <a:endParaRPr lang="es-AR" sz="2300" dirty="0"/>
          </a:p>
          <a:p>
            <a:r>
              <a:rPr lang="es-AR" sz="2300" dirty="0" smtClean="0"/>
              <a:t>Fortalece vínculos y genera confianza…</a:t>
            </a:r>
          </a:p>
          <a:p>
            <a:r>
              <a:rPr lang="es-AR" sz="2300" dirty="0" smtClean="0"/>
              <a:t>Gana espacios a la pelea y a la violencia…</a:t>
            </a:r>
          </a:p>
          <a:p>
            <a:r>
              <a:rPr lang="es-AR" sz="2300" dirty="0" smtClean="0"/>
              <a:t>Suma espacios para cooperar y convivir</a:t>
            </a:r>
          </a:p>
          <a:p>
            <a:r>
              <a:rPr lang="es-AR" dirty="0" smtClean="0"/>
              <a:t>Propicia </a:t>
            </a:r>
            <a:r>
              <a:rPr lang="es-AR" dirty="0"/>
              <a:t>la generación de ambientes favorables para el trabajo creador y productivo; ambientes para el disfrute del trabajo y el proceso de crecimiento personal y de cambio social.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6339852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Para reflexionar…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¿Qué ponemos en juego nosotros para construir nuestros vínculos?</a:t>
            </a:r>
          </a:p>
          <a:p>
            <a:r>
              <a:rPr lang="es-AR" dirty="0" smtClean="0"/>
              <a:t>¿Qué cosas hacen posible el buen convivir?</a:t>
            </a:r>
          </a:p>
          <a:p>
            <a:r>
              <a:rPr lang="es-AR" dirty="0" smtClean="0"/>
              <a:t>¿Cómo podemos pensar nuestro rol personal y profesional en la construcción de una cultura de paz?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800352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Gracias!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90040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01136"/>
          </a:xfrm>
        </p:spPr>
        <p:txBody>
          <a:bodyPr>
            <a:noAutofit/>
          </a:bodyPr>
          <a:lstStyle/>
          <a:p>
            <a:r>
              <a:rPr lang="es-AR" sz="2800" dirty="0" smtClean="0"/>
              <a:t>Comunicación, aprendizaje, conflicto</a:t>
            </a:r>
            <a:endParaRPr lang="es-AR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059813"/>
          </a:xfrm>
        </p:spPr>
        <p:txBody>
          <a:bodyPr>
            <a:normAutofit fontScale="85000" lnSpcReduction="20000"/>
          </a:bodyPr>
          <a:lstStyle/>
          <a:p>
            <a:r>
              <a:rPr lang="es-AR" dirty="0"/>
              <a:t>En toda interacción humana convergen diversas formas de percibir la realidad y por ende, coexisten puntos de acuerdo y de disenso.</a:t>
            </a:r>
          </a:p>
          <a:p>
            <a:endParaRPr lang="es-AR" dirty="0"/>
          </a:p>
          <a:p>
            <a:r>
              <a:rPr lang="es-AR" dirty="0"/>
              <a:t> En toda interacción humana hay circuitos de comunicación y aprendizaje: el aprendizaje es consecuencia de la comunicación en tanto siempre que existe la misma se aprende algo del otro.</a:t>
            </a:r>
          </a:p>
          <a:p>
            <a:endParaRPr lang="es-AR" dirty="0"/>
          </a:p>
          <a:p>
            <a:r>
              <a:rPr lang="es-AR" dirty="0"/>
              <a:t>El conflicto es inherente a la interacción humana</a:t>
            </a:r>
          </a:p>
          <a:p>
            <a:endParaRPr lang="es-AR" dirty="0"/>
          </a:p>
          <a:p>
            <a:r>
              <a:rPr lang="es-AR" dirty="0"/>
              <a:t>La comunicación es la infraestructura de las pautas de interacción.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092636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600" y="764704"/>
            <a:ext cx="7024744" cy="601136"/>
          </a:xfrm>
        </p:spPr>
        <p:txBody>
          <a:bodyPr>
            <a:normAutofit/>
          </a:bodyPr>
          <a:lstStyle/>
          <a:p>
            <a:endParaRPr lang="es-AR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1556792"/>
            <a:ext cx="6777317" cy="4275837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es-AR" dirty="0" smtClean="0"/>
              <a:t>Según las investigaciones de </a:t>
            </a:r>
            <a:r>
              <a:rPr lang="es-AR" dirty="0" err="1" smtClean="0"/>
              <a:t>Ury</a:t>
            </a:r>
            <a:r>
              <a:rPr lang="es-AR" dirty="0" smtClean="0"/>
              <a:t>, </a:t>
            </a:r>
            <a:r>
              <a:rPr lang="es-AR" dirty="0" err="1" smtClean="0"/>
              <a:t>Brett</a:t>
            </a:r>
            <a:r>
              <a:rPr lang="es-AR" dirty="0" smtClean="0"/>
              <a:t> y </a:t>
            </a:r>
            <a:r>
              <a:rPr lang="es-AR" dirty="0" err="1" smtClean="0"/>
              <a:t>Goldberg</a:t>
            </a:r>
            <a:r>
              <a:rPr lang="es-AR" dirty="0" smtClean="0"/>
              <a:t>(1988), hay 3 aproximaciones para  resolver un conflictos:</a:t>
            </a:r>
          </a:p>
          <a:p>
            <a:pPr marL="68580" indent="0">
              <a:buNone/>
            </a:pPr>
            <a:endParaRPr lang="es-AR" dirty="0" smtClean="0"/>
          </a:p>
          <a:p>
            <a:r>
              <a:rPr lang="es-AR" dirty="0" smtClean="0"/>
              <a:t>Por PODER: autoridad, fuerza, violencia; amenazas, coerción o protestas; determinar quién tiene más poder.</a:t>
            </a:r>
          </a:p>
          <a:p>
            <a:r>
              <a:rPr lang="es-AR" dirty="0" smtClean="0"/>
              <a:t>Por DERECHO: criterios standard, independientes, objetivos (contractuales, normativos, legales); determina lo “justo”.</a:t>
            </a:r>
          </a:p>
          <a:p>
            <a:r>
              <a:rPr lang="es-AR" dirty="0" smtClean="0"/>
              <a:t>Por INTERESES: reconciliar necesidades, deseos y preocupaciones subyacentes de los participantes; diálogo, participación, consenso.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3369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322" y="244475"/>
            <a:ext cx="4492128" cy="5848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6068" y="276726"/>
            <a:ext cx="4814469" cy="5837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9460" name="AutoShape 3"/>
          <p:cNvSpPr>
            <a:spLocks noChangeArrowheads="1"/>
          </p:cNvSpPr>
          <p:nvPr/>
        </p:nvSpPr>
        <p:spPr bwMode="auto">
          <a:xfrm>
            <a:off x="2268538" y="1700213"/>
            <a:ext cx="4319587" cy="649287"/>
          </a:xfrm>
          <a:prstGeom prst="leftRightArrow">
            <a:avLst>
              <a:gd name="adj1" fmla="val 50000"/>
              <a:gd name="adj2" fmla="val 49896"/>
            </a:avLst>
          </a:prstGeom>
          <a:solidFill>
            <a:srgbClr val="92D050"/>
          </a:solidFill>
          <a:ln w="9360" cap="sq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s-AR" altLang="es-AR" smtClean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2627313" y="1824038"/>
            <a:ext cx="4105275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s-AR" altLang="es-AR" sz="2000" b="1" smtClean="0">
                <a:solidFill>
                  <a:srgbClr val="000000"/>
                </a:solidFill>
                <a:latin typeface="Calibri" pitchFamily="32" charset="0"/>
              </a:rPr>
              <a:t>  Autoridad – Fuerza – Violencia</a:t>
            </a:r>
          </a:p>
        </p:txBody>
      </p:sp>
      <p:sp>
        <p:nvSpPr>
          <p:cNvPr id="19462" name="AutoShape 5"/>
          <p:cNvSpPr>
            <a:spLocks noChangeArrowheads="1"/>
          </p:cNvSpPr>
          <p:nvPr/>
        </p:nvSpPr>
        <p:spPr bwMode="auto">
          <a:xfrm>
            <a:off x="2268538" y="3395526"/>
            <a:ext cx="4319587" cy="663575"/>
          </a:xfrm>
          <a:prstGeom prst="leftRightArrow">
            <a:avLst>
              <a:gd name="adj1" fmla="val 50000"/>
              <a:gd name="adj2" fmla="val 50027"/>
            </a:avLst>
          </a:prstGeom>
          <a:solidFill>
            <a:srgbClr val="92D050"/>
          </a:solidFill>
          <a:ln w="9360" cap="sq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s-AR" altLang="es-AR" sz="2000" b="1" dirty="0" smtClean="0">
                <a:solidFill>
                  <a:srgbClr val="000000"/>
                </a:solidFill>
                <a:latin typeface="Calibri" pitchFamily="32" charset="0"/>
              </a:rPr>
              <a:t>Leyes – Normas – Razón</a:t>
            </a:r>
          </a:p>
        </p:txBody>
      </p:sp>
      <p:sp>
        <p:nvSpPr>
          <p:cNvPr id="19463" name="AutoShape 6"/>
          <p:cNvSpPr>
            <a:spLocks noChangeArrowheads="1"/>
          </p:cNvSpPr>
          <p:nvPr/>
        </p:nvSpPr>
        <p:spPr bwMode="auto">
          <a:xfrm>
            <a:off x="2268538" y="5302250"/>
            <a:ext cx="4319587" cy="647700"/>
          </a:xfrm>
          <a:prstGeom prst="leftRightArrow">
            <a:avLst>
              <a:gd name="adj1" fmla="val 50000"/>
              <a:gd name="adj2" fmla="val 50018"/>
            </a:avLst>
          </a:prstGeom>
          <a:solidFill>
            <a:srgbClr val="92D050"/>
          </a:solidFill>
          <a:ln w="9360" cap="sq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s-AR" altLang="es-AR" sz="2000" b="1" dirty="0" smtClean="0">
                <a:solidFill>
                  <a:srgbClr val="000000"/>
                </a:solidFill>
                <a:latin typeface="Calibri" pitchFamily="32" charset="0"/>
              </a:rPr>
              <a:t>Diálogo – Participación – Consenso</a:t>
            </a:r>
          </a:p>
        </p:txBody>
      </p:sp>
    </p:spTree>
    <p:extLst>
      <p:ext uri="{BB962C8B-B14F-4D97-AF65-F5344CB8AC3E}">
        <p14:creationId xmlns:p14="http://schemas.microsoft.com/office/powerpoint/2010/main" val="32466025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01136"/>
          </a:xfrm>
        </p:spPr>
        <p:txBody>
          <a:bodyPr>
            <a:noAutofit/>
          </a:bodyPr>
          <a:lstStyle/>
          <a:p>
            <a:r>
              <a:rPr lang="es-AR" sz="2800" dirty="0" smtClean="0"/>
              <a:t>Haciendo una comparación entres los tres, escriben:</a:t>
            </a:r>
            <a:endParaRPr lang="es-AR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059813"/>
          </a:xfrm>
        </p:spPr>
        <p:txBody>
          <a:bodyPr>
            <a:normAutofit fontScale="92500" lnSpcReduction="10000"/>
          </a:bodyPr>
          <a:lstStyle/>
          <a:p>
            <a:r>
              <a:rPr lang="es-AR" dirty="0" smtClean="0"/>
              <a:t>…en general, reconciliar los intereses es menos costoso que determinar quién tiene razón y quién no, y estos a su vez es menos costoso que determinar quién es el más poderoso. Esto no significa que centrarse en los intereses sea invariablemente </a:t>
            </a:r>
            <a:r>
              <a:rPr lang="es-AR" dirty="0"/>
              <a:t>m</a:t>
            </a:r>
            <a:r>
              <a:rPr lang="es-AR" dirty="0" smtClean="0"/>
              <a:t>ejor que centrarse ene le derecho o en el poder, sino que simplemente existe una tendencia  a resultar en </a:t>
            </a:r>
            <a:r>
              <a:rPr lang="es-A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menores costes transaccionales</a:t>
            </a:r>
            <a:r>
              <a:rPr lang="es-AR" dirty="0" smtClean="0"/>
              <a:t>, en una </a:t>
            </a:r>
            <a:r>
              <a:rPr lang="es-A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mayor satisfacción en los resultados</a:t>
            </a:r>
            <a:r>
              <a:rPr lang="es-AR" dirty="0" smtClean="0"/>
              <a:t>, en una </a:t>
            </a:r>
            <a:r>
              <a:rPr lang="es-A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menor tensión en la relación </a:t>
            </a:r>
            <a:r>
              <a:rPr lang="es-AR" dirty="0" smtClean="0"/>
              <a:t>y en una </a:t>
            </a:r>
            <a:r>
              <a:rPr lang="es-A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menor repetición</a:t>
            </a:r>
            <a:r>
              <a:rPr lang="es-AR" i="1" dirty="0" smtClean="0"/>
              <a:t> </a:t>
            </a:r>
            <a:r>
              <a:rPr lang="es-AR" dirty="0" smtClean="0"/>
              <a:t>de la disputa… (</a:t>
            </a:r>
            <a:r>
              <a:rPr lang="es-AR" dirty="0" err="1" smtClean="0"/>
              <a:t>Ury</a:t>
            </a:r>
            <a:r>
              <a:rPr lang="es-AR" dirty="0" smtClean="0"/>
              <a:t> et al, 1988)</a:t>
            </a:r>
          </a:p>
          <a:p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973226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024744" cy="961176"/>
          </a:xfrm>
        </p:spPr>
        <p:txBody>
          <a:bodyPr>
            <a:noAutofit/>
          </a:bodyPr>
          <a:lstStyle/>
          <a:p>
            <a:pPr algn="just"/>
            <a:r>
              <a:rPr lang="es-AR" sz="2400" dirty="0" smtClean="0"/>
              <a:t>Así, se describen dos paradigmas en abordaje de conflictos ( y por tanto, de convivencia)</a:t>
            </a:r>
            <a:endParaRPr lang="es-AR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1844824"/>
            <a:ext cx="6777317" cy="3987805"/>
          </a:xfrm>
        </p:spPr>
        <p:txBody>
          <a:bodyPr>
            <a:normAutofit fontScale="92500" lnSpcReduction="10000"/>
          </a:bodyPr>
          <a:lstStyle/>
          <a:p>
            <a:endParaRPr lang="es-AR" dirty="0"/>
          </a:p>
          <a:p>
            <a:r>
              <a:rPr lang="es-AR" dirty="0" smtClean="0"/>
              <a:t>Paradigma competitivo (tradicional, del litigio)</a:t>
            </a:r>
          </a:p>
          <a:p>
            <a:r>
              <a:rPr lang="es-AR" dirty="0" smtClean="0"/>
              <a:t>Paradigma colaborativo (consenso, científico)</a:t>
            </a:r>
          </a:p>
          <a:p>
            <a:pPr marL="68580" indent="0">
              <a:buNone/>
            </a:pPr>
            <a:endParaRPr lang="es-AR" dirty="0"/>
          </a:p>
          <a:p>
            <a:pPr marL="68580" indent="0" algn="just">
              <a:buNone/>
            </a:pPr>
            <a:r>
              <a:rPr lang="es-AR" dirty="0" smtClean="0"/>
              <a:t>Ambos coexisten: en la </a:t>
            </a:r>
            <a:r>
              <a:rPr lang="es-AR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convivencia </a:t>
            </a:r>
            <a:r>
              <a:rPr lang="es-AR" dirty="0" smtClean="0"/>
              <a:t>desde </a:t>
            </a:r>
            <a:r>
              <a:rPr lang="es-AR" dirty="0"/>
              <a:t>lo COGNITIVO adherimos al ‘NUEVO’ </a:t>
            </a:r>
            <a:r>
              <a:rPr lang="es-AR" dirty="0" smtClean="0"/>
              <a:t>paradigma, sin embargo, muchas veces, desde </a:t>
            </a:r>
            <a:r>
              <a:rPr lang="es-AR" dirty="0"/>
              <a:t>lo EMOCIONAL repetimos el ‘VIEJO’ paradigma largamente aprendido y </a:t>
            </a:r>
            <a:r>
              <a:rPr lang="es-AR" dirty="0" smtClean="0"/>
              <a:t>practicado.</a:t>
            </a:r>
            <a:endParaRPr lang="es-AR" dirty="0"/>
          </a:p>
          <a:p>
            <a:pPr marL="6858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806448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024744" cy="385112"/>
          </a:xfrm>
        </p:spPr>
        <p:txBody>
          <a:bodyPr>
            <a:noAutofit/>
          </a:bodyPr>
          <a:lstStyle/>
          <a:p>
            <a:pPr algn="ctr"/>
            <a:r>
              <a:rPr lang="es-AR" sz="2400" dirty="0" smtClean="0"/>
              <a:t>Paradigmas de abordaje de conflicto</a:t>
            </a:r>
            <a:endParaRPr lang="es-AR" sz="24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43608" y="1412776"/>
            <a:ext cx="3057148" cy="639762"/>
          </a:xfrm>
        </p:spPr>
        <p:txBody>
          <a:bodyPr>
            <a:noAutofit/>
          </a:bodyPr>
          <a:lstStyle/>
          <a:p>
            <a:r>
              <a:rPr lang="es-AR" sz="1800" dirty="0" smtClean="0"/>
              <a:t>Tradicional-Competitivo. </a:t>
            </a:r>
            <a:r>
              <a:rPr lang="es-AR" sz="1800" dirty="0"/>
              <a:t>L</a:t>
            </a:r>
            <a:r>
              <a:rPr lang="es-AR" sz="1800" dirty="0" smtClean="0"/>
              <a:t>itigio</a:t>
            </a:r>
            <a:endParaRPr lang="es-AR" sz="1800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041721" y="2060848"/>
            <a:ext cx="3419856" cy="4176464"/>
          </a:xfrm>
        </p:spPr>
        <p:txBody>
          <a:bodyPr>
            <a:normAutofit fontScale="85000" lnSpcReduction="10000"/>
          </a:bodyPr>
          <a:lstStyle/>
          <a:p>
            <a:pPr fontAlgn="t"/>
            <a:r>
              <a:rPr lang="es-AR" dirty="0"/>
              <a:t>El conflicto es en sí mismo negativo</a:t>
            </a:r>
          </a:p>
          <a:p>
            <a:pPr fontAlgn="t"/>
            <a:r>
              <a:rPr lang="es-AR" dirty="0"/>
              <a:t>Las partes en conflicto se perciben a sí mismas como </a:t>
            </a:r>
            <a:r>
              <a:rPr lang="es-AR" dirty="0" smtClean="0"/>
              <a:t>adversarios</a:t>
            </a:r>
          </a:p>
          <a:p>
            <a:pPr fontAlgn="t"/>
            <a:r>
              <a:rPr lang="es-AR" dirty="0" smtClean="0"/>
              <a:t>Confrontación       Pelea</a:t>
            </a:r>
            <a:endParaRPr lang="es-AR" dirty="0"/>
          </a:p>
          <a:p>
            <a:pPr fontAlgn="t"/>
            <a:r>
              <a:rPr lang="es-AR" dirty="0"/>
              <a:t>Ganar - Perder</a:t>
            </a:r>
          </a:p>
          <a:p>
            <a:pPr fontAlgn="t"/>
            <a:r>
              <a:rPr lang="es-AR" dirty="0"/>
              <a:t>Carencia de Recursos: </a:t>
            </a:r>
            <a:r>
              <a:rPr lang="es-AR" dirty="0" smtClean="0"/>
              <a:t>Dependencia</a:t>
            </a:r>
          </a:p>
          <a:p>
            <a:pPr fontAlgn="t"/>
            <a:endParaRPr lang="es-AR" dirty="0" smtClean="0"/>
          </a:p>
          <a:p>
            <a:pPr fontAlgn="t"/>
            <a:r>
              <a:rPr lang="es-AR" dirty="0" smtClean="0"/>
              <a:t>Impacto Social: </a:t>
            </a:r>
            <a:r>
              <a:rPr lang="es-AR" b="1" dirty="0" smtClean="0"/>
              <a:t>VIOLENCIA</a:t>
            </a:r>
            <a:endParaRPr lang="es-AR" dirty="0"/>
          </a:p>
          <a:p>
            <a:endParaRPr lang="es-AR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412776"/>
            <a:ext cx="3055717" cy="639762"/>
          </a:xfrm>
        </p:spPr>
        <p:txBody>
          <a:bodyPr>
            <a:normAutofit fontScale="77500" lnSpcReduction="20000"/>
          </a:bodyPr>
          <a:lstStyle/>
          <a:p>
            <a:r>
              <a:rPr lang="es-AR" dirty="0" smtClean="0"/>
              <a:t>Alternativo (adecuado)-Consenso, colaborativo</a:t>
            </a:r>
            <a:endParaRPr lang="es-AR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152" y="1988840"/>
            <a:ext cx="3419856" cy="4176464"/>
          </a:xfrm>
        </p:spPr>
        <p:txBody>
          <a:bodyPr>
            <a:normAutofit fontScale="85000" lnSpcReduction="10000"/>
          </a:bodyPr>
          <a:lstStyle/>
          <a:p>
            <a:pPr fontAlgn="t"/>
            <a:r>
              <a:rPr lang="es-AR" dirty="0"/>
              <a:t>El conflicto es natural y no es en sí mismo ‘ni bueno ni malo’</a:t>
            </a:r>
          </a:p>
          <a:p>
            <a:pPr fontAlgn="t"/>
            <a:r>
              <a:rPr lang="es-AR" dirty="0"/>
              <a:t>Las partes en conflicto se perciben a sí mismas como </a:t>
            </a:r>
            <a:r>
              <a:rPr lang="es-AR" dirty="0" smtClean="0"/>
              <a:t>coprotagonistas</a:t>
            </a:r>
            <a:endParaRPr lang="es-AR" dirty="0"/>
          </a:p>
          <a:p>
            <a:pPr fontAlgn="t"/>
            <a:r>
              <a:rPr lang="es-AR" dirty="0"/>
              <a:t>Colaboración           Oportunidad</a:t>
            </a:r>
          </a:p>
          <a:p>
            <a:pPr fontAlgn="t"/>
            <a:r>
              <a:rPr lang="es-AR" dirty="0"/>
              <a:t>Ganar - Ganar</a:t>
            </a:r>
          </a:p>
          <a:p>
            <a:pPr fontAlgn="t"/>
            <a:r>
              <a:rPr lang="es-AR" dirty="0" smtClean="0"/>
              <a:t>Empoderamiento: Autonomía</a:t>
            </a:r>
            <a:endParaRPr lang="es-AR" dirty="0"/>
          </a:p>
          <a:p>
            <a:pPr fontAlgn="t"/>
            <a:r>
              <a:rPr lang="es-AR" dirty="0"/>
              <a:t>Impacto </a:t>
            </a:r>
            <a:r>
              <a:rPr lang="es-AR" dirty="0" smtClean="0"/>
              <a:t>Social: </a:t>
            </a:r>
            <a:r>
              <a:rPr lang="es-AR" b="1" dirty="0" smtClean="0"/>
              <a:t>CONSENSO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44925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fld id="{AD6CD3A2-ACA3-46CB-8B81-CB28BFC976BF}" type="slidenum">
              <a:rPr lang="es-AR" altLang="es-AR" smtClean="0">
                <a:solidFill>
                  <a:srgbClr val="8B8B8B"/>
                </a:solidFill>
                <a:latin typeface="Calibri" pitchFamily="32" charset="0"/>
              </a:rPr>
              <a:pPr defTabSz="449263"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8</a:t>
            </a:fld>
            <a:endParaRPr lang="es-AR" altLang="es-AR" smtClean="0">
              <a:solidFill>
                <a:srgbClr val="8B8B8B"/>
              </a:solidFill>
              <a:latin typeface="Calibri" pitchFamily="32" charset="0"/>
            </a:endParaRPr>
          </a:p>
        </p:txBody>
      </p:sp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152400" y="142875"/>
            <a:ext cx="3886200" cy="1157288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pPr algn="ctr" defTabSz="449263" fontAlgn="base">
              <a:spcBef>
                <a:spcPts val="900"/>
              </a:spcBef>
              <a:spcAft>
                <a:spcPct val="0"/>
              </a:spcAft>
              <a:buSzPct val="100000"/>
            </a:pPr>
            <a:r>
              <a:rPr lang="es-AR" altLang="es-AR" sz="3500" b="1" dirty="0" smtClean="0">
                <a:solidFill>
                  <a:srgbClr val="1F497D"/>
                </a:solidFill>
                <a:latin typeface="Calibri" pitchFamily="32" charset="0"/>
              </a:rPr>
              <a:t>Viejo Paradigma</a:t>
            </a:r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5000625" y="142875"/>
            <a:ext cx="4000500" cy="1157288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pPr algn="ctr" defTabSz="449263" fontAlgn="base">
              <a:spcBef>
                <a:spcPts val="900"/>
              </a:spcBef>
              <a:spcAft>
                <a:spcPct val="0"/>
              </a:spcAft>
              <a:buSzPct val="100000"/>
            </a:pPr>
            <a:r>
              <a:rPr lang="es-AR" altLang="es-AR" sz="3500" b="1" dirty="0" smtClean="0">
                <a:solidFill>
                  <a:srgbClr val="1F497D"/>
                </a:solidFill>
                <a:latin typeface="Calibri" pitchFamily="32" charset="0"/>
              </a:rPr>
              <a:t>Nuevo Paradigma</a:t>
            </a:r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3200400" y="914400"/>
            <a:ext cx="2743200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pPr algn="ctr" defTabSz="449263" fontAlgn="base">
              <a:spcBef>
                <a:spcPts val="900"/>
              </a:spcBef>
              <a:spcAft>
                <a:spcPct val="0"/>
              </a:spcAft>
              <a:buSzPct val="100000"/>
            </a:pPr>
            <a:r>
              <a:rPr lang="es-AR" altLang="es-AR" sz="2500" b="1" smtClean="0">
                <a:solidFill>
                  <a:srgbClr val="000000"/>
                </a:solidFill>
                <a:latin typeface="Calibri" pitchFamily="32" charset="0"/>
              </a:rPr>
              <a:t>COEXISTEN</a:t>
            </a:r>
          </a:p>
        </p:txBody>
      </p:sp>
      <p:sp>
        <p:nvSpPr>
          <p:cNvPr id="18438" name="Oval 5"/>
          <p:cNvSpPr>
            <a:spLocks noChangeArrowheads="1"/>
          </p:cNvSpPr>
          <p:nvPr/>
        </p:nvSpPr>
        <p:spPr bwMode="auto">
          <a:xfrm>
            <a:off x="3124200" y="838200"/>
            <a:ext cx="2895600" cy="762000"/>
          </a:xfrm>
          <a:prstGeom prst="ellipse">
            <a:avLst/>
          </a:prstGeom>
          <a:noFill/>
          <a:ln w="381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s-AR" altLang="es-AR" smtClean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8439" name="Rectangle 6"/>
          <p:cNvSpPr>
            <a:spLocks noChangeArrowheads="1"/>
          </p:cNvSpPr>
          <p:nvPr/>
        </p:nvSpPr>
        <p:spPr bwMode="auto">
          <a:xfrm>
            <a:off x="3200400" y="1676400"/>
            <a:ext cx="2743200" cy="517525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pPr algn="ctr" defTabSz="449263" fontAlgn="base">
              <a:spcBef>
                <a:spcPts val="900"/>
              </a:spcBef>
              <a:spcAft>
                <a:spcPct val="0"/>
              </a:spcAft>
              <a:buSzPct val="100000"/>
            </a:pPr>
            <a:r>
              <a:rPr lang="es-AR" altLang="es-AR" sz="2800" b="1" dirty="0" smtClean="0">
                <a:solidFill>
                  <a:srgbClr val="1F497D"/>
                </a:solidFill>
                <a:latin typeface="Calibri" pitchFamily="32" charset="0"/>
              </a:rPr>
              <a:t>Conflicto</a:t>
            </a:r>
          </a:p>
        </p:txBody>
      </p:sp>
      <p:sp>
        <p:nvSpPr>
          <p:cNvPr id="18440" name="Rectangle 7"/>
          <p:cNvSpPr>
            <a:spLocks noChangeArrowheads="1"/>
          </p:cNvSpPr>
          <p:nvPr/>
        </p:nvSpPr>
        <p:spPr bwMode="auto">
          <a:xfrm>
            <a:off x="76200" y="1676400"/>
            <a:ext cx="2743200" cy="517525"/>
          </a:xfrm>
          <a:prstGeom prst="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pPr algn="ctr" defTabSz="449263" fontAlgn="base">
              <a:spcBef>
                <a:spcPts val="900"/>
              </a:spcBef>
              <a:spcAft>
                <a:spcPct val="0"/>
              </a:spcAft>
              <a:buSzPct val="100000"/>
            </a:pPr>
            <a:r>
              <a:rPr lang="es-AR" altLang="es-AR" sz="2800" dirty="0" smtClean="0">
                <a:solidFill>
                  <a:srgbClr val="000000"/>
                </a:solidFill>
                <a:latin typeface="Calibri" pitchFamily="32" charset="0"/>
              </a:rPr>
              <a:t>pelea</a:t>
            </a:r>
          </a:p>
        </p:txBody>
      </p:sp>
      <p:sp>
        <p:nvSpPr>
          <p:cNvPr id="18441" name="Rectangle 8"/>
          <p:cNvSpPr>
            <a:spLocks noChangeArrowheads="1"/>
          </p:cNvSpPr>
          <p:nvPr/>
        </p:nvSpPr>
        <p:spPr bwMode="auto">
          <a:xfrm>
            <a:off x="6164262" y="1646237"/>
            <a:ext cx="2743200" cy="521766"/>
          </a:xfrm>
          <a:prstGeom prst="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pPr algn="ctr" defTabSz="449263" fontAlgn="base">
              <a:spcBef>
                <a:spcPts val="900"/>
              </a:spcBef>
              <a:spcAft>
                <a:spcPct val="0"/>
              </a:spcAft>
              <a:buSzPct val="100000"/>
            </a:pPr>
            <a:r>
              <a:rPr lang="es-AR" altLang="es-AR" sz="2800" b="1" dirty="0" smtClean="0">
                <a:solidFill>
                  <a:srgbClr val="000000"/>
                </a:solidFill>
                <a:latin typeface="Calibri" pitchFamily="32" charset="0"/>
              </a:rPr>
              <a:t> </a:t>
            </a:r>
            <a:r>
              <a:rPr lang="es-AR" altLang="es-AR" sz="2800" dirty="0" smtClean="0">
                <a:solidFill>
                  <a:srgbClr val="000000"/>
                </a:solidFill>
                <a:latin typeface="Calibri" pitchFamily="32" charset="0"/>
              </a:rPr>
              <a:t>oportunidad</a:t>
            </a:r>
          </a:p>
        </p:txBody>
      </p:sp>
      <p:sp>
        <p:nvSpPr>
          <p:cNvPr id="18442" name="Rectangle 9"/>
          <p:cNvSpPr>
            <a:spLocks noChangeArrowheads="1"/>
          </p:cNvSpPr>
          <p:nvPr/>
        </p:nvSpPr>
        <p:spPr bwMode="auto">
          <a:xfrm>
            <a:off x="3200400" y="2376488"/>
            <a:ext cx="2743200" cy="517525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pPr algn="ctr" defTabSz="449263" fontAlgn="base">
              <a:spcBef>
                <a:spcPts val="900"/>
              </a:spcBef>
              <a:spcAft>
                <a:spcPct val="0"/>
              </a:spcAft>
              <a:buSzPct val="100000"/>
            </a:pPr>
            <a:r>
              <a:rPr lang="es-AR" altLang="es-AR" sz="2800" b="1" dirty="0" smtClean="0">
                <a:solidFill>
                  <a:srgbClr val="1F497D"/>
                </a:solidFill>
                <a:latin typeface="Calibri" pitchFamily="32" charset="0"/>
              </a:rPr>
              <a:t>Abordaje</a:t>
            </a:r>
          </a:p>
        </p:txBody>
      </p:sp>
      <p:sp>
        <p:nvSpPr>
          <p:cNvPr id="18443" name="Rectangle 10"/>
          <p:cNvSpPr>
            <a:spLocks noChangeArrowheads="1"/>
          </p:cNvSpPr>
          <p:nvPr/>
        </p:nvSpPr>
        <p:spPr bwMode="auto">
          <a:xfrm>
            <a:off x="76200" y="2376488"/>
            <a:ext cx="2743200" cy="521766"/>
          </a:xfrm>
          <a:prstGeom prst="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pPr algn="ctr" defTabSz="449263" fontAlgn="base">
              <a:spcBef>
                <a:spcPts val="900"/>
              </a:spcBef>
              <a:spcAft>
                <a:spcPct val="0"/>
              </a:spcAft>
              <a:buSzPct val="100000"/>
            </a:pPr>
            <a:r>
              <a:rPr lang="es-AR" altLang="es-AR" sz="2800" dirty="0" smtClean="0">
                <a:solidFill>
                  <a:srgbClr val="000000"/>
                </a:solidFill>
                <a:latin typeface="Calibri" pitchFamily="32" charset="0"/>
              </a:rPr>
              <a:t>confrontación</a:t>
            </a:r>
          </a:p>
        </p:txBody>
      </p:sp>
      <p:sp>
        <p:nvSpPr>
          <p:cNvPr id="18444" name="Rectangle 11"/>
          <p:cNvSpPr>
            <a:spLocks noChangeArrowheads="1"/>
          </p:cNvSpPr>
          <p:nvPr/>
        </p:nvSpPr>
        <p:spPr bwMode="auto">
          <a:xfrm>
            <a:off x="6164262" y="2376488"/>
            <a:ext cx="2743200" cy="517525"/>
          </a:xfrm>
          <a:prstGeom prst="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pPr algn="ctr" defTabSz="449263" fontAlgn="base">
              <a:spcBef>
                <a:spcPts val="900"/>
              </a:spcBef>
              <a:spcAft>
                <a:spcPct val="0"/>
              </a:spcAft>
              <a:buSzPct val="100000"/>
            </a:pPr>
            <a:r>
              <a:rPr lang="es-AR" altLang="es-AR" sz="2800" b="1" dirty="0" smtClean="0">
                <a:solidFill>
                  <a:srgbClr val="000000"/>
                </a:solidFill>
                <a:latin typeface="Calibri" pitchFamily="32" charset="0"/>
              </a:rPr>
              <a:t> </a:t>
            </a:r>
            <a:r>
              <a:rPr lang="es-AR" altLang="es-AR" sz="2800" dirty="0" smtClean="0">
                <a:solidFill>
                  <a:srgbClr val="000000"/>
                </a:solidFill>
                <a:latin typeface="Calibri" pitchFamily="32" charset="0"/>
              </a:rPr>
              <a:t>cooperación</a:t>
            </a:r>
          </a:p>
        </p:txBody>
      </p:sp>
      <p:sp>
        <p:nvSpPr>
          <p:cNvPr id="18445" name="Rectangle 12"/>
          <p:cNvSpPr>
            <a:spLocks noChangeArrowheads="1"/>
          </p:cNvSpPr>
          <p:nvPr/>
        </p:nvSpPr>
        <p:spPr bwMode="auto">
          <a:xfrm>
            <a:off x="3200400" y="3048000"/>
            <a:ext cx="2743200" cy="517525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pPr algn="ctr" defTabSz="449263" fontAlgn="base">
              <a:spcBef>
                <a:spcPts val="900"/>
              </a:spcBef>
              <a:spcAft>
                <a:spcPct val="0"/>
              </a:spcAft>
              <a:buSzPct val="100000"/>
            </a:pPr>
            <a:r>
              <a:rPr lang="es-AR" altLang="es-AR" sz="2800" b="1" dirty="0" smtClean="0">
                <a:solidFill>
                  <a:srgbClr val="1F497D"/>
                </a:solidFill>
                <a:latin typeface="Calibri" pitchFamily="32" charset="0"/>
              </a:rPr>
              <a:t>Abordaje</a:t>
            </a:r>
          </a:p>
        </p:txBody>
      </p:sp>
      <p:sp>
        <p:nvSpPr>
          <p:cNvPr id="18446" name="Rectangle 13"/>
          <p:cNvSpPr>
            <a:spLocks noChangeArrowheads="1"/>
          </p:cNvSpPr>
          <p:nvPr/>
        </p:nvSpPr>
        <p:spPr bwMode="auto">
          <a:xfrm>
            <a:off x="76200" y="3048000"/>
            <a:ext cx="2743200" cy="521766"/>
          </a:xfrm>
          <a:prstGeom prst="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pPr algn="ctr" defTabSz="449263" fontAlgn="base">
              <a:spcBef>
                <a:spcPts val="900"/>
              </a:spcBef>
              <a:spcAft>
                <a:spcPct val="0"/>
              </a:spcAft>
              <a:buSzPct val="100000"/>
            </a:pPr>
            <a:r>
              <a:rPr lang="es-AR" altLang="es-AR" sz="2800" dirty="0" smtClean="0">
                <a:solidFill>
                  <a:srgbClr val="000000"/>
                </a:solidFill>
                <a:latin typeface="Calibri" pitchFamily="32" charset="0"/>
              </a:rPr>
              <a:t>ganar – perder</a:t>
            </a:r>
          </a:p>
        </p:txBody>
      </p:sp>
      <p:sp>
        <p:nvSpPr>
          <p:cNvPr id="18447" name="Rectangle 14"/>
          <p:cNvSpPr>
            <a:spLocks noChangeArrowheads="1"/>
          </p:cNvSpPr>
          <p:nvPr/>
        </p:nvSpPr>
        <p:spPr bwMode="auto">
          <a:xfrm>
            <a:off x="6248400" y="3048000"/>
            <a:ext cx="2743200" cy="521766"/>
          </a:xfrm>
          <a:prstGeom prst="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pPr algn="ctr" defTabSz="449263" fontAlgn="base">
              <a:spcBef>
                <a:spcPts val="900"/>
              </a:spcBef>
              <a:spcAft>
                <a:spcPct val="0"/>
              </a:spcAft>
              <a:buSzPct val="100000"/>
            </a:pPr>
            <a:r>
              <a:rPr lang="es-AR" altLang="es-AR" sz="2800" b="1" dirty="0" smtClean="0">
                <a:solidFill>
                  <a:srgbClr val="000000"/>
                </a:solidFill>
                <a:latin typeface="Calibri" pitchFamily="32" charset="0"/>
              </a:rPr>
              <a:t> </a:t>
            </a:r>
            <a:r>
              <a:rPr lang="es-AR" altLang="es-AR" sz="2800" dirty="0" smtClean="0">
                <a:solidFill>
                  <a:srgbClr val="000000"/>
                </a:solidFill>
                <a:latin typeface="Calibri" pitchFamily="32" charset="0"/>
              </a:rPr>
              <a:t>ganar – ganar</a:t>
            </a:r>
          </a:p>
        </p:txBody>
      </p:sp>
      <p:sp>
        <p:nvSpPr>
          <p:cNvPr id="18448" name="Rectangle 15"/>
          <p:cNvSpPr>
            <a:spLocks noChangeArrowheads="1"/>
          </p:cNvSpPr>
          <p:nvPr/>
        </p:nvSpPr>
        <p:spPr bwMode="auto">
          <a:xfrm>
            <a:off x="3124200" y="3748088"/>
            <a:ext cx="2895600" cy="1370012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pPr algn="ctr" defTabSz="449263" fontAlgn="base">
              <a:spcBef>
                <a:spcPts val="900"/>
              </a:spcBef>
              <a:spcAft>
                <a:spcPct val="0"/>
              </a:spcAft>
              <a:buSzPct val="100000"/>
            </a:pPr>
            <a:r>
              <a:rPr lang="es-AR" altLang="es-AR" sz="2800" b="1" dirty="0" smtClean="0">
                <a:solidFill>
                  <a:srgbClr val="1F497D"/>
                </a:solidFill>
                <a:latin typeface="Calibri" pitchFamily="32" charset="0"/>
              </a:rPr>
              <a:t>Consecuencias individuales</a:t>
            </a:r>
          </a:p>
        </p:txBody>
      </p:sp>
      <p:sp>
        <p:nvSpPr>
          <p:cNvPr id="18449" name="Rectangle 16"/>
          <p:cNvSpPr>
            <a:spLocks noChangeArrowheads="1"/>
          </p:cNvSpPr>
          <p:nvPr/>
        </p:nvSpPr>
        <p:spPr bwMode="auto">
          <a:xfrm>
            <a:off x="76200" y="3748088"/>
            <a:ext cx="2743200" cy="521766"/>
          </a:xfrm>
          <a:prstGeom prst="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pPr algn="ctr" defTabSz="449263" fontAlgn="base">
              <a:spcBef>
                <a:spcPts val="900"/>
              </a:spcBef>
              <a:spcAft>
                <a:spcPct val="0"/>
              </a:spcAft>
              <a:buSzPct val="100000"/>
            </a:pPr>
            <a:r>
              <a:rPr lang="es-AR" altLang="es-AR" sz="2800" dirty="0" smtClean="0">
                <a:solidFill>
                  <a:srgbClr val="000000"/>
                </a:solidFill>
                <a:latin typeface="Calibri" pitchFamily="32" charset="0"/>
              </a:rPr>
              <a:t>desconfianza</a:t>
            </a:r>
          </a:p>
        </p:txBody>
      </p:sp>
      <p:sp>
        <p:nvSpPr>
          <p:cNvPr id="18450" name="Rectangle 17"/>
          <p:cNvSpPr>
            <a:spLocks noChangeArrowheads="1"/>
          </p:cNvSpPr>
          <p:nvPr/>
        </p:nvSpPr>
        <p:spPr bwMode="auto">
          <a:xfrm>
            <a:off x="6248400" y="3748088"/>
            <a:ext cx="2743200" cy="517525"/>
          </a:xfrm>
          <a:prstGeom prst="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pPr algn="ctr" defTabSz="449263" fontAlgn="base">
              <a:spcBef>
                <a:spcPts val="900"/>
              </a:spcBef>
              <a:spcAft>
                <a:spcPct val="0"/>
              </a:spcAft>
              <a:buSzPct val="100000"/>
            </a:pPr>
            <a:r>
              <a:rPr lang="es-AR" altLang="es-AR" sz="2800" b="1" dirty="0" smtClean="0">
                <a:solidFill>
                  <a:srgbClr val="000000"/>
                </a:solidFill>
                <a:latin typeface="Calibri" pitchFamily="32" charset="0"/>
              </a:rPr>
              <a:t> </a:t>
            </a:r>
            <a:r>
              <a:rPr lang="es-AR" altLang="es-AR" sz="2800" dirty="0" smtClean="0">
                <a:solidFill>
                  <a:srgbClr val="000000"/>
                </a:solidFill>
                <a:latin typeface="Calibri" pitchFamily="32" charset="0"/>
              </a:rPr>
              <a:t>confianza</a:t>
            </a:r>
          </a:p>
        </p:txBody>
      </p:sp>
      <p:sp>
        <p:nvSpPr>
          <p:cNvPr id="18451" name="Rectangle 18"/>
          <p:cNvSpPr>
            <a:spLocks noChangeArrowheads="1"/>
          </p:cNvSpPr>
          <p:nvPr/>
        </p:nvSpPr>
        <p:spPr bwMode="auto">
          <a:xfrm>
            <a:off x="76200" y="4235450"/>
            <a:ext cx="2743200" cy="952653"/>
          </a:xfrm>
          <a:prstGeom prst="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pPr algn="ctr" defTabSz="449263" fontAlgn="base">
              <a:spcBef>
                <a:spcPts val="900"/>
              </a:spcBef>
              <a:spcAft>
                <a:spcPct val="0"/>
              </a:spcAft>
              <a:buSzPct val="100000"/>
            </a:pPr>
            <a:r>
              <a:rPr lang="es-AR" altLang="es-AR" sz="2800" dirty="0" smtClean="0">
                <a:solidFill>
                  <a:srgbClr val="000000"/>
                </a:solidFill>
                <a:latin typeface="Calibri" pitchFamily="32" charset="0"/>
              </a:rPr>
              <a:t>ruptura de relaciones</a:t>
            </a:r>
          </a:p>
        </p:txBody>
      </p:sp>
      <p:sp>
        <p:nvSpPr>
          <p:cNvPr id="18452" name="Rectangle 19"/>
          <p:cNvSpPr>
            <a:spLocks noChangeArrowheads="1"/>
          </p:cNvSpPr>
          <p:nvPr/>
        </p:nvSpPr>
        <p:spPr bwMode="auto">
          <a:xfrm>
            <a:off x="6248400" y="4235450"/>
            <a:ext cx="2743200" cy="952653"/>
          </a:xfrm>
          <a:prstGeom prst="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pPr algn="ctr" defTabSz="449263" fontAlgn="base">
              <a:spcBef>
                <a:spcPts val="900"/>
              </a:spcBef>
              <a:spcAft>
                <a:spcPct val="0"/>
              </a:spcAft>
              <a:buSzPct val="100000"/>
            </a:pPr>
            <a:r>
              <a:rPr lang="es-AR" altLang="es-AR" sz="2800" b="1" dirty="0" smtClean="0">
                <a:solidFill>
                  <a:srgbClr val="000000"/>
                </a:solidFill>
                <a:latin typeface="Calibri" pitchFamily="32" charset="0"/>
              </a:rPr>
              <a:t> </a:t>
            </a:r>
            <a:r>
              <a:rPr lang="es-AR" altLang="es-AR" sz="2800" dirty="0" smtClean="0">
                <a:solidFill>
                  <a:srgbClr val="000000"/>
                </a:solidFill>
                <a:latin typeface="Calibri" pitchFamily="32" charset="0"/>
              </a:rPr>
              <a:t>cuidado de relaciones</a:t>
            </a:r>
          </a:p>
        </p:txBody>
      </p:sp>
      <p:sp>
        <p:nvSpPr>
          <p:cNvPr id="18453" name="Rectangle 20"/>
          <p:cNvSpPr>
            <a:spLocks noChangeArrowheads="1"/>
          </p:cNvSpPr>
          <p:nvPr/>
        </p:nvSpPr>
        <p:spPr bwMode="auto">
          <a:xfrm>
            <a:off x="3124200" y="5378450"/>
            <a:ext cx="2895600" cy="942975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pPr algn="ctr" defTabSz="449263" fontAlgn="base">
              <a:spcBef>
                <a:spcPts val="900"/>
              </a:spcBef>
              <a:spcAft>
                <a:spcPct val="0"/>
              </a:spcAft>
              <a:buSzPct val="100000"/>
            </a:pPr>
            <a:r>
              <a:rPr lang="es-AR" altLang="es-AR" sz="2800" b="1" dirty="0" smtClean="0">
                <a:solidFill>
                  <a:srgbClr val="1F497D"/>
                </a:solidFill>
                <a:latin typeface="Calibri" pitchFamily="32" charset="0"/>
              </a:rPr>
              <a:t>Consecuencias sociales</a:t>
            </a:r>
          </a:p>
        </p:txBody>
      </p:sp>
      <p:sp>
        <p:nvSpPr>
          <p:cNvPr id="18454" name="Rectangle 21"/>
          <p:cNvSpPr>
            <a:spLocks noChangeArrowheads="1"/>
          </p:cNvSpPr>
          <p:nvPr/>
        </p:nvSpPr>
        <p:spPr bwMode="auto">
          <a:xfrm>
            <a:off x="126887" y="5214938"/>
            <a:ext cx="2743200" cy="952653"/>
          </a:xfrm>
          <a:prstGeom prst="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pPr algn="ctr" defTabSz="449263" fontAlgn="base">
              <a:spcBef>
                <a:spcPts val="900"/>
              </a:spcBef>
              <a:spcAft>
                <a:spcPct val="0"/>
              </a:spcAft>
              <a:buSzPct val="100000"/>
            </a:pPr>
            <a:r>
              <a:rPr lang="es-AR" altLang="es-AR" sz="2800" dirty="0" smtClean="0">
                <a:solidFill>
                  <a:srgbClr val="000000"/>
                </a:solidFill>
                <a:latin typeface="Calibri" pitchFamily="32" charset="0"/>
              </a:rPr>
              <a:t>violencia inseguridad</a:t>
            </a:r>
          </a:p>
        </p:txBody>
      </p:sp>
      <p:sp>
        <p:nvSpPr>
          <p:cNvPr id="18455" name="Rectangle 22"/>
          <p:cNvSpPr>
            <a:spLocks noChangeArrowheads="1"/>
          </p:cNvSpPr>
          <p:nvPr/>
        </p:nvSpPr>
        <p:spPr bwMode="auto">
          <a:xfrm>
            <a:off x="6286500" y="5214938"/>
            <a:ext cx="2743200" cy="952653"/>
          </a:xfrm>
          <a:prstGeom prst="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pPr algn="ctr" defTabSz="449263" fontAlgn="base">
              <a:spcBef>
                <a:spcPts val="900"/>
              </a:spcBef>
              <a:spcAft>
                <a:spcPct val="0"/>
              </a:spcAft>
              <a:buSzPct val="100000"/>
            </a:pPr>
            <a:r>
              <a:rPr lang="es-AR" altLang="es-AR" sz="2800" b="1" dirty="0" smtClean="0">
                <a:solidFill>
                  <a:srgbClr val="000000"/>
                </a:solidFill>
                <a:latin typeface="Calibri" pitchFamily="32" charset="0"/>
              </a:rPr>
              <a:t> </a:t>
            </a:r>
            <a:r>
              <a:rPr lang="es-AR" altLang="es-AR" sz="2800" dirty="0" smtClean="0">
                <a:solidFill>
                  <a:srgbClr val="000000"/>
                </a:solidFill>
                <a:latin typeface="Calibri" pitchFamily="32" charset="0"/>
              </a:rPr>
              <a:t>cooperación      consenso</a:t>
            </a:r>
          </a:p>
        </p:txBody>
      </p:sp>
      <p:grpSp>
        <p:nvGrpSpPr>
          <p:cNvPr id="18456" name="Group 23"/>
          <p:cNvGrpSpPr>
            <a:grpSpLocks/>
          </p:cNvGrpSpPr>
          <p:nvPr/>
        </p:nvGrpSpPr>
        <p:grpSpPr bwMode="auto">
          <a:xfrm>
            <a:off x="2743200" y="1828800"/>
            <a:ext cx="441325" cy="4022725"/>
            <a:chOff x="1728" y="1152"/>
            <a:chExt cx="278" cy="2534"/>
          </a:xfrm>
        </p:grpSpPr>
        <p:sp>
          <p:nvSpPr>
            <p:cNvPr id="18463" name="AutoShape 24"/>
            <p:cNvSpPr>
              <a:spLocks noChangeArrowheads="1"/>
            </p:cNvSpPr>
            <p:nvPr/>
          </p:nvSpPr>
          <p:spPr bwMode="auto">
            <a:xfrm>
              <a:off x="1728" y="1152"/>
              <a:ext cx="278" cy="182"/>
            </a:xfrm>
            <a:prstGeom prst="leftArrow">
              <a:avLst>
                <a:gd name="adj1" fmla="val -247222"/>
                <a:gd name="adj2" fmla="val 353582"/>
              </a:avLst>
            </a:prstGeom>
            <a:solidFill>
              <a:srgbClr val="1F497D"/>
            </a:solidFill>
            <a:ln w="28440" cap="sq">
              <a:solidFill>
                <a:srgbClr val="1F497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s-AR" altLang="es-AR" smtClea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8464" name="AutoShape 25"/>
            <p:cNvSpPr>
              <a:spLocks noChangeArrowheads="1"/>
            </p:cNvSpPr>
            <p:nvPr/>
          </p:nvSpPr>
          <p:spPr bwMode="auto">
            <a:xfrm>
              <a:off x="1728" y="1584"/>
              <a:ext cx="278" cy="182"/>
            </a:xfrm>
            <a:prstGeom prst="leftArrow">
              <a:avLst>
                <a:gd name="adj1" fmla="val -247222"/>
                <a:gd name="adj2" fmla="val 353582"/>
              </a:avLst>
            </a:prstGeom>
            <a:solidFill>
              <a:srgbClr val="1F497D"/>
            </a:solidFill>
            <a:ln w="28440" cap="sq">
              <a:solidFill>
                <a:srgbClr val="1F497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s-AR" altLang="es-AR" smtClea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8465" name="AutoShape 26"/>
            <p:cNvSpPr>
              <a:spLocks noChangeArrowheads="1"/>
            </p:cNvSpPr>
            <p:nvPr/>
          </p:nvSpPr>
          <p:spPr bwMode="auto">
            <a:xfrm>
              <a:off x="1728" y="2016"/>
              <a:ext cx="278" cy="182"/>
            </a:xfrm>
            <a:prstGeom prst="leftArrow">
              <a:avLst>
                <a:gd name="adj1" fmla="val -247222"/>
                <a:gd name="adj2" fmla="val 353582"/>
              </a:avLst>
            </a:prstGeom>
            <a:solidFill>
              <a:srgbClr val="1F497D"/>
            </a:solidFill>
            <a:ln w="28440" cap="sq">
              <a:solidFill>
                <a:srgbClr val="1F497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s-AR" altLang="es-AR" smtClea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8466" name="AutoShape 27"/>
            <p:cNvSpPr>
              <a:spLocks noChangeArrowheads="1"/>
            </p:cNvSpPr>
            <p:nvPr/>
          </p:nvSpPr>
          <p:spPr bwMode="auto">
            <a:xfrm>
              <a:off x="1728" y="2448"/>
              <a:ext cx="278" cy="182"/>
            </a:xfrm>
            <a:prstGeom prst="leftArrow">
              <a:avLst>
                <a:gd name="adj1" fmla="val -247222"/>
                <a:gd name="adj2" fmla="val 353582"/>
              </a:avLst>
            </a:prstGeom>
            <a:solidFill>
              <a:srgbClr val="1F497D"/>
            </a:solidFill>
            <a:ln w="28440" cap="sq">
              <a:solidFill>
                <a:srgbClr val="1F497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s-AR" altLang="es-AR" smtClea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8467" name="AutoShape 28"/>
            <p:cNvSpPr>
              <a:spLocks noChangeArrowheads="1"/>
            </p:cNvSpPr>
            <p:nvPr/>
          </p:nvSpPr>
          <p:spPr bwMode="auto">
            <a:xfrm>
              <a:off x="1728" y="3504"/>
              <a:ext cx="278" cy="182"/>
            </a:xfrm>
            <a:prstGeom prst="leftArrow">
              <a:avLst>
                <a:gd name="adj1" fmla="val -247222"/>
                <a:gd name="adj2" fmla="val 353582"/>
              </a:avLst>
            </a:prstGeom>
            <a:solidFill>
              <a:srgbClr val="1F497D"/>
            </a:solidFill>
            <a:ln w="28440" cap="sq">
              <a:solidFill>
                <a:srgbClr val="1F497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s-AR" altLang="es-AR" smtClean="0">
                <a:solidFill>
                  <a:srgbClr val="FFFFFF"/>
                </a:solidFill>
                <a:latin typeface="Arial" charset="0"/>
              </a:endParaRPr>
            </a:p>
          </p:txBody>
        </p:sp>
      </p:grpSp>
      <p:grpSp>
        <p:nvGrpSpPr>
          <p:cNvPr id="18457" name="Group 29"/>
          <p:cNvGrpSpPr>
            <a:grpSpLocks/>
          </p:cNvGrpSpPr>
          <p:nvPr/>
        </p:nvGrpSpPr>
        <p:grpSpPr bwMode="auto">
          <a:xfrm>
            <a:off x="5943600" y="1828800"/>
            <a:ext cx="441325" cy="4022725"/>
            <a:chOff x="3744" y="1152"/>
            <a:chExt cx="278" cy="2534"/>
          </a:xfrm>
        </p:grpSpPr>
        <p:sp>
          <p:nvSpPr>
            <p:cNvPr id="18458" name="AutoShape 30"/>
            <p:cNvSpPr>
              <a:spLocks noChangeArrowheads="1"/>
            </p:cNvSpPr>
            <p:nvPr/>
          </p:nvSpPr>
          <p:spPr bwMode="auto">
            <a:xfrm>
              <a:off x="3744" y="1152"/>
              <a:ext cx="278" cy="182"/>
            </a:xfrm>
            <a:prstGeom prst="leftArrow">
              <a:avLst>
                <a:gd name="adj1" fmla="val -247222"/>
                <a:gd name="adj2" fmla="val 353582"/>
              </a:avLst>
            </a:prstGeom>
            <a:solidFill>
              <a:srgbClr val="1F497D"/>
            </a:solidFill>
            <a:ln w="28440" cap="sq">
              <a:solidFill>
                <a:srgbClr val="1F497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s-AR" altLang="es-AR" smtClea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8459" name="AutoShape 31"/>
            <p:cNvSpPr>
              <a:spLocks noChangeArrowheads="1"/>
            </p:cNvSpPr>
            <p:nvPr/>
          </p:nvSpPr>
          <p:spPr bwMode="auto">
            <a:xfrm>
              <a:off x="3744" y="1584"/>
              <a:ext cx="278" cy="182"/>
            </a:xfrm>
            <a:prstGeom prst="leftArrow">
              <a:avLst>
                <a:gd name="adj1" fmla="val -247222"/>
                <a:gd name="adj2" fmla="val 353582"/>
              </a:avLst>
            </a:prstGeom>
            <a:solidFill>
              <a:srgbClr val="1F497D"/>
            </a:solidFill>
            <a:ln w="28440" cap="sq">
              <a:solidFill>
                <a:srgbClr val="1F497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s-AR" altLang="es-AR" smtClea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8460" name="AutoShape 32"/>
            <p:cNvSpPr>
              <a:spLocks noChangeArrowheads="1"/>
            </p:cNvSpPr>
            <p:nvPr/>
          </p:nvSpPr>
          <p:spPr bwMode="auto">
            <a:xfrm>
              <a:off x="3744" y="2016"/>
              <a:ext cx="278" cy="182"/>
            </a:xfrm>
            <a:prstGeom prst="leftArrow">
              <a:avLst>
                <a:gd name="adj1" fmla="val -247222"/>
                <a:gd name="adj2" fmla="val 353582"/>
              </a:avLst>
            </a:prstGeom>
            <a:solidFill>
              <a:srgbClr val="1F497D"/>
            </a:solidFill>
            <a:ln w="28440" cap="sq">
              <a:solidFill>
                <a:srgbClr val="1F497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s-AR" altLang="es-AR" smtClea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8461" name="AutoShape 33"/>
            <p:cNvSpPr>
              <a:spLocks noChangeArrowheads="1"/>
            </p:cNvSpPr>
            <p:nvPr/>
          </p:nvSpPr>
          <p:spPr bwMode="auto">
            <a:xfrm>
              <a:off x="3744" y="2448"/>
              <a:ext cx="278" cy="182"/>
            </a:xfrm>
            <a:prstGeom prst="leftArrow">
              <a:avLst>
                <a:gd name="adj1" fmla="val -247222"/>
                <a:gd name="adj2" fmla="val 353582"/>
              </a:avLst>
            </a:prstGeom>
            <a:solidFill>
              <a:srgbClr val="1F497D"/>
            </a:solidFill>
            <a:ln w="28440" cap="sq">
              <a:solidFill>
                <a:srgbClr val="1F497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s-AR" altLang="es-AR" smtClea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8462" name="AutoShape 34"/>
            <p:cNvSpPr>
              <a:spLocks noChangeArrowheads="1"/>
            </p:cNvSpPr>
            <p:nvPr/>
          </p:nvSpPr>
          <p:spPr bwMode="auto">
            <a:xfrm>
              <a:off x="3744" y="3504"/>
              <a:ext cx="278" cy="182"/>
            </a:xfrm>
            <a:prstGeom prst="leftArrow">
              <a:avLst>
                <a:gd name="adj1" fmla="val -247222"/>
                <a:gd name="adj2" fmla="val 353582"/>
              </a:avLst>
            </a:prstGeom>
            <a:solidFill>
              <a:srgbClr val="1F497D"/>
            </a:solidFill>
            <a:ln w="28440" cap="sq">
              <a:solidFill>
                <a:srgbClr val="1F497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s-AR" altLang="es-AR" smtClean="0">
                <a:solidFill>
                  <a:srgbClr val="FFFFFF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916806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251520" y="438932"/>
            <a:ext cx="8425347" cy="1192364"/>
          </a:xfrm>
          <a:prstGeom prst="rect">
            <a:avLst/>
          </a:prstGeom>
        </p:spPr>
        <p:txBody>
          <a:bodyPr lIns="16326" tIns="16326" rIns="16326" bIns="16326" anchor="ctr"/>
          <a:lstStyle/>
          <a:p>
            <a:pPr algn="ctr">
              <a:lnSpc>
                <a:spcPct val="112000"/>
              </a:lnSpc>
            </a:pPr>
            <a:r>
              <a:rPr lang="es-AR" sz="2200" b="1" dirty="0">
                <a:solidFill>
                  <a:schemeClr val="accent1"/>
                </a:solidFill>
                <a:latin typeface="+mj-lt"/>
              </a:rPr>
              <a:t>MÉTODOS DE </a:t>
            </a:r>
            <a:r>
              <a:rPr lang="es-AR" sz="2200" b="1" dirty="0" smtClean="0">
                <a:solidFill>
                  <a:schemeClr val="accent1"/>
                </a:solidFill>
                <a:latin typeface="+mj-lt"/>
              </a:rPr>
              <a:t>ABORDAJE </a:t>
            </a:r>
            <a:r>
              <a:rPr lang="es-AR" sz="2200" b="1" dirty="0">
                <a:solidFill>
                  <a:schemeClr val="accent1"/>
                </a:solidFill>
                <a:latin typeface="+mj-lt"/>
              </a:rPr>
              <a:t>DE CONFLICTOS</a:t>
            </a:r>
            <a:endParaRPr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93" name="CustomShape 2"/>
          <p:cNvSpPr/>
          <p:nvPr/>
        </p:nvSpPr>
        <p:spPr>
          <a:xfrm>
            <a:off x="1175584" y="4043676"/>
            <a:ext cx="2024944" cy="1003596"/>
          </a:xfrm>
          <a:prstGeom prst="rect">
            <a:avLst/>
          </a:prstGeom>
          <a:solidFill>
            <a:srgbClr val="CCECFF"/>
          </a:solidFill>
          <a:ln w="9360">
            <a:solidFill>
              <a:srgbClr val="000000"/>
            </a:solidFill>
            <a:miter/>
          </a:ln>
        </p:spPr>
        <p:txBody>
          <a:bodyPr lIns="81631" tIns="42448" rIns="81631" bIns="42448"/>
          <a:lstStyle/>
          <a:p>
            <a:r>
              <a:rPr lang="es-AR" b="1" dirty="0">
                <a:solidFill>
                  <a:srgbClr val="FF0000"/>
                </a:solidFill>
                <a:latin typeface="Arial"/>
              </a:rPr>
              <a:t>CON </a:t>
            </a:r>
            <a:r>
              <a:rPr lang="es-AR" b="1" dirty="0">
                <a:latin typeface="Arial"/>
              </a:rPr>
              <a:t>intervención </a:t>
            </a:r>
            <a:endParaRPr dirty="0"/>
          </a:p>
          <a:p>
            <a:r>
              <a:rPr lang="es-AR" b="1" dirty="0">
                <a:latin typeface="Arial"/>
              </a:rPr>
              <a:t>de</a:t>
            </a:r>
            <a:r>
              <a:rPr lang="es-AR" b="1" dirty="0">
                <a:solidFill>
                  <a:srgbClr val="FF0000"/>
                </a:solidFill>
                <a:latin typeface="Arial"/>
              </a:rPr>
              <a:t> </a:t>
            </a:r>
            <a:r>
              <a:rPr lang="es-AR" b="1" dirty="0">
                <a:solidFill>
                  <a:srgbClr val="008000"/>
                </a:solidFill>
                <a:latin typeface="Arial"/>
              </a:rPr>
              <a:t>TERCERO</a:t>
            </a:r>
            <a:endParaRPr dirty="0"/>
          </a:p>
        </p:txBody>
      </p:sp>
      <p:sp>
        <p:nvSpPr>
          <p:cNvPr id="94" name="CustomShape 3"/>
          <p:cNvSpPr/>
          <p:nvPr/>
        </p:nvSpPr>
        <p:spPr>
          <a:xfrm>
            <a:off x="1175584" y="2090148"/>
            <a:ext cx="2024944" cy="712283"/>
          </a:xfrm>
          <a:prstGeom prst="rect">
            <a:avLst/>
          </a:prstGeom>
          <a:solidFill>
            <a:srgbClr val="CCECFF"/>
          </a:solidFill>
          <a:ln w="9360">
            <a:solidFill>
              <a:srgbClr val="000000"/>
            </a:solidFill>
            <a:miter/>
          </a:ln>
        </p:spPr>
        <p:txBody>
          <a:bodyPr lIns="81631" tIns="42448" rIns="81631" bIns="42448"/>
          <a:lstStyle/>
          <a:p>
            <a:r>
              <a:rPr lang="es-AR" b="1">
                <a:solidFill>
                  <a:srgbClr val="FF0000"/>
                </a:solidFill>
                <a:latin typeface="Arial"/>
              </a:rPr>
              <a:t>SIN </a:t>
            </a:r>
            <a:r>
              <a:rPr lang="es-AR" b="1">
                <a:latin typeface="Arial"/>
              </a:rPr>
              <a:t>intervención </a:t>
            </a:r>
            <a:endParaRPr/>
          </a:p>
          <a:p>
            <a:r>
              <a:rPr lang="es-AR" b="1">
                <a:latin typeface="Arial"/>
              </a:rPr>
              <a:t>de</a:t>
            </a:r>
            <a:r>
              <a:rPr lang="es-AR" b="1">
                <a:solidFill>
                  <a:srgbClr val="FF0000"/>
                </a:solidFill>
                <a:latin typeface="Arial"/>
              </a:rPr>
              <a:t> </a:t>
            </a:r>
            <a:r>
              <a:rPr lang="es-AR" b="1">
                <a:solidFill>
                  <a:srgbClr val="008000"/>
                </a:solidFill>
                <a:latin typeface="Arial"/>
              </a:rPr>
              <a:t>TERCERO</a:t>
            </a:r>
            <a:endParaRPr/>
          </a:p>
        </p:txBody>
      </p:sp>
      <p:sp>
        <p:nvSpPr>
          <p:cNvPr id="95" name="CustomShape 4"/>
          <p:cNvSpPr/>
          <p:nvPr/>
        </p:nvSpPr>
        <p:spPr>
          <a:xfrm>
            <a:off x="4027683" y="4898782"/>
            <a:ext cx="1327757" cy="78380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txBody>
          <a:bodyPr lIns="81631" tIns="42448" rIns="81631" bIns="42448"/>
          <a:lstStyle/>
          <a:p>
            <a:r>
              <a:rPr lang="es-AR" b="1" dirty="0">
                <a:solidFill>
                  <a:srgbClr val="FF0000"/>
                </a:solidFill>
                <a:latin typeface="Arial"/>
              </a:rPr>
              <a:t>SIN  </a:t>
            </a:r>
            <a:endParaRPr dirty="0"/>
          </a:p>
          <a:p>
            <a:r>
              <a:rPr lang="es-AR" b="1" dirty="0">
                <a:solidFill>
                  <a:srgbClr val="990099"/>
                </a:solidFill>
                <a:latin typeface="Arial"/>
              </a:rPr>
              <a:t>DECISIÓN</a:t>
            </a:r>
            <a:endParaRPr dirty="0"/>
          </a:p>
        </p:txBody>
      </p:sp>
      <p:sp>
        <p:nvSpPr>
          <p:cNvPr id="96" name="CustomShape 5"/>
          <p:cNvSpPr/>
          <p:nvPr/>
        </p:nvSpPr>
        <p:spPr>
          <a:xfrm>
            <a:off x="3983925" y="3573016"/>
            <a:ext cx="1371515" cy="7184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txBody>
          <a:bodyPr lIns="81631" tIns="42448" rIns="81631" bIns="42448"/>
          <a:lstStyle/>
          <a:p>
            <a:r>
              <a:rPr lang="es-AR" b="1" dirty="0">
                <a:solidFill>
                  <a:srgbClr val="FF0000"/>
                </a:solidFill>
                <a:latin typeface="Arial"/>
              </a:rPr>
              <a:t>CON  </a:t>
            </a:r>
            <a:endParaRPr dirty="0"/>
          </a:p>
          <a:p>
            <a:r>
              <a:rPr lang="es-AR" b="1" dirty="0">
                <a:solidFill>
                  <a:srgbClr val="990099"/>
                </a:solidFill>
                <a:latin typeface="Arial"/>
              </a:rPr>
              <a:t>DECISIÓN</a:t>
            </a:r>
            <a:endParaRPr dirty="0"/>
          </a:p>
        </p:txBody>
      </p:sp>
      <p:cxnSp>
        <p:nvCxnSpPr>
          <p:cNvPr id="97" name="Line 6"/>
          <p:cNvCxnSpPr/>
          <p:nvPr/>
        </p:nvCxnSpPr>
        <p:spPr>
          <a:xfrm>
            <a:off x="3526753" y="3678332"/>
            <a:ext cx="2286" cy="2286"/>
          </a:xfrm>
          <a:prstGeom prst="bentConnector3">
            <a:avLst/>
          </a:prstGeom>
          <a:ln w="9360">
            <a:solidFill>
              <a:srgbClr val="000000"/>
            </a:solidFill>
            <a:miter/>
          </a:ln>
        </p:spPr>
      </p:cxnSp>
      <p:sp>
        <p:nvSpPr>
          <p:cNvPr id="98" name="Line 7"/>
          <p:cNvSpPr/>
          <p:nvPr/>
        </p:nvSpPr>
        <p:spPr>
          <a:xfrm>
            <a:off x="3200202" y="4595229"/>
            <a:ext cx="391861" cy="1306"/>
          </a:xfrm>
          <a:prstGeom prst="line">
            <a:avLst/>
          </a:prstGeom>
          <a:ln w="2844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99" name="Line 8"/>
          <p:cNvSpPr/>
          <p:nvPr/>
        </p:nvSpPr>
        <p:spPr>
          <a:xfrm>
            <a:off x="3592063" y="4121821"/>
            <a:ext cx="0" cy="1241351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100" name="Line 9"/>
          <p:cNvSpPr/>
          <p:nvPr/>
        </p:nvSpPr>
        <p:spPr>
          <a:xfrm>
            <a:off x="3570512" y="4121821"/>
            <a:ext cx="391535" cy="0"/>
          </a:xfrm>
          <a:prstGeom prst="line">
            <a:avLst/>
          </a:prstGeom>
          <a:ln w="2844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101" name="Line 10"/>
          <p:cNvSpPr/>
          <p:nvPr/>
        </p:nvSpPr>
        <p:spPr>
          <a:xfrm>
            <a:off x="3621249" y="5354752"/>
            <a:ext cx="391861" cy="1306"/>
          </a:xfrm>
          <a:prstGeom prst="line">
            <a:avLst/>
          </a:prstGeom>
          <a:ln w="2844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102" name="Line 11"/>
          <p:cNvSpPr/>
          <p:nvPr/>
        </p:nvSpPr>
        <p:spPr>
          <a:xfrm>
            <a:off x="3200528" y="2416732"/>
            <a:ext cx="2873977" cy="0"/>
          </a:xfrm>
          <a:prstGeom prst="line">
            <a:avLst/>
          </a:prstGeom>
          <a:ln w="2844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103" name="Line 12"/>
          <p:cNvSpPr/>
          <p:nvPr/>
        </p:nvSpPr>
        <p:spPr>
          <a:xfrm>
            <a:off x="5487694" y="3932260"/>
            <a:ext cx="783396" cy="0"/>
          </a:xfrm>
          <a:prstGeom prst="line">
            <a:avLst/>
          </a:prstGeom>
          <a:ln w="2844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104" name="CustomShape 13"/>
          <p:cNvSpPr/>
          <p:nvPr/>
        </p:nvSpPr>
        <p:spPr>
          <a:xfrm>
            <a:off x="6271090" y="2502298"/>
            <a:ext cx="1568099" cy="332464"/>
          </a:xfrm>
          <a:prstGeom prst="rect">
            <a:avLst/>
          </a:prstGeom>
          <a:noFill/>
          <a:ln>
            <a:noFill/>
          </a:ln>
        </p:spPr>
      </p:sp>
      <p:sp>
        <p:nvSpPr>
          <p:cNvPr id="105" name="CustomShape 14"/>
          <p:cNvSpPr/>
          <p:nvPr/>
        </p:nvSpPr>
        <p:spPr>
          <a:xfrm>
            <a:off x="6271090" y="3423163"/>
            <a:ext cx="2220548" cy="1241025"/>
          </a:xfrm>
          <a:prstGeom prst="rect">
            <a:avLst/>
          </a:prstGeom>
          <a:noFill/>
          <a:ln>
            <a:noFill/>
          </a:ln>
        </p:spPr>
        <p:txBody>
          <a:bodyPr lIns="81631" tIns="42448" rIns="81631" bIns="42448"/>
          <a:lstStyle/>
          <a:p>
            <a:pPr>
              <a:buSzPct val="45000"/>
            </a:pPr>
            <a:r>
              <a:rPr lang="es-AR" sz="2200" b="1" dirty="0" smtClean="0">
                <a:solidFill>
                  <a:srgbClr val="FF0000"/>
                </a:solidFill>
                <a:latin typeface="Arial"/>
              </a:rPr>
              <a:t> JUICIO</a:t>
            </a:r>
            <a:endParaRPr dirty="0"/>
          </a:p>
          <a:p>
            <a:pPr>
              <a:buSzPct val="45000"/>
            </a:pPr>
            <a:endParaRPr lang="es-AR" b="1" dirty="0" smtClean="0">
              <a:latin typeface="Arial"/>
            </a:endParaRPr>
          </a:p>
          <a:p>
            <a:pPr>
              <a:buSzPct val="45000"/>
            </a:pPr>
            <a:r>
              <a:rPr lang="es-AR" b="1" dirty="0" smtClean="0">
                <a:solidFill>
                  <a:srgbClr val="FF0000"/>
                </a:solidFill>
                <a:latin typeface="Arial"/>
              </a:rPr>
              <a:t> ARBITRAJE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06" name="CustomShape 15"/>
          <p:cNvSpPr/>
          <p:nvPr/>
        </p:nvSpPr>
        <p:spPr>
          <a:xfrm>
            <a:off x="6229022" y="4871334"/>
            <a:ext cx="1893670" cy="1005938"/>
          </a:xfrm>
          <a:prstGeom prst="rect">
            <a:avLst/>
          </a:prstGeom>
          <a:noFill/>
          <a:ln>
            <a:noFill/>
          </a:ln>
        </p:spPr>
        <p:txBody>
          <a:bodyPr lIns="81631" tIns="42448" rIns="81631" bIns="42448"/>
          <a:lstStyle/>
          <a:p>
            <a:r>
              <a:rPr lang="es-AR" b="1" dirty="0" smtClean="0">
                <a:solidFill>
                  <a:srgbClr val="00AE00"/>
                </a:solidFill>
                <a:latin typeface="+mj-lt"/>
              </a:rPr>
              <a:t>MEDIACIÓN</a:t>
            </a:r>
            <a:endParaRPr lang="es-AR" b="1" dirty="0" smtClean="0">
              <a:solidFill>
                <a:srgbClr val="000000"/>
              </a:solidFill>
              <a:latin typeface="+mj-lt"/>
            </a:endParaRPr>
          </a:p>
          <a:p>
            <a:pPr>
              <a:buSzPct val="45000"/>
            </a:pPr>
            <a:r>
              <a:rPr lang="es-AR" b="1" dirty="0" smtClean="0">
                <a:solidFill>
                  <a:srgbClr val="00B050"/>
                </a:solidFill>
                <a:latin typeface="+mj-lt"/>
              </a:rPr>
              <a:t>CONCILIACIÓN</a:t>
            </a:r>
          </a:p>
          <a:p>
            <a:pPr>
              <a:buSzPct val="45000"/>
            </a:pPr>
            <a:r>
              <a:rPr lang="es-AR" b="1" dirty="0" smtClean="0">
                <a:solidFill>
                  <a:srgbClr val="00B050"/>
                </a:solidFill>
                <a:latin typeface="+mj-lt"/>
              </a:rPr>
              <a:t>FACILITACIÓN</a:t>
            </a:r>
            <a:endParaRPr lang="es-AR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107" name="CustomShape 16"/>
          <p:cNvSpPr/>
          <p:nvPr/>
        </p:nvSpPr>
        <p:spPr>
          <a:xfrm>
            <a:off x="6139162" y="2067939"/>
            <a:ext cx="2612409" cy="1001964"/>
          </a:xfrm>
          <a:prstGeom prst="rect">
            <a:avLst/>
          </a:prstGeom>
          <a:noFill/>
          <a:ln>
            <a:noFill/>
          </a:ln>
        </p:spPr>
        <p:txBody>
          <a:bodyPr lIns="81631" tIns="42448" rIns="81631" bIns="42448"/>
          <a:lstStyle/>
          <a:p>
            <a:r>
              <a:rPr lang="es-AR" sz="2200" b="1" dirty="0">
                <a:solidFill>
                  <a:srgbClr val="00AE00"/>
                </a:solidFill>
                <a:latin typeface="Arial"/>
              </a:rPr>
              <a:t>NEGOCIACIÓN</a:t>
            </a:r>
            <a:endParaRPr dirty="0"/>
          </a:p>
          <a:p>
            <a:pPr>
              <a:buSzPct val="45000"/>
            </a:pPr>
            <a:endParaRPr dirty="0"/>
          </a:p>
        </p:txBody>
      </p:sp>
      <p:sp>
        <p:nvSpPr>
          <p:cNvPr id="108" name="Line 17"/>
          <p:cNvSpPr/>
          <p:nvPr/>
        </p:nvSpPr>
        <p:spPr>
          <a:xfrm>
            <a:off x="5445626" y="5363172"/>
            <a:ext cx="783396" cy="0"/>
          </a:xfrm>
          <a:prstGeom prst="line">
            <a:avLst/>
          </a:prstGeom>
          <a:ln w="2844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3" name="2 Rectángulo"/>
          <p:cNvSpPr/>
          <p:nvPr/>
        </p:nvSpPr>
        <p:spPr>
          <a:xfrm>
            <a:off x="611560" y="568258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AR" dirty="0" smtClean="0">
                <a:solidFill>
                  <a:srgbClr val="FF0000"/>
                </a:solidFill>
              </a:rPr>
              <a:t>Adversarial </a:t>
            </a:r>
            <a:r>
              <a:rPr lang="es-AR" dirty="0" smtClean="0"/>
              <a:t>    </a:t>
            </a:r>
            <a:r>
              <a:rPr lang="es-AR" dirty="0" smtClean="0">
                <a:solidFill>
                  <a:srgbClr val="00B050"/>
                </a:solidFill>
              </a:rPr>
              <a:t>No adversarial</a:t>
            </a:r>
            <a:endParaRPr lang="es-AR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2296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1326</TotalTime>
  <Words>887</Words>
  <Application>Microsoft Office PowerPoint</Application>
  <PresentationFormat>Presentación en pantalla (4:3)</PresentationFormat>
  <Paragraphs>134</Paragraphs>
  <Slides>17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Austin</vt:lpstr>
      <vt:lpstr>Convivencia y paradigmas para resolver los conflictos:</vt:lpstr>
      <vt:lpstr>Comunicación, aprendizaje, conflicto</vt:lpstr>
      <vt:lpstr>Presentación de PowerPoint</vt:lpstr>
      <vt:lpstr>Presentación de PowerPoint</vt:lpstr>
      <vt:lpstr>Haciendo una comparación entres los tres, escriben:</vt:lpstr>
      <vt:lpstr>Así, se describen dos paradigmas en abordaje de conflictos ( y por tanto, de convivencia)</vt:lpstr>
      <vt:lpstr>Paradigmas de abordaje de conflicto</vt:lpstr>
      <vt:lpstr>Presentación de PowerPoint</vt:lpstr>
      <vt:lpstr>Presentación de PowerPoint</vt:lpstr>
      <vt:lpstr>Juicio                          Mediación</vt:lpstr>
      <vt:lpstr>Juicio                         Mediación</vt:lpstr>
      <vt:lpstr>Presentación de PowerPoint</vt:lpstr>
      <vt:lpstr>Pensar la Convivencia como…</vt:lpstr>
      <vt:lpstr>Reconocimiento</vt:lpstr>
      <vt:lpstr>La construcción de la convivencia</vt:lpstr>
      <vt:lpstr>Para reflexionar…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Convivencia, cambio social y conflicto:</dc:title>
  <dc:creator>celina</dc:creator>
  <cp:lastModifiedBy>celina</cp:lastModifiedBy>
  <cp:revision>30</cp:revision>
  <dcterms:created xsi:type="dcterms:W3CDTF">2020-04-22T13:38:43Z</dcterms:created>
  <dcterms:modified xsi:type="dcterms:W3CDTF">2020-05-06T12:36:25Z</dcterms:modified>
</cp:coreProperties>
</file>