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9" r:id="rId4"/>
    <p:sldId id="258" r:id="rId5"/>
    <p:sldId id="259" r:id="rId6"/>
    <p:sldId id="260" r:id="rId7"/>
    <p:sldId id="261" r:id="rId8"/>
    <p:sldId id="262" r:id="rId9"/>
    <p:sldId id="295" r:id="rId10"/>
    <p:sldId id="263" r:id="rId11"/>
    <p:sldId id="264" r:id="rId12"/>
    <p:sldId id="265" r:id="rId13"/>
    <p:sldId id="266" r:id="rId14"/>
    <p:sldId id="303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300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302" r:id="rId45"/>
    <p:sldId id="296" r:id="rId46"/>
    <p:sldId id="297" r:id="rId47"/>
    <p:sldId id="301" r:id="rId48"/>
    <p:sldId id="298" r:id="rId49"/>
    <p:sldId id="304" r:id="rId50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EDAE-E040-43CC-A170-C4FBCEF252B7}" type="datetimeFigureOut">
              <a:rPr lang="es-AR" smtClean="0"/>
              <a:t>31/5/2017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0155-86B7-4B01-A5CC-8AAFD985DC3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3203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EDAE-E040-43CC-A170-C4FBCEF252B7}" type="datetimeFigureOut">
              <a:rPr lang="es-AR" smtClean="0"/>
              <a:t>31/5/2017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0155-86B7-4B01-A5CC-8AAFD985DC3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7807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EDAE-E040-43CC-A170-C4FBCEF252B7}" type="datetimeFigureOut">
              <a:rPr lang="es-AR" smtClean="0"/>
              <a:t>31/5/2017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0155-86B7-4B01-A5CC-8AAFD985DC3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21338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EDAE-E040-43CC-A170-C4FBCEF252B7}" type="datetimeFigureOut">
              <a:rPr lang="es-AR" smtClean="0"/>
              <a:t>31/5/2017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0155-86B7-4B01-A5CC-8AAFD985DC3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00392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EDAE-E040-43CC-A170-C4FBCEF252B7}" type="datetimeFigureOut">
              <a:rPr lang="es-AR" smtClean="0"/>
              <a:t>31/5/2017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0155-86B7-4B01-A5CC-8AAFD985DC3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82197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EDAE-E040-43CC-A170-C4FBCEF252B7}" type="datetimeFigureOut">
              <a:rPr lang="es-AR" smtClean="0"/>
              <a:t>31/5/2017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0155-86B7-4B01-A5CC-8AAFD985DC3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06710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EDAE-E040-43CC-A170-C4FBCEF252B7}" type="datetimeFigureOut">
              <a:rPr lang="es-AR" smtClean="0"/>
              <a:t>31/5/2017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0155-86B7-4B01-A5CC-8AAFD985DC3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26042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EDAE-E040-43CC-A170-C4FBCEF252B7}" type="datetimeFigureOut">
              <a:rPr lang="es-AR" smtClean="0"/>
              <a:t>31/5/2017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0155-86B7-4B01-A5CC-8AAFD985DC3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87545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EDAE-E040-43CC-A170-C4FBCEF252B7}" type="datetimeFigureOut">
              <a:rPr lang="es-AR" smtClean="0"/>
              <a:t>31/5/2017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0155-86B7-4B01-A5CC-8AAFD985DC3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94257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EDAE-E040-43CC-A170-C4FBCEF252B7}" type="datetimeFigureOut">
              <a:rPr lang="es-AR" smtClean="0"/>
              <a:t>31/5/2017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0155-86B7-4B01-A5CC-8AAFD985DC3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6884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EDAE-E040-43CC-A170-C4FBCEF252B7}" type="datetimeFigureOut">
              <a:rPr lang="es-AR" smtClean="0"/>
              <a:t>31/5/2017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C0155-86B7-4B01-A5CC-8AAFD985DC3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01446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EEDAE-E040-43CC-A170-C4FBCEF252B7}" type="datetimeFigureOut">
              <a:rPr lang="es-AR" smtClean="0"/>
              <a:t>31/5/2017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C0155-86B7-4B01-A5CC-8AAFD985DC3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66123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WbdgV9wAio" TargetMode="External"/><Relationship Id="rId7" Type="http://schemas.openxmlformats.org/officeDocument/2006/relationships/hyperlink" Target="https://www.youtube.com/watch?v=5VkccCEnCrU" TargetMode="External"/><Relationship Id="rId2" Type="http://schemas.openxmlformats.org/officeDocument/2006/relationships/hyperlink" Target="https://www.youtube.com/watch?v=SE1CgbBb9x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4rl7SJviPBI" TargetMode="External"/><Relationship Id="rId5" Type="http://schemas.openxmlformats.org/officeDocument/2006/relationships/hyperlink" Target="https://www.youtube.com/watch?v=uoKySS1wIk0" TargetMode="External"/><Relationship Id="rId4" Type="http://schemas.openxmlformats.org/officeDocument/2006/relationships/hyperlink" Target="https://www.youtube.com/watch?v=z8DA9TFxLfI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EPILEPSIA</a:t>
            </a:r>
            <a:endParaRPr lang="es-A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7652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ETIOLOGIA </a:t>
            </a:r>
            <a:r>
              <a:rPr lang="es-AR" sz="2400" dirty="0" smtClean="0"/>
              <a:t>(variable y relacionada con la edad)</a:t>
            </a:r>
            <a:endParaRPr lang="es-AR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Neonatales y primera infancia: lesión </a:t>
            </a:r>
            <a:r>
              <a:rPr lang="es-AR" dirty="0" err="1" smtClean="0"/>
              <a:t>cerebra</a:t>
            </a:r>
            <a:r>
              <a:rPr lang="es-AR" dirty="0" smtClean="0"/>
              <a:t> primaria, anomalías congénitas, trastornos metabólicos, meningitis.</a:t>
            </a:r>
          </a:p>
          <a:p>
            <a:r>
              <a:rPr lang="es-AR" dirty="0" smtClean="0"/>
              <a:t>Infancia: (6 meses a 3 años): lesión cerebral perinatal, infecciones.</a:t>
            </a:r>
          </a:p>
          <a:p>
            <a:r>
              <a:rPr lang="es-AR" dirty="0" smtClean="0"/>
              <a:t>Niños y adolescentes: Epilepsia idiopática (influencia genética), lesión cerebral perinatal, infecciones.</a:t>
            </a:r>
          </a:p>
          <a:p>
            <a:r>
              <a:rPr lang="es-AR" dirty="0" smtClean="0"/>
              <a:t>Adultos jóvenes: TEC, tumores, epilepsia idiopáticas.</a:t>
            </a:r>
          </a:p>
          <a:p>
            <a:r>
              <a:rPr lang="es-AR" dirty="0" smtClean="0"/>
              <a:t>Adultos mayores y ancianos: Enfermedad vascular cerebral, tumores.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51804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EPILEPSIAS IDIOPATICAS: sin una lesión neurológica que lo justifique (influencia genética) Características clínicas particulares y hallazgos en EEG</a:t>
            </a:r>
          </a:p>
          <a:p>
            <a:endParaRPr lang="es-AR" dirty="0"/>
          </a:p>
          <a:p>
            <a:r>
              <a:rPr lang="es-AR" dirty="0" smtClean="0"/>
              <a:t>EPILEPSIAS SINTOMÁTICAS O SECUNDARIAS: tienen una causa determinada y demostrable.</a:t>
            </a:r>
          </a:p>
          <a:p>
            <a:endParaRPr lang="es-AR" dirty="0"/>
          </a:p>
          <a:p>
            <a:r>
              <a:rPr lang="es-AR" dirty="0" smtClean="0"/>
              <a:t>EPILEPSIA CRIPTOGENETICA: se sospecha una etiología orgánica pero no se puede demostrar.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5128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CRISIS EPILEPTICA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CRISIS EPILÉPTICAS: son eventos clínicos transitorios, de inicio brusco, breves de semiología variada, debido a descargas neuronal excesiva e </a:t>
            </a:r>
            <a:r>
              <a:rPr lang="es-AR" dirty="0" err="1" smtClean="0"/>
              <a:t>hipersincrónica</a:t>
            </a:r>
            <a:r>
              <a:rPr lang="es-AR" dirty="0" smtClean="0"/>
              <a:t>. E inicio súbito y la brevedad que las caracterizan son elementos fundamentales para tener en cuenta en la anamnesis, en especial con vistas al diagnostico diferencial.</a:t>
            </a:r>
          </a:p>
          <a:p>
            <a:r>
              <a:rPr lang="es-AR" dirty="0" smtClean="0"/>
              <a:t>CRISIS AGUDAS: son crisis epilépticas que resultan de un daño estructural agudo del cerebro o de su metabolismo o como consecuencia de un trastorno metabólico sistémico. Por ejemplo: hipoglucemia, ingestión de ciertas drogas.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9490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Dos grandes grupos de crisis epilépticas: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s-ES" sz="3200" b="1" i="1" u="sng" dirty="0" smtClean="0"/>
              <a:t>Clasificación Internacional del Tipo de Crisis</a:t>
            </a:r>
          </a:p>
          <a:p>
            <a:pPr algn="ctr">
              <a:buNone/>
            </a:pPr>
            <a:endParaRPr lang="es-ES" b="1" i="1" u="sng" dirty="0" smtClean="0"/>
          </a:p>
          <a:p>
            <a:pPr marL="0" indent="0">
              <a:buNone/>
            </a:pPr>
            <a:r>
              <a:rPr lang="es-ES" dirty="0" smtClean="0"/>
              <a:t>Las Crisis Epilépticas se dividen básicamente en Crisis Epilépticas Generalizadas y Crisis Epilépticas Parciales o Focales.</a:t>
            </a:r>
          </a:p>
          <a:p>
            <a:r>
              <a:rPr lang="es-ES" dirty="0" smtClean="0"/>
              <a:t>Hay un predominio de Crisis Parciales sobre las Crisis Generalizadas.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3543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5915" y="151596"/>
            <a:ext cx="8809150" cy="6610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16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flipV="1">
            <a:off x="838200" y="319406"/>
            <a:ext cx="10515600" cy="45719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489397"/>
            <a:ext cx="10515600" cy="4739426"/>
          </a:xfrm>
        </p:spPr>
        <p:txBody>
          <a:bodyPr>
            <a:normAutofit/>
          </a:bodyPr>
          <a:lstStyle/>
          <a:p>
            <a:r>
              <a:rPr lang="es-AR" dirty="0" smtClean="0"/>
              <a:t>GENERALIZADAS: son aquellas en las que las manifestaciones clínicas y/o </a:t>
            </a:r>
            <a:r>
              <a:rPr lang="es-AR" dirty="0" err="1" smtClean="0"/>
              <a:t>electroencefalográficas</a:t>
            </a:r>
            <a:r>
              <a:rPr lang="es-AR" dirty="0" smtClean="0"/>
              <a:t> expresan el compromiso cerebral difuso desde el inicio. No siempre esta comprometida la conciencia: crisis </a:t>
            </a:r>
            <a:r>
              <a:rPr lang="es-AR" dirty="0" err="1" smtClean="0"/>
              <a:t>mioclónicas</a:t>
            </a:r>
            <a:r>
              <a:rPr lang="es-AR" dirty="0" smtClean="0"/>
              <a:t> bilaterales y consientes están incluidas en este grupo.</a:t>
            </a:r>
          </a:p>
          <a:p>
            <a:r>
              <a:rPr lang="es-AR" dirty="0" smtClean="0"/>
              <a:t>PARCIALES: son aquellas en las que las manifestaciones </a:t>
            </a:r>
            <a:r>
              <a:rPr lang="es-AR" dirty="0" err="1" smtClean="0"/>
              <a:t>clpinicas</a:t>
            </a:r>
            <a:r>
              <a:rPr lang="es-AR" dirty="0" smtClean="0"/>
              <a:t> y/o </a:t>
            </a:r>
            <a:r>
              <a:rPr lang="es-AR" dirty="0" err="1" smtClean="0"/>
              <a:t>electroencefalográficas</a:t>
            </a:r>
            <a:r>
              <a:rPr lang="es-AR" dirty="0" smtClean="0"/>
              <a:t> son expresión del compromiso cerebral focal o local, al menos al inicio del evento. Pueden tener sintomatología motora, sensitiva o sensorial, vegetativa o psíquica. </a:t>
            </a:r>
          </a:p>
          <a:p>
            <a:pPr marL="0" indent="0">
              <a:buNone/>
            </a:pPr>
            <a:r>
              <a:rPr lang="es-AR" dirty="0" smtClean="0"/>
              <a:t>Se subdividen en dos grupos principales: SIMPLES que se caracterizan porque la conciencia se conserva durante todo el curso de la crisis y COMPLEJAS  muestran trastornos de la conciencia.</a:t>
            </a:r>
            <a:endParaRPr lang="es-AR" dirty="0"/>
          </a:p>
        </p:txBody>
      </p:sp>
      <p:sp>
        <p:nvSpPr>
          <p:cNvPr id="4" name="Rectángulo redondeado 3"/>
          <p:cNvSpPr/>
          <p:nvPr/>
        </p:nvSpPr>
        <p:spPr>
          <a:xfrm>
            <a:off x="0" y="5589431"/>
            <a:ext cx="12192000" cy="12685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Crisis febriles: constituidas por las convulsiones febriles. Son crisis asociadas con fiebre no causadas por una infección del sistema nervioso central que se dan en niños de 5 años.</a:t>
            </a:r>
          </a:p>
          <a:p>
            <a:pPr algn="ctr"/>
            <a:r>
              <a:rPr lang="es-AR" dirty="0" smtClean="0"/>
              <a:t>Los niños que las presentan muestran más incidencia de epilepsia en años subsiguientes.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1216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Crisis parciales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Las descargas neuronales epilépticas están limitadas en un área focal del cerebro.</a:t>
            </a:r>
          </a:p>
          <a:p>
            <a:r>
              <a:rPr lang="es-ES" dirty="0" smtClean="0"/>
              <a:t>Según impliquen o no perdida de la conciencia, se distinguen las Crisis Parciales Simples (descarga permanece localizada) de las Crisis Parciales Complejas (descarga localizada pero con perturbación de la conciencia)</a:t>
            </a:r>
          </a:p>
          <a:p>
            <a:r>
              <a:rPr lang="es-ES" dirty="0" smtClean="0"/>
              <a:t>Según la función que el área cerebral tenga encomendada, la crisis determinara fenómenos clínicos motores, sensitivos, alucinatorios, vegetativos o psíquicos.</a:t>
            </a:r>
          </a:p>
          <a:p>
            <a:endParaRPr lang="es-AR" dirty="0"/>
          </a:p>
        </p:txBody>
      </p:sp>
      <p:sp>
        <p:nvSpPr>
          <p:cNvPr id="4" name="Rectángulo redondeado 3"/>
          <p:cNvSpPr/>
          <p:nvPr/>
        </p:nvSpPr>
        <p:spPr>
          <a:xfrm>
            <a:off x="540913" y="5602310"/>
            <a:ext cx="11449318" cy="11590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Las crisis parciales simples pueden evolucionar a complejas y ambas pueden llevar a convulsiones generalizadas: CRISIS SECUNDARIAMENTE GENERALIZADAS.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4004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s-AR" dirty="0" smtClean="0"/>
              <a:t>Crisis parciales simples</a:t>
            </a:r>
          </a:p>
          <a:p>
            <a:r>
              <a:rPr lang="es-ES" dirty="0" smtClean="0"/>
              <a:t>No implican alteración de la conciencia.</a:t>
            </a:r>
          </a:p>
          <a:p>
            <a:r>
              <a:rPr lang="es-ES" dirty="0" smtClean="0"/>
              <a:t>Inician a cualquier edad.</a:t>
            </a:r>
          </a:p>
          <a:p>
            <a:r>
              <a:rPr lang="es-ES" dirty="0" smtClean="0"/>
              <a:t>Generalmente duran de segundos a menos de 2 minutos.</a:t>
            </a:r>
          </a:p>
          <a:p>
            <a:r>
              <a:rPr lang="es-ES" dirty="0" smtClean="0"/>
              <a:t>Los síntomas dependen de la localización del foco.</a:t>
            </a:r>
          </a:p>
          <a:p>
            <a:r>
              <a:rPr lang="es-ES" dirty="0" smtClean="0"/>
              <a:t>No hay confusión proscritica.</a:t>
            </a:r>
          </a:p>
          <a:p>
            <a:r>
              <a:rPr lang="es-ES" dirty="0" smtClean="0"/>
              <a:t>EEG: descargas epileptiformes contralaterales, y en muchos casos no muestra anomalías, siendo el diagnostico, clínico.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6210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AR" dirty="0" smtClean="0"/>
              <a:t>1) A-Crisis parciales simples</a:t>
            </a:r>
            <a:endParaRPr lang="es-ES" dirty="0" smtClean="0">
              <a:solidFill>
                <a:srgbClr val="C00000"/>
              </a:solidFill>
            </a:endParaRPr>
          </a:p>
          <a:p>
            <a:r>
              <a:rPr lang="es-ES" dirty="0" smtClean="0">
                <a:solidFill>
                  <a:srgbClr val="C00000"/>
                </a:solidFill>
              </a:rPr>
              <a:t>CON SINTOMAS MOTORES:</a:t>
            </a:r>
          </a:p>
          <a:p>
            <a:pPr>
              <a:buFont typeface="Wingdings" pitchFamily="2" charset="2"/>
              <a:buChar char="v"/>
            </a:pPr>
            <a:r>
              <a:rPr lang="es-ES" u="sng" dirty="0" smtClean="0">
                <a:solidFill>
                  <a:srgbClr val="C00000"/>
                </a:solidFill>
              </a:rPr>
              <a:t> </a:t>
            </a:r>
            <a:r>
              <a:rPr lang="es-ES" u="sng" dirty="0" smtClean="0"/>
              <a:t>Crisis </a:t>
            </a:r>
            <a:r>
              <a:rPr lang="es-ES" u="sng" dirty="0" err="1" smtClean="0"/>
              <a:t>somatomotora</a:t>
            </a:r>
            <a:r>
              <a:rPr lang="es-ES" u="sng" dirty="0" smtClean="0"/>
              <a:t> sin Marcha </a:t>
            </a:r>
            <a:r>
              <a:rPr lang="es-ES" u="sng" dirty="0" err="1" smtClean="0"/>
              <a:t>Jacksoniana</a:t>
            </a:r>
            <a:r>
              <a:rPr lang="es-ES" dirty="0" smtClean="0"/>
              <a:t>:</a:t>
            </a:r>
          </a:p>
          <a:p>
            <a:pPr>
              <a:buNone/>
            </a:pPr>
            <a:r>
              <a:rPr lang="es-ES" dirty="0" smtClean="0"/>
              <a:t>Cursan con contracciones clónicas o tónicas, que afectan un segmento de un </a:t>
            </a:r>
            <a:r>
              <a:rPr lang="es-ES" dirty="0" err="1" smtClean="0"/>
              <a:t>hemicuerpo</a:t>
            </a:r>
            <a:r>
              <a:rPr lang="es-ES" dirty="0" smtClean="0"/>
              <a:t>, contralateral a la descarga </a:t>
            </a:r>
            <a:r>
              <a:rPr lang="es-ES" dirty="0" err="1" smtClean="0"/>
              <a:t>epileptogena</a:t>
            </a:r>
            <a:r>
              <a:rPr lang="es-ES" dirty="0" smtClean="0"/>
              <a:t>. Hay predominio de aquellas zonas que representan los movimientos mas finos y delicados.</a:t>
            </a:r>
          </a:p>
          <a:p>
            <a:pPr>
              <a:buNone/>
            </a:pPr>
            <a:r>
              <a:rPr lang="es-ES" dirty="0" smtClean="0"/>
              <a:t>    La Parálisis de </a:t>
            </a:r>
            <a:r>
              <a:rPr lang="es-ES" dirty="0" err="1" smtClean="0"/>
              <a:t>Todd</a:t>
            </a:r>
            <a:r>
              <a:rPr lang="es-ES" dirty="0" smtClean="0"/>
              <a:t>, es un fenómeno clínico de perdida de fuerza </a:t>
            </a:r>
            <a:r>
              <a:rPr lang="es-ES" dirty="0" err="1" smtClean="0"/>
              <a:t>postcritica</a:t>
            </a:r>
            <a:r>
              <a:rPr lang="es-ES" dirty="0" smtClean="0"/>
              <a:t> en un </a:t>
            </a:r>
            <a:r>
              <a:rPr lang="es-ES" dirty="0" err="1" smtClean="0"/>
              <a:t>hemicuerpo</a:t>
            </a:r>
            <a:r>
              <a:rPr lang="es-ES" dirty="0" smtClean="0"/>
              <a:t> o extremidad luego de una descarga critica focal. </a:t>
            </a:r>
            <a:endParaRPr lang="es-ES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52888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AR" dirty="0" smtClean="0"/>
              <a:t>Crisis parciales simples</a:t>
            </a:r>
          </a:p>
          <a:p>
            <a:pPr>
              <a:buFont typeface="Wingdings" pitchFamily="2" charset="2"/>
              <a:buChar char="v"/>
            </a:pPr>
            <a:r>
              <a:rPr lang="es-ES" dirty="0" smtClean="0"/>
              <a:t> </a:t>
            </a:r>
            <a:r>
              <a:rPr lang="es-ES" u="sng" dirty="0" smtClean="0"/>
              <a:t>Con síntomas Motores </a:t>
            </a:r>
            <a:r>
              <a:rPr lang="es-ES" u="sng" dirty="0" err="1" smtClean="0"/>
              <a:t>Jacksonianos</a:t>
            </a:r>
            <a:r>
              <a:rPr lang="es-ES" dirty="0" smtClean="0"/>
              <a:t>:</a:t>
            </a:r>
          </a:p>
          <a:p>
            <a:pPr>
              <a:buNone/>
            </a:pPr>
            <a:r>
              <a:rPr lang="es-ES" dirty="0" smtClean="0"/>
              <a:t>La marcha se propaga de una zona muscular hacia otra siguiendo el orden de su representación cortical y esta determinada por la vecindad entre las diferentes representaciones en la circunvolución </a:t>
            </a:r>
            <a:r>
              <a:rPr lang="es-ES" dirty="0" err="1" smtClean="0"/>
              <a:t>prerrolándica</a:t>
            </a:r>
            <a:r>
              <a:rPr lang="es-ES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es-ES" dirty="0" smtClean="0"/>
              <a:t> </a:t>
            </a:r>
            <a:r>
              <a:rPr lang="es-ES" u="sng" dirty="0" smtClean="0"/>
              <a:t>Crisis </a:t>
            </a:r>
            <a:r>
              <a:rPr lang="es-ES" u="sng" dirty="0" err="1" smtClean="0"/>
              <a:t>Versivas</a:t>
            </a:r>
            <a:r>
              <a:rPr lang="es-ES" dirty="0" smtClean="0"/>
              <a:t>:</a:t>
            </a:r>
          </a:p>
          <a:p>
            <a:pPr>
              <a:buNone/>
            </a:pPr>
            <a:r>
              <a:rPr lang="es-ES" dirty="0" smtClean="0"/>
              <a:t>Interesa bilateralmente a músculos </a:t>
            </a:r>
            <a:r>
              <a:rPr lang="es-ES" dirty="0" err="1" smtClean="0"/>
              <a:t>sinergistas</a:t>
            </a:r>
            <a:r>
              <a:rPr lang="es-ES" dirty="0" smtClean="0"/>
              <a:t>, y produce desviación conjugada de la cabeza, los ojos y a veces el tronco, hacia el lado opuesto al de la descarga (</a:t>
            </a:r>
            <a:r>
              <a:rPr lang="es-ES" dirty="0" err="1" smtClean="0"/>
              <a:t>Contraversiva</a:t>
            </a:r>
            <a:r>
              <a:rPr lang="es-ES" dirty="0" smtClean="0"/>
              <a:t>) o hacia el mismo lado (</a:t>
            </a:r>
            <a:r>
              <a:rPr lang="es-ES" dirty="0" err="1" smtClean="0"/>
              <a:t>Ipsiversiva</a:t>
            </a:r>
            <a:r>
              <a:rPr lang="es-ES" dirty="0" smtClean="0"/>
              <a:t>).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3335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Rectángulo redondeado 3"/>
          <p:cNvSpPr/>
          <p:nvPr/>
        </p:nvSpPr>
        <p:spPr>
          <a:xfrm>
            <a:off x="940158" y="759854"/>
            <a:ext cx="10413642" cy="54171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000" b="1" dirty="0" smtClean="0"/>
              <a:t>DEFINICIONES</a:t>
            </a:r>
          </a:p>
          <a:p>
            <a:pPr algn="ctr"/>
            <a:r>
              <a:rPr lang="es-AR" sz="2000" dirty="0" smtClean="0"/>
              <a:t>La epilepsia es una enfermedad tratable caracterizada por la alteración crónica de la función cerebral debida a una descarga neuronal excesiva anormal e incontrolada de diversas causas con un patrón de crisis recurrente y no provocadas.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dirty="0">
                <a:solidFill>
                  <a:schemeClr val="tx2"/>
                </a:solidFill>
              </a:rPr>
              <a:t>La epilepsia es un trastorno de un origen cerebral caracterizado por una predisposición crónica a sufrir crisis epilépticas y consecuencias neurobiológicas, cognitivas, psicológicas y sociales secundarias a esta enfermedad.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dirty="0">
                <a:solidFill>
                  <a:schemeClr val="tx2"/>
                </a:solidFill>
              </a:rPr>
              <a:t>La definición de epilepsia requiere al menos la presencia de una crisis epiléptica asociado con un trastorno crónico cerebral capaz de generar otras crisis </a:t>
            </a:r>
            <a:r>
              <a:rPr lang="es-ES" sz="2000" dirty="0" smtClean="0">
                <a:solidFill>
                  <a:schemeClr val="tx2"/>
                </a:solidFill>
              </a:rPr>
              <a:t>epilépticas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2000" dirty="0">
              <a:solidFill>
                <a:schemeClr val="tx2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2000" dirty="0">
              <a:solidFill>
                <a:schemeClr val="tx2"/>
              </a:solidFill>
            </a:endParaRP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sz="2000" b="1" dirty="0" smtClean="0"/>
              <a:t>Trastorno cerebral caracterizado por una </a:t>
            </a:r>
            <a:r>
              <a:rPr lang="es-ES" sz="2000" b="1" u="sng" dirty="0" smtClean="0"/>
              <a:t>PREDISPOSICION CRONICA</a:t>
            </a:r>
            <a:r>
              <a:rPr lang="es-ES" sz="2000" b="1" dirty="0" smtClean="0"/>
              <a:t> a sufrir crisis epilépticas junto a las consecuencias neurobiológicas, cognitivas, psicológicas y sociales secundarias a esta enfermedad.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sz="2000" b="1" dirty="0" smtClean="0"/>
              <a:t>Se requiere la presencia de al menos 1 crisis epiléptica</a:t>
            </a:r>
          </a:p>
          <a:p>
            <a:pPr algn="ctr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55898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s-ES" u="sng" dirty="0" smtClean="0"/>
              <a:t>Posturales:</a:t>
            </a:r>
          </a:p>
          <a:p>
            <a:pPr>
              <a:buNone/>
            </a:pPr>
            <a:r>
              <a:rPr lang="es-ES" dirty="0" smtClean="0"/>
              <a:t>Por efecto de la hipertonía de los músculos posturales, el cuerpo adopta una actitud forzada. </a:t>
            </a:r>
          </a:p>
          <a:p>
            <a:pPr>
              <a:buFont typeface="Wingdings" pitchFamily="2" charset="2"/>
              <a:buChar char="v"/>
            </a:pPr>
            <a:r>
              <a:rPr lang="es-ES" dirty="0" smtClean="0"/>
              <a:t> </a:t>
            </a:r>
            <a:r>
              <a:rPr lang="es-ES" u="sng" dirty="0" err="1" smtClean="0"/>
              <a:t>Fonatorias</a:t>
            </a:r>
            <a:r>
              <a:rPr lang="es-ES" u="sng" dirty="0" smtClean="0"/>
              <a:t>: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Son infrecuentes, dependen de la descarga del área motora </a:t>
            </a:r>
            <a:r>
              <a:rPr lang="es-ES" dirty="0" err="1" smtClean="0"/>
              <a:t>rolandica</a:t>
            </a:r>
            <a:r>
              <a:rPr lang="es-ES" dirty="0" smtClean="0"/>
              <a:t> o suplementaria y existen tres tipos: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Suspensión epiléptica del lenguaje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Crisis epiléptica vocal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Crisis epiléptica </a:t>
            </a:r>
            <a:r>
              <a:rPr lang="es-ES" dirty="0" err="1" smtClean="0"/>
              <a:t>palilalica</a:t>
            </a:r>
            <a:endParaRPr lang="es-ES" dirty="0" smtClean="0"/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12981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arenR"/>
            </a:pPr>
            <a:r>
              <a:rPr lang="es-AR" dirty="0" smtClean="0"/>
              <a:t>A- Crisis parciales simples</a:t>
            </a:r>
          </a:p>
          <a:p>
            <a:r>
              <a:rPr lang="es-ES" dirty="0" smtClean="0">
                <a:solidFill>
                  <a:srgbClr val="C00000"/>
                </a:solidFill>
              </a:rPr>
              <a:t>CON SINTOMAS SOMATOSENSITIVOS Y  SENSORIALES:</a:t>
            </a:r>
          </a:p>
          <a:p>
            <a:pPr>
              <a:buNone/>
            </a:pPr>
            <a:r>
              <a:rPr lang="es-ES" dirty="0" smtClean="0"/>
              <a:t>Pocas veces sobreviene como un tipo único de crisis, por lo común se acompañan de crisis secundariamente generalizadas y/o parciales complejas.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s-ES" u="sng" dirty="0" smtClean="0"/>
              <a:t> </a:t>
            </a:r>
            <a:r>
              <a:rPr lang="es-ES" u="sng" dirty="0" err="1" smtClean="0"/>
              <a:t>Somatosensitivas</a:t>
            </a:r>
            <a:r>
              <a:rPr lang="es-ES" dirty="0" smtClean="0"/>
              <a:t>: </a:t>
            </a:r>
          </a:p>
          <a:p>
            <a:pPr marL="514350" indent="-514350">
              <a:buNone/>
            </a:pPr>
            <a:r>
              <a:rPr lang="es-ES" dirty="0" smtClean="0"/>
              <a:t>Descargas neuronales en la corteza de la circunvolución parietal ascendente, contralateral al lado donde se notan los trastornos sensitivos. Afectan con predilección las zonas del cuerpo con mayor representación cortical.</a:t>
            </a:r>
          </a:p>
          <a:p>
            <a:pPr marL="514350" indent="-514350">
              <a:buNone/>
            </a:pPr>
            <a:r>
              <a:rPr lang="es-ES" dirty="0" smtClean="0"/>
              <a:t>       Hormigueos-Adormecimiento-Picazón-Dolor</a:t>
            </a:r>
          </a:p>
          <a:p>
            <a:pPr marL="0" indent="0">
              <a:buNone/>
            </a:pPr>
            <a:endParaRPr lang="es-AR" dirty="0" smtClean="0"/>
          </a:p>
        </p:txBody>
      </p:sp>
    </p:spTree>
    <p:extLst>
      <p:ext uri="{BB962C8B-B14F-4D97-AF65-F5344CB8AC3E}">
        <p14:creationId xmlns:p14="http://schemas.microsoft.com/office/powerpoint/2010/main" val="234819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Wingdings" pitchFamily="2" charset="2"/>
              <a:buChar char="v"/>
            </a:pPr>
            <a:r>
              <a:rPr lang="es-ES" u="sng" dirty="0" smtClean="0"/>
              <a:t>Visuales:</a:t>
            </a:r>
          </a:p>
          <a:p>
            <a:pPr marL="514350" indent="-514350">
              <a:buNone/>
            </a:pPr>
            <a:r>
              <a:rPr lang="es-ES" dirty="0" smtClean="0"/>
              <a:t>Caracterizadas por fenómenos visuales sin estimulo correspondiente. Pueden ser negativos        ( escotomas, amaurosis, hemianopsia) o positivos (fosfenos o centelleos de luz). Resultan de una descarga neuronal en la corteza occipital contralateral.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es-ES" u="sng" dirty="0" smtClean="0"/>
              <a:t>Auditivas: </a:t>
            </a:r>
          </a:p>
          <a:p>
            <a:pPr marL="514350" indent="-514350">
              <a:buNone/>
            </a:pPr>
            <a:r>
              <a:rPr lang="es-ES" dirty="0" smtClean="0"/>
              <a:t>Caracterizadas por fenómenos auditivos sin estimulo. Estos pueden ser positivos(acufenos) o negativos(hipoacusia). Descarga neuronal en corteza temporal.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9510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s-ES" u="sng" dirty="0" smtClean="0"/>
              <a:t>Olfativas:</a:t>
            </a:r>
            <a:r>
              <a:rPr lang="es-ES" dirty="0" smtClean="0"/>
              <a:t> </a:t>
            </a:r>
          </a:p>
          <a:p>
            <a:pPr>
              <a:buNone/>
            </a:pPr>
            <a:r>
              <a:rPr lang="es-ES" dirty="0" smtClean="0"/>
              <a:t>Percepción súbita de un olor, desagradable, breve.</a:t>
            </a:r>
          </a:p>
          <a:p>
            <a:pPr>
              <a:buFont typeface="Wingdings" pitchFamily="2" charset="2"/>
              <a:buChar char="v"/>
            </a:pPr>
            <a:r>
              <a:rPr lang="es-ES" u="sng" dirty="0" smtClean="0"/>
              <a:t>Gustativas:</a:t>
            </a:r>
          </a:p>
          <a:p>
            <a:pPr>
              <a:buNone/>
            </a:pPr>
            <a:r>
              <a:rPr lang="es-ES" dirty="0" smtClean="0"/>
              <a:t>Raras, manifestaciones gustativas sin intervención del correspondiente estimulo. Descarga neuronal de la corteza insular, </a:t>
            </a:r>
            <a:r>
              <a:rPr lang="es-ES" dirty="0" err="1" smtClean="0"/>
              <a:t>periinsular</a:t>
            </a:r>
            <a:r>
              <a:rPr lang="es-ES" dirty="0" smtClean="0"/>
              <a:t> u opercular.</a:t>
            </a:r>
          </a:p>
          <a:p>
            <a:pPr>
              <a:buFont typeface="Wingdings" pitchFamily="2" charset="2"/>
              <a:buChar char="v"/>
            </a:pPr>
            <a:r>
              <a:rPr lang="es-ES" u="sng" dirty="0" smtClean="0"/>
              <a:t>Vertiginosas:</a:t>
            </a:r>
          </a:p>
          <a:p>
            <a:pPr>
              <a:buNone/>
            </a:pPr>
            <a:r>
              <a:rPr lang="es-ES" dirty="0" smtClean="0"/>
              <a:t>Poco frecuentes, sensación de desplazamiento del paciente en relación al exterior o de este alrededor de aquel. No suele haber  vómitos o nauseas. Descarga en el lóbulo temporal.</a:t>
            </a:r>
            <a:endParaRPr lang="es-ES" u="sng" dirty="0" smtClean="0"/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8630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s-AR" dirty="0" smtClean="0"/>
              <a:t>A- Crisis parciales simples</a:t>
            </a:r>
            <a:endParaRPr lang="es-AR" dirty="0"/>
          </a:p>
          <a:p>
            <a:r>
              <a:rPr lang="es-ES" dirty="0" smtClean="0">
                <a:solidFill>
                  <a:srgbClr val="C00000"/>
                </a:solidFill>
              </a:rPr>
              <a:t>CON SINTOMAS VEGETATIVOS-AUTONOMICOS:</a:t>
            </a:r>
          </a:p>
          <a:p>
            <a:pPr>
              <a:buNone/>
            </a:pPr>
            <a:r>
              <a:rPr lang="es-ES" dirty="0" smtClean="0"/>
              <a:t>La percepción de una sensación abdominal localizada en epigastrio, que sube hacia tórax y cuello, es un síntoma muy común. Se observa en el 40 % de las epilepsias del lóbulo temporal.</a:t>
            </a:r>
          </a:p>
          <a:p>
            <a:pPr>
              <a:buNone/>
            </a:pPr>
            <a:r>
              <a:rPr lang="es-ES" dirty="0" smtClean="0"/>
              <a:t>Otros síntomas son eructos, vómitos, borborigmos, salivación, palidez, sudoración.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91308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1) A- Crisis Parciales Simples</a:t>
            </a:r>
            <a:endParaRPr lang="es-ES" dirty="0" smtClean="0">
              <a:solidFill>
                <a:srgbClr val="C00000"/>
              </a:solidFill>
            </a:endParaRPr>
          </a:p>
          <a:p>
            <a:r>
              <a:rPr lang="es-ES" dirty="0" smtClean="0">
                <a:solidFill>
                  <a:srgbClr val="C00000"/>
                </a:solidFill>
              </a:rPr>
              <a:t>CON SINTOMAS PSIQUICOS: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err="1" smtClean="0"/>
              <a:t>Disfásica</a:t>
            </a:r>
            <a:r>
              <a:rPr lang="es-ES" dirty="0" smtClean="0"/>
              <a:t>: Descarga de la región frontal o temporal del hemisferio dominante.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err="1" smtClean="0"/>
              <a:t>Dismnesica</a:t>
            </a:r>
            <a:r>
              <a:rPr lang="es-ES" dirty="0" smtClean="0"/>
              <a:t> o Cognoscitiva: Ilusión de recuerdo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Afectiva: Cambio del estado emocional- MIEDO-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Ilusiones: Alteración de la percepción. Descarga de una parte de la corteza del lóbulo temporal.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Alucinaciones Estructuradas: Percepciones sensoriales complejas. Descarga del lóbulo temporal. Auditivas-Autonómicas-Gustativas-Olfatorias-</a:t>
            </a:r>
            <a:r>
              <a:rPr lang="es-ES" dirty="0" smtClean="0">
                <a:solidFill>
                  <a:srgbClr val="7030A0"/>
                </a:solidFill>
              </a:rPr>
              <a:t>Visuales-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7169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sz="4000" dirty="0" smtClean="0">
                <a:solidFill>
                  <a:srgbClr val="04617B"/>
                </a:solidFill>
              </a:rPr>
              <a:t>1) B- </a:t>
            </a:r>
            <a:r>
              <a:rPr lang="es-ES" sz="4000" dirty="0">
                <a:solidFill>
                  <a:srgbClr val="04617B"/>
                </a:solidFill>
              </a:rPr>
              <a:t>Crisis Parciales </a:t>
            </a:r>
            <a:r>
              <a:rPr lang="es-ES" sz="4000" dirty="0" smtClean="0">
                <a:solidFill>
                  <a:srgbClr val="04617B"/>
                </a:solidFill>
              </a:rPr>
              <a:t>Complejas</a:t>
            </a:r>
            <a:endParaRPr lang="es-AR" dirty="0" smtClean="0"/>
          </a:p>
          <a:p>
            <a:r>
              <a:rPr lang="es-ES" sz="4000" dirty="0" smtClean="0"/>
              <a:t>Implica disminución o perdida de conciencia.</a:t>
            </a:r>
          </a:p>
          <a:p>
            <a:r>
              <a:rPr lang="es-ES" sz="4000" dirty="0" smtClean="0"/>
              <a:t>Inicia a cualquier edad.</a:t>
            </a:r>
          </a:p>
          <a:p>
            <a:r>
              <a:rPr lang="es-ES" sz="4000" dirty="0" smtClean="0"/>
              <a:t>Tiene una duración de minutos.</a:t>
            </a:r>
          </a:p>
          <a:p>
            <a:r>
              <a:rPr lang="es-ES" sz="4000" dirty="0" smtClean="0"/>
              <a:t>Los síntomas dependen de la localización del foco.</a:t>
            </a:r>
          </a:p>
          <a:p>
            <a:r>
              <a:rPr lang="es-ES" sz="4000" dirty="0" smtClean="0"/>
              <a:t>Es la mas </a:t>
            </a:r>
            <a:r>
              <a:rPr lang="es-ES" sz="4000" dirty="0" smtClean="0">
                <a:solidFill>
                  <a:srgbClr val="7030A0"/>
                </a:solidFill>
              </a:rPr>
              <a:t>frecuente</a:t>
            </a:r>
            <a:r>
              <a:rPr lang="es-ES" sz="4000" dirty="0" smtClean="0"/>
              <a:t> de las Crisis Epilépticas.</a:t>
            </a:r>
          </a:p>
          <a:p>
            <a:r>
              <a:rPr lang="es-ES" sz="4000" dirty="0" smtClean="0"/>
              <a:t>El mayor porcentaje se origina en el lóbulo temporal.</a:t>
            </a:r>
          </a:p>
          <a:p>
            <a:endParaRPr lang="es-ES" sz="4000" dirty="0" smtClean="0"/>
          </a:p>
          <a:p>
            <a:pPr marL="0" indent="0">
              <a:buNone/>
            </a:pPr>
            <a:endParaRPr lang="es-ES" sz="4000" dirty="0" smtClean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77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Elipse 3"/>
          <p:cNvSpPr/>
          <p:nvPr/>
        </p:nvSpPr>
        <p:spPr>
          <a:xfrm>
            <a:off x="2601532" y="965915"/>
            <a:ext cx="6246254" cy="54735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/>
              <a:t>AURA</a:t>
            </a:r>
          </a:p>
          <a:p>
            <a:pPr algn="ctr"/>
            <a:r>
              <a:rPr lang="es-ES" sz="3200" dirty="0" smtClean="0"/>
              <a:t>Se refiere a aquellos síntomas que ocurren antes de la perdida o alteración de la conciencia y que el paciente es capaz de retener en su memoria. </a:t>
            </a:r>
          </a:p>
        </p:txBody>
      </p:sp>
    </p:spTree>
    <p:extLst>
      <p:ext uri="{BB962C8B-B14F-4D97-AF65-F5344CB8AC3E}">
        <p14:creationId xmlns:p14="http://schemas.microsoft.com/office/powerpoint/2010/main" val="72456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Elipse 3"/>
          <p:cNvSpPr/>
          <p:nvPr/>
        </p:nvSpPr>
        <p:spPr>
          <a:xfrm>
            <a:off x="2498501" y="759854"/>
            <a:ext cx="6091707" cy="57310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/>
              <a:t>AUTOMATISMOS</a:t>
            </a:r>
          </a:p>
          <a:p>
            <a:pPr algn="ctr"/>
            <a:r>
              <a:rPr lang="es-ES" sz="2800" dirty="0" smtClean="0"/>
              <a:t>Se definen como una actividad motora más o menos coordinada que ocurre durante un estado de alteración de la conciencia, en el curso de una crisis o posterior a ella y habitualmente con amnesia del episodio. Pueden ser de Novo o </a:t>
            </a:r>
            <a:r>
              <a:rPr lang="es-ES" sz="2800" dirty="0" err="1" smtClean="0"/>
              <a:t>Perseverativos</a:t>
            </a:r>
            <a:r>
              <a:rPr lang="es-ES" sz="2800" dirty="0" smtClean="0"/>
              <a:t>.</a:t>
            </a:r>
          </a:p>
          <a:p>
            <a:pPr algn="ctr"/>
            <a:r>
              <a:rPr lang="es-ES" sz="2800" dirty="0" smtClean="0"/>
              <a:t> Se describen:</a:t>
            </a:r>
          </a:p>
        </p:txBody>
      </p:sp>
    </p:spTree>
    <p:extLst>
      <p:ext uri="{BB962C8B-B14F-4D97-AF65-F5344CB8AC3E}">
        <p14:creationId xmlns:p14="http://schemas.microsoft.com/office/powerpoint/2010/main" val="40687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AR" dirty="0" smtClean="0"/>
              <a:t>AUTOMATISMOS</a:t>
            </a:r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Automatismos masticatorios</a:t>
            </a:r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Automatismos deglutorios</a:t>
            </a:r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Automatismos gestuales ( expresan un estado emocional)</a:t>
            </a:r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Automatismos ambulatorios</a:t>
            </a:r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Automatismos verbales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3408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b="1" dirty="0" smtClean="0"/>
          </a:p>
          <a:p>
            <a:pPr marL="0" indent="0" algn="ctr">
              <a:buNone/>
            </a:pPr>
            <a:r>
              <a:rPr lang="es-ES" sz="3600" b="1" dirty="0" smtClean="0"/>
              <a:t>CRISIS EPILEPTICA</a:t>
            </a:r>
            <a:endParaRPr lang="es-ES" sz="3600" b="1" dirty="0"/>
          </a:p>
          <a:p>
            <a:pPr marL="0" indent="0" algn="ctr">
              <a:buNone/>
            </a:pPr>
            <a:r>
              <a:rPr lang="es-ES" sz="3600" b="1" dirty="0" smtClean="0"/>
              <a:t>Acontecimiento transitorio, de inicio brusco, breve, de signos y síntomas variados debidos a actividad cerebral anormal excesiva e </a:t>
            </a:r>
            <a:r>
              <a:rPr lang="es-ES" sz="3600" b="1" dirty="0" err="1" smtClean="0"/>
              <a:t>hipersincrónica</a:t>
            </a:r>
            <a:endParaRPr lang="es-ES" sz="3600" b="1" dirty="0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7901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ES" b="1" dirty="0" smtClean="0"/>
              <a:t>Crisis parciales complejas del lóbulo temporal</a:t>
            </a:r>
          </a:p>
          <a:p>
            <a:pPr marL="0" indent="0">
              <a:buNone/>
            </a:pPr>
            <a:r>
              <a:rPr lang="es-ES" dirty="0" smtClean="0"/>
              <a:t>Son expresión del compromiso del hipocampo, amígdalas, la ínsula, los ganglios básales y el cíngulo.</a:t>
            </a:r>
            <a:endParaRPr lang="es-ES" dirty="0"/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Aura </a:t>
            </a:r>
            <a:r>
              <a:rPr lang="es-ES" dirty="0" err="1" smtClean="0"/>
              <a:t>psicovisceral</a:t>
            </a:r>
            <a:r>
              <a:rPr lang="es-ES" dirty="0" smtClean="0"/>
              <a:t> (molestia gástrica, sensación de pánico, sensación de defecar, </a:t>
            </a:r>
            <a:r>
              <a:rPr lang="es-ES" dirty="0" err="1" smtClean="0"/>
              <a:t>etc</a:t>
            </a:r>
            <a:r>
              <a:rPr lang="es-ES" dirty="0" smtClean="0"/>
              <a:t>) 5-30 segundos</a:t>
            </a:r>
          </a:p>
          <a:p>
            <a:pPr>
              <a:buFont typeface="Wingdings" pitchFamily="2" charset="2"/>
              <a:buChar char="Ø"/>
            </a:pPr>
            <a:endParaRPr lang="es-ES" dirty="0" smtClean="0"/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Ruptura de contacto</a:t>
            </a:r>
          </a:p>
          <a:p>
            <a:pPr>
              <a:buFont typeface="Wingdings" pitchFamily="2" charset="2"/>
              <a:buChar char="Ø"/>
            </a:pPr>
            <a:endParaRPr lang="es-ES" dirty="0" smtClean="0"/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Automatismos (movimientos sin propósitos de la lengua, boca, manos)</a:t>
            </a:r>
          </a:p>
          <a:p>
            <a:pPr>
              <a:buFont typeface="Wingdings" pitchFamily="2" charset="2"/>
              <a:buChar char="Ø"/>
            </a:pPr>
            <a:endParaRPr lang="es-ES" dirty="0" smtClean="0"/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Síntomas post </a:t>
            </a:r>
            <a:r>
              <a:rPr lang="es-ES" dirty="0" err="1" smtClean="0"/>
              <a:t>ictales</a:t>
            </a:r>
            <a:r>
              <a:rPr lang="es-ES" dirty="0" smtClean="0"/>
              <a:t> (paciente está confuso)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0982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Esclerosis </a:t>
            </a:r>
            <a:r>
              <a:rPr lang="es-AR" dirty="0" err="1" smtClean="0"/>
              <a:t>Mesial</a:t>
            </a:r>
            <a:r>
              <a:rPr lang="es-AR" dirty="0" smtClean="0"/>
              <a:t> del Lóbulo temporal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Pérdida neuronal y </a:t>
            </a:r>
            <a:r>
              <a:rPr lang="es-ES" dirty="0" err="1"/>
              <a:t>gliosis</a:t>
            </a:r>
            <a:r>
              <a:rPr lang="es-ES" dirty="0"/>
              <a:t> en hipocampo y giro dentado origen  MULTIFACTORIAL</a:t>
            </a:r>
          </a:p>
          <a:p>
            <a:r>
              <a:rPr lang="es-ES" dirty="0"/>
              <a:t>Es común el antecedente de convulsiones febriles prolongadas</a:t>
            </a:r>
          </a:p>
          <a:p>
            <a:r>
              <a:rPr lang="es-ES" dirty="0"/>
              <a:t>Cuadro clínico sigue la secuencia de sensaciones viscerales, desconexión, automatismos tempranos y fenómenos motores tardío</a:t>
            </a:r>
          </a:p>
          <a:p>
            <a:r>
              <a:rPr lang="es-ES" dirty="0"/>
              <a:t>RNM= atrofia asimétrica de hipocampos y en T2 </a:t>
            </a:r>
            <a:r>
              <a:rPr lang="es-ES" dirty="0" err="1"/>
              <a:t>hiperintensidad</a:t>
            </a:r>
            <a:r>
              <a:rPr lang="es-ES" dirty="0"/>
              <a:t> en región </a:t>
            </a:r>
            <a:r>
              <a:rPr lang="es-ES" dirty="0" err="1"/>
              <a:t>mesial</a:t>
            </a:r>
            <a:r>
              <a:rPr lang="es-ES" dirty="0"/>
              <a:t> temporal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24239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410844"/>
            <a:ext cx="10515600" cy="57661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b="1" dirty="0" smtClean="0"/>
              <a:t>Crisis parciales complejas del lóbulo frontal</a:t>
            </a:r>
            <a:endParaRPr lang="es-AR" b="1" dirty="0"/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Aura muy breve o ausente</a:t>
            </a:r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Crisis  en salvas </a:t>
            </a:r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Breves 10 a 20 </a:t>
            </a:r>
            <a:r>
              <a:rPr lang="es-ES" dirty="0" err="1" smtClean="0"/>
              <a:t>seg</a:t>
            </a:r>
            <a:r>
              <a:rPr lang="es-ES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Estereotipadas </a:t>
            </a:r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Sintomatología motora (actividad focal clónica, versión </a:t>
            </a:r>
            <a:r>
              <a:rPr lang="es-ES" dirty="0" err="1" smtClean="0"/>
              <a:t>oculocefálica</a:t>
            </a:r>
            <a:r>
              <a:rPr lang="es-ES" dirty="0" smtClean="0"/>
              <a:t> o crisis tónicas, crisis </a:t>
            </a:r>
            <a:r>
              <a:rPr lang="es-ES" dirty="0" err="1" smtClean="0"/>
              <a:t>hipermotoras</a:t>
            </a:r>
            <a:r>
              <a:rPr lang="es-ES" dirty="0" smtClean="0"/>
              <a:t>: pedaleo, postura del esgrimista)</a:t>
            </a:r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Con una tendencia  hacia una generalización rápida y temprana. </a:t>
            </a:r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Se presentan durante el sueño</a:t>
            </a:r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No presenta confusión post </a:t>
            </a:r>
            <a:r>
              <a:rPr lang="es-ES" dirty="0" err="1" smtClean="0"/>
              <a:t>ictal</a:t>
            </a:r>
            <a:endParaRPr lang="es-ES" dirty="0" smtClean="0"/>
          </a:p>
          <a:p>
            <a:pPr marL="0" indent="0">
              <a:buNone/>
            </a:pPr>
            <a:endParaRPr lang="es-AR" dirty="0"/>
          </a:p>
        </p:txBody>
      </p:sp>
      <p:sp>
        <p:nvSpPr>
          <p:cNvPr id="4" name="Rectángulo redondeado 3"/>
          <p:cNvSpPr/>
          <p:nvPr/>
        </p:nvSpPr>
        <p:spPr>
          <a:xfrm>
            <a:off x="218941" y="5486400"/>
            <a:ext cx="11797048" cy="12363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Tres tipos de crisis frontales: Crisis parciales complejas, crisis tónicas asimétricas, crisis parciales simples motoras.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7805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arenR"/>
            </a:pPr>
            <a:r>
              <a:rPr lang="es-ES" dirty="0" smtClean="0"/>
              <a:t>C- Crisis Secundariamente Generalizadas</a:t>
            </a:r>
            <a:endParaRPr lang="es-AR" dirty="0"/>
          </a:p>
          <a:p>
            <a:pPr>
              <a:buNone/>
            </a:pPr>
            <a:r>
              <a:rPr lang="es-ES" dirty="0" smtClean="0"/>
              <a:t> Son Crisis Parciales, Simples o Complejas, que por propagación de la descarga, se convierten en Crisis Generalizadas </a:t>
            </a:r>
            <a:r>
              <a:rPr lang="es-ES" dirty="0" err="1" smtClean="0"/>
              <a:t>Tonico-Clonicas</a:t>
            </a:r>
            <a:r>
              <a:rPr lang="es-ES" dirty="0" smtClean="0"/>
              <a:t>.</a:t>
            </a:r>
          </a:p>
          <a:p>
            <a:pPr>
              <a:buNone/>
            </a:pPr>
            <a:endParaRPr lang="es-ES" dirty="0" smtClean="0"/>
          </a:p>
          <a:p>
            <a:pPr marL="571500" indent="-571500">
              <a:buFont typeface="+mj-lt"/>
              <a:buAutoNum type="romanUcPeriod"/>
            </a:pPr>
            <a:r>
              <a:rPr lang="es-ES" dirty="0" smtClean="0"/>
              <a:t>Crisis Parcial Simple que se hace generalizada.</a:t>
            </a:r>
          </a:p>
          <a:p>
            <a:pPr marL="571500" indent="-571500">
              <a:buFont typeface="+mj-lt"/>
              <a:buAutoNum type="romanUcPeriod"/>
            </a:pPr>
            <a:endParaRPr lang="es-ES" dirty="0" smtClean="0"/>
          </a:p>
          <a:p>
            <a:pPr marL="571500" indent="-571500">
              <a:buFont typeface="+mj-lt"/>
              <a:buAutoNum type="romanUcPeriod"/>
            </a:pPr>
            <a:r>
              <a:rPr lang="es-ES" dirty="0" smtClean="0"/>
              <a:t>Crisis Parcial Compleja que se hace generalizada.</a:t>
            </a:r>
          </a:p>
          <a:p>
            <a:pPr marL="571500" indent="-571500">
              <a:buFont typeface="+mj-lt"/>
              <a:buAutoNum type="romanUcPeriod"/>
            </a:pPr>
            <a:endParaRPr lang="es-ES" dirty="0" smtClean="0"/>
          </a:p>
          <a:p>
            <a:pPr marL="571500" indent="-571500">
              <a:buFont typeface="+mj-lt"/>
              <a:buAutoNum type="romanUcPeriod"/>
            </a:pPr>
            <a:r>
              <a:rPr lang="es-ES" dirty="0" smtClean="0"/>
              <a:t>Crisis Parcial Simple que pasa a parcial compleja y luego se convierte en generalizada.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7419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AR" dirty="0" smtClean="0"/>
              <a:t>2) Crisis Generalizadas</a:t>
            </a:r>
          </a:p>
          <a:p>
            <a:pPr marL="0" indent="0">
              <a:buNone/>
            </a:pPr>
            <a:r>
              <a:rPr lang="es-ES" dirty="0" smtClean="0"/>
              <a:t>Son aquellas cuya sintomatología clínica no comporta ningún síntoma o signo que pueda atribuirse a inicio localizado en un solo hemisferio; y cuya expresión EEG corresponde a una descarga bilateral, sincrónica y simétrica en los dos hemisferios desde el principio.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 smtClean="0"/>
              <a:t>Las descargas neuronales anormales y excesivas se originan en la parte central del encéfalo y se expanden simultáneamente a la corteza de ambos hemisferios cerebrales.</a:t>
            </a:r>
          </a:p>
          <a:p>
            <a:pPr marL="0" indent="0">
              <a:buNone/>
            </a:pPr>
            <a:r>
              <a:rPr lang="es-ES" dirty="0" smtClean="0"/>
              <a:t>La más frecuente: tónico-clónicas y ausencias</a:t>
            </a:r>
          </a:p>
          <a:p>
            <a:pPr marL="0" indent="0">
              <a:buNone/>
            </a:pPr>
            <a:endParaRPr lang="es-AR" dirty="0" smtClean="0"/>
          </a:p>
        </p:txBody>
      </p:sp>
    </p:spTree>
    <p:extLst>
      <p:ext uri="{BB962C8B-B14F-4D97-AF65-F5344CB8AC3E}">
        <p14:creationId xmlns:p14="http://schemas.microsoft.com/office/powerpoint/2010/main" val="45478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514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5" name="Marcador de contenido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es-ES" b="1" i="1" u="sng" dirty="0" smtClean="0"/>
              <a:t>CONVULSIVAS</a:t>
            </a:r>
          </a:p>
          <a:p>
            <a:r>
              <a:rPr lang="es-ES" dirty="0" smtClean="0"/>
              <a:t>Tónicas</a:t>
            </a:r>
          </a:p>
          <a:p>
            <a:r>
              <a:rPr lang="es-ES" dirty="0" smtClean="0"/>
              <a:t>Clónicas </a:t>
            </a:r>
          </a:p>
          <a:p>
            <a:r>
              <a:rPr lang="es-ES" dirty="0" err="1" smtClean="0"/>
              <a:t>Tonico-Clonicas</a:t>
            </a:r>
            <a:endParaRPr lang="es-ES" dirty="0" smtClean="0"/>
          </a:p>
          <a:p>
            <a:r>
              <a:rPr lang="es-ES" dirty="0" err="1" smtClean="0"/>
              <a:t>Mioclonicas</a:t>
            </a:r>
            <a:endParaRPr lang="es-ES" dirty="0" smtClean="0"/>
          </a:p>
          <a:p>
            <a:pPr marL="0" indent="0">
              <a:buNone/>
            </a:pPr>
            <a:endParaRPr lang="es-AR" dirty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es-ES" b="1" i="1" u="sng" dirty="0" smtClean="0"/>
              <a:t>NO CONVULSIVAS</a:t>
            </a:r>
          </a:p>
          <a:p>
            <a:r>
              <a:rPr lang="es-ES" dirty="0" smtClean="0"/>
              <a:t>Atónicas</a:t>
            </a:r>
          </a:p>
          <a:p>
            <a:r>
              <a:rPr lang="es-ES" dirty="0" smtClean="0"/>
              <a:t>Ausencias</a:t>
            </a:r>
          </a:p>
          <a:p>
            <a:pPr marL="514350" indent="-514350">
              <a:buNone/>
            </a:pPr>
            <a:r>
              <a:rPr lang="es-ES" dirty="0" smtClean="0"/>
              <a:t>           1) Típicas o Simples</a:t>
            </a:r>
          </a:p>
          <a:p>
            <a:pPr marL="514350" indent="-514350">
              <a:buNone/>
            </a:pPr>
            <a:r>
              <a:rPr lang="es-ES" dirty="0" smtClean="0"/>
              <a:t>           2) Atípicas</a:t>
            </a:r>
          </a:p>
          <a:p>
            <a:pPr marL="0" indent="0">
              <a:buNone/>
            </a:pPr>
            <a:endParaRPr lang="es-AR" dirty="0"/>
          </a:p>
        </p:txBody>
      </p:sp>
      <p:sp>
        <p:nvSpPr>
          <p:cNvPr id="7" name="Elipse 6"/>
          <p:cNvSpPr/>
          <p:nvPr/>
        </p:nvSpPr>
        <p:spPr>
          <a:xfrm>
            <a:off x="4378818" y="141668"/>
            <a:ext cx="3090928" cy="18803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CRISIS </a:t>
            </a:r>
          </a:p>
          <a:p>
            <a:pPr algn="ctr"/>
            <a:r>
              <a:rPr lang="es-AR" dirty="0" smtClean="0"/>
              <a:t>GENERALIZADAS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0205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838200" y="1275008"/>
            <a:ext cx="10515600" cy="4901955"/>
          </a:xfrm>
        </p:spPr>
        <p:txBody>
          <a:bodyPr/>
          <a:lstStyle/>
          <a:p>
            <a:pPr marL="514350" indent="-514350">
              <a:buNone/>
            </a:pPr>
            <a:r>
              <a:rPr lang="es-ES" dirty="0" smtClean="0"/>
              <a:t>2) Crisis generalizadas</a:t>
            </a:r>
          </a:p>
          <a:p>
            <a:pPr marL="514350" indent="-514350" algn="ctr">
              <a:buNone/>
            </a:pPr>
            <a:r>
              <a:rPr lang="es-ES" b="1" i="1" u="sng" dirty="0" smtClean="0"/>
              <a:t>Convulsivas</a:t>
            </a:r>
          </a:p>
          <a:p>
            <a:pPr marL="514350" indent="-514350" algn="ctr">
              <a:buNone/>
            </a:pPr>
            <a:endParaRPr lang="es-ES" b="1" i="1" u="sng" dirty="0" smtClean="0"/>
          </a:p>
          <a:p>
            <a:pPr marL="514350" indent="-514350">
              <a:buFont typeface="Wingdings" pitchFamily="2" charset="2"/>
              <a:buChar char="Ø"/>
            </a:pPr>
            <a:r>
              <a:rPr lang="es-ES" u="sng" dirty="0" smtClean="0"/>
              <a:t>CRISIS MIOCLONICAS</a:t>
            </a:r>
            <a:r>
              <a:rPr lang="es-ES" dirty="0" smtClean="0"/>
              <a:t>:</a:t>
            </a:r>
          </a:p>
          <a:p>
            <a:pPr marL="514350" indent="-514350"/>
            <a:r>
              <a:rPr lang="es-ES" dirty="0" smtClean="0"/>
              <a:t>Contracciones musculares breves, arrítmicas.</a:t>
            </a:r>
          </a:p>
          <a:p>
            <a:pPr marL="514350" indent="-514350"/>
            <a:r>
              <a:rPr lang="es-ES" dirty="0" smtClean="0"/>
              <a:t>Descargas del área motora primaria.</a:t>
            </a:r>
          </a:p>
          <a:p>
            <a:pPr marL="514350" indent="-514350"/>
            <a:r>
              <a:rPr lang="es-ES" dirty="0" smtClean="0"/>
              <a:t>Aisladas o repetidas, provocan una sacudida brusca en elevación y extensión de las extremidades, principalmente las superiores. </a:t>
            </a:r>
          </a:p>
          <a:p>
            <a:pPr marL="514350" indent="-514350"/>
            <a:r>
              <a:rPr lang="es-ES" dirty="0" smtClean="0"/>
              <a:t>Tanto los fenómenos clínicos como EEG son de corta duración e inferior a 1 segundo.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51670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514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759854"/>
            <a:ext cx="10515600" cy="54171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2) Crisis generalizadas</a:t>
            </a:r>
            <a:endParaRPr lang="es-ES" b="1" i="1" u="sng" dirty="0" smtClean="0"/>
          </a:p>
          <a:p>
            <a:pPr algn="ctr">
              <a:buNone/>
            </a:pPr>
            <a:r>
              <a:rPr lang="es-ES" b="1" i="1" u="sng" dirty="0" smtClean="0"/>
              <a:t>Convulsivas</a:t>
            </a:r>
          </a:p>
          <a:p>
            <a:pPr algn="ctr">
              <a:buNone/>
            </a:pPr>
            <a:endParaRPr lang="es-ES" dirty="0" smtClean="0"/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   </a:t>
            </a:r>
            <a:r>
              <a:rPr lang="es-ES" u="sng" dirty="0" smtClean="0"/>
              <a:t>CRISIS CLONICAS</a:t>
            </a:r>
            <a:r>
              <a:rPr lang="es-ES" dirty="0" smtClean="0"/>
              <a:t>: </a:t>
            </a:r>
          </a:p>
          <a:p>
            <a:r>
              <a:rPr lang="es-ES" dirty="0" smtClean="0"/>
              <a:t>Contracciones </a:t>
            </a:r>
            <a:r>
              <a:rPr lang="es-ES" dirty="0" err="1" smtClean="0"/>
              <a:t>Mioclonicas</a:t>
            </a:r>
            <a:r>
              <a:rPr lang="es-ES" dirty="0" smtClean="0"/>
              <a:t>, que se suceden con regularidad.</a:t>
            </a:r>
          </a:p>
          <a:p>
            <a:r>
              <a:rPr lang="es-ES" dirty="0" smtClean="0"/>
              <a:t>Descargas en la corteza motora primaria.</a:t>
            </a:r>
          </a:p>
          <a:p>
            <a:r>
              <a:rPr lang="es-ES" dirty="0" smtClean="0"/>
              <a:t>Sobre todo en niños, en forma de sacudidas clónicas que abarcan la cara y las extremidades superiores, en ocasiones asimétrica.</a:t>
            </a:r>
          </a:p>
          <a:p>
            <a:r>
              <a:rPr lang="es-ES" dirty="0" smtClean="0"/>
              <a:t>Duran de uno a varios minutos.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3533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7151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2) Crisis generalizadas</a:t>
            </a:r>
          </a:p>
          <a:p>
            <a:pPr algn="ctr">
              <a:buNone/>
            </a:pPr>
            <a:r>
              <a:rPr lang="es-ES" b="1" i="1" u="sng" dirty="0" smtClean="0"/>
              <a:t>Convulsivas</a:t>
            </a:r>
          </a:p>
          <a:p>
            <a:pPr algn="ctr">
              <a:buNone/>
            </a:pPr>
            <a:endParaRPr lang="es-ES" b="1" i="1" u="sng" dirty="0" smtClean="0"/>
          </a:p>
          <a:p>
            <a:pPr>
              <a:buFont typeface="Wingdings" pitchFamily="2" charset="2"/>
              <a:buChar char="Ø"/>
            </a:pPr>
            <a:r>
              <a:rPr lang="es-ES" u="sng" dirty="0" smtClean="0"/>
              <a:t>  CRISIS TONICAS</a:t>
            </a:r>
            <a:r>
              <a:rPr lang="es-ES" dirty="0" smtClean="0"/>
              <a:t>:</a:t>
            </a:r>
          </a:p>
          <a:p>
            <a:r>
              <a:rPr lang="es-ES" dirty="0" smtClean="0"/>
              <a:t>Contracción tónica, mas sostenida, de 5 a 30 segundos de duración. </a:t>
            </a:r>
          </a:p>
          <a:p>
            <a:r>
              <a:rPr lang="es-ES" dirty="0" smtClean="0"/>
              <a:t>Principalmente de los miembros superiores, pero pueden afectar a los miembros inferiores y la extremidad cefálica.</a:t>
            </a:r>
          </a:p>
          <a:p>
            <a:r>
              <a:rPr lang="es-ES" dirty="0" smtClean="0"/>
              <a:t>Activación del área 6 de </a:t>
            </a:r>
            <a:r>
              <a:rPr lang="es-ES" dirty="0" err="1" smtClean="0"/>
              <a:t>Brodmann</a:t>
            </a:r>
            <a:r>
              <a:rPr lang="es-ES" dirty="0" smtClean="0"/>
              <a:t> y del área sensitivo-motora suplementaria.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29833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flipV="1">
            <a:off x="838200" y="257578"/>
            <a:ext cx="10515600" cy="107548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301200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2)Crisis generalizadas</a:t>
            </a:r>
          </a:p>
          <a:p>
            <a:pPr algn="ctr">
              <a:buNone/>
            </a:pPr>
            <a:r>
              <a:rPr lang="es-ES" b="1" i="1" u="sng" dirty="0" smtClean="0"/>
              <a:t>Convulsivas</a:t>
            </a:r>
          </a:p>
          <a:p>
            <a:pPr>
              <a:buNone/>
            </a:pPr>
            <a:endParaRPr lang="es-ES" dirty="0" smtClean="0"/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  </a:t>
            </a:r>
            <a:r>
              <a:rPr lang="es-ES" u="sng" dirty="0" smtClean="0"/>
              <a:t>CRISIS TONICO-CLONICAS</a:t>
            </a:r>
            <a:r>
              <a:rPr lang="es-ES" dirty="0" smtClean="0"/>
              <a:t>:</a:t>
            </a:r>
          </a:p>
          <a:p>
            <a:r>
              <a:rPr lang="es-ES" dirty="0" smtClean="0"/>
              <a:t>Denominada </a:t>
            </a:r>
            <a:r>
              <a:rPr lang="es-ES" dirty="0" smtClean="0">
                <a:solidFill>
                  <a:srgbClr val="7030A0"/>
                </a:solidFill>
              </a:rPr>
              <a:t>“Gran Mal”.</a:t>
            </a:r>
          </a:p>
          <a:p>
            <a:r>
              <a:rPr lang="es-ES" dirty="0" smtClean="0"/>
              <a:t>Dura aproximadamente 1 minuto.</a:t>
            </a:r>
          </a:p>
          <a:p>
            <a:r>
              <a:rPr lang="es-ES" dirty="0" smtClean="0"/>
              <a:t>Diferenciar con Crisis Secundariamente Generalizada: la aparición durante el sueño, la Parálisis </a:t>
            </a:r>
            <a:r>
              <a:rPr lang="es-ES" dirty="0" err="1" smtClean="0"/>
              <a:t>postcritica</a:t>
            </a:r>
            <a:r>
              <a:rPr lang="es-ES" dirty="0" smtClean="0"/>
              <a:t> de </a:t>
            </a:r>
            <a:r>
              <a:rPr lang="es-ES" dirty="0" err="1" smtClean="0"/>
              <a:t>Todd</a:t>
            </a:r>
            <a:r>
              <a:rPr lang="es-ES" dirty="0" smtClean="0"/>
              <a:t> y los síntomas de localización de la descarga inicial, abonan a favor de las secundariamente generalizadas.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0885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EPIDEMIOLOGIA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Incidencia: expresa la aparición de nuevos casos de una enfermedad en una población definida, en un tiempo determinado.</a:t>
            </a:r>
          </a:p>
          <a:p>
            <a:r>
              <a:rPr lang="es-AR" dirty="0" smtClean="0"/>
              <a:t>La tasa de incidencia de epilepsia en e mundo en promedio oscila entre el 50 y 100 por cada 100000 habitantes y por año.</a:t>
            </a:r>
          </a:p>
          <a:p>
            <a:r>
              <a:rPr lang="es-AR" dirty="0" smtClean="0"/>
              <a:t>Todos los estudios muestran que las tasas de incidencia son mucho mas altas en niños: 75 de las crisis aparecen antes de los 20 años y es mayor la incidencia en los menores de 10 y proporcionalmente mas aun en los menores de 1 año. Se observa un pico de incidencia en el </a:t>
            </a:r>
            <a:r>
              <a:rPr lang="es-AR" dirty="0" err="1" smtClean="0"/>
              <a:t>ansiano</a:t>
            </a:r>
            <a:r>
              <a:rPr lang="es-AR" dirty="0" smtClean="0"/>
              <a:t>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8864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flipV="1">
            <a:off x="838200" y="154546"/>
            <a:ext cx="10515600" cy="210580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6533" y="0"/>
            <a:ext cx="10515600" cy="6858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s-ES" dirty="0" smtClean="0"/>
              <a:t>2) Crisis generalizadas</a:t>
            </a:r>
          </a:p>
          <a:p>
            <a:pPr algn="ctr">
              <a:buNone/>
            </a:pPr>
            <a:r>
              <a:rPr lang="es-ES" b="1" i="1" u="sng" dirty="0" smtClean="0"/>
              <a:t>Convulsivas</a:t>
            </a:r>
          </a:p>
          <a:p>
            <a:pPr algn="ctr">
              <a:buNone/>
            </a:pPr>
            <a:endParaRPr lang="es-ES" dirty="0" smtClean="0"/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 </a:t>
            </a:r>
            <a:r>
              <a:rPr lang="es-ES" u="sng" dirty="0" smtClean="0"/>
              <a:t>CRISIS TONICO-CLONICAS</a:t>
            </a:r>
            <a:r>
              <a:rPr lang="es-ES" dirty="0" smtClean="0"/>
              <a:t>:</a:t>
            </a:r>
          </a:p>
          <a:p>
            <a:r>
              <a:rPr lang="es-ES" dirty="0" smtClean="0"/>
              <a:t>Perdida de conciencia inicial, sin recuerdo del inicio de las crisis. Si lo recuerda se trata de una crisis secundariamente generalizada.</a:t>
            </a:r>
          </a:p>
          <a:p>
            <a:r>
              <a:rPr lang="es-ES" dirty="0" smtClean="0"/>
              <a:t>Antes de iniciarse la crisis, sobrevienen a veces, </a:t>
            </a:r>
            <a:r>
              <a:rPr lang="es-ES" dirty="0" err="1" smtClean="0"/>
              <a:t>Mioclonias</a:t>
            </a:r>
            <a:r>
              <a:rPr lang="es-ES" dirty="0" smtClean="0"/>
              <a:t> iniciales, acompañadas de un Grito y fenómenos vegetativos.</a:t>
            </a:r>
          </a:p>
          <a:p>
            <a:r>
              <a:rPr lang="es-ES" dirty="0" smtClean="0"/>
              <a:t>Convulsiones bilaterales, simétricas y generalizadas, que inicialmente son </a:t>
            </a:r>
            <a:r>
              <a:rPr lang="es-ES" dirty="0" smtClean="0">
                <a:solidFill>
                  <a:srgbClr val="7030A0"/>
                </a:solidFill>
              </a:rPr>
              <a:t>tónicas</a:t>
            </a:r>
            <a:r>
              <a:rPr lang="es-ES" dirty="0" smtClean="0"/>
              <a:t> y luego </a:t>
            </a:r>
            <a:r>
              <a:rPr lang="es-ES" dirty="0" smtClean="0">
                <a:solidFill>
                  <a:srgbClr val="7030A0"/>
                </a:solidFill>
              </a:rPr>
              <a:t>clónicas.</a:t>
            </a:r>
          </a:p>
          <a:p>
            <a:r>
              <a:rPr lang="es-ES" dirty="0" smtClean="0"/>
              <a:t>Las contracciones tónicas duran 10-15 segundos, con una fase breve en flexión y luego en extensión.</a:t>
            </a:r>
          </a:p>
          <a:p>
            <a:r>
              <a:rPr lang="es-ES" dirty="0" smtClean="0"/>
              <a:t>La fase tónica es sustituida por un temblor fino, hasta llegar a las contracciones clónicas, que suelen durar 40-50 segundos.</a:t>
            </a:r>
          </a:p>
          <a:p>
            <a:r>
              <a:rPr lang="es-ES" dirty="0" smtClean="0"/>
              <a:t>Los fenómenos vegetativos disminuyen progresivamente en la fase clónica.</a:t>
            </a:r>
          </a:p>
          <a:p>
            <a:r>
              <a:rPr lang="es-ES" dirty="0" smtClean="0"/>
              <a:t>Reaparecen contracciones tónicas  y suele provocarse la emisión de orina.</a:t>
            </a:r>
          </a:p>
          <a:p>
            <a:r>
              <a:rPr lang="es-ES" dirty="0" smtClean="0"/>
              <a:t>Fase de Recuperación, donde desaparecen las contracciones musculares y los fenómenos vegetativos.</a:t>
            </a:r>
          </a:p>
          <a:p>
            <a:r>
              <a:rPr lang="es-ES" dirty="0" smtClean="0"/>
              <a:t>El paciente puede encontrarse fláccido y  va reaccionando a estímulos externos.</a:t>
            </a:r>
          </a:p>
          <a:p>
            <a:r>
              <a:rPr lang="es-ES" dirty="0" smtClean="0"/>
              <a:t>Periodo </a:t>
            </a:r>
            <a:r>
              <a:rPr lang="es-ES" dirty="0" err="1" smtClean="0"/>
              <a:t>Postcritico</a:t>
            </a:r>
            <a:r>
              <a:rPr lang="es-ES" dirty="0" smtClean="0"/>
              <a:t>: cefalea, somnolencia, cansancio, con amnesia del episodio.</a:t>
            </a:r>
          </a:p>
          <a:p>
            <a:endParaRPr lang="es-ES" dirty="0" smtClean="0"/>
          </a:p>
          <a:p>
            <a:endParaRPr lang="es-ES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5863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" dirty="0" smtClean="0"/>
              <a:t>2) Crisis generalizadas</a:t>
            </a:r>
          </a:p>
          <a:p>
            <a:pPr algn="ctr">
              <a:buNone/>
            </a:pPr>
            <a:r>
              <a:rPr lang="es-ES" b="1" i="1" u="sng" dirty="0" smtClean="0"/>
              <a:t>No Convulsivas</a:t>
            </a:r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  </a:t>
            </a:r>
            <a:r>
              <a:rPr lang="es-ES" u="sng" dirty="0" smtClean="0"/>
              <a:t>AUSENCIAS:</a:t>
            </a:r>
          </a:p>
          <a:p>
            <a:pPr marL="571500" indent="-571500">
              <a:buFont typeface="+mj-lt"/>
              <a:buAutoNum type="romanUcPeriod"/>
            </a:pPr>
            <a:r>
              <a:rPr lang="es-ES" dirty="0" smtClean="0">
                <a:solidFill>
                  <a:srgbClr val="7030A0"/>
                </a:solidFill>
              </a:rPr>
              <a:t>Típicas o Simples: </a:t>
            </a:r>
            <a:r>
              <a:rPr lang="es-ES" dirty="0" smtClean="0"/>
              <a:t>breve perdida de conciencia, interrumpiendo la actividad. Dura segundos y su inicio y recuperación se hacen bruscamente. Pueden acompañarse de un componente tónico, clónico, atónicos y automatismos. EEG: descarga de punta-onda rítmica, sincrónica y simétrica a 3 c/</a:t>
            </a:r>
            <a:r>
              <a:rPr lang="es-ES" dirty="0" err="1" smtClean="0"/>
              <a:t>seg</a:t>
            </a:r>
            <a:r>
              <a:rPr lang="es-ES" dirty="0" smtClean="0"/>
              <a:t>.</a:t>
            </a:r>
          </a:p>
          <a:p>
            <a:pPr marL="571500" indent="-571500">
              <a:buFont typeface="+mj-lt"/>
              <a:buAutoNum type="romanUcPeriod"/>
            </a:pPr>
            <a:r>
              <a:rPr lang="es-ES" dirty="0" smtClean="0">
                <a:solidFill>
                  <a:srgbClr val="7030A0"/>
                </a:solidFill>
              </a:rPr>
              <a:t>Atípicas: </a:t>
            </a:r>
            <a:r>
              <a:rPr lang="es-ES" dirty="0" smtClean="0"/>
              <a:t>perdida de conocimiento, la atonía es mas frecuente y pronunciada, el inicio y el fin es menos abrupto. </a:t>
            </a:r>
            <a:r>
              <a:rPr lang="es-ES" dirty="0" err="1" smtClean="0"/>
              <a:t>Posictal</a:t>
            </a:r>
            <a:r>
              <a:rPr lang="es-ES" dirty="0" smtClean="0"/>
              <a:t>. EEG: punta-onda lenta, irregular, 1-2 ciclos por segundo.</a:t>
            </a:r>
            <a:endParaRPr lang="es-ES" dirty="0" smtClean="0">
              <a:solidFill>
                <a:srgbClr val="7030A0"/>
              </a:solidFill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0882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2) Crisis generalizadas</a:t>
            </a:r>
          </a:p>
          <a:p>
            <a:pPr algn="ctr">
              <a:buNone/>
            </a:pPr>
            <a:r>
              <a:rPr lang="es-ES" b="1" i="1" u="sng" dirty="0" smtClean="0"/>
              <a:t>No Convulsivas</a:t>
            </a:r>
          </a:p>
          <a:p>
            <a:pPr>
              <a:buFont typeface="Wingdings" pitchFamily="2" charset="2"/>
              <a:buChar char="Ø"/>
            </a:pPr>
            <a:r>
              <a:rPr lang="es-ES" u="sng" dirty="0" smtClean="0"/>
              <a:t>CRISIS ATONICAS:</a:t>
            </a:r>
            <a:endParaRPr lang="es-ES" dirty="0" smtClean="0"/>
          </a:p>
          <a:p>
            <a:r>
              <a:rPr lang="es-ES" dirty="0" smtClean="0"/>
              <a:t>Perdida brusca del tono postural, afectando la extremidad cefálica o todos los músculos posturales.</a:t>
            </a:r>
          </a:p>
          <a:p>
            <a:r>
              <a:rPr lang="es-ES" dirty="0" smtClean="0"/>
              <a:t>Pueden ser precedidas por </a:t>
            </a:r>
            <a:r>
              <a:rPr lang="es-ES" dirty="0" err="1" smtClean="0"/>
              <a:t>Mioclonias</a:t>
            </a:r>
            <a:r>
              <a:rPr lang="es-ES" dirty="0" smtClean="0"/>
              <a:t> y ser seguidas de una Fase Tónica.</a:t>
            </a:r>
          </a:p>
          <a:p>
            <a:r>
              <a:rPr lang="es-ES" dirty="0" smtClean="0"/>
              <a:t>Recuperación breve.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59732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CRISIS NO EPILEPTICAS PSICÓGENAS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Una crisis no epiléptica es un evento no epiléptico paroxismal que deriva su nombre por la similitud clínica que tiene a las crisis epilépticas, pero que se da en ausencia de un patrón </a:t>
            </a:r>
            <a:r>
              <a:rPr lang="es-AR" dirty="0" err="1" smtClean="0"/>
              <a:t>electroencefalográfico</a:t>
            </a:r>
            <a:r>
              <a:rPr lang="es-AR" dirty="0" smtClean="0"/>
              <a:t> simultaneo.</a:t>
            </a:r>
          </a:p>
          <a:p>
            <a:r>
              <a:rPr lang="es-AR" dirty="0" smtClean="0"/>
              <a:t>Se ha demostrado que entre un 17 y 30 de los </a:t>
            </a:r>
            <a:r>
              <a:rPr lang="es-AR" dirty="0" err="1" smtClean="0"/>
              <a:t>ptes</a:t>
            </a:r>
            <a:r>
              <a:rPr lang="es-AR" dirty="0" smtClean="0"/>
              <a:t> diagnosticados tienen crisis no epilépticas </a:t>
            </a:r>
            <a:r>
              <a:rPr lang="es-AR" dirty="0" err="1" smtClean="0"/>
              <a:t>psicogenas</a:t>
            </a:r>
            <a:endParaRPr lang="es-AR" dirty="0" smtClean="0"/>
          </a:p>
          <a:p>
            <a:r>
              <a:rPr lang="es-AR" dirty="0" smtClean="0"/>
              <a:t>Factores psicológicos y psiquiátricos: disturbios emocionales, suelen ser prolongadas, presencia de testigos, diurnas, no hay lesiones físicas, EEG normal.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8082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DIAGNOSTICO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3600" b="1" dirty="0"/>
              <a:t>Es</a:t>
            </a:r>
            <a:r>
              <a:rPr lang="es-ES" sz="3600" dirty="0"/>
              <a:t> </a:t>
            </a:r>
            <a:r>
              <a:rPr lang="es-ES" sz="3600" b="1" u="sng" dirty="0">
                <a:solidFill>
                  <a:srgbClr val="66FF33"/>
                </a:solidFill>
              </a:rPr>
              <a:t>CLINICO</a:t>
            </a:r>
          </a:p>
          <a:p>
            <a:pPr>
              <a:buNone/>
            </a:pPr>
            <a:endParaRPr lang="es-ES" b="1" i="1" dirty="0">
              <a:solidFill>
                <a:srgbClr val="66FF33"/>
              </a:solidFill>
            </a:endParaRPr>
          </a:p>
          <a:p>
            <a:r>
              <a:rPr lang="es-ES" b="1" u="sng" dirty="0">
                <a:solidFill>
                  <a:srgbClr val="66FF33"/>
                </a:solidFill>
              </a:rPr>
              <a:t>EL EEG CONCIDERADO AISLADAMENTE NO HACE DIAGNOSTICO   </a:t>
            </a:r>
          </a:p>
          <a:p>
            <a:pPr>
              <a:buNone/>
            </a:pPr>
            <a:r>
              <a:rPr lang="es-ES" b="1" dirty="0"/>
              <a:t>10 – 20 % de pacientes con epilepsia pueden tener EEG normal</a:t>
            </a:r>
            <a:r>
              <a:rPr lang="es-ES" b="1" u="sng" dirty="0">
                <a:solidFill>
                  <a:schemeClr val="tx2"/>
                </a:solidFill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endParaRPr lang="es-ES" b="1" dirty="0">
              <a:solidFill>
                <a:schemeClr val="tx2"/>
              </a:solidFill>
            </a:endParaRPr>
          </a:p>
          <a:p>
            <a:r>
              <a:rPr lang="es-ES" b="1" dirty="0"/>
              <a:t>En el mismo paciente pueden coexistir</a:t>
            </a:r>
            <a:r>
              <a:rPr lang="es-ES" b="1" dirty="0">
                <a:solidFill>
                  <a:schemeClr val="tx2"/>
                </a:solidFill>
              </a:rPr>
              <a:t> </a:t>
            </a:r>
            <a:r>
              <a:rPr lang="es-ES" b="1" dirty="0"/>
              <a:t>crisis reales con </a:t>
            </a:r>
            <a:r>
              <a:rPr lang="es-ES" b="1" dirty="0" err="1"/>
              <a:t>pseudocrisis</a:t>
            </a:r>
            <a:endParaRPr lang="es-ES" b="1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8915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exámenes complementarios solicitar?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Exámenes de sangre y punción lumbar</a:t>
            </a:r>
          </a:p>
          <a:p>
            <a:endParaRPr lang="es-ES" dirty="0" smtClean="0"/>
          </a:p>
          <a:p>
            <a:r>
              <a:rPr lang="es-ES" dirty="0" smtClean="0"/>
              <a:t>Electroencefalograma (23% con anormalidades)</a:t>
            </a:r>
          </a:p>
          <a:p>
            <a:endParaRPr lang="es-ES" dirty="0" smtClean="0"/>
          </a:p>
          <a:p>
            <a:r>
              <a:rPr lang="es-ES" dirty="0" err="1" smtClean="0"/>
              <a:t>Neuroimágenes</a:t>
            </a:r>
            <a:r>
              <a:rPr lang="es-ES" dirty="0" smtClean="0"/>
              <a:t> (10% con anormalidades significativas) 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47493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¿Cuál es el riesgo de recurrencia?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39402"/>
            <a:ext cx="10515600" cy="5331853"/>
          </a:xfrm>
        </p:spPr>
        <p:txBody>
          <a:bodyPr>
            <a:normAutofit fontScale="85000" lnSpcReduction="20000"/>
          </a:bodyPr>
          <a:lstStyle/>
          <a:p>
            <a:r>
              <a:rPr lang="es-ES" dirty="0" smtClean="0"/>
              <a:t>Se considera que el riesgo de recurrencia posterior a una primera crisis epiléptica no provocada es de 40 a 50 % a los 4 años (la mayoría ocurriendo dentro del 1º  año)</a:t>
            </a:r>
          </a:p>
          <a:p>
            <a:endParaRPr lang="es-ES" dirty="0" smtClean="0"/>
          </a:p>
          <a:p>
            <a:r>
              <a:rPr lang="es-ES" dirty="0" smtClean="0"/>
              <a:t>Si ya se han producido 2 crisis el riesgo aumenta al 70 – 75 % a los 4 años.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Daño cerebral previo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EEG con descargas epileptiformes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Anormalidades en las </a:t>
            </a:r>
            <a:r>
              <a:rPr lang="es-ES" dirty="0" err="1" smtClean="0"/>
              <a:t>neuroimágenes</a:t>
            </a:r>
            <a:endParaRPr lang="es-ES" dirty="0" smtClean="0"/>
          </a:p>
          <a:p>
            <a:pPr>
              <a:lnSpc>
                <a:spcPct val="150000"/>
              </a:lnSpc>
            </a:pPr>
            <a:r>
              <a:rPr lang="es-ES" dirty="0" smtClean="0"/>
              <a:t>Crisis que ocurre durante el sueño</a:t>
            </a:r>
          </a:p>
          <a:p>
            <a:endParaRPr lang="es-ES" dirty="0" smtClean="0"/>
          </a:p>
          <a:p>
            <a:r>
              <a:rPr lang="es-ES" dirty="0" smtClean="0"/>
              <a:t>Edad, sexo, historia familiar de epilepsia, tipo de crisis, y presentación como estado de mal epiléptico o crisis múltiple dentro de las 24 </a:t>
            </a:r>
            <a:r>
              <a:rPr lang="es-ES" dirty="0" err="1" smtClean="0"/>
              <a:t>hs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endParaRPr lang="es-A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2397" y="3091307"/>
            <a:ext cx="45815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ángulo redondeado 4"/>
          <p:cNvSpPr/>
          <p:nvPr/>
        </p:nvSpPr>
        <p:spPr>
          <a:xfrm>
            <a:off x="6220496" y="4158107"/>
            <a:ext cx="5971504" cy="14699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i="1" dirty="0" smtClean="0">
                <a:solidFill>
                  <a:srgbClr val="FF0000"/>
                </a:solidFill>
              </a:rPr>
              <a:t>ACV, TRAUMA, INFECCIONES, DISPLASIA CORTICAL EN NIÑOS son las patologías que los datos epidemiológicos muestran un riesgo mayor al 70-75% de recurrencia tras una primera crisis no provocada.</a:t>
            </a:r>
            <a:endParaRPr lang="es-E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22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Elipse 3"/>
          <p:cNvSpPr/>
          <p:nvPr/>
        </p:nvSpPr>
        <p:spPr>
          <a:xfrm>
            <a:off x="2060620" y="734096"/>
            <a:ext cx="7662929" cy="54428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smtClean="0">
                <a:solidFill>
                  <a:srgbClr val="66FF33"/>
                </a:solidFill>
                <a:effectLst/>
              </a:rPr>
              <a:t>REMISION</a:t>
            </a:r>
            <a:r>
              <a:rPr lang="es-ES" b="1" smtClean="0">
                <a:solidFill>
                  <a:srgbClr val="003300"/>
                </a:solidFill>
                <a:effectLst/>
              </a:rPr>
              <a:t>  </a:t>
            </a:r>
          </a:p>
          <a:p>
            <a:pPr>
              <a:buFont typeface="Wingdings" panose="05000000000000000000" pitchFamily="2" charset="2"/>
              <a:buNone/>
            </a:pPr>
            <a:r>
              <a:rPr lang="es-ES" i="1" smtClean="0">
                <a:effectLst/>
              </a:rPr>
              <a:t>Período libre de crisis a partir del cual se</a:t>
            </a:r>
          </a:p>
          <a:p>
            <a:pPr>
              <a:buFont typeface="Wingdings" panose="05000000000000000000" pitchFamily="2" charset="2"/>
              <a:buNone/>
            </a:pPr>
            <a:r>
              <a:rPr lang="es-ES" i="1" smtClean="0">
                <a:effectLst/>
              </a:rPr>
              <a:t>considera la discontinuación del tratamiento </a:t>
            </a:r>
          </a:p>
          <a:p>
            <a:pPr>
              <a:buFont typeface="Wingdings" panose="05000000000000000000" pitchFamily="2" charset="2"/>
              <a:buNone/>
            </a:pPr>
            <a:r>
              <a:rPr lang="es-ES" i="1" smtClean="0">
                <a:effectLst/>
              </a:rPr>
              <a:t>2 -3 años</a:t>
            </a:r>
          </a:p>
          <a:p>
            <a:pPr>
              <a:buFont typeface="Wingdings" panose="05000000000000000000" pitchFamily="2" charset="2"/>
              <a:buNone/>
            </a:pPr>
            <a:r>
              <a:rPr lang="es-ES" i="1" smtClean="0">
                <a:effectLst/>
              </a:rPr>
              <a:t>RECURRENCIA POSTSUSPENCION</a:t>
            </a:r>
          </a:p>
          <a:p>
            <a:pPr>
              <a:buFont typeface="Wingdings" panose="05000000000000000000" pitchFamily="2" charset="2"/>
              <a:buNone/>
            </a:pPr>
            <a:r>
              <a:rPr lang="es-ES" i="1" smtClean="0">
                <a:effectLst/>
              </a:rPr>
              <a:t>21 – 40 %</a:t>
            </a:r>
          </a:p>
          <a:p>
            <a:pPr>
              <a:buFont typeface="Wingdings" panose="05000000000000000000" pitchFamily="2" charset="2"/>
              <a:buNone/>
            </a:pPr>
            <a:r>
              <a:rPr lang="es-ES" i="1" u="sng" smtClean="0">
                <a:effectLst/>
              </a:rPr>
              <a:t>Riesgo mayor</a:t>
            </a:r>
            <a:r>
              <a:rPr lang="es-ES" i="1" smtClean="0">
                <a:effectLst/>
              </a:rPr>
              <a:t>: epilepsias sintomáticas y alteraciones del examen neurológico</a:t>
            </a:r>
            <a:endParaRPr lang="es-ES" i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9654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TRATAMIENTO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Considerar: </a:t>
            </a:r>
          </a:p>
          <a:p>
            <a:pPr lvl="1"/>
            <a:r>
              <a:rPr lang="es-ES" dirty="0" smtClean="0"/>
              <a:t>Tipo de crisis y tipo de epilepsia</a:t>
            </a:r>
          </a:p>
          <a:p>
            <a:pPr lvl="1"/>
            <a:r>
              <a:rPr lang="es-ES" dirty="0" smtClean="0"/>
              <a:t>Seguridad y tolerancia</a:t>
            </a:r>
          </a:p>
          <a:p>
            <a:pPr lvl="1"/>
            <a:r>
              <a:rPr lang="es-ES" dirty="0" smtClean="0"/>
              <a:t>Propiedades farmacocinéticas y </a:t>
            </a:r>
            <a:r>
              <a:rPr lang="es-ES" dirty="0" err="1" smtClean="0"/>
              <a:t>farmacodinámicas</a:t>
            </a:r>
            <a:endParaRPr lang="es-ES" dirty="0" smtClean="0"/>
          </a:p>
          <a:p>
            <a:pPr lvl="1"/>
            <a:r>
              <a:rPr lang="es-ES" dirty="0" smtClean="0"/>
              <a:t>Interacciones medicamentosas</a:t>
            </a:r>
          </a:p>
          <a:p>
            <a:pPr lvl="1"/>
            <a:r>
              <a:rPr lang="es-ES" dirty="0" smtClean="0"/>
              <a:t>Coste económico y disponibilidad</a:t>
            </a:r>
          </a:p>
          <a:p>
            <a:pPr lvl="1"/>
            <a:r>
              <a:rPr lang="es-ES" dirty="0" smtClean="0"/>
              <a:t>Comorbilidades y aspectos fisiológicos (embarazo, vejez, insuficiencia renal, insuficiencia hepática, cardiopatías, etc.)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93085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>
                <a:hlinkClick r:id="rId2"/>
              </a:rPr>
              <a:t>https://www.youtube.com/watch?v=SE1CgbBb9xE</a:t>
            </a:r>
            <a:endParaRPr lang="es-AR" dirty="0" smtClean="0"/>
          </a:p>
          <a:p>
            <a:r>
              <a:rPr lang="es-AR" dirty="0" smtClean="0">
                <a:hlinkClick r:id="rId3"/>
              </a:rPr>
              <a:t>https://www.youtube.com/watch?v=yWbdgV9wAio</a:t>
            </a:r>
            <a:endParaRPr lang="es-AR" dirty="0" smtClean="0"/>
          </a:p>
          <a:p>
            <a:r>
              <a:rPr lang="es-AR" dirty="0" smtClean="0">
                <a:hlinkClick r:id="rId4"/>
              </a:rPr>
              <a:t>https://www.youtube.com/watch?v=z8DA9TFxLfI</a:t>
            </a:r>
            <a:endParaRPr lang="es-AR" dirty="0" smtClean="0"/>
          </a:p>
          <a:p>
            <a:r>
              <a:rPr lang="es-AR" dirty="0" smtClean="0">
                <a:hlinkClick r:id="rId5"/>
              </a:rPr>
              <a:t>https://www.youtube.com/watch?v=uoKySS1wIk0</a:t>
            </a:r>
            <a:endParaRPr lang="es-AR" dirty="0" smtClean="0"/>
          </a:p>
          <a:p>
            <a:r>
              <a:rPr lang="es-AR" dirty="0" smtClean="0">
                <a:hlinkClick r:id="rId6"/>
              </a:rPr>
              <a:t>https://www.youtube.com/watch?v=4rl7SJviPBI</a:t>
            </a:r>
            <a:endParaRPr lang="es-AR" dirty="0" smtClean="0"/>
          </a:p>
          <a:p>
            <a:r>
              <a:rPr lang="es-AR" dirty="0" smtClean="0">
                <a:hlinkClick r:id="rId7"/>
              </a:rPr>
              <a:t>https://www.youtube.com/watch?v=5VkccCEnCrU</a:t>
            </a:r>
            <a:endParaRPr lang="es-AR" dirty="0" smtClean="0"/>
          </a:p>
          <a:p>
            <a:r>
              <a:rPr lang="es-AR" dirty="0" smtClean="0"/>
              <a:t>https://www.youtube.com/watch?v=5VkccCEnCrU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1345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Elipse 3"/>
          <p:cNvSpPr/>
          <p:nvPr/>
        </p:nvSpPr>
        <p:spPr>
          <a:xfrm>
            <a:off x="3168203" y="1030310"/>
            <a:ext cx="4765183" cy="43273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3600" dirty="0" smtClean="0"/>
              <a:t>2 PICOS:</a:t>
            </a:r>
          </a:p>
          <a:p>
            <a:pPr algn="ctr"/>
            <a:r>
              <a:rPr lang="es-AR" sz="3600" dirty="0" smtClean="0"/>
              <a:t>Primer año de vida y en mayores de 60 años</a:t>
            </a:r>
            <a:endParaRPr lang="es-AR" sz="3600" dirty="0"/>
          </a:p>
        </p:txBody>
      </p:sp>
    </p:spTree>
    <p:extLst>
      <p:ext uri="{BB962C8B-B14F-4D97-AF65-F5344CB8AC3E}">
        <p14:creationId xmlns:p14="http://schemas.microsoft.com/office/powerpoint/2010/main" val="144571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FISIOPATOLOGIA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AR" dirty="0" smtClean="0"/>
              <a:t>Se puede decir que existe un grupo de neuronas que tienen la capacidad de descargar (o despolarizarse) en forma anormal y excesiva en un momento determinado y en forma repetitiva y que si tan descarga alcanza el umbral, se manifiesta en forme de una crisis clínica.</a:t>
            </a:r>
          </a:p>
          <a:p>
            <a:pPr marL="0" indent="0">
              <a:buNone/>
            </a:pPr>
            <a:r>
              <a:rPr lang="es-AR" dirty="0" smtClean="0"/>
              <a:t>El sitio de origen de estas descargas constituye en FOCO EPILEPTOGENO y las neuronas anormales que descargan pueden inducir a otras a despolarizarse también, con el que el fenómeno se puede propagar aun a distancia. Cada crisis es limitada por la acción de mecanismos inhibitorios.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3479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897745"/>
            <a:ext cx="10515600" cy="3279217"/>
          </a:xfrm>
        </p:spPr>
        <p:txBody>
          <a:bodyPr/>
          <a:lstStyle/>
          <a:p>
            <a:pPr marL="0" indent="0">
              <a:buNone/>
            </a:pPr>
            <a:r>
              <a:rPr lang="es-AR" dirty="0" smtClean="0"/>
              <a:t>Hay dos factores que intervienen en la transmisión de los impulsos excesivamente anormales:</a:t>
            </a:r>
          </a:p>
          <a:p>
            <a:pPr marL="514350" indent="-514350">
              <a:buAutoNum type="arabicParenR"/>
            </a:pPr>
            <a:r>
              <a:rPr lang="es-AR" dirty="0" smtClean="0"/>
              <a:t>Red neuronal inhibitoria, que tienen como neurotransmisor el GABA, no funciona adecuadamente permitiendo así la propagación descontrolada de las descargas.</a:t>
            </a:r>
          </a:p>
          <a:p>
            <a:pPr marL="514350" indent="-514350">
              <a:buAutoNum type="arabicParenR"/>
            </a:pPr>
            <a:r>
              <a:rPr lang="es-AR" dirty="0" smtClean="0"/>
              <a:t>Red neuronal </a:t>
            </a:r>
            <a:r>
              <a:rPr lang="es-AR" dirty="0" err="1" smtClean="0"/>
              <a:t>exitatoria</a:t>
            </a:r>
            <a:r>
              <a:rPr lang="es-AR" dirty="0" smtClean="0"/>
              <a:t>, que tienen como neurotransmisor al GLUTAMATO produce un aumento de los sistemas </a:t>
            </a:r>
            <a:r>
              <a:rPr lang="es-AR" dirty="0" err="1" smtClean="0"/>
              <a:t>exitatorios</a:t>
            </a:r>
            <a:r>
              <a:rPr lang="es-AR" dirty="0" smtClean="0"/>
              <a:t>.</a:t>
            </a:r>
            <a:endParaRPr lang="es-AR" dirty="0"/>
          </a:p>
        </p:txBody>
      </p:sp>
      <p:sp>
        <p:nvSpPr>
          <p:cNvPr id="4" name="Rectángulo redondeado 3"/>
          <p:cNvSpPr/>
          <p:nvPr/>
        </p:nvSpPr>
        <p:spPr>
          <a:xfrm>
            <a:off x="553792" y="167425"/>
            <a:ext cx="11487954" cy="27303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b="1" u="sng" dirty="0" smtClean="0">
                <a:effectLst/>
              </a:rPr>
              <a:t>EXITABILIDAD NEURONAL AUMENTADA</a:t>
            </a:r>
          </a:p>
          <a:p>
            <a:pPr>
              <a:buFontTx/>
              <a:buChar char="-"/>
            </a:pPr>
            <a:r>
              <a:rPr lang="es-ES" b="1" dirty="0" smtClean="0">
                <a:effectLst/>
              </a:rPr>
              <a:t>Alteración funcional o estructural de canales iónicos</a:t>
            </a:r>
          </a:p>
          <a:p>
            <a:pPr>
              <a:buFontTx/>
              <a:buChar char="-"/>
            </a:pPr>
            <a:r>
              <a:rPr lang="es-ES" b="1" dirty="0" smtClean="0">
                <a:effectLst/>
              </a:rPr>
              <a:t>Anomalías estructurales de conexiones sinápticas</a:t>
            </a:r>
          </a:p>
          <a:p>
            <a:pPr>
              <a:buFontTx/>
              <a:buChar char="-"/>
            </a:pPr>
            <a:r>
              <a:rPr lang="es-ES" b="1" dirty="0" smtClean="0">
                <a:effectLst/>
              </a:rPr>
              <a:t>Desequilibrio de neurotransmisores excitadores e inhibidores (Glutamato, GABA)</a:t>
            </a:r>
          </a:p>
          <a:p>
            <a:pPr>
              <a:buFontTx/>
              <a:buChar char="-"/>
            </a:pPr>
            <a:r>
              <a:rPr lang="es-ES" b="1" dirty="0" smtClean="0">
                <a:effectLst/>
              </a:rPr>
              <a:t>Alteraciones de receptores </a:t>
            </a:r>
            <a:r>
              <a:rPr lang="es-ES" b="1" dirty="0" err="1" smtClean="0">
                <a:effectLst/>
              </a:rPr>
              <a:t>postsinápticos</a:t>
            </a:r>
            <a:endParaRPr lang="es-ES" b="1" dirty="0" smtClean="0">
              <a:effectLst/>
            </a:endParaRPr>
          </a:p>
          <a:p>
            <a:pPr>
              <a:buFont typeface="Wingdings" panose="05000000000000000000" pitchFamily="2" charset="2"/>
              <a:buNone/>
            </a:pPr>
            <a:endParaRPr lang="es-ES" b="1" dirty="0" smtClean="0">
              <a:effectLst/>
            </a:endParaRPr>
          </a:p>
          <a:p>
            <a:r>
              <a:rPr lang="es-ES" sz="2000" b="1" u="sng" dirty="0" smtClean="0">
                <a:effectLst/>
              </a:rPr>
              <a:t>SINCRONIZACION NEURONAL</a:t>
            </a:r>
            <a:endParaRPr lang="es-ES" sz="2000" b="1" u="sng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2200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Rectángulo redondeado 3"/>
          <p:cNvSpPr/>
          <p:nvPr/>
        </p:nvSpPr>
        <p:spPr>
          <a:xfrm>
            <a:off x="838200" y="365125"/>
            <a:ext cx="10515600" cy="58118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800" dirty="0" smtClean="0"/>
              <a:t>Existen factores locales y sistémicos que influyen en el foco </a:t>
            </a:r>
            <a:r>
              <a:rPr lang="es-AR" sz="2800" dirty="0" err="1" smtClean="0"/>
              <a:t>epileptogénico</a:t>
            </a:r>
            <a:r>
              <a:rPr lang="es-AR" sz="2800" dirty="0" smtClean="0"/>
              <a:t>, modificando su umbral y posibilitando o facilitando la aparición de descargas.</a:t>
            </a:r>
          </a:p>
          <a:p>
            <a:pPr algn="ctr"/>
            <a:r>
              <a:rPr lang="es-AR" sz="2800" dirty="0" smtClean="0"/>
              <a:t>Ejemplos: cambios hormonales que inducen crisis durante los periodos menstruales, trastornos sistémicos como la hipoglucemia, una alteración hídrica, puede dar lugar a una crisis epiléptica, ello NO significa que se trata de una epilepsia.</a:t>
            </a:r>
          </a:p>
          <a:p>
            <a:pPr algn="ctr"/>
            <a:r>
              <a:rPr lang="es-AR" sz="2800" dirty="0" smtClean="0"/>
              <a:t>Además es una requisito indispensable LA REITERACION DE CRISIS en el tiempo para poder hablar de Epilepsia.</a:t>
            </a:r>
            <a:endParaRPr lang="es-AR" sz="2800" dirty="0"/>
          </a:p>
        </p:txBody>
      </p:sp>
      <p:sp>
        <p:nvSpPr>
          <p:cNvPr id="5" name="Elipse 4"/>
          <p:cNvSpPr/>
          <p:nvPr/>
        </p:nvSpPr>
        <p:spPr>
          <a:xfrm>
            <a:off x="1584101" y="4842456"/>
            <a:ext cx="2408350" cy="12363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No provocadas</a:t>
            </a:r>
            <a:endParaRPr lang="es-AR" dirty="0"/>
          </a:p>
        </p:txBody>
      </p:sp>
      <p:sp>
        <p:nvSpPr>
          <p:cNvPr id="6" name="Elipse 5"/>
          <p:cNvSpPr/>
          <p:nvPr/>
        </p:nvSpPr>
        <p:spPr>
          <a:xfrm>
            <a:off x="7392473" y="4778062"/>
            <a:ext cx="2498502" cy="11848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/>
              <a:t>Provocadas o </a:t>
            </a:r>
            <a:r>
              <a:rPr lang="es-AR" dirty="0" err="1" smtClean="0"/>
              <a:t>sintomaticas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089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507" y="190604"/>
            <a:ext cx="9555051" cy="6527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770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3080</Words>
  <Application>Microsoft Office PowerPoint</Application>
  <PresentationFormat>Panorámica</PresentationFormat>
  <Paragraphs>290</Paragraphs>
  <Slides>49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49</vt:i4>
      </vt:variant>
    </vt:vector>
  </HeadingPairs>
  <TitlesOfParts>
    <vt:vector size="54" baseType="lpstr">
      <vt:lpstr>Arial</vt:lpstr>
      <vt:lpstr>Calibri</vt:lpstr>
      <vt:lpstr>Calibri Light</vt:lpstr>
      <vt:lpstr>Wingdings</vt:lpstr>
      <vt:lpstr>Tema de Office</vt:lpstr>
      <vt:lpstr>EPILEPSIA</vt:lpstr>
      <vt:lpstr>Presentación de PowerPoint</vt:lpstr>
      <vt:lpstr>Presentación de PowerPoint</vt:lpstr>
      <vt:lpstr>EPIDEMIOLOGIA</vt:lpstr>
      <vt:lpstr>Presentación de PowerPoint</vt:lpstr>
      <vt:lpstr>FISIOPATOLOGIA</vt:lpstr>
      <vt:lpstr>Presentación de PowerPoint</vt:lpstr>
      <vt:lpstr>Presentación de PowerPoint</vt:lpstr>
      <vt:lpstr>Presentación de PowerPoint</vt:lpstr>
      <vt:lpstr>ETIOLOGIA (variable y relacionada con la edad)</vt:lpstr>
      <vt:lpstr>Presentación de PowerPoint</vt:lpstr>
      <vt:lpstr>CRISIS EPILEPTICA</vt:lpstr>
      <vt:lpstr>Dos grandes grupos de crisis epilépticas:</vt:lpstr>
      <vt:lpstr>Presentación de PowerPoint</vt:lpstr>
      <vt:lpstr>Presentación de PowerPoint</vt:lpstr>
      <vt:lpstr>Crisis parciales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Esclerosis Mesial del Lóbulo temporal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CRISIS NO EPILEPTICAS PSICÓGENAS</vt:lpstr>
      <vt:lpstr>DIAGNOSTICO</vt:lpstr>
      <vt:lpstr>¿Qué exámenes complementarios solicitar?</vt:lpstr>
      <vt:lpstr>¿Cuál es el riesgo de recurrencia?</vt:lpstr>
      <vt:lpstr>Presentación de PowerPoint</vt:lpstr>
      <vt:lpstr>TRATAMIENTO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EPILEPSIA</dc:title>
  <dc:creator>Daiana Actis</dc:creator>
  <cp:lastModifiedBy>Daiana Actis</cp:lastModifiedBy>
  <cp:revision>24</cp:revision>
  <dcterms:created xsi:type="dcterms:W3CDTF">2017-05-31T10:23:24Z</dcterms:created>
  <dcterms:modified xsi:type="dcterms:W3CDTF">2017-05-31T15:28:45Z</dcterms:modified>
</cp:coreProperties>
</file>