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62" r:id="rId4"/>
    <p:sldId id="263" r:id="rId5"/>
    <p:sldId id="264" r:id="rId6"/>
    <p:sldId id="266" r:id="rId7"/>
    <p:sldId id="257" r:id="rId8"/>
    <p:sldId id="267" r:id="rId9"/>
    <p:sldId id="265" r:id="rId10"/>
    <p:sldId id="271" r:id="rId11"/>
    <p:sldId id="258" r:id="rId12"/>
    <p:sldId id="268" r:id="rId13"/>
    <p:sldId id="261" r:id="rId14"/>
    <p:sldId id="269" r:id="rId15"/>
    <p:sldId id="259" r:id="rId16"/>
    <p:sldId id="272" r:id="rId17"/>
    <p:sldId id="273" r:id="rId18"/>
    <p:sldId id="270" r:id="rId19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60DB9-3A54-455B-A7A9-D41712399354}" type="datetimeFigureOut">
              <a:rPr lang="es-AR" smtClean="0"/>
              <a:t>10/5/2017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B004E-D4BC-49EA-ACC5-7ADADD46DD5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24373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s-AR" smtClean="0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F5E10A-1CC3-4BF8-921E-6821A149356C}" type="slidenum">
              <a:rPr lang="es-AR" altLang="es-AR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s-AR" altLang="es-AR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636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414-A3DA-45F8-8D4C-6AB8EAF615D4}" type="datetimeFigureOut">
              <a:rPr lang="es-AR" smtClean="0"/>
              <a:t>10/5/2017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6BC6-8E19-4CCC-8B28-A871B3227C3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17297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414-A3DA-45F8-8D4C-6AB8EAF615D4}" type="datetimeFigureOut">
              <a:rPr lang="es-AR" smtClean="0"/>
              <a:t>10/5/2017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6BC6-8E19-4CCC-8B28-A871B3227C3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58692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414-A3DA-45F8-8D4C-6AB8EAF615D4}" type="datetimeFigureOut">
              <a:rPr lang="es-AR" smtClean="0"/>
              <a:t>10/5/2017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6BC6-8E19-4CCC-8B28-A871B3227C3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05516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754B7-128E-4743-A62E-69EECA05C4BC}" type="datetime1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10/5/2017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3FB00-9127-4DDF-8D61-58F5D875C815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895018"/>
      </p:ext>
    </p:extLst>
  </p:cSld>
  <p:clrMapOvr>
    <a:masterClrMapping/>
  </p:clrMapOvr>
  <p:transition>
    <p:pull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A3FBE-DB8D-41A1-915F-15F7B55EA6E0}" type="datetime1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10/5/2017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46FB7-763F-497A-8462-2D74C47846DD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07380"/>
      </p:ext>
    </p:extLst>
  </p:cSld>
  <p:clrMapOvr>
    <a:masterClrMapping/>
  </p:clrMapOvr>
  <p:transition>
    <p:pull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B13DA-B748-49BA-8FA9-D6EC3526093C}" type="datetime1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10/5/2017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1E1D2-A4B1-426E-9D9E-824CC1FFF87E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75707"/>
      </p:ext>
    </p:extLst>
  </p:cSld>
  <p:clrMapOvr>
    <a:masterClrMapping/>
  </p:clrMapOvr>
  <p:transition>
    <p:pull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10259-93D2-480F-85D0-416F52559F6E}" type="datetime1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10/5/2017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94510-FD5D-4FB3-BA87-9ABF42B43098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92261"/>
      </p:ext>
    </p:extLst>
  </p:cSld>
  <p:clrMapOvr>
    <a:masterClrMapping/>
  </p:clrMapOvr>
  <p:transition>
    <p:pull dir="l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CF97D-DEF1-497B-A29D-F2BE74DA8BD8}" type="datetime1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10/5/2017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619C4-D7E3-42FF-8813-17F8FFD1908B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632179"/>
      </p:ext>
    </p:extLst>
  </p:cSld>
  <p:clrMapOvr>
    <a:masterClrMapping/>
  </p:clrMapOvr>
  <p:transition>
    <p:pull dir="l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95242-E569-44AA-B552-DDE1239E045B}" type="datetime1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10/5/2017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500EE-88C6-4B41-88BC-65ED6893697E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19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6204E-31F4-4090-9308-A67A88C9628A}" type="datetime1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10/5/2017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468EF-91A2-444E-BE16-D39C3F1AC15F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732308"/>
      </p:ext>
    </p:extLst>
  </p:cSld>
  <p:clrMapOvr>
    <a:masterClrMapping/>
  </p:clrMapOvr>
  <p:transition>
    <p:pull dir="l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74872-3828-4C5F-8A48-2211A0DBA200}" type="datetime1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10/5/2017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84651-60AC-40C3-ACD2-ECB6CC7A737F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708966"/>
      </p:ext>
    </p:extLst>
  </p:cSld>
  <p:clrMapOvr>
    <a:masterClrMapping/>
  </p:clrMapOvr>
  <p:transition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414-A3DA-45F8-8D4C-6AB8EAF615D4}" type="datetimeFigureOut">
              <a:rPr lang="es-AR" smtClean="0"/>
              <a:t>10/5/2017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6BC6-8E19-4CCC-8B28-A871B3227C3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87320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B6B48-2DD6-40E2-AAE4-246E4BAB5986}" type="datetime1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10/5/2017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94F78-A23E-425B-88BC-91BB8A278E4D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213728"/>
      </p:ext>
    </p:extLst>
  </p:cSld>
  <p:clrMapOvr>
    <a:masterClrMapping/>
  </p:clrMapOvr>
  <p:transition>
    <p:pull dir="l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1B7BB-6140-434A-8A3E-078A29E56E5D}" type="datetime1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10/5/2017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98DF6-9F72-443B-88EB-D48E8A6BFBD4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631306"/>
      </p:ext>
    </p:extLst>
  </p:cSld>
  <p:clrMapOvr>
    <a:masterClrMapping/>
  </p:clrMapOvr>
  <p:transition>
    <p:pull dir="l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54C37-9D3E-4936-B743-7FFD8DED7BC8}" type="datetime1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10/5/2017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6A48B-69D6-4329-B089-118BAC2A1FD2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296804"/>
      </p:ext>
    </p:extLst>
  </p:cSld>
  <p:clrMapOvr>
    <a:masterClrMapping/>
  </p:clrMapOvr>
  <p:transition>
    <p:pull dir="l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292351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737390"/>
      </p:ext>
    </p:extLst>
  </p:cSld>
  <p:clrMapOvr>
    <a:masterClrMapping/>
  </p:clrMapOvr>
  <p:transition>
    <p:pull dir="l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53376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789159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6224452"/>
      </p:ext>
    </p:extLst>
  </p:cSld>
  <p:clrMapOvr>
    <a:masterClrMapping/>
  </p:clrMapOvr>
  <p:transition>
    <p:pull dir="l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909834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3204455"/>
      </p:ext>
    </p:extLst>
  </p:cSld>
  <p:clrMapOvr>
    <a:masterClrMapping/>
  </p:clrMapOvr>
  <p:transition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414-A3DA-45F8-8D4C-6AB8EAF615D4}" type="datetimeFigureOut">
              <a:rPr lang="es-AR" smtClean="0"/>
              <a:t>10/5/2017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6BC6-8E19-4CCC-8B28-A871B3227C3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450880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985248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7900175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9732255"/>
      </p:ext>
    </p:extLst>
  </p:cSld>
  <p:clrMapOvr>
    <a:masterClrMapping/>
  </p:clrMapOvr>
  <p:transition>
    <p:pull dir="l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7730651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839003"/>
      </p:ext>
    </p:extLst>
  </p:cSld>
  <p:clrMapOvr>
    <a:masterClrMapping/>
  </p:clrMapOvr>
  <p:transition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414-A3DA-45F8-8D4C-6AB8EAF615D4}" type="datetimeFigureOut">
              <a:rPr lang="es-AR" smtClean="0"/>
              <a:t>10/5/2017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6BC6-8E19-4CCC-8B28-A871B3227C3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30886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414-A3DA-45F8-8D4C-6AB8EAF615D4}" type="datetimeFigureOut">
              <a:rPr lang="es-AR" smtClean="0"/>
              <a:t>10/5/2017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6BC6-8E19-4CCC-8B28-A871B3227C3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70922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414-A3DA-45F8-8D4C-6AB8EAF615D4}" type="datetimeFigureOut">
              <a:rPr lang="es-AR" smtClean="0"/>
              <a:t>10/5/2017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6BC6-8E19-4CCC-8B28-A871B3227C3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3195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414-A3DA-45F8-8D4C-6AB8EAF615D4}" type="datetimeFigureOut">
              <a:rPr lang="es-AR" smtClean="0"/>
              <a:t>10/5/2017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6BC6-8E19-4CCC-8B28-A871B3227C3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0792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414-A3DA-45F8-8D4C-6AB8EAF615D4}" type="datetimeFigureOut">
              <a:rPr lang="es-AR" smtClean="0"/>
              <a:t>10/5/2017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6BC6-8E19-4CCC-8B28-A871B3227C3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899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414-A3DA-45F8-8D4C-6AB8EAF615D4}" type="datetimeFigureOut">
              <a:rPr lang="es-AR" smtClean="0"/>
              <a:t>10/5/2017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6BC6-8E19-4CCC-8B28-A871B3227C3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4195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E1414-A3DA-45F8-8D4C-6AB8EAF615D4}" type="datetimeFigureOut">
              <a:rPr lang="es-AR" smtClean="0"/>
              <a:t>10/5/2017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A6BC6-8E19-4CCC-8B28-A871B3227C3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78107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smtClean="0"/>
              <a:t>Haga clic para modificar el estilo de título del patrón</a:t>
            </a:r>
            <a:endParaRPr lang="es-AR" altLang="es-AR" smtClean="0"/>
          </a:p>
        </p:txBody>
      </p:sp>
      <p:sp>
        <p:nvSpPr>
          <p:cNvPr id="2051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smtClean="0"/>
              <a:t>Haga clic para modificar el estilo de texto del patrón</a:t>
            </a:r>
          </a:p>
          <a:p>
            <a:pPr lvl="1"/>
            <a:r>
              <a:rPr lang="es-ES" altLang="es-AR" smtClean="0"/>
              <a:t>Segundo nivel</a:t>
            </a:r>
          </a:p>
          <a:p>
            <a:pPr lvl="2"/>
            <a:r>
              <a:rPr lang="es-ES" altLang="es-AR" smtClean="0"/>
              <a:t>Tercer nivel</a:t>
            </a:r>
          </a:p>
          <a:p>
            <a:pPr lvl="3"/>
            <a:r>
              <a:rPr lang="es-ES" altLang="es-AR" smtClean="0"/>
              <a:t>Cuarto nivel</a:t>
            </a:r>
          </a:p>
          <a:p>
            <a:pPr lvl="4"/>
            <a:r>
              <a:rPr lang="es-ES" altLang="es-AR" smtClean="0"/>
              <a:t>Quinto nivel</a:t>
            </a:r>
            <a:endParaRPr lang="es-AR" altLang="es-AR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923555E-2751-468E-A025-227BBE412612}" type="datetime1">
              <a:rPr lang="es-AR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10/5/2017</a:t>
            </a:fld>
            <a:endParaRPr lang="es-AR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AR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CC18FBD-C2BE-4FC0-8C5A-B43647FB5BB6}" type="slidenum">
              <a:rPr lang="es-AR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07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ransition>
    <p:pull dir="ld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875763" y="1122362"/>
            <a:ext cx="9792237" cy="2676905"/>
          </a:xfrm>
        </p:spPr>
        <p:txBody>
          <a:bodyPr>
            <a:normAutofit/>
          </a:bodyPr>
          <a:lstStyle/>
          <a:p>
            <a:r>
              <a:rPr lang="es-AR" dirty="0" smtClean="0"/>
              <a:t>VASCULARIZACION DEL SISTEMA NERVIOSO CENTRAL</a:t>
            </a:r>
            <a:endParaRPr lang="es-A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99131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6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es-AR" altLang="es-AR"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VASCULARIZACION  DEL SISTEMA NERVIOSO</a:t>
            </a:r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1989139"/>
            <a:ext cx="437673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7" t="13672" r="40936" b="17969"/>
          <a:stretch>
            <a:fillRect/>
          </a:stretch>
        </p:blipFill>
        <p:spPr bwMode="auto">
          <a:xfrm>
            <a:off x="6456364" y="1989139"/>
            <a:ext cx="3698875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216596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La arteria carótida interna da 4 ramas </a:t>
            </a:r>
            <a:r>
              <a:rPr lang="es-ES" dirty="0" smtClean="0"/>
              <a:t>TERMINALES:</a:t>
            </a:r>
            <a:endParaRPr lang="es-AR" dirty="0"/>
          </a:p>
          <a:p>
            <a:pPr marL="0" indent="0">
              <a:buNone/>
            </a:pPr>
            <a:r>
              <a:rPr lang="es-ES" dirty="0"/>
              <a:t> </a:t>
            </a:r>
            <a:endParaRPr lang="es-AR" dirty="0"/>
          </a:p>
          <a:p>
            <a:pPr marL="0" lvl="0" indent="0">
              <a:buNone/>
            </a:pPr>
            <a:r>
              <a:rPr lang="es-ES" dirty="0"/>
              <a:t>La arteria coroidea anterior</a:t>
            </a:r>
            <a:endParaRPr lang="es-AR" dirty="0"/>
          </a:p>
          <a:p>
            <a:pPr marL="0" indent="0">
              <a:buNone/>
            </a:pPr>
            <a:r>
              <a:rPr lang="es-ES" dirty="0"/>
              <a:t> </a:t>
            </a:r>
            <a:endParaRPr lang="es-AR" dirty="0"/>
          </a:p>
          <a:p>
            <a:pPr marL="0" lvl="0" indent="0">
              <a:buNone/>
            </a:pPr>
            <a:r>
              <a:rPr lang="es-ES" dirty="0"/>
              <a:t>La arteria comunicante posterior</a:t>
            </a:r>
            <a:endParaRPr lang="es-AR" dirty="0"/>
          </a:p>
          <a:p>
            <a:pPr marL="0" indent="0">
              <a:buNone/>
            </a:pPr>
            <a:r>
              <a:rPr lang="es-ES" dirty="0"/>
              <a:t> </a:t>
            </a:r>
            <a:endParaRPr lang="es-AR" dirty="0"/>
          </a:p>
          <a:p>
            <a:pPr marL="0" lvl="0" indent="0">
              <a:buNone/>
            </a:pPr>
            <a:r>
              <a:rPr lang="es-ES" b="1" dirty="0"/>
              <a:t>La arteria cerebral anterior</a:t>
            </a:r>
            <a:endParaRPr lang="es-AR" b="1" dirty="0"/>
          </a:p>
          <a:p>
            <a:pPr marL="0" indent="0">
              <a:buNone/>
            </a:pPr>
            <a:r>
              <a:rPr lang="es-ES" b="1" dirty="0"/>
              <a:t> </a:t>
            </a:r>
            <a:endParaRPr lang="es-AR" b="1" dirty="0"/>
          </a:p>
          <a:p>
            <a:pPr marL="0" lvl="0" indent="0">
              <a:buNone/>
            </a:pPr>
            <a:r>
              <a:rPr lang="es-ES" b="1" dirty="0"/>
              <a:t>La arteria cerebral media</a:t>
            </a:r>
            <a:endParaRPr lang="es-AR" b="1" dirty="0"/>
          </a:p>
          <a:p>
            <a:endParaRPr lang="es-AR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500EE-88C6-4B41-88BC-65ED6893697E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3" r="15111"/>
          <a:stretch>
            <a:fillRect/>
          </a:stretch>
        </p:blipFill>
        <p:spPr bwMode="auto">
          <a:xfrm>
            <a:off x="5499279" y="2157412"/>
            <a:ext cx="6024763" cy="45640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redondeado 6"/>
          <p:cNvSpPr/>
          <p:nvPr/>
        </p:nvSpPr>
        <p:spPr>
          <a:xfrm>
            <a:off x="257577" y="5512158"/>
            <a:ext cx="6284891" cy="1043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COLATERALES: oftálmica, comunicante posterior, coroidea anterior.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29404210"/>
      </p:ext>
    </p:extLst>
  </p:cSld>
  <p:clrMapOvr>
    <a:masterClrMapping/>
  </p:clrMapOvr>
  <p:transition>
    <p:pull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7175" y="44625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1800000" rIns="1800000">
            <a:spAutoFit/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26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Anatomía</a:t>
            </a:r>
            <a:r>
              <a:rPr lang="en-US" sz="26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 Vascular</a:t>
            </a:r>
            <a:endParaRPr lang="en-US" sz="24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0" y="923189"/>
            <a:ext cx="4378325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34 Grupo"/>
          <p:cNvGrpSpPr>
            <a:grpSpLocks/>
          </p:cNvGrpSpPr>
          <p:nvPr/>
        </p:nvGrpSpPr>
        <p:grpSpPr bwMode="auto">
          <a:xfrm>
            <a:off x="6701978" y="1039099"/>
            <a:ext cx="5000625" cy="4981575"/>
            <a:chOff x="4143372" y="1090805"/>
            <a:chExt cx="5000660" cy="4981401"/>
          </a:xfrm>
        </p:grpSpPr>
        <p:pic>
          <p:nvPicPr>
            <p:cNvPr id="40965" name="Picture 4" descr="Circle of Willis: anatomy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3372" y="1090805"/>
              <a:ext cx="5000660" cy="492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33 Rectángulo"/>
            <p:cNvSpPr/>
            <p:nvPr/>
          </p:nvSpPr>
          <p:spPr>
            <a:xfrm>
              <a:off x="8143900" y="5786466"/>
              <a:ext cx="1000132" cy="2857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A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8556867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526E-6 L -0.26771 0.0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0000" y="10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59538" y="987427"/>
            <a:ext cx="4895850" cy="4873625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La arteria vertebral penetra al cráneo, se dirige hacia la línea media por delante del bulbo hasta unirse con la del lado opuesto a nivel del surco </a:t>
            </a:r>
            <a:r>
              <a:rPr lang="es-ES" dirty="0" err="1"/>
              <a:t>bulboprotuberancial</a:t>
            </a:r>
            <a:r>
              <a:rPr lang="es-ES" dirty="0"/>
              <a:t> para formar un vaso único denominado tronco basilar </a:t>
            </a:r>
            <a:r>
              <a:rPr lang="es-ES" dirty="0" smtClean="0"/>
              <a:t>(arteria basilar) que </a:t>
            </a:r>
            <a:r>
              <a:rPr lang="es-ES" dirty="0"/>
              <a:t>da origen a las arterias cerebrales posteriores.</a:t>
            </a:r>
            <a:endParaRPr lang="es-AR" dirty="0"/>
          </a:p>
          <a:p>
            <a:endParaRPr lang="es-AR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Picture 1" descr="ning_cpc1302431_f1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43" y="647701"/>
            <a:ext cx="5619750" cy="55530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redondeado 6"/>
          <p:cNvSpPr/>
          <p:nvPr/>
        </p:nvSpPr>
        <p:spPr>
          <a:xfrm>
            <a:off x="7193634" y="5666704"/>
            <a:ext cx="4642051" cy="8113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COLATERALES: ramos meníngeos, espinal anterior, </a:t>
            </a:r>
            <a:r>
              <a:rPr lang="es-AR" dirty="0" err="1" smtClean="0"/>
              <a:t>cerebelosa</a:t>
            </a:r>
            <a:r>
              <a:rPr lang="es-AR" dirty="0" smtClean="0"/>
              <a:t> </a:t>
            </a:r>
            <a:r>
              <a:rPr lang="es-AR" dirty="0" err="1" smtClean="0"/>
              <a:t>posteroinferior</a:t>
            </a:r>
            <a:r>
              <a:rPr lang="es-A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8864917"/>
      </p:ext>
    </p:extLst>
  </p:cSld>
  <p:clrMapOvr>
    <a:masterClrMapping/>
  </p:clrMapOvr>
  <p:transition>
    <p:pull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028" y="2362054"/>
            <a:ext cx="5003442" cy="433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470" y="2417969"/>
            <a:ext cx="5164624" cy="4248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6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es-AR" altLang="es-AR"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VASCULARIZACION  DEL SISTEMA NERVIOSO</a:t>
            </a:r>
          </a:p>
        </p:txBody>
      </p:sp>
      <p:sp>
        <p:nvSpPr>
          <p:cNvPr id="2" name="Elipse 1"/>
          <p:cNvSpPr/>
          <p:nvPr/>
        </p:nvSpPr>
        <p:spPr>
          <a:xfrm>
            <a:off x="0" y="1094704"/>
            <a:ext cx="3928056" cy="3799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dirty="0"/>
              <a:t>La circulación encefálica depende de 2 sistemas arteriales: el sistema carotideo y el sistema </a:t>
            </a:r>
            <a:r>
              <a:rPr lang="es-ES" dirty="0" err="1"/>
              <a:t>vertebrobasilar</a:t>
            </a:r>
            <a:endParaRPr lang="es-AR" dirty="0"/>
          </a:p>
          <a:p>
            <a:pPr algn="ctr"/>
            <a:r>
              <a:rPr lang="es-ES" dirty="0"/>
              <a:t> </a:t>
            </a:r>
            <a:endParaRPr lang="es-AR" dirty="0"/>
          </a:p>
          <a:p>
            <a:pPr lvl="0" algn="ctr"/>
            <a:r>
              <a:rPr lang="es-ES" dirty="0"/>
              <a:t>En la cara inferior del cerebro forman el polígono de </a:t>
            </a:r>
            <a:r>
              <a:rPr lang="es-ES" dirty="0" err="1"/>
              <a:t>willis</a:t>
            </a:r>
            <a:r>
              <a:rPr lang="es-ES" dirty="0"/>
              <a:t> que establece la principal anastomosis entre ambos</a:t>
            </a:r>
            <a:endParaRPr lang="es-AR" dirty="0"/>
          </a:p>
          <a:p>
            <a:r>
              <a:rPr lang="es-ES" b="1" dirty="0"/>
              <a:t> 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83943670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CIRCUITO ARTERIAL CEREBRAL O POLIGONO DE WILLIS</a:t>
            </a:r>
            <a:endParaRPr lang="es-AR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500EE-88C6-4B41-88BC-65ED6893697E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20" y="1594096"/>
            <a:ext cx="5519671" cy="371197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228" y="1413740"/>
            <a:ext cx="4069724" cy="505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13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500EE-88C6-4B41-88BC-65ED6893697E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283"/>
            <a:ext cx="5003334" cy="414826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857" y="0"/>
            <a:ext cx="4976343" cy="313065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100" y="3201883"/>
            <a:ext cx="5981700" cy="3429000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154546" y="4301544"/>
            <a:ext cx="4848788" cy="2329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b="1"/>
              <a:t>La arteria cerebral anterior irriga la mitad interna del lob frontal, la arteria cerebral media irriga la mitad externa del lóbulo frontal, todo el lóbulo parietal y la mitad externa del lóbulo temporal mientras que el sistema vertebrobasilar o posterior irriga al tronco cerebral, al cerebelo y el lóbulo occipital y la mitad interna del lóbulo temporal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51126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https://www.youtube.com/watch?v=0cTok31flqg&amp;index=17&amp;list=PLXmkTyBdlt0gaGuurS-p-zldhrXAyy9Lb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500EE-88C6-4B41-88BC-65ED6893697E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937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Los centros nerviosos mantienen una actividad permanente, pero tienen escasa capacidad para almacenar nutrientes, por lo que requieren un flujo sanguíneo continuo que asegure el aporte de oxigeno y glucosa.</a:t>
            </a:r>
          </a:p>
          <a:p>
            <a:r>
              <a:rPr lang="es-AR" dirty="0" smtClean="0"/>
              <a:t>El sistema nervioso esta irrigado por una extensa red vascular que se dispone en el espacio </a:t>
            </a:r>
            <a:r>
              <a:rPr lang="es-AR" dirty="0" err="1" smtClean="0"/>
              <a:t>subaracnoideo</a:t>
            </a:r>
            <a:r>
              <a:rPr lang="es-AR" dirty="0" smtClean="0"/>
              <a:t>.</a:t>
            </a:r>
          </a:p>
          <a:p>
            <a:pPr marL="0" indent="0">
              <a:buNone/>
            </a:pPr>
            <a:endParaRPr lang="es-AR" dirty="0" smtClean="0"/>
          </a:p>
        </p:txBody>
      </p:sp>
    </p:spTree>
    <p:extLst>
      <p:ext uri="{BB962C8B-B14F-4D97-AF65-F5344CB8AC3E}">
        <p14:creationId xmlns:p14="http://schemas.microsoft.com/office/powerpoint/2010/main" val="4260662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Vascularización del encéfalo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Está irrigado por las dos arterias carótidas internas y dos vertebrales. (es decir, depende de dos sistemas: el carotideo y el vertebral)</a:t>
            </a:r>
          </a:p>
          <a:p>
            <a:r>
              <a:rPr lang="es-AR" dirty="0" smtClean="0"/>
              <a:t>Las arterias que irrigan el cerebro se </a:t>
            </a:r>
            <a:r>
              <a:rPr lang="es-AR" dirty="0" smtClean="0"/>
              <a:t>localizan </a:t>
            </a:r>
            <a:r>
              <a:rPr lang="es-AR" dirty="0" smtClean="0"/>
              <a:t>en el espacio </a:t>
            </a:r>
            <a:r>
              <a:rPr lang="es-AR" dirty="0" err="1" smtClean="0"/>
              <a:t>subaracnoideo</a:t>
            </a:r>
            <a:r>
              <a:rPr lang="es-AR" dirty="0" smtClean="0"/>
              <a:t> y sus armas se anastomosan para formar sobre la superficie inferior del cerebro un circulo arterial cerebral llamado </a:t>
            </a:r>
            <a:r>
              <a:rPr lang="es-AR" dirty="0" err="1" smtClean="0"/>
              <a:t>Poligo</a:t>
            </a:r>
            <a:r>
              <a:rPr lang="es-AR" dirty="0" smtClean="0"/>
              <a:t> d Willis.</a:t>
            </a:r>
          </a:p>
          <a:p>
            <a:r>
              <a:rPr lang="es-AR" dirty="0" smtClean="0"/>
              <a:t>Las carótidas proporcionan sangre a la parte anterior del </a:t>
            </a:r>
            <a:r>
              <a:rPr lang="es-AR" dirty="0"/>
              <a:t>c</a:t>
            </a:r>
            <a:r>
              <a:rPr lang="es-AR" dirty="0" smtClean="0"/>
              <a:t>erebro y las vertebrales irrigan las posteriores.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75557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Dos tipo de arterias:</a:t>
            </a:r>
          </a:p>
          <a:p>
            <a:pPr>
              <a:buFontTx/>
              <a:buChar char="-"/>
            </a:pPr>
            <a:r>
              <a:rPr lang="es-AR" dirty="0" smtClean="0"/>
              <a:t>Grades arterias de conducción</a:t>
            </a:r>
          </a:p>
          <a:p>
            <a:pPr>
              <a:buFontTx/>
              <a:buChar char="-"/>
            </a:pPr>
            <a:endParaRPr lang="es-AR" dirty="0"/>
          </a:p>
          <a:p>
            <a:pPr>
              <a:buFontTx/>
              <a:buChar char="-"/>
            </a:pPr>
            <a:r>
              <a:rPr lang="es-AR" dirty="0" smtClean="0"/>
              <a:t>Arterias penetrantes.</a:t>
            </a: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379" y="514148"/>
            <a:ext cx="3911690" cy="622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4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3791" y="1960562"/>
            <a:ext cx="9344696" cy="4351338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Tres gruesos troncos arteriales nacen del arco </a:t>
            </a:r>
            <a:r>
              <a:rPr lang="es-ES" dirty="0" smtClean="0"/>
              <a:t>aórtico </a:t>
            </a:r>
            <a:r>
              <a:rPr lang="es-ES" dirty="0"/>
              <a:t>de derecha a izquierda en el siguiente orden: </a:t>
            </a:r>
            <a:endParaRPr lang="es-AR" dirty="0"/>
          </a:p>
          <a:p>
            <a:pPr marL="0" indent="0">
              <a:buNone/>
            </a:pPr>
            <a:endParaRPr lang="es-AR" dirty="0"/>
          </a:p>
          <a:p>
            <a:pPr lvl="0"/>
            <a:r>
              <a:rPr lang="es-ES" b="1" dirty="0"/>
              <a:t>Tronco arterial braquiocefálico</a:t>
            </a:r>
            <a:endParaRPr lang="es-AR" dirty="0"/>
          </a:p>
          <a:p>
            <a:pPr marL="0" indent="0">
              <a:buNone/>
            </a:pPr>
            <a:endParaRPr lang="es-AR" dirty="0"/>
          </a:p>
          <a:p>
            <a:pPr lvl="0"/>
            <a:r>
              <a:rPr lang="es-ES" b="1" dirty="0"/>
              <a:t>Arteria carótida primitiva izquierda</a:t>
            </a:r>
            <a:endParaRPr lang="es-AR" dirty="0"/>
          </a:p>
          <a:p>
            <a:pPr marL="0" indent="0">
              <a:buNone/>
            </a:pPr>
            <a:endParaRPr lang="es-AR" dirty="0"/>
          </a:p>
          <a:p>
            <a:pPr lvl="0"/>
            <a:r>
              <a:rPr lang="es-ES" b="1" dirty="0"/>
              <a:t>Arteria subclavia izquierda</a:t>
            </a:r>
            <a:endParaRPr lang="es-AR" dirty="0"/>
          </a:p>
        </p:txBody>
      </p:sp>
      <p:pic>
        <p:nvPicPr>
          <p:cNvPr id="4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318" y="2730321"/>
            <a:ext cx="4699984" cy="35815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4302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6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es-AR" altLang="es-AR"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VASCULARIZACION  DEL SISTEMA NERVIOSO</a:t>
            </a:r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2205038"/>
            <a:ext cx="34671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0" t="24554" r="17969" b="23828"/>
          <a:stretch>
            <a:fillRect/>
          </a:stretch>
        </p:blipFill>
        <p:spPr bwMode="auto">
          <a:xfrm>
            <a:off x="1992313" y="2060575"/>
            <a:ext cx="3873500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63629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El tronco braquiocefálico se divide en 2 ramas:</a:t>
            </a:r>
            <a:endParaRPr lang="es-AR" dirty="0"/>
          </a:p>
          <a:p>
            <a:pPr marL="0" indent="0">
              <a:buNone/>
            </a:pPr>
            <a:endParaRPr lang="es-AR" dirty="0"/>
          </a:p>
          <a:p>
            <a:pPr lvl="0"/>
            <a:r>
              <a:rPr lang="es-ES" b="1" dirty="0"/>
              <a:t>Arteria subclavia derecha</a:t>
            </a:r>
            <a:endParaRPr lang="es-AR" dirty="0"/>
          </a:p>
          <a:p>
            <a:pPr marL="0" indent="0">
              <a:buNone/>
            </a:pPr>
            <a:r>
              <a:rPr lang="es-ES" b="1" dirty="0"/>
              <a:t> </a:t>
            </a:r>
            <a:endParaRPr lang="es-AR" dirty="0"/>
          </a:p>
          <a:p>
            <a:pPr lvl="0"/>
            <a:r>
              <a:rPr lang="es-ES" b="1" dirty="0"/>
              <a:t>Arteria carótida primitiva derecha</a:t>
            </a:r>
            <a:endParaRPr lang="es-AR" dirty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ES" dirty="0"/>
              <a:t>Las arterias subclavias dan origen a las arterias vertebrales</a:t>
            </a:r>
            <a:endParaRPr lang="es-AR" dirty="0"/>
          </a:p>
          <a:p>
            <a:endParaRPr lang="es-AR" dirty="0"/>
          </a:p>
        </p:txBody>
      </p:sp>
      <p:pic>
        <p:nvPicPr>
          <p:cNvPr id="4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325" y="1210614"/>
            <a:ext cx="4159070" cy="3181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848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Arteria Carótida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La arteria carótida primitiva se divide en 2 arterias:</a:t>
            </a:r>
            <a:endParaRPr lang="es-AR" dirty="0"/>
          </a:p>
          <a:p>
            <a:pPr marL="0" indent="0">
              <a:buNone/>
            </a:pPr>
            <a:endParaRPr lang="es-AR" dirty="0"/>
          </a:p>
          <a:p>
            <a:pPr marL="0" lvl="0" indent="0">
              <a:buNone/>
            </a:pPr>
            <a:r>
              <a:rPr lang="es-ES" b="1" dirty="0"/>
              <a:t>Arteria carótida interna</a:t>
            </a:r>
            <a:endParaRPr lang="es-AR" dirty="0"/>
          </a:p>
          <a:p>
            <a:pPr marL="0" indent="0">
              <a:buNone/>
            </a:pPr>
            <a:r>
              <a:rPr lang="es-ES" b="1" dirty="0"/>
              <a:t> </a:t>
            </a:r>
            <a:endParaRPr lang="es-AR" dirty="0"/>
          </a:p>
          <a:p>
            <a:pPr marL="0" lvl="0" indent="0">
              <a:buNone/>
            </a:pPr>
            <a:r>
              <a:rPr lang="es-ES" b="1" dirty="0"/>
              <a:t>Arteria carótida externa</a:t>
            </a:r>
            <a:endParaRPr lang="es-AR" dirty="0"/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4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2677799"/>
            <a:ext cx="4371975" cy="3743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935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500EE-88C6-4B41-88BC-65ED6893697E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072" y="789970"/>
            <a:ext cx="7447209" cy="574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617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389</Words>
  <Application>Microsoft Office PowerPoint</Application>
  <PresentationFormat>Panorámica</PresentationFormat>
  <Paragraphs>60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Tema de Office</vt:lpstr>
      <vt:lpstr>1_Tema de Office</vt:lpstr>
      <vt:lpstr>VASCULARIZACION DEL SISTEMA NERVIOSO CENTRAL</vt:lpstr>
      <vt:lpstr>Presentación de PowerPoint</vt:lpstr>
      <vt:lpstr>Vascularización del encéfalo</vt:lpstr>
      <vt:lpstr>Presentación de PowerPoint</vt:lpstr>
      <vt:lpstr>Presentación de PowerPoint</vt:lpstr>
      <vt:lpstr>VASCULARIZACION  DEL SISTEMA NERVIOSO</vt:lpstr>
      <vt:lpstr>Presentación de PowerPoint</vt:lpstr>
      <vt:lpstr>Arteria Carótida</vt:lpstr>
      <vt:lpstr>Presentación de PowerPoint</vt:lpstr>
      <vt:lpstr>VASCULARIZACION  DEL SISTEMA NERVIOSO</vt:lpstr>
      <vt:lpstr>Presentación de PowerPoint</vt:lpstr>
      <vt:lpstr>Presentación de PowerPoint</vt:lpstr>
      <vt:lpstr>Presentación de PowerPoint</vt:lpstr>
      <vt:lpstr>VASCULARIZACION  DEL SISTEMA NERVIOSO</vt:lpstr>
      <vt:lpstr>CIRCUITO ARTERIAL CEREBRAL O POLIGONO DE WILLIS</vt:lpstr>
      <vt:lpstr>Presentación de PowerPoint</vt:lpstr>
      <vt:lpstr>https://www.youtube.com/watch?v=0cTok31flqg&amp;index=17&amp;list=PLXmkTyBdlt0gaGuurS-p-zldhrXAyy9Lb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Martinez</dc:creator>
  <cp:lastModifiedBy>Daiana Actis</cp:lastModifiedBy>
  <cp:revision>12</cp:revision>
  <dcterms:created xsi:type="dcterms:W3CDTF">2015-05-20T00:25:17Z</dcterms:created>
  <dcterms:modified xsi:type="dcterms:W3CDTF">2017-05-10T10:29:52Z</dcterms:modified>
</cp:coreProperties>
</file>